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39" d="100"/>
          <a:sy n="39" d="100"/>
        </p:scale>
        <p:origin x="78"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88FB5-70BE-4595-A73B-4E335D030C14}" type="datetimeFigureOut">
              <a:rPr lang="en-US" smtClean="0"/>
              <a:t>3/27/2015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D36B66-2D2C-479A-BCE3-60C11FACD796}" type="slidenum">
              <a:rPr lang="en-US" smtClean="0"/>
              <a:t>‹#›</a:t>
            </a:fld>
            <a:endParaRPr lang="en-US" dirty="0"/>
          </a:p>
        </p:txBody>
      </p:sp>
    </p:spTree>
    <p:extLst>
      <p:ext uri="{BB962C8B-B14F-4D97-AF65-F5344CB8AC3E}">
        <p14:creationId xmlns:p14="http://schemas.microsoft.com/office/powerpoint/2010/main" val="1526503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Disclaimer:</a:t>
            </a:r>
            <a:r>
              <a:rPr lang="en-US" baseline="0" dirty="0" smtClean="0"/>
              <a:t>  Remember to mention in rabbit everything goes through an exchange not directly to a queue</a:t>
            </a:r>
            <a:endParaRPr lang="en-US" dirty="0"/>
          </a:p>
        </p:txBody>
      </p:sp>
      <p:sp>
        <p:nvSpPr>
          <p:cNvPr id="4" name="Slide Number Placeholder 3"/>
          <p:cNvSpPr>
            <a:spLocks noGrp="1"/>
          </p:cNvSpPr>
          <p:nvPr>
            <p:ph type="sldNum" sz="quarter" idx="10"/>
          </p:nvPr>
        </p:nvSpPr>
        <p:spPr/>
        <p:txBody>
          <a:bodyPr/>
          <a:lstStyle/>
          <a:p>
            <a:fld id="{35D36B66-2D2C-479A-BCE3-60C11FACD796}" type="slidenum">
              <a:rPr lang="en-US" smtClean="0"/>
              <a:t>4</a:t>
            </a:fld>
            <a:endParaRPr lang="en-US" dirty="0"/>
          </a:p>
        </p:txBody>
      </p:sp>
    </p:spTree>
    <p:extLst>
      <p:ext uri="{BB962C8B-B14F-4D97-AF65-F5344CB8AC3E}">
        <p14:creationId xmlns:p14="http://schemas.microsoft.com/office/powerpoint/2010/main" val="2604107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995FF6-0FDD-4A80-96B8-72BF71AD8DFB}" type="datetimeFigureOut">
              <a:rPr lang="en-US" smtClean="0"/>
              <a:t>3/27/2015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848B5-9FD9-4F30-9EEB-89B663C4F585}" type="slidenum">
              <a:rPr lang="en-US" smtClean="0"/>
              <a:t>‹#›</a:t>
            </a:fld>
            <a:endParaRPr lang="en-US" dirty="0"/>
          </a:p>
        </p:txBody>
      </p:sp>
    </p:spTree>
    <p:extLst>
      <p:ext uri="{BB962C8B-B14F-4D97-AF65-F5344CB8AC3E}">
        <p14:creationId xmlns:p14="http://schemas.microsoft.com/office/powerpoint/2010/main" val="154516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995FF6-0FDD-4A80-96B8-72BF71AD8DFB}" type="datetimeFigureOut">
              <a:rPr lang="en-US" smtClean="0"/>
              <a:t>3/27/2015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848B5-9FD9-4F30-9EEB-89B663C4F585}" type="slidenum">
              <a:rPr lang="en-US" smtClean="0"/>
              <a:t>‹#›</a:t>
            </a:fld>
            <a:endParaRPr lang="en-US" dirty="0"/>
          </a:p>
        </p:txBody>
      </p:sp>
    </p:spTree>
    <p:extLst>
      <p:ext uri="{BB962C8B-B14F-4D97-AF65-F5344CB8AC3E}">
        <p14:creationId xmlns:p14="http://schemas.microsoft.com/office/powerpoint/2010/main" val="3632320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995FF6-0FDD-4A80-96B8-72BF71AD8DFB}" type="datetimeFigureOut">
              <a:rPr lang="en-US" smtClean="0"/>
              <a:t>3/27/2015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848B5-9FD9-4F30-9EEB-89B663C4F585}" type="slidenum">
              <a:rPr lang="en-US" smtClean="0"/>
              <a:t>‹#›</a:t>
            </a:fld>
            <a:endParaRPr lang="en-US" dirty="0"/>
          </a:p>
        </p:txBody>
      </p:sp>
    </p:spTree>
    <p:extLst>
      <p:ext uri="{BB962C8B-B14F-4D97-AF65-F5344CB8AC3E}">
        <p14:creationId xmlns:p14="http://schemas.microsoft.com/office/powerpoint/2010/main" val="188396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995FF6-0FDD-4A80-96B8-72BF71AD8DFB}" type="datetimeFigureOut">
              <a:rPr lang="en-US" smtClean="0"/>
              <a:t>3/27/2015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848B5-9FD9-4F30-9EEB-89B663C4F585}" type="slidenum">
              <a:rPr lang="en-US" smtClean="0"/>
              <a:t>‹#›</a:t>
            </a:fld>
            <a:endParaRPr lang="en-US" dirty="0"/>
          </a:p>
        </p:txBody>
      </p:sp>
    </p:spTree>
    <p:extLst>
      <p:ext uri="{BB962C8B-B14F-4D97-AF65-F5344CB8AC3E}">
        <p14:creationId xmlns:p14="http://schemas.microsoft.com/office/powerpoint/2010/main" val="130303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995FF6-0FDD-4A80-96B8-72BF71AD8DFB}" type="datetimeFigureOut">
              <a:rPr lang="en-US" smtClean="0"/>
              <a:t>3/27/2015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848B5-9FD9-4F30-9EEB-89B663C4F585}" type="slidenum">
              <a:rPr lang="en-US" smtClean="0"/>
              <a:t>‹#›</a:t>
            </a:fld>
            <a:endParaRPr lang="en-US" dirty="0"/>
          </a:p>
        </p:txBody>
      </p:sp>
    </p:spTree>
    <p:extLst>
      <p:ext uri="{BB962C8B-B14F-4D97-AF65-F5344CB8AC3E}">
        <p14:creationId xmlns:p14="http://schemas.microsoft.com/office/powerpoint/2010/main" val="643927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995FF6-0FDD-4A80-96B8-72BF71AD8DFB}" type="datetimeFigureOut">
              <a:rPr lang="en-US" smtClean="0"/>
              <a:t>3/27/2015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1848B5-9FD9-4F30-9EEB-89B663C4F585}" type="slidenum">
              <a:rPr lang="en-US" smtClean="0"/>
              <a:t>‹#›</a:t>
            </a:fld>
            <a:endParaRPr lang="en-US" dirty="0"/>
          </a:p>
        </p:txBody>
      </p:sp>
    </p:spTree>
    <p:extLst>
      <p:ext uri="{BB962C8B-B14F-4D97-AF65-F5344CB8AC3E}">
        <p14:creationId xmlns:p14="http://schemas.microsoft.com/office/powerpoint/2010/main" val="833174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995FF6-0FDD-4A80-96B8-72BF71AD8DFB}" type="datetimeFigureOut">
              <a:rPr lang="en-US" smtClean="0"/>
              <a:t>3/27/2015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71848B5-9FD9-4F30-9EEB-89B663C4F585}" type="slidenum">
              <a:rPr lang="en-US" smtClean="0"/>
              <a:t>‹#›</a:t>
            </a:fld>
            <a:endParaRPr lang="en-US" dirty="0"/>
          </a:p>
        </p:txBody>
      </p:sp>
    </p:spTree>
    <p:extLst>
      <p:ext uri="{BB962C8B-B14F-4D97-AF65-F5344CB8AC3E}">
        <p14:creationId xmlns:p14="http://schemas.microsoft.com/office/powerpoint/2010/main" val="337290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995FF6-0FDD-4A80-96B8-72BF71AD8DFB}" type="datetimeFigureOut">
              <a:rPr lang="en-US" smtClean="0"/>
              <a:t>3/27/2015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71848B5-9FD9-4F30-9EEB-89B663C4F585}" type="slidenum">
              <a:rPr lang="en-US" smtClean="0"/>
              <a:t>‹#›</a:t>
            </a:fld>
            <a:endParaRPr lang="en-US" dirty="0"/>
          </a:p>
        </p:txBody>
      </p:sp>
    </p:spTree>
    <p:extLst>
      <p:ext uri="{BB962C8B-B14F-4D97-AF65-F5344CB8AC3E}">
        <p14:creationId xmlns:p14="http://schemas.microsoft.com/office/powerpoint/2010/main" val="1166035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95FF6-0FDD-4A80-96B8-72BF71AD8DFB}" type="datetimeFigureOut">
              <a:rPr lang="en-US" smtClean="0"/>
              <a:t>3/27/2015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71848B5-9FD9-4F30-9EEB-89B663C4F585}" type="slidenum">
              <a:rPr lang="en-US" smtClean="0"/>
              <a:t>‹#›</a:t>
            </a:fld>
            <a:endParaRPr lang="en-US" dirty="0"/>
          </a:p>
        </p:txBody>
      </p:sp>
    </p:spTree>
    <p:extLst>
      <p:ext uri="{BB962C8B-B14F-4D97-AF65-F5344CB8AC3E}">
        <p14:creationId xmlns:p14="http://schemas.microsoft.com/office/powerpoint/2010/main" val="2932528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995FF6-0FDD-4A80-96B8-72BF71AD8DFB}" type="datetimeFigureOut">
              <a:rPr lang="en-US" smtClean="0"/>
              <a:t>3/27/2015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1848B5-9FD9-4F30-9EEB-89B663C4F585}" type="slidenum">
              <a:rPr lang="en-US" smtClean="0"/>
              <a:t>‹#›</a:t>
            </a:fld>
            <a:endParaRPr lang="en-US" dirty="0"/>
          </a:p>
        </p:txBody>
      </p:sp>
    </p:spTree>
    <p:extLst>
      <p:ext uri="{BB962C8B-B14F-4D97-AF65-F5344CB8AC3E}">
        <p14:creationId xmlns:p14="http://schemas.microsoft.com/office/powerpoint/2010/main" val="2743019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995FF6-0FDD-4A80-96B8-72BF71AD8DFB}" type="datetimeFigureOut">
              <a:rPr lang="en-US" smtClean="0"/>
              <a:t>3/27/2015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1848B5-9FD9-4F30-9EEB-89B663C4F585}" type="slidenum">
              <a:rPr lang="en-US" smtClean="0"/>
              <a:t>‹#›</a:t>
            </a:fld>
            <a:endParaRPr lang="en-US" dirty="0"/>
          </a:p>
        </p:txBody>
      </p:sp>
    </p:spTree>
    <p:extLst>
      <p:ext uri="{BB962C8B-B14F-4D97-AF65-F5344CB8AC3E}">
        <p14:creationId xmlns:p14="http://schemas.microsoft.com/office/powerpoint/2010/main" val="2285815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95FF6-0FDD-4A80-96B8-72BF71AD8DFB}" type="datetimeFigureOut">
              <a:rPr lang="en-US" smtClean="0"/>
              <a:t>3/27/2015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848B5-9FD9-4F30-9EEB-89B663C4F585}" type="slidenum">
              <a:rPr lang="en-US" smtClean="0"/>
              <a:t>‹#›</a:t>
            </a:fld>
            <a:endParaRPr lang="en-US" dirty="0"/>
          </a:p>
        </p:txBody>
      </p:sp>
    </p:spTree>
    <p:extLst>
      <p:ext uri="{BB962C8B-B14F-4D97-AF65-F5344CB8AC3E}">
        <p14:creationId xmlns:p14="http://schemas.microsoft.com/office/powerpoint/2010/main" val="929493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zaudtke.com/" TargetMode="External"/><Relationship Id="rId2" Type="http://schemas.openxmlformats.org/officeDocument/2006/relationships/hyperlink" Target="https://github.com/Zaudtke" TargetMode="External"/><Relationship Id="rId1" Type="http://schemas.openxmlformats.org/officeDocument/2006/relationships/slideLayout" Target="../slideLayouts/slideLayout2.xml"/><Relationship Id="rId4" Type="http://schemas.openxmlformats.org/officeDocument/2006/relationships/hyperlink" Target="mailto:Zaudtke@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Message Queues </a:t>
            </a:r>
            <a:endParaRPr lang="en-US" dirty="0"/>
          </a:p>
        </p:txBody>
      </p:sp>
      <p:sp>
        <p:nvSpPr>
          <p:cNvPr id="3" name="Subtitle 2"/>
          <p:cNvSpPr>
            <a:spLocks noGrp="1"/>
          </p:cNvSpPr>
          <p:nvPr>
            <p:ph type="subTitle" idx="1"/>
          </p:nvPr>
        </p:nvSpPr>
        <p:spPr/>
        <p:txBody>
          <a:bodyPr/>
          <a:lstStyle/>
          <a:p>
            <a:r>
              <a:rPr lang="en-US" dirty="0" smtClean="0"/>
              <a:t>Why should I use them?</a:t>
            </a:r>
          </a:p>
          <a:p>
            <a:endParaRPr lang="en-US" dirty="0" smtClean="0"/>
          </a:p>
        </p:txBody>
      </p:sp>
    </p:spTree>
    <p:extLst>
      <p:ext uri="{BB962C8B-B14F-4D97-AF65-F5344CB8AC3E}">
        <p14:creationId xmlns:p14="http://schemas.microsoft.com/office/powerpoint/2010/main" val="3183346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Exchange with Routing</a:t>
            </a:r>
            <a:endParaRPr lang="en-US" dirty="0"/>
          </a:p>
        </p:txBody>
      </p:sp>
      <p:sp>
        <p:nvSpPr>
          <p:cNvPr id="4" name="Oval 3"/>
          <p:cNvSpPr/>
          <p:nvPr/>
        </p:nvSpPr>
        <p:spPr>
          <a:xfrm>
            <a:off x="1772266" y="3126658"/>
            <a:ext cx="2308122" cy="2084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Vehicle Exchange</a:t>
            </a:r>
            <a:endParaRPr lang="en-US" dirty="0"/>
          </a:p>
        </p:txBody>
      </p:sp>
      <p:sp>
        <p:nvSpPr>
          <p:cNvPr id="5" name="Oval 4"/>
          <p:cNvSpPr/>
          <p:nvPr/>
        </p:nvSpPr>
        <p:spPr>
          <a:xfrm>
            <a:off x="6897329" y="1690688"/>
            <a:ext cx="2084439" cy="19566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Cars Queue</a:t>
            </a:r>
            <a:endParaRPr lang="en-US" dirty="0"/>
          </a:p>
        </p:txBody>
      </p:sp>
      <p:sp>
        <p:nvSpPr>
          <p:cNvPr id="6" name="Oval 5"/>
          <p:cNvSpPr/>
          <p:nvPr/>
        </p:nvSpPr>
        <p:spPr>
          <a:xfrm>
            <a:off x="6931742" y="4650658"/>
            <a:ext cx="2015612" cy="17993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Trucks Queue</a:t>
            </a:r>
            <a:endParaRPr lang="en-US" dirty="0"/>
          </a:p>
        </p:txBody>
      </p:sp>
      <p:sp>
        <p:nvSpPr>
          <p:cNvPr id="7" name="Right Arrow 6"/>
          <p:cNvSpPr/>
          <p:nvPr/>
        </p:nvSpPr>
        <p:spPr>
          <a:xfrm rot="20560631">
            <a:off x="4080388" y="3008671"/>
            <a:ext cx="2816941" cy="638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Key = cars</a:t>
            </a:r>
            <a:endParaRPr lang="en-US" dirty="0"/>
          </a:p>
        </p:txBody>
      </p:sp>
      <p:sp>
        <p:nvSpPr>
          <p:cNvPr id="8" name="Right Arrow 7"/>
          <p:cNvSpPr/>
          <p:nvPr/>
        </p:nvSpPr>
        <p:spPr>
          <a:xfrm rot="987993">
            <a:off x="4254910" y="4526617"/>
            <a:ext cx="2467897" cy="570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Key = trucks</a:t>
            </a:r>
            <a:endParaRPr lang="en-US" dirty="0"/>
          </a:p>
        </p:txBody>
      </p:sp>
    </p:spTree>
    <p:extLst>
      <p:ext uri="{BB962C8B-B14F-4D97-AF65-F5344CB8AC3E}">
        <p14:creationId xmlns:p14="http://schemas.microsoft.com/office/powerpoint/2010/main" val="739021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Exchange Demo</a:t>
            </a:r>
            <a:endParaRPr lang="en-US" dirty="0"/>
          </a:p>
        </p:txBody>
      </p:sp>
      <p:sp>
        <p:nvSpPr>
          <p:cNvPr id="3" name="Content Placeholder 2"/>
          <p:cNvSpPr>
            <a:spLocks noGrp="1"/>
          </p:cNvSpPr>
          <p:nvPr>
            <p:ph idx="1"/>
          </p:nvPr>
        </p:nvSpPr>
        <p:spPr/>
        <p:txBody>
          <a:bodyPr/>
          <a:lstStyle/>
          <a:p>
            <a:r>
              <a:rPr lang="en-US" dirty="0" smtClean="0"/>
              <a:t>Demo No Routing Projects</a:t>
            </a:r>
          </a:p>
          <a:p>
            <a:pPr lvl="1"/>
            <a:r>
              <a:rPr lang="en-US" dirty="0" err="1" smtClean="0"/>
              <a:t>NoRouteSender</a:t>
            </a:r>
            <a:endParaRPr lang="en-US" dirty="0"/>
          </a:p>
          <a:p>
            <a:pPr lvl="1"/>
            <a:r>
              <a:rPr lang="en-US" dirty="0" err="1" smtClean="0"/>
              <a:t>NoRouteHandler</a:t>
            </a:r>
            <a:endParaRPr lang="en-US" dirty="0"/>
          </a:p>
          <a:p>
            <a:r>
              <a:rPr lang="en-US" dirty="0" smtClean="0"/>
              <a:t>Demo Routing Projects</a:t>
            </a:r>
          </a:p>
          <a:p>
            <a:pPr lvl="1"/>
            <a:r>
              <a:rPr lang="en-US" dirty="0" err="1" smtClean="0"/>
              <a:t>RoutingSender</a:t>
            </a:r>
            <a:endParaRPr lang="en-US" dirty="0" smtClean="0"/>
          </a:p>
          <a:p>
            <a:pPr lvl="1"/>
            <a:r>
              <a:rPr lang="en-US" dirty="0" err="1" smtClean="0"/>
              <a:t>HandleCars</a:t>
            </a:r>
            <a:endParaRPr lang="en-US" dirty="0" smtClean="0"/>
          </a:p>
          <a:p>
            <a:pPr lvl="1"/>
            <a:r>
              <a:rPr lang="en-US" dirty="0" err="1" smtClean="0"/>
              <a:t>HandleTrucks</a:t>
            </a:r>
            <a:endParaRPr lang="en-US" dirty="0" smtClean="0"/>
          </a:p>
          <a:p>
            <a:endParaRPr lang="en-US" dirty="0"/>
          </a:p>
        </p:txBody>
      </p:sp>
    </p:spTree>
    <p:extLst>
      <p:ext uri="{BB962C8B-B14F-4D97-AF65-F5344CB8AC3E}">
        <p14:creationId xmlns:p14="http://schemas.microsoft.com/office/powerpoint/2010/main" val="313882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Fanout Exchange</a:t>
            </a:r>
            <a:endParaRPr lang="en-US" dirty="0"/>
          </a:p>
        </p:txBody>
      </p:sp>
      <p:sp>
        <p:nvSpPr>
          <p:cNvPr id="3" name="Content Placeholder 2"/>
          <p:cNvSpPr>
            <a:spLocks noGrp="1"/>
          </p:cNvSpPr>
          <p:nvPr>
            <p:ph idx="1"/>
          </p:nvPr>
        </p:nvSpPr>
        <p:spPr/>
        <p:txBody>
          <a:bodyPr/>
          <a:lstStyle/>
          <a:p>
            <a:r>
              <a:rPr lang="en-US" dirty="0" smtClean="0"/>
              <a:t>Sends a copy of the message to all bound queues</a:t>
            </a:r>
          </a:p>
          <a:p>
            <a:r>
              <a:rPr lang="en-US" dirty="0" smtClean="0"/>
              <a:t>No Routing</a:t>
            </a:r>
          </a:p>
          <a:p>
            <a:r>
              <a:rPr lang="en-US" dirty="0" smtClean="0"/>
              <a:t>Most commonly used with Publish/Subscribe</a:t>
            </a:r>
          </a:p>
        </p:txBody>
      </p:sp>
    </p:spTree>
    <p:extLst>
      <p:ext uri="{BB962C8B-B14F-4D97-AF65-F5344CB8AC3E}">
        <p14:creationId xmlns:p14="http://schemas.microsoft.com/office/powerpoint/2010/main" val="1180348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Fanout Diagram</a:t>
            </a:r>
            <a:endParaRPr lang="en-US" dirty="0"/>
          </a:p>
        </p:txBody>
      </p:sp>
      <p:sp>
        <p:nvSpPr>
          <p:cNvPr id="5" name="Oval 4"/>
          <p:cNvSpPr/>
          <p:nvPr/>
        </p:nvSpPr>
        <p:spPr>
          <a:xfrm>
            <a:off x="2015613" y="2871020"/>
            <a:ext cx="1966452" cy="1956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Alert Exchange</a:t>
            </a:r>
            <a:endParaRPr lang="en-US" dirty="0"/>
          </a:p>
        </p:txBody>
      </p:sp>
      <p:sp>
        <p:nvSpPr>
          <p:cNvPr id="6" name="Oval 5"/>
          <p:cNvSpPr/>
          <p:nvPr/>
        </p:nvSpPr>
        <p:spPr>
          <a:xfrm>
            <a:off x="6435213" y="1690688"/>
            <a:ext cx="1966452" cy="1956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Alert Email Queue</a:t>
            </a:r>
            <a:endParaRPr lang="en-US" dirty="0"/>
          </a:p>
        </p:txBody>
      </p:sp>
      <p:sp>
        <p:nvSpPr>
          <p:cNvPr id="7" name="Oval 6"/>
          <p:cNvSpPr/>
          <p:nvPr/>
        </p:nvSpPr>
        <p:spPr>
          <a:xfrm>
            <a:off x="6435213" y="3849329"/>
            <a:ext cx="1966452" cy="1956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Alert Logging Queue</a:t>
            </a:r>
            <a:endParaRPr lang="en-US" dirty="0"/>
          </a:p>
        </p:txBody>
      </p:sp>
      <p:sp>
        <p:nvSpPr>
          <p:cNvPr id="8" name="Right Arrow 7"/>
          <p:cNvSpPr/>
          <p:nvPr/>
        </p:nvSpPr>
        <p:spPr>
          <a:xfrm rot="21031254">
            <a:off x="4217027" y="2952967"/>
            <a:ext cx="2045110" cy="732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Alert Message</a:t>
            </a:r>
            <a:endParaRPr lang="en-US" dirty="0"/>
          </a:p>
        </p:txBody>
      </p:sp>
      <p:sp>
        <p:nvSpPr>
          <p:cNvPr id="9" name="Right Arrow 8"/>
          <p:cNvSpPr/>
          <p:nvPr/>
        </p:nvSpPr>
        <p:spPr>
          <a:xfrm rot="753318">
            <a:off x="4208206" y="3765294"/>
            <a:ext cx="2045110" cy="732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Alert Message</a:t>
            </a:r>
            <a:endParaRPr lang="en-US" dirty="0"/>
          </a:p>
        </p:txBody>
      </p:sp>
    </p:spTree>
    <p:extLst>
      <p:ext uri="{BB962C8B-B14F-4D97-AF65-F5344CB8AC3E}">
        <p14:creationId xmlns:p14="http://schemas.microsoft.com/office/powerpoint/2010/main" val="2882274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Fanout Exchange Demo</a:t>
            </a:r>
            <a:endParaRPr lang="en-US" dirty="0"/>
          </a:p>
        </p:txBody>
      </p:sp>
      <p:sp>
        <p:nvSpPr>
          <p:cNvPr id="3" name="Content Placeholder 2"/>
          <p:cNvSpPr>
            <a:spLocks noGrp="1"/>
          </p:cNvSpPr>
          <p:nvPr>
            <p:ph idx="1"/>
          </p:nvPr>
        </p:nvSpPr>
        <p:spPr/>
        <p:txBody>
          <a:bodyPr/>
          <a:lstStyle/>
          <a:p>
            <a:r>
              <a:rPr lang="en-US" dirty="0" smtClean="0"/>
              <a:t>Demo Projects</a:t>
            </a:r>
          </a:p>
          <a:p>
            <a:pPr lvl="1"/>
            <a:r>
              <a:rPr lang="en-US" dirty="0" err="1" smtClean="0"/>
              <a:t>SendAlert</a:t>
            </a:r>
            <a:endParaRPr lang="en-US" dirty="0" smtClean="0"/>
          </a:p>
          <a:p>
            <a:pPr lvl="1"/>
            <a:r>
              <a:rPr lang="en-US" dirty="0" err="1" smtClean="0"/>
              <a:t>EmailAlert</a:t>
            </a:r>
            <a:endParaRPr lang="en-US" dirty="0" smtClean="0"/>
          </a:p>
          <a:p>
            <a:pPr lvl="1"/>
            <a:r>
              <a:rPr lang="en-US" dirty="0" err="1" smtClean="0"/>
              <a:t>LogAlert</a:t>
            </a:r>
            <a:endParaRPr lang="en-US" dirty="0"/>
          </a:p>
        </p:txBody>
      </p:sp>
    </p:spTree>
    <p:extLst>
      <p:ext uri="{BB962C8B-B14F-4D97-AF65-F5344CB8AC3E}">
        <p14:creationId xmlns:p14="http://schemas.microsoft.com/office/powerpoint/2010/main" val="2186821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Exchange</a:t>
            </a:r>
            <a:endParaRPr lang="en-US" dirty="0"/>
          </a:p>
        </p:txBody>
      </p:sp>
      <p:sp>
        <p:nvSpPr>
          <p:cNvPr id="3" name="Content Placeholder 2"/>
          <p:cNvSpPr>
            <a:spLocks noGrp="1"/>
          </p:cNvSpPr>
          <p:nvPr>
            <p:ph idx="1"/>
          </p:nvPr>
        </p:nvSpPr>
        <p:spPr/>
        <p:txBody>
          <a:bodyPr/>
          <a:lstStyle/>
          <a:p>
            <a:r>
              <a:rPr lang="en-US" dirty="0" smtClean="0"/>
              <a:t>Similar to Routing with Direct Exchange</a:t>
            </a:r>
          </a:p>
          <a:p>
            <a:r>
              <a:rPr lang="en-US" dirty="0" smtClean="0"/>
              <a:t>Based on pattern matching in the routing key</a:t>
            </a:r>
          </a:p>
          <a:p>
            <a:pPr lvl="1"/>
            <a:r>
              <a:rPr lang="en-US" dirty="0" smtClean="0"/>
              <a:t>* to replace 1 word</a:t>
            </a:r>
          </a:p>
          <a:p>
            <a:pPr lvl="1"/>
            <a:r>
              <a:rPr lang="en-US" dirty="0" smtClean="0"/>
              <a:t># to replace 0 or more words</a:t>
            </a:r>
            <a:endParaRPr lang="en-US" b="1" dirty="0" smtClean="0">
              <a:solidFill>
                <a:srgbClr val="FF0000"/>
              </a:solidFill>
            </a:endParaRPr>
          </a:p>
          <a:p>
            <a:r>
              <a:rPr lang="en-US" dirty="0" smtClean="0"/>
              <a:t>Also used in Publish/Subscribe models where only those that care receive it instead of everybody</a:t>
            </a:r>
          </a:p>
        </p:txBody>
      </p:sp>
    </p:spTree>
    <p:extLst>
      <p:ext uri="{BB962C8B-B14F-4D97-AF65-F5344CB8AC3E}">
        <p14:creationId xmlns:p14="http://schemas.microsoft.com/office/powerpoint/2010/main" val="33399255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Exchange Example</a:t>
            </a:r>
            <a:endParaRPr lang="en-US" dirty="0"/>
          </a:p>
        </p:txBody>
      </p:sp>
      <p:sp>
        <p:nvSpPr>
          <p:cNvPr id="3" name="Content Placeholder 2"/>
          <p:cNvSpPr>
            <a:spLocks noGrp="1"/>
          </p:cNvSpPr>
          <p:nvPr>
            <p:ph idx="1"/>
          </p:nvPr>
        </p:nvSpPr>
        <p:spPr/>
        <p:txBody>
          <a:bodyPr/>
          <a:lstStyle/>
          <a:p>
            <a:r>
              <a:rPr lang="en-US" dirty="0" smtClean="0"/>
              <a:t>A Queue with pattern #sales# Means any routing key with “sales” in it will be sent there.</a:t>
            </a:r>
          </a:p>
          <a:p>
            <a:pPr lvl="1"/>
            <a:r>
              <a:rPr lang="en-US" dirty="0" smtClean="0"/>
              <a:t>Sales</a:t>
            </a:r>
          </a:p>
          <a:p>
            <a:pPr lvl="1"/>
            <a:r>
              <a:rPr lang="en-US" dirty="0" err="1"/>
              <a:t>d</a:t>
            </a:r>
            <a:r>
              <a:rPr lang="en-US" dirty="0" err="1" smtClean="0"/>
              <a:t>iscount.sales</a:t>
            </a:r>
            <a:endParaRPr lang="en-US" dirty="0" smtClean="0"/>
          </a:p>
          <a:p>
            <a:pPr lvl="1"/>
            <a:r>
              <a:rPr lang="en-US" dirty="0" err="1"/>
              <a:t>c</a:t>
            </a:r>
            <a:r>
              <a:rPr lang="en-US" dirty="0" err="1" smtClean="0"/>
              <a:t>hristmas.sales.rushdelivery</a:t>
            </a:r>
            <a:endParaRPr lang="en-US" dirty="0" smtClean="0"/>
          </a:p>
          <a:p>
            <a:r>
              <a:rPr lang="en-US" dirty="0" smtClean="0"/>
              <a:t>A queue with pattern discount# means any routing key that starts with sales</a:t>
            </a:r>
          </a:p>
          <a:p>
            <a:pPr lvl="1"/>
            <a:r>
              <a:rPr lang="en-US" dirty="0" smtClean="0"/>
              <a:t>discount</a:t>
            </a:r>
          </a:p>
          <a:p>
            <a:pPr lvl="1"/>
            <a:r>
              <a:rPr lang="en-US" dirty="0" err="1"/>
              <a:t>d</a:t>
            </a:r>
            <a:r>
              <a:rPr lang="en-US" dirty="0" err="1" smtClean="0"/>
              <a:t>iscount.return</a:t>
            </a:r>
            <a:endParaRPr lang="en-US" dirty="0" smtClean="0"/>
          </a:p>
          <a:p>
            <a:pPr lvl="1"/>
            <a:r>
              <a:rPr lang="en-US" dirty="0" err="1"/>
              <a:t>d</a:t>
            </a:r>
            <a:r>
              <a:rPr lang="en-US" dirty="0" err="1" smtClean="0"/>
              <a:t>iscount.sales.rushdelivery</a:t>
            </a:r>
            <a:endParaRPr lang="en-US" dirty="0"/>
          </a:p>
        </p:txBody>
      </p:sp>
    </p:spTree>
    <p:extLst>
      <p:ext uri="{BB962C8B-B14F-4D97-AF65-F5344CB8AC3E}">
        <p14:creationId xmlns:p14="http://schemas.microsoft.com/office/powerpoint/2010/main" val="106219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Exchange Demo</a:t>
            </a:r>
            <a:endParaRPr lang="en-US" dirty="0"/>
          </a:p>
        </p:txBody>
      </p:sp>
      <p:sp>
        <p:nvSpPr>
          <p:cNvPr id="3" name="Content Placeholder 2"/>
          <p:cNvSpPr>
            <a:spLocks noGrp="1"/>
          </p:cNvSpPr>
          <p:nvPr>
            <p:ph idx="1"/>
          </p:nvPr>
        </p:nvSpPr>
        <p:spPr/>
        <p:txBody>
          <a:bodyPr/>
          <a:lstStyle/>
          <a:p>
            <a:r>
              <a:rPr lang="en-US" dirty="0" smtClean="0"/>
              <a:t>Projects for Demo</a:t>
            </a:r>
          </a:p>
          <a:p>
            <a:pPr lvl="1"/>
            <a:r>
              <a:rPr lang="en-US" dirty="0" err="1" smtClean="0"/>
              <a:t>SendStoreTransaction</a:t>
            </a:r>
            <a:endParaRPr lang="en-US" dirty="0" smtClean="0"/>
          </a:p>
          <a:p>
            <a:pPr lvl="1"/>
            <a:r>
              <a:rPr lang="en-US" dirty="0" err="1" smtClean="0"/>
              <a:t>HandleSales</a:t>
            </a:r>
            <a:endParaRPr lang="en-US" dirty="0" smtClean="0"/>
          </a:p>
          <a:p>
            <a:pPr lvl="1"/>
            <a:r>
              <a:rPr lang="en-US" dirty="0" err="1" smtClean="0"/>
              <a:t>HandleDiscounts</a:t>
            </a:r>
            <a:endParaRPr lang="en-US" dirty="0"/>
          </a:p>
        </p:txBody>
      </p:sp>
    </p:spTree>
    <p:extLst>
      <p:ext uri="{BB962C8B-B14F-4D97-AF65-F5344CB8AC3E}">
        <p14:creationId xmlns:p14="http://schemas.microsoft.com/office/powerpoint/2010/main" val="4291942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 Exchange</a:t>
            </a:r>
            <a:endParaRPr lang="en-US" dirty="0"/>
          </a:p>
        </p:txBody>
      </p:sp>
      <p:sp>
        <p:nvSpPr>
          <p:cNvPr id="3" name="Content Placeholder 2"/>
          <p:cNvSpPr>
            <a:spLocks noGrp="1"/>
          </p:cNvSpPr>
          <p:nvPr>
            <p:ph idx="1"/>
          </p:nvPr>
        </p:nvSpPr>
        <p:spPr/>
        <p:txBody>
          <a:bodyPr/>
          <a:lstStyle/>
          <a:p>
            <a:r>
              <a:rPr lang="en-US" dirty="0" smtClean="0"/>
              <a:t>Routing mechanism based on multiple attributes</a:t>
            </a:r>
          </a:p>
          <a:p>
            <a:r>
              <a:rPr lang="en-US" dirty="0" smtClean="0"/>
              <a:t>Doesn’t need to be string based</a:t>
            </a:r>
          </a:p>
          <a:p>
            <a:r>
              <a:rPr lang="en-US" dirty="0" smtClean="0"/>
              <a:t>Can use special headers</a:t>
            </a:r>
          </a:p>
          <a:p>
            <a:pPr lvl="1"/>
            <a:r>
              <a:rPr lang="en-US" dirty="0"/>
              <a:t>x</a:t>
            </a:r>
            <a:r>
              <a:rPr lang="en-US" dirty="0" smtClean="0"/>
              <a:t>-match = all</a:t>
            </a:r>
          </a:p>
          <a:p>
            <a:pPr lvl="1"/>
            <a:r>
              <a:rPr lang="en-US" dirty="0" smtClean="0"/>
              <a:t>X-match = any</a:t>
            </a:r>
            <a:endParaRPr lang="en-US" dirty="0"/>
          </a:p>
        </p:txBody>
      </p:sp>
    </p:spTree>
    <p:extLst>
      <p:ext uri="{BB962C8B-B14F-4D97-AF65-F5344CB8AC3E}">
        <p14:creationId xmlns:p14="http://schemas.microsoft.com/office/powerpoint/2010/main" val="13665771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 Exchange Example</a:t>
            </a:r>
            <a:endParaRPr lang="en-US" dirty="0"/>
          </a:p>
        </p:txBody>
      </p:sp>
      <p:sp>
        <p:nvSpPr>
          <p:cNvPr id="3" name="Content Placeholder 2"/>
          <p:cNvSpPr>
            <a:spLocks noGrp="1"/>
          </p:cNvSpPr>
          <p:nvPr>
            <p:ph idx="1"/>
          </p:nvPr>
        </p:nvSpPr>
        <p:spPr/>
        <p:txBody>
          <a:bodyPr/>
          <a:lstStyle/>
          <a:p>
            <a:r>
              <a:rPr lang="en-US" dirty="0" smtClean="0"/>
              <a:t>NFC North</a:t>
            </a:r>
            <a:r>
              <a:rPr lang="en-US" dirty="0" smtClean="0"/>
              <a:t> Queue with the following headers</a:t>
            </a:r>
          </a:p>
          <a:p>
            <a:pPr lvl="1"/>
            <a:r>
              <a:rPr lang="en-US" dirty="0"/>
              <a:t>x</a:t>
            </a:r>
            <a:r>
              <a:rPr lang="en-US" dirty="0" smtClean="0"/>
              <a:t>-match = “all”</a:t>
            </a:r>
          </a:p>
          <a:p>
            <a:pPr lvl="1"/>
            <a:r>
              <a:rPr lang="en-US" dirty="0" smtClean="0"/>
              <a:t>sport = “football”</a:t>
            </a:r>
          </a:p>
          <a:p>
            <a:pPr lvl="1"/>
            <a:r>
              <a:rPr lang="en-US" dirty="0"/>
              <a:t>d</a:t>
            </a:r>
            <a:r>
              <a:rPr lang="en-US" dirty="0" smtClean="0"/>
              <a:t>ivision = “</a:t>
            </a:r>
            <a:r>
              <a:rPr lang="en-US" dirty="0" err="1" smtClean="0"/>
              <a:t>nfcnorth</a:t>
            </a:r>
            <a:r>
              <a:rPr lang="en-US" dirty="0" smtClean="0"/>
              <a:t>”</a:t>
            </a:r>
            <a:endParaRPr lang="en-US" dirty="0"/>
          </a:p>
          <a:p>
            <a:pPr lvl="1"/>
            <a:endParaRPr lang="en-US" dirty="0"/>
          </a:p>
          <a:p>
            <a:r>
              <a:rPr lang="en-US" dirty="0" smtClean="0"/>
              <a:t>Will only accept message that have a header sport = football and division = “</a:t>
            </a:r>
            <a:r>
              <a:rPr lang="en-US" dirty="0" err="1" smtClean="0"/>
              <a:t>nfcnorth</a:t>
            </a:r>
            <a:endParaRPr lang="en-US" dirty="0" smtClean="0"/>
          </a:p>
          <a:p>
            <a:r>
              <a:rPr lang="en-US" dirty="0" smtClean="0"/>
              <a:t>If x-match was set to “any”</a:t>
            </a:r>
          </a:p>
          <a:p>
            <a:r>
              <a:rPr lang="en-US" dirty="0" smtClean="0"/>
              <a:t>Sport = “football” with division = “</a:t>
            </a:r>
            <a:r>
              <a:rPr lang="en-US" dirty="0" err="1" smtClean="0"/>
              <a:t>afcnorth</a:t>
            </a:r>
            <a:r>
              <a:rPr lang="en-US" dirty="0" smtClean="0"/>
              <a:t>” the message would be accepted</a:t>
            </a:r>
          </a:p>
        </p:txBody>
      </p:sp>
    </p:spTree>
    <p:extLst>
      <p:ext uri="{BB962C8B-B14F-4D97-AF65-F5344CB8AC3E}">
        <p14:creationId xmlns:p14="http://schemas.microsoft.com/office/powerpoint/2010/main" val="2369467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 Zaudtke</a:t>
            </a:r>
            <a:endParaRPr lang="en-US" dirty="0"/>
          </a:p>
        </p:txBody>
      </p:sp>
      <p:sp>
        <p:nvSpPr>
          <p:cNvPr id="3" name="Content Placeholder 2"/>
          <p:cNvSpPr>
            <a:spLocks noGrp="1"/>
          </p:cNvSpPr>
          <p:nvPr>
            <p:ph idx="1"/>
          </p:nvPr>
        </p:nvSpPr>
        <p:spPr/>
        <p:txBody>
          <a:bodyPr/>
          <a:lstStyle/>
          <a:p>
            <a:r>
              <a:rPr lang="en-US" dirty="0" smtClean="0"/>
              <a:t>Architect at J. J. Keller &amp; Associates, Inc.</a:t>
            </a:r>
          </a:p>
          <a:p>
            <a:r>
              <a:rPr lang="en-US" dirty="0" smtClean="0"/>
              <a:t>13 Years building designing Web applications</a:t>
            </a:r>
          </a:p>
          <a:p>
            <a:r>
              <a:rPr lang="en-US" dirty="0" smtClean="0"/>
              <a:t>Also working on mobile and moving existing systems to the cloud</a:t>
            </a:r>
          </a:p>
          <a:p>
            <a:r>
              <a:rPr lang="en-US" dirty="0" smtClean="0"/>
              <a:t>Contact Info</a:t>
            </a:r>
          </a:p>
          <a:p>
            <a:pPr lvl="1"/>
            <a:r>
              <a:rPr lang="en-US" dirty="0" smtClean="0"/>
              <a:t>@alzaudtke</a:t>
            </a:r>
          </a:p>
          <a:p>
            <a:pPr lvl="1"/>
            <a:r>
              <a:rPr lang="en-US" dirty="0" smtClean="0">
                <a:hlinkClick r:id="rId2"/>
              </a:rPr>
              <a:t>https://github.com/Zaudtke</a:t>
            </a:r>
            <a:endParaRPr lang="en-US" dirty="0" smtClean="0"/>
          </a:p>
          <a:p>
            <a:pPr lvl="1"/>
            <a:r>
              <a:rPr lang="en-US" dirty="0" smtClean="0">
                <a:hlinkClick r:id="rId3"/>
              </a:rPr>
              <a:t>http://zaudtke.com</a:t>
            </a:r>
            <a:endParaRPr lang="en-US" dirty="0" smtClean="0"/>
          </a:p>
          <a:p>
            <a:pPr lvl="1"/>
            <a:r>
              <a:rPr lang="en-US" dirty="0" smtClean="0">
                <a:hlinkClick r:id="rId4"/>
              </a:rPr>
              <a:t>zaudtke@gmail.com</a:t>
            </a:r>
            <a:endParaRPr lang="en-US" dirty="0" smtClean="0"/>
          </a:p>
          <a:p>
            <a:pPr lvl="1"/>
            <a:endParaRPr lang="en-US" dirty="0" smtClean="0"/>
          </a:p>
        </p:txBody>
      </p:sp>
    </p:spTree>
    <p:extLst>
      <p:ext uri="{BB962C8B-B14F-4D97-AF65-F5344CB8AC3E}">
        <p14:creationId xmlns:p14="http://schemas.microsoft.com/office/powerpoint/2010/main" val="29639929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 Exchange Demo</a:t>
            </a:r>
            <a:endParaRPr lang="en-US" dirty="0"/>
          </a:p>
        </p:txBody>
      </p:sp>
      <p:sp>
        <p:nvSpPr>
          <p:cNvPr id="3" name="Content Placeholder 2"/>
          <p:cNvSpPr>
            <a:spLocks noGrp="1"/>
          </p:cNvSpPr>
          <p:nvPr>
            <p:ph idx="1"/>
          </p:nvPr>
        </p:nvSpPr>
        <p:spPr/>
        <p:txBody>
          <a:bodyPr/>
          <a:lstStyle/>
          <a:p>
            <a:r>
              <a:rPr lang="en-US" dirty="0" smtClean="0"/>
              <a:t>Demo </a:t>
            </a:r>
            <a:r>
              <a:rPr lang="en-US" dirty="0" err="1" smtClean="0"/>
              <a:t>Projets</a:t>
            </a:r>
            <a:endParaRPr lang="en-US" dirty="0" smtClean="0"/>
          </a:p>
          <a:p>
            <a:pPr lvl="1"/>
            <a:r>
              <a:rPr lang="en-US" dirty="0" err="1" smtClean="0"/>
              <a:t>SendHeaders</a:t>
            </a:r>
            <a:endParaRPr lang="en-US" dirty="0" smtClean="0"/>
          </a:p>
          <a:p>
            <a:pPr lvl="1"/>
            <a:r>
              <a:rPr lang="en-US" dirty="0" err="1" smtClean="0"/>
              <a:t>HandlAllHeaders</a:t>
            </a:r>
            <a:endParaRPr lang="en-US" dirty="0" smtClean="0"/>
          </a:p>
          <a:p>
            <a:pPr lvl="1"/>
            <a:r>
              <a:rPr lang="en-US" smtClean="0"/>
              <a:t>HandleAnyHeaders</a:t>
            </a:r>
            <a:endParaRPr lang="en-US" dirty="0"/>
          </a:p>
        </p:txBody>
      </p:sp>
    </p:spTree>
    <p:extLst>
      <p:ext uri="{BB962C8B-B14F-4D97-AF65-F5344CB8AC3E}">
        <p14:creationId xmlns:p14="http://schemas.microsoft.com/office/powerpoint/2010/main" val="4213189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idx="1"/>
          </p:nvPr>
        </p:nvSpPr>
        <p:spPr/>
        <p:txBody>
          <a:bodyPr/>
          <a:lstStyle/>
          <a:p>
            <a:r>
              <a:rPr lang="en-US" dirty="0" smtClean="0"/>
              <a:t>Batch Processing and Process/Status Flags</a:t>
            </a:r>
          </a:p>
          <a:p>
            <a:r>
              <a:rPr lang="en-US" dirty="0" smtClean="0"/>
              <a:t>Data Duplication</a:t>
            </a:r>
          </a:p>
          <a:p>
            <a:r>
              <a:rPr lang="en-US" dirty="0" smtClean="0"/>
              <a:t>Blocking Processes</a:t>
            </a:r>
            <a:endParaRPr lang="en-US" dirty="0"/>
          </a:p>
        </p:txBody>
      </p:sp>
    </p:spTree>
    <p:extLst>
      <p:ext uri="{BB962C8B-B14F-4D97-AF65-F5344CB8AC3E}">
        <p14:creationId xmlns:p14="http://schemas.microsoft.com/office/powerpoint/2010/main" val="1324074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Scenario – Batch Process</a:t>
            </a:r>
            <a:endParaRPr lang="en-US" dirty="0"/>
          </a:p>
        </p:txBody>
      </p:sp>
      <p:sp>
        <p:nvSpPr>
          <p:cNvPr id="3" name="Content Placeholder 2"/>
          <p:cNvSpPr>
            <a:spLocks noGrp="1"/>
          </p:cNvSpPr>
          <p:nvPr>
            <p:ph idx="1"/>
          </p:nvPr>
        </p:nvSpPr>
        <p:spPr/>
        <p:txBody>
          <a:bodyPr/>
          <a:lstStyle/>
          <a:p>
            <a:pPr marL="0" indent="0">
              <a:buNone/>
            </a:pPr>
            <a:r>
              <a:rPr lang="en-US" dirty="0" smtClean="0"/>
              <a:t>You have a mobile application that sends GPS Data to your web service constantly throughout the day.  You need to use a third party service to reverse geocode the coordinates and store the result in another database table.</a:t>
            </a:r>
            <a:endParaRPr lang="en-US" dirty="0"/>
          </a:p>
          <a:p>
            <a:pPr marL="0" indent="0">
              <a:buNone/>
            </a:pPr>
            <a:r>
              <a:rPr lang="en-US" dirty="0" smtClean="0"/>
              <a:t>Currently you have an IsProcessed bit field on that table, and a batch process that runs on  a schedule to query where IsProcessed = 0, use the web service to get data, write the data, then update IsProcessed to 1.  The original data can not be deleted as it is needed for other purposes.</a:t>
            </a:r>
            <a:endParaRPr lang="en-US" dirty="0"/>
          </a:p>
        </p:txBody>
      </p:sp>
    </p:spTree>
    <p:extLst>
      <p:ext uri="{BB962C8B-B14F-4D97-AF65-F5344CB8AC3E}">
        <p14:creationId xmlns:p14="http://schemas.microsoft.com/office/powerpoint/2010/main" val="41180199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normAutofit/>
          </a:bodyPr>
          <a:lstStyle/>
          <a:p>
            <a:r>
              <a:rPr lang="en-US" dirty="0" smtClean="0"/>
              <a:t>The IsProcessed field means nothing to the data after set to true</a:t>
            </a:r>
          </a:p>
          <a:p>
            <a:r>
              <a:rPr lang="en-US" dirty="0" smtClean="0"/>
              <a:t>The larger the table gets, the more data you need to query over</a:t>
            </a:r>
          </a:p>
          <a:p>
            <a:r>
              <a:rPr lang="en-US" dirty="0" smtClean="0"/>
              <a:t>Mobile apps don’t stop sending data at 5:00 pm.  Table contention.</a:t>
            </a:r>
          </a:p>
          <a:p>
            <a:r>
              <a:rPr lang="en-US" dirty="0" smtClean="0"/>
              <a:t>New Data isn’t available until the “job runs”.  What if it fails.</a:t>
            </a:r>
          </a:p>
        </p:txBody>
      </p:sp>
    </p:spTree>
    <p:extLst>
      <p:ext uri="{BB962C8B-B14F-4D97-AF65-F5344CB8AC3E}">
        <p14:creationId xmlns:p14="http://schemas.microsoft.com/office/powerpoint/2010/main" val="6991812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Continued</a:t>
            </a:r>
            <a:endParaRPr lang="en-US" dirty="0"/>
          </a:p>
        </p:txBody>
      </p:sp>
      <p:sp>
        <p:nvSpPr>
          <p:cNvPr id="3" name="Content Placeholder 2"/>
          <p:cNvSpPr>
            <a:spLocks noGrp="1"/>
          </p:cNvSpPr>
          <p:nvPr>
            <p:ph idx="1"/>
          </p:nvPr>
        </p:nvSpPr>
        <p:spPr/>
        <p:txBody>
          <a:bodyPr/>
          <a:lstStyle/>
          <a:p>
            <a:r>
              <a:rPr lang="en-US" dirty="0" smtClean="0"/>
              <a:t>Set based transactions or row by row.  Failures lead to longer delays.</a:t>
            </a:r>
          </a:p>
          <a:p>
            <a:r>
              <a:rPr lang="en-US" dirty="0" smtClean="0"/>
              <a:t>How do you fix broken records, and then reprocess them?</a:t>
            </a:r>
          </a:p>
          <a:p>
            <a:r>
              <a:rPr lang="en-US" dirty="0" smtClean="0"/>
              <a:t>How do you scale this?</a:t>
            </a:r>
          </a:p>
          <a:p>
            <a:r>
              <a:rPr lang="en-US" dirty="0" smtClean="0"/>
              <a:t>Product Owner, decides there is another process we want to run on the original data.  Add another flag and batch job?</a:t>
            </a:r>
          </a:p>
          <a:p>
            <a:endParaRPr lang="en-US" dirty="0"/>
          </a:p>
        </p:txBody>
      </p:sp>
    </p:spTree>
    <p:extLst>
      <p:ext uri="{BB962C8B-B14F-4D97-AF65-F5344CB8AC3E}">
        <p14:creationId xmlns:p14="http://schemas.microsoft.com/office/powerpoint/2010/main" val="2633143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Solution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 a Direct Exchange Queue Model</a:t>
            </a:r>
          </a:p>
          <a:p>
            <a:r>
              <a:rPr lang="en-US" dirty="0" smtClean="0"/>
              <a:t>No IsProcessed Field</a:t>
            </a:r>
          </a:p>
          <a:p>
            <a:r>
              <a:rPr lang="en-US" dirty="0" smtClean="0"/>
              <a:t>After Data is saved to database, publish a message to queue</a:t>
            </a:r>
          </a:p>
          <a:p>
            <a:r>
              <a:rPr lang="en-US" dirty="0" smtClean="0"/>
              <a:t>Process monitoring the queue calls web service, writes new data</a:t>
            </a:r>
          </a:p>
          <a:p>
            <a:r>
              <a:rPr lang="en-US" dirty="0" smtClean="0"/>
              <a:t>If errors occur, notification system.</a:t>
            </a:r>
          </a:p>
          <a:p>
            <a:r>
              <a:rPr lang="en-US" dirty="0" smtClean="0"/>
              <a:t>Fix Data, and then publish new message</a:t>
            </a:r>
          </a:p>
          <a:p>
            <a:r>
              <a:rPr lang="en-US" dirty="0" smtClean="0"/>
              <a:t>Scalable in Worker Process flow</a:t>
            </a:r>
          </a:p>
          <a:p>
            <a:r>
              <a:rPr lang="en-US" dirty="0" smtClean="0"/>
              <a:t>More real-time than the batch process</a:t>
            </a:r>
          </a:p>
          <a:p>
            <a:r>
              <a:rPr lang="en-US" dirty="0" smtClean="0"/>
              <a:t>Less contention on original table</a:t>
            </a:r>
          </a:p>
          <a:p>
            <a:r>
              <a:rPr lang="en-US" dirty="0" smtClean="0"/>
              <a:t>New requirements, new queue and process, original stays in tact</a:t>
            </a:r>
            <a:endParaRPr lang="en-US" dirty="0"/>
          </a:p>
        </p:txBody>
      </p:sp>
    </p:spTree>
    <p:extLst>
      <p:ext uri="{BB962C8B-B14F-4D97-AF65-F5344CB8AC3E}">
        <p14:creationId xmlns:p14="http://schemas.microsoft.com/office/powerpoint/2010/main" val="42619752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Scenario – Data Duplication	</a:t>
            </a:r>
            <a:endParaRPr lang="en-US" dirty="0"/>
          </a:p>
        </p:txBody>
      </p:sp>
      <p:sp>
        <p:nvSpPr>
          <p:cNvPr id="3" name="Content Placeholder 2"/>
          <p:cNvSpPr>
            <a:spLocks noGrp="1"/>
          </p:cNvSpPr>
          <p:nvPr>
            <p:ph idx="1"/>
          </p:nvPr>
        </p:nvSpPr>
        <p:spPr/>
        <p:txBody>
          <a:bodyPr/>
          <a:lstStyle/>
          <a:p>
            <a:pPr marL="0" indent="0">
              <a:buNone/>
            </a:pPr>
            <a:r>
              <a:rPr lang="en-US" dirty="0" smtClean="0"/>
              <a:t>Your system tracks employee records.  One particular report is consistently times out when trying to run it.  Working with your DBA, you attempt to change various indices on the table.  That in turn degrades performance in other areas of the application, namely saving an employee record.</a:t>
            </a:r>
          </a:p>
          <a:p>
            <a:pPr marL="0" indent="0">
              <a:buNone/>
            </a:pPr>
            <a:r>
              <a:rPr lang="en-US" dirty="0" smtClean="0"/>
              <a:t>It is decided to create a denormalized table for this report.  How do you keep this table up to date after it’s initial load?</a:t>
            </a:r>
            <a:endParaRPr lang="en-US" dirty="0"/>
          </a:p>
        </p:txBody>
      </p:sp>
    </p:spTree>
    <p:extLst>
      <p:ext uri="{BB962C8B-B14F-4D97-AF65-F5344CB8AC3E}">
        <p14:creationId xmlns:p14="http://schemas.microsoft.com/office/powerpoint/2010/main" val="11294918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Ideas</a:t>
            </a:r>
            <a:endParaRPr lang="en-US" dirty="0"/>
          </a:p>
        </p:txBody>
      </p:sp>
      <p:sp>
        <p:nvSpPr>
          <p:cNvPr id="3" name="Content Placeholder 2"/>
          <p:cNvSpPr>
            <a:spLocks noGrp="1"/>
          </p:cNvSpPr>
          <p:nvPr>
            <p:ph idx="1"/>
          </p:nvPr>
        </p:nvSpPr>
        <p:spPr>
          <a:xfrm>
            <a:off x="838200" y="1690688"/>
            <a:ext cx="10515600" cy="4486275"/>
          </a:xfrm>
        </p:spPr>
        <p:txBody>
          <a:bodyPr>
            <a:normAutofit lnSpcReduction="10000"/>
          </a:bodyPr>
          <a:lstStyle/>
          <a:p>
            <a:r>
              <a:rPr lang="en-US" dirty="0" smtClean="0"/>
              <a:t>In the Update Stored Procedure</a:t>
            </a:r>
          </a:p>
          <a:p>
            <a:pPr lvl="1"/>
            <a:r>
              <a:rPr lang="en-US" dirty="0" smtClean="0"/>
              <a:t>What if using an ORM?</a:t>
            </a:r>
          </a:p>
          <a:p>
            <a:pPr lvl="1"/>
            <a:r>
              <a:rPr lang="en-US" dirty="0" smtClean="0"/>
              <a:t>How do you deal with Lookup data?</a:t>
            </a:r>
          </a:p>
          <a:p>
            <a:pPr lvl="1"/>
            <a:r>
              <a:rPr lang="en-US" dirty="0" smtClean="0"/>
              <a:t>What if another reporting table comes along?</a:t>
            </a:r>
          </a:p>
          <a:p>
            <a:pPr lvl="1"/>
            <a:r>
              <a:rPr lang="en-US" dirty="0" smtClean="0"/>
              <a:t>Error updating Reporting table.</a:t>
            </a:r>
          </a:p>
          <a:p>
            <a:r>
              <a:rPr lang="en-US" dirty="0" smtClean="0"/>
              <a:t>In a Trigger on the Table</a:t>
            </a:r>
          </a:p>
          <a:p>
            <a:pPr lvl="1"/>
            <a:r>
              <a:rPr lang="en-US" dirty="0" smtClean="0"/>
              <a:t>How do you deal with Lookup data?</a:t>
            </a:r>
          </a:p>
          <a:p>
            <a:pPr lvl="1"/>
            <a:r>
              <a:rPr lang="en-US" dirty="0" smtClean="0"/>
              <a:t>Triggers tend to be forgotten</a:t>
            </a:r>
          </a:p>
          <a:p>
            <a:pPr lvl="1"/>
            <a:r>
              <a:rPr lang="en-US" dirty="0" smtClean="0"/>
              <a:t>What if another reporting table comes along?</a:t>
            </a:r>
          </a:p>
          <a:p>
            <a:pPr lvl="1"/>
            <a:r>
              <a:rPr lang="en-US" dirty="0" smtClean="0"/>
              <a:t>Error updating the Reporting table.</a:t>
            </a:r>
          </a:p>
          <a:p>
            <a:r>
              <a:rPr lang="en-US" dirty="0" smtClean="0"/>
              <a:t>Batch Jobs</a:t>
            </a:r>
          </a:p>
          <a:p>
            <a:endParaRPr lang="en-US" dirty="0" smtClean="0"/>
          </a:p>
        </p:txBody>
      </p:sp>
    </p:spTree>
    <p:extLst>
      <p:ext uri="{BB962C8B-B14F-4D97-AF65-F5344CB8AC3E}">
        <p14:creationId xmlns:p14="http://schemas.microsoft.com/office/powerpoint/2010/main" val="23289459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Solution</a:t>
            </a:r>
            <a:endParaRPr lang="en-US" dirty="0"/>
          </a:p>
        </p:txBody>
      </p:sp>
      <p:sp>
        <p:nvSpPr>
          <p:cNvPr id="3" name="Content Placeholder 2"/>
          <p:cNvSpPr>
            <a:spLocks noGrp="1"/>
          </p:cNvSpPr>
          <p:nvPr>
            <p:ph idx="1"/>
          </p:nvPr>
        </p:nvSpPr>
        <p:spPr/>
        <p:txBody>
          <a:bodyPr/>
          <a:lstStyle/>
          <a:p>
            <a:r>
              <a:rPr lang="en-US" dirty="0" smtClean="0"/>
              <a:t>Direct Exchange with ability to add Routing later</a:t>
            </a:r>
          </a:p>
          <a:p>
            <a:r>
              <a:rPr lang="en-US" dirty="0" smtClean="0"/>
              <a:t>Or Fanout Exchange with only 1 Queue, add more later</a:t>
            </a:r>
          </a:p>
          <a:p>
            <a:r>
              <a:rPr lang="en-US" dirty="0" smtClean="0"/>
              <a:t>Save the Data normally</a:t>
            </a:r>
          </a:p>
          <a:p>
            <a:r>
              <a:rPr lang="en-US" dirty="0" smtClean="0"/>
              <a:t>Publish a message</a:t>
            </a:r>
          </a:p>
          <a:p>
            <a:r>
              <a:rPr lang="en-US" dirty="0" smtClean="0"/>
              <a:t>Process the message and update the reporting table</a:t>
            </a:r>
          </a:p>
          <a:p>
            <a:r>
              <a:rPr lang="en-US" dirty="0" smtClean="0"/>
              <a:t>When then next report comes along, add more queues/processes</a:t>
            </a:r>
          </a:p>
          <a:p>
            <a:r>
              <a:rPr lang="en-US" dirty="0" smtClean="0"/>
              <a:t>More real time</a:t>
            </a:r>
          </a:p>
          <a:p>
            <a:r>
              <a:rPr lang="en-US" dirty="0" smtClean="0"/>
              <a:t>Doesn’t prevent saving the data.</a:t>
            </a:r>
            <a:endParaRPr lang="en-US" dirty="0"/>
          </a:p>
        </p:txBody>
      </p:sp>
    </p:spTree>
    <p:extLst>
      <p:ext uri="{BB962C8B-B14F-4D97-AF65-F5344CB8AC3E}">
        <p14:creationId xmlns:p14="http://schemas.microsoft.com/office/powerpoint/2010/main" val="29301933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Scenario – Blocking Process</a:t>
            </a:r>
            <a:endParaRPr lang="en-US" dirty="0"/>
          </a:p>
        </p:txBody>
      </p:sp>
      <p:sp>
        <p:nvSpPr>
          <p:cNvPr id="3" name="Content Placeholder 2"/>
          <p:cNvSpPr>
            <a:spLocks noGrp="1"/>
          </p:cNvSpPr>
          <p:nvPr>
            <p:ph idx="1"/>
          </p:nvPr>
        </p:nvSpPr>
        <p:spPr/>
        <p:txBody>
          <a:bodyPr/>
          <a:lstStyle/>
          <a:p>
            <a:pPr marL="0" indent="0">
              <a:buNone/>
            </a:pPr>
            <a:r>
              <a:rPr lang="en-US" dirty="0" smtClean="0"/>
              <a:t>You’re building a new web application that allows a customer to self register.  As part of the requirements, when someone registers, the system needs to send a welcome email as well as send the customer information to the corporate Customer Management System (CMS).</a:t>
            </a:r>
          </a:p>
          <a:p>
            <a:pPr marL="0" indent="0">
              <a:buNone/>
            </a:pPr>
            <a:r>
              <a:rPr lang="en-US" dirty="0" smtClean="0"/>
              <a:t>How do you set this up?</a:t>
            </a:r>
            <a:endParaRPr lang="en-US" dirty="0"/>
          </a:p>
        </p:txBody>
      </p:sp>
    </p:spTree>
    <p:extLst>
      <p:ext uri="{BB962C8B-B14F-4D97-AF65-F5344CB8AC3E}">
        <p14:creationId xmlns:p14="http://schemas.microsoft.com/office/powerpoint/2010/main" val="3335941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begin.  The Buzzwords</a:t>
            </a:r>
            <a:endParaRPr lang="en-US" dirty="0"/>
          </a:p>
        </p:txBody>
      </p:sp>
      <p:sp>
        <p:nvSpPr>
          <p:cNvPr id="3" name="Content Placeholder 2"/>
          <p:cNvSpPr>
            <a:spLocks noGrp="1"/>
          </p:cNvSpPr>
          <p:nvPr>
            <p:ph idx="1"/>
          </p:nvPr>
        </p:nvSpPr>
        <p:spPr/>
        <p:txBody>
          <a:bodyPr>
            <a:normAutofit lnSpcReduction="10000"/>
          </a:bodyPr>
          <a:lstStyle/>
          <a:p>
            <a:r>
              <a:rPr lang="en-US" dirty="0" smtClean="0"/>
              <a:t>Microservices</a:t>
            </a:r>
          </a:p>
          <a:p>
            <a:r>
              <a:rPr lang="en-US" dirty="0" smtClean="0"/>
              <a:t>Domain</a:t>
            </a:r>
          </a:p>
          <a:p>
            <a:r>
              <a:rPr lang="en-US" dirty="0" smtClean="0"/>
              <a:t>CQRS</a:t>
            </a:r>
          </a:p>
          <a:p>
            <a:r>
              <a:rPr lang="en-US" dirty="0" smtClean="0"/>
              <a:t>Monolithic</a:t>
            </a:r>
          </a:p>
          <a:p>
            <a:r>
              <a:rPr lang="en-US" dirty="0" smtClean="0"/>
              <a:t>Service Oriented Architecture</a:t>
            </a:r>
          </a:p>
          <a:p>
            <a:r>
              <a:rPr lang="en-US" dirty="0" smtClean="0"/>
              <a:t>DevOps</a:t>
            </a:r>
          </a:p>
          <a:p>
            <a:r>
              <a:rPr lang="en-US" dirty="0" smtClean="0"/>
              <a:t>Loosely Coupled</a:t>
            </a:r>
          </a:p>
          <a:p>
            <a:r>
              <a:rPr lang="en-US" dirty="0" smtClean="0"/>
              <a:t>Scalability</a:t>
            </a:r>
          </a:p>
          <a:p>
            <a:r>
              <a:rPr lang="en-US" dirty="0" smtClean="0"/>
              <a:t>Etc., Etc., Etc…..</a:t>
            </a:r>
            <a:endParaRPr lang="en-US" dirty="0"/>
          </a:p>
        </p:txBody>
      </p:sp>
    </p:spTree>
    <p:extLst>
      <p:ext uri="{BB962C8B-B14F-4D97-AF65-F5344CB8AC3E}">
        <p14:creationId xmlns:p14="http://schemas.microsoft.com/office/powerpoint/2010/main" val="25288046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Ideas	</a:t>
            </a:r>
            <a:endParaRPr lang="en-US" dirty="0"/>
          </a:p>
        </p:txBody>
      </p:sp>
      <p:sp>
        <p:nvSpPr>
          <p:cNvPr id="3" name="Content Placeholder 2"/>
          <p:cNvSpPr>
            <a:spLocks noGrp="1"/>
          </p:cNvSpPr>
          <p:nvPr>
            <p:ph idx="1"/>
          </p:nvPr>
        </p:nvSpPr>
        <p:spPr/>
        <p:txBody>
          <a:bodyPr>
            <a:normAutofit lnSpcReduction="10000"/>
          </a:bodyPr>
          <a:lstStyle/>
          <a:p>
            <a:r>
              <a:rPr lang="en-US" dirty="0" smtClean="0"/>
              <a:t>All In process.  Save, Send to CMS, Send Email</a:t>
            </a:r>
          </a:p>
          <a:p>
            <a:pPr lvl="1"/>
            <a:r>
              <a:rPr lang="en-US" dirty="0" smtClean="0"/>
              <a:t>All in 1 transaction?  Customer won’t do it again.</a:t>
            </a:r>
          </a:p>
          <a:p>
            <a:pPr lvl="1"/>
            <a:r>
              <a:rPr lang="en-US" dirty="0" smtClean="0"/>
              <a:t>Delay for Customer while waiting for CMS and Email processes.  Bad first impression</a:t>
            </a:r>
          </a:p>
          <a:p>
            <a:r>
              <a:rPr lang="en-US" dirty="0" smtClean="0"/>
              <a:t>Asynchronous Calls</a:t>
            </a:r>
          </a:p>
          <a:p>
            <a:pPr lvl="1"/>
            <a:r>
              <a:rPr lang="en-US" dirty="0" smtClean="0"/>
              <a:t>Better, but if something happens on the server, they are lost</a:t>
            </a:r>
          </a:p>
          <a:p>
            <a:pPr lvl="1"/>
            <a:r>
              <a:rPr lang="en-US" dirty="0" smtClean="0"/>
              <a:t>Harder to handle application failures on the call back.</a:t>
            </a:r>
          </a:p>
          <a:p>
            <a:r>
              <a:rPr lang="en-US" dirty="0" smtClean="0"/>
              <a:t>Batch Process</a:t>
            </a:r>
          </a:p>
          <a:p>
            <a:pPr lvl="1"/>
            <a:r>
              <a:rPr lang="en-US" dirty="0" smtClean="0"/>
              <a:t>CMS - How soon does that system want the new data?</a:t>
            </a:r>
          </a:p>
          <a:p>
            <a:pPr lvl="1"/>
            <a:r>
              <a:rPr lang="en-US" dirty="0" smtClean="0"/>
              <a:t>Email - How soon do you want the email sent?</a:t>
            </a:r>
          </a:p>
          <a:p>
            <a:pPr lvl="1"/>
            <a:r>
              <a:rPr lang="en-US" dirty="0" smtClean="0"/>
              <a:t>How often to run these?</a:t>
            </a:r>
          </a:p>
        </p:txBody>
      </p:sp>
    </p:spTree>
    <p:extLst>
      <p:ext uri="{BB962C8B-B14F-4D97-AF65-F5344CB8AC3E}">
        <p14:creationId xmlns:p14="http://schemas.microsoft.com/office/powerpoint/2010/main" val="16363388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Solution</a:t>
            </a:r>
            <a:endParaRPr lang="en-US" dirty="0"/>
          </a:p>
        </p:txBody>
      </p:sp>
      <p:sp>
        <p:nvSpPr>
          <p:cNvPr id="3" name="Content Placeholder 2"/>
          <p:cNvSpPr>
            <a:spLocks noGrp="1"/>
          </p:cNvSpPr>
          <p:nvPr>
            <p:ph idx="1"/>
          </p:nvPr>
        </p:nvSpPr>
        <p:spPr/>
        <p:txBody>
          <a:bodyPr/>
          <a:lstStyle/>
          <a:p>
            <a:r>
              <a:rPr lang="en-US" dirty="0" smtClean="0"/>
              <a:t>Use a Fanout Exchange with 2 queues and a process for each</a:t>
            </a:r>
          </a:p>
          <a:p>
            <a:r>
              <a:rPr lang="en-US" dirty="0" smtClean="0"/>
              <a:t>One for Email</a:t>
            </a:r>
          </a:p>
          <a:p>
            <a:pPr lvl="1"/>
            <a:r>
              <a:rPr lang="en-US" dirty="0" smtClean="0"/>
              <a:t>May not be the end of the world if this fails</a:t>
            </a:r>
          </a:p>
          <a:p>
            <a:pPr lvl="1"/>
            <a:r>
              <a:rPr lang="en-US" dirty="0" smtClean="0"/>
              <a:t>If need to send, notification sent to system, then republish the message</a:t>
            </a:r>
          </a:p>
          <a:p>
            <a:r>
              <a:rPr lang="en-US" dirty="0" smtClean="0"/>
              <a:t>One for CMS Integration</a:t>
            </a:r>
          </a:p>
          <a:p>
            <a:pPr lvl="1"/>
            <a:r>
              <a:rPr lang="en-US" dirty="0" smtClean="0"/>
              <a:t>This one is important</a:t>
            </a:r>
          </a:p>
          <a:p>
            <a:pPr lvl="1"/>
            <a:r>
              <a:rPr lang="en-US" dirty="0" smtClean="0"/>
              <a:t>Notification Pattern for resending data, or a retry pattern</a:t>
            </a:r>
          </a:p>
          <a:p>
            <a:pPr lvl="1"/>
            <a:r>
              <a:rPr lang="en-US" dirty="0" smtClean="0"/>
              <a:t>Set as a durable queue, to not lose messages</a:t>
            </a:r>
          </a:p>
          <a:p>
            <a:pPr lvl="1"/>
            <a:r>
              <a:rPr lang="en-US" dirty="0" smtClean="0"/>
              <a:t>Can add an Audit piece to this process as a safeguard/audit trail</a:t>
            </a:r>
            <a:endParaRPr lang="en-US" dirty="0"/>
          </a:p>
        </p:txBody>
      </p:sp>
    </p:spTree>
    <p:extLst>
      <p:ext uri="{BB962C8B-B14F-4D97-AF65-F5344CB8AC3E}">
        <p14:creationId xmlns:p14="http://schemas.microsoft.com/office/powerpoint/2010/main" val="7386914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Thoughts</a:t>
            </a:r>
            <a:endParaRPr lang="en-US" dirty="0"/>
          </a:p>
        </p:txBody>
      </p:sp>
      <p:sp>
        <p:nvSpPr>
          <p:cNvPr id="3" name="Content Placeholder 2"/>
          <p:cNvSpPr>
            <a:spLocks noGrp="1"/>
          </p:cNvSpPr>
          <p:nvPr>
            <p:ph idx="1"/>
          </p:nvPr>
        </p:nvSpPr>
        <p:spPr/>
        <p:txBody>
          <a:bodyPr/>
          <a:lstStyle/>
          <a:p>
            <a:r>
              <a:rPr lang="en-US" dirty="0" smtClean="0"/>
              <a:t>A Queue can handle multiple types of messages.  Be careful</a:t>
            </a:r>
          </a:p>
          <a:p>
            <a:r>
              <a:rPr lang="en-US" dirty="0" smtClean="0"/>
              <a:t>Don’t overuse</a:t>
            </a:r>
          </a:p>
          <a:p>
            <a:r>
              <a:rPr lang="en-US" dirty="0" smtClean="0"/>
              <a:t>At least consider when designing various parts of a system.</a:t>
            </a:r>
          </a:p>
          <a:p>
            <a:r>
              <a:rPr lang="en-US" dirty="0" smtClean="0"/>
              <a:t>Research and try it out</a:t>
            </a:r>
            <a:endParaRPr lang="en-US" dirty="0"/>
          </a:p>
        </p:txBody>
      </p:sp>
    </p:spTree>
    <p:extLst>
      <p:ext uri="{BB962C8B-B14F-4D97-AF65-F5344CB8AC3E}">
        <p14:creationId xmlns:p14="http://schemas.microsoft.com/office/powerpoint/2010/main" val="30734486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814604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Disclaimer:  Terminology based on RabbitMQ</a:t>
            </a:r>
          </a:p>
          <a:p>
            <a:r>
              <a:rPr lang="en-US" dirty="0" smtClean="0"/>
              <a:t>What Queues are and are not</a:t>
            </a:r>
          </a:p>
          <a:p>
            <a:r>
              <a:rPr lang="en-US" dirty="0" smtClean="0"/>
              <a:t>Explanations of Message Exchange Patterns</a:t>
            </a:r>
          </a:p>
          <a:p>
            <a:r>
              <a:rPr lang="en-US" dirty="0" smtClean="0"/>
              <a:t>Scenarios where these can be applied</a:t>
            </a:r>
          </a:p>
          <a:p>
            <a:pPr lvl="1"/>
            <a:r>
              <a:rPr lang="en-US" dirty="0" smtClean="0"/>
              <a:t>Batch Processing and flags in database tables</a:t>
            </a:r>
          </a:p>
          <a:p>
            <a:pPr lvl="1"/>
            <a:r>
              <a:rPr lang="en-US" dirty="0" smtClean="0"/>
              <a:t>Data duplication scenarios</a:t>
            </a:r>
          </a:p>
          <a:p>
            <a:pPr lvl="1"/>
            <a:r>
              <a:rPr lang="en-US" dirty="0" smtClean="0"/>
              <a:t>Blocking processes</a:t>
            </a:r>
          </a:p>
          <a:p>
            <a:r>
              <a:rPr lang="en-US" dirty="0" smtClean="0"/>
              <a:t>Closing Thoughts</a:t>
            </a:r>
          </a:p>
          <a:p>
            <a:r>
              <a:rPr lang="en-US" dirty="0" smtClean="0"/>
              <a:t>Q &amp; A</a:t>
            </a:r>
          </a:p>
        </p:txBody>
      </p:sp>
    </p:spTree>
    <p:extLst>
      <p:ext uri="{BB962C8B-B14F-4D97-AF65-F5344CB8AC3E}">
        <p14:creationId xmlns:p14="http://schemas.microsoft.com/office/powerpoint/2010/main" val="738044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Queues Are…</a:t>
            </a:r>
            <a:endParaRPr lang="en-US" dirty="0"/>
          </a:p>
        </p:txBody>
      </p:sp>
      <p:sp>
        <p:nvSpPr>
          <p:cNvPr id="3" name="Content Placeholder 2"/>
          <p:cNvSpPr>
            <a:spLocks noGrp="1"/>
          </p:cNvSpPr>
          <p:nvPr>
            <p:ph idx="1"/>
          </p:nvPr>
        </p:nvSpPr>
        <p:spPr/>
        <p:txBody>
          <a:bodyPr/>
          <a:lstStyle/>
          <a:p>
            <a:r>
              <a:rPr lang="en-US" dirty="0"/>
              <a:t>C</a:t>
            </a:r>
            <a:r>
              <a:rPr lang="en-US" dirty="0" smtClean="0"/>
              <a:t>ommunication mechanism</a:t>
            </a:r>
          </a:p>
          <a:p>
            <a:r>
              <a:rPr lang="en-US" dirty="0" smtClean="0"/>
              <a:t>Tool in your toolbox</a:t>
            </a:r>
          </a:p>
          <a:p>
            <a:r>
              <a:rPr lang="en-US" dirty="0" smtClean="0"/>
              <a:t>Different than you may be used to </a:t>
            </a:r>
          </a:p>
          <a:p>
            <a:r>
              <a:rPr lang="en-US" dirty="0" smtClean="0"/>
              <a:t>Potentially more difficult to deploy</a:t>
            </a:r>
          </a:p>
          <a:p>
            <a:endParaRPr lang="en-US" dirty="0" smtClean="0"/>
          </a:p>
          <a:p>
            <a:endParaRPr lang="en-US" dirty="0"/>
          </a:p>
        </p:txBody>
      </p:sp>
    </p:spTree>
    <p:extLst>
      <p:ext uri="{BB962C8B-B14F-4D97-AF65-F5344CB8AC3E}">
        <p14:creationId xmlns:p14="http://schemas.microsoft.com/office/powerpoint/2010/main" val="1765753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Queues Are Not…</a:t>
            </a:r>
            <a:endParaRPr lang="en-US" dirty="0"/>
          </a:p>
        </p:txBody>
      </p:sp>
      <p:sp>
        <p:nvSpPr>
          <p:cNvPr id="3" name="Content Placeholder 2"/>
          <p:cNvSpPr>
            <a:spLocks noGrp="1"/>
          </p:cNvSpPr>
          <p:nvPr>
            <p:ph idx="1"/>
          </p:nvPr>
        </p:nvSpPr>
        <p:spPr/>
        <p:txBody>
          <a:bodyPr/>
          <a:lstStyle/>
          <a:p>
            <a:r>
              <a:rPr lang="en-US" dirty="0" smtClean="0"/>
              <a:t>The answer to every problem</a:t>
            </a:r>
          </a:p>
          <a:p>
            <a:r>
              <a:rPr lang="en-US" dirty="0" smtClean="0"/>
              <a:t>New</a:t>
            </a:r>
          </a:p>
          <a:p>
            <a:r>
              <a:rPr lang="en-US" dirty="0" smtClean="0"/>
              <a:t>Database replacement</a:t>
            </a:r>
          </a:p>
          <a:p>
            <a:pPr marL="0" indent="0">
              <a:buNone/>
            </a:pPr>
            <a:endParaRPr lang="en-US" dirty="0" smtClean="0"/>
          </a:p>
          <a:p>
            <a:endParaRPr lang="en-US" dirty="0"/>
          </a:p>
        </p:txBody>
      </p:sp>
    </p:spTree>
    <p:extLst>
      <p:ext uri="{BB962C8B-B14F-4D97-AF65-F5344CB8AC3E}">
        <p14:creationId xmlns:p14="http://schemas.microsoft.com/office/powerpoint/2010/main" val="326974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Exchange Patterns*</a:t>
            </a:r>
            <a:endParaRPr lang="en-US" dirty="0"/>
          </a:p>
        </p:txBody>
      </p:sp>
      <p:sp>
        <p:nvSpPr>
          <p:cNvPr id="3" name="Content Placeholder 2"/>
          <p:cNvSpPr>
            <a:spLocks noGrp="1"/>
          </p:cNvSpPr>
          <p:nvPr>
            <p:ph idx="1"/>
          </p:nvPr>
        </p:nvSpPr>
        <p:spPr/>
        <p:txBody>
          <a:bodyPr/>
          <a:lstStyle/>
          <a:p>
            <a:r>
              <a:rPr lang="en-US" dirty="0" smtClean="0"/>
              <a:t>Direct</a:t>
            </a:r>
          </a:p>
          <a:p>
            <a:r>
              <a:rPr lang="en-US" dirty="0" smtClean="0"/>
              <a:t>Fanout</a:t>
            </a:r>
          </a:p>
          <a:p>
            <a:r>
              <a:rPr lang="en-US" dirty="0" smtClean="0"/>
              <a:t>Topic</a:t>
            </a:r>
          </a:p>
          <a:p>
            <a:r>
              <a:rPr lang="en-US" dirty="0" smtClean="0"/>
              <a:t>Headers</a:t>
            </a:r>
          </a:p>
          <a:p>
            <a:endParaRPr lang="en-US" dirty="0"/>
          </a:p>
          <a:p>
            <a:endParaRPr lang="en-US" dirty="0" smtClean="0"/>
          </a:p>
          <a:p>
            <a:pPr marL="0" indent="0">
              <a:buNone/>
            </a:pPr>
            <a:r>
              <a:rPr lang="en-US" dirty="0" smtClean="0"/>
              <a:t>* Terms based on AMQP Model from the RabbitMQ site.  May have different terminology on other Platforms.  Specifically Microsoft.</a:t>
            </a:r>
          </a:p>
          <a:p>
            <a:endParaRPr lang="en-US" dirty="0" smtClean="0"/>
          </a:p>
        </p:txBody>
      </p:sp>
    </p:spTree>
    <p:extLst>
      <p:ext uri="{BB962C8B-B14F-4D97-AF65-F5344CB8AC3E}">
        <p14:creationId xmlns:p14="http://schemas.microsoft.com/office/powerpoint/2010/main" val="1514779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Exchange	</a:t>
            </a:r>
            <a:endParaRPr lang="en-US" dirty="0"/>
          </a:p>
        </p:txBody>
      </p:sp>
      <p:sp>
        <p:nvSpPr>
          <p:cNvPr id="3" name="Content Placeholder 2"/>
          <p:cNvSpPr>
            <a:spLocks noGrp="1"/>
          </p:cNvSpPr>
          <p:nvPr>
            <p:ph idx="1"/>
          </p:nvPr>
        </p:nvSpPr>
        <p:spPr/>
        <p:txBody>
          <a:bodyPr/>
          <a:lstStyle/>
          <a:p>
            <a:r>
              <a:rPr lang="en-US" dirty="0" smtClean="0"/>
              <a:t>Messages delivered to queues based on routing key.</a:t>
            </a:r>
          </a:p>
          <a:p>
            <a:r>
              <a:rPr lang="en-US" dirty="0" smtClean="0"/>
              <a:t>Routing Key can be empty</a:t>
            </a:r>
          </a:p>
          <a:p>
            <a:r>
              <a:rPr lang="en-US" dirty="0" smtClean="0"/>
              <a:t>Multiple Workers can operate on the same queue</a:t>
            </a:r>
          </a:p>
          <a:p>
            <a:pPr lvl="1"/>
            <a:r>
              <a:rPr lang="en-US" dirty="0" smtClean="0"/>
              <a:t>Round Robin Fashion by worker, not queue</a:t>
            </a:r>
          </a:p>
          <a:p>
            <a:pPr lvl="1"/>
            <a:r>
              <a:rPr lang="en-US" dirty="0" smtClean="0"/>
              <a:t>Messages handled only by 1 instance of worker</a:t>
            </a:r>
          </a:p>
          <a:p>
            <a:r>
              <a:rPr lang="en-US" dirty="0" smtClean="0"/>
              <a:t>Similar to MSMQ as most know it minus the routing</a:t>
            </a:r>
          </a:p>
          <a:p>
            <a:pPr marL="457200" lvl="1" indent="0">
              <a:buNone/>
            </a:pPr>
            <a:endParaRPr lang="en-US" dirty="0"/>
          </a:p>
        </p:txBody>
      </p:sp>
    </p:spTree>
    <p:extLst>
      <p:ext uri="{BB962C8B-B14F-4D97-AF65-F5344CB8AC3E}">
        <p14:creationId xmlns:p14="http://schemas.microsoft.com/office/powerpoint/2010/main" val="80833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Direct Exchange</a:t>
            </a:r>
            <a:endParaRPr lang="en-US" dirty="0"/>
          </a:p>
        </p:txBody>
      </p:sp>
      <p:sp>
        <p:nvSpPr>
          <p:cNvPr id="6" name="Oval 5"/>
          <p:cNvSpPr/>
          <p:nvPr/>
        </p:nvSpPr>
        <p:spPr>
          <a:xfrm>
            <a:off x="2772696" y="3145885"/>
            <a:ext cx="2123767" cy="18783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Exchange</a:t>
            </a:r>
            <a:endParaRPr lang="en-US" dirty="0"/>
          </a:p>
        </p:txBody>
      </p:sp>
      <p:sp>
        <p:nvSpPr>
          <p:cNvPr id="7" name="Right Arrow 6"/>
          <p:cNvSpPr/>
          <p:nvPr/>
        </p:nvSpPr>
        <p:spPr>
          <a:xfrm>
            <a:off x="5127523" y="3706542"/>
            <a:ext cx="1720646" cy="776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Key</a:t>
            </a:r>
            <a:endParaRPr lang="en-US" dirty="0"/>
          </a:p>
        </p:txBody>
      </p:sp>
      <p:sp>
        <p:nvSpPr>
          <p:cNvPr id="12" name="Oval 11"/>
          <p:cNvSpPr/>
          <p:nvPr/>
        </p:nvSpPr>
        <p:spPr>
          <a:xfrm>
            <a:off x="6941574" y="3145885"/>
            <a:ext cx="2133600" cy="1887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Tree>
    <p:extLst>
      <p:ext uri="{BB962C8B-B14F-4D97-AF65-F5344CB8AC3E}">
        <p14:creationId xmlns:p14="http://schemas.microsoft.com/office/powerpoint/2010/main" val="1698910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TotalTime>
  <Words>1305</Words>
  <Application>Microsoft Office PowerPoint</Application>
  <PresentationFormat>Widescreen</PresentationFormat>
  <Paragraphs>212</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Message Queues </vt:lpstr>
      <vt:lpstr>Al Zaudtke</vt:lpstr>
      <vt:lpstr>Before we begin.  The Buzzwords</vt:lpstr>
      <vt:lpstr>Overview</vt:lpstr>
      <vt:lpstr>Message Queues Are…</vt:lpstr>
      <vt:lpstr>Message Queues Are Not…</vt:lpstr>
      <vt:lpstr>Message Exchange Patterns*</vt:lpstr>
      <vt:lpstr>Direct Exchange </vt:lpstr>
      <vt:lpstr>Simple Direct Exchange</vt:lpstr>
      <vt:lpstr>Direct Exchange with Routing</vt:lpstr>
      <vt:lpstr>Direct Exchange Demo</vt:lpstr>
      <vt:lpstr>Fanout Exchange</vt:lpstr>
      <vt:lpstr>Fanout Diagram</vt:lpstr>
      <vt:lpstr>Fanout Exchange Demo</vt:lpstr>
      <vt:lpstr>Topic Exchange</vt:lpstr>
      <vt:lpstr>Topic Exchange Example</vt:lpstr>
      <vt:lpstr>Topic Exchange Demo</vt:lpstr>
      <vt:lpstr>Headers Exchange</vt:lpstr>
      <vt:lpstr>Headers Exchange Example</vt:lpstr>
      <vt:lpstr>Headers Exchange Demo</vt:lpstr>
      <vt:lpstr>Scenarios</vt:lpstr>
      <vt:lpstr>The Scenario – Batch Process</vt:lpstr>
      <vt:lpstr>Problems</vt:lpstr>
      <vt:lpstr>Problems Continued</vt:lpstr>
      <vt:lpstr>Potential Solution</vt:lpstr>
      <vt:lpstr>The Scenario – Data Duplication </vt:lpstr>
      <vt:lpstr>Potential Ideas</vt:lpstr>
      <vt:lpstr>Potential Solution</vt:lpstr>
      <vt:lpstr>The Scenario – Blocking Process</vt:lpstr>
      <vt:lpstr>Potential Ideas </vt:lpstr>
      <vt:lpstr>Potential Solution</vt:lpstr>
      <vt:lpstr>Closing Thoughts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Message Queues</dc:title>
  <dc:creator>Zaudtke, Allen (Al) A</dc:creator>
  <cp:lastModifiedBy>Allen Zaudtke</cp:lastModifiedBy>
  <cp:revision>37</cp:revision>
  <cp:lastPrinted>2015-03-26T17:22:48Z</cp:lastPrinted>
  <dcterms:created xsi:type="dcterms:W3CDTF">2015-03-26T15:18:53Z</dcterms:created>
  <dcterms:modified xsi:type="dcterms:W3CDTF">2015-03-27T14:28:10Z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Tfs.LastKnownPath">
    <vt:lpwstr>https://d.docs.live.net/2350da9cd988784a/Documents/Tech/MessageQueues/MessageQueuesPresentation.pptx</vt:lpwstr>
  </property>
</Properties>
</file>