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92" r:id="rId4"/>
    <p:sldId id="294" r:id="rId5"/>
    <p:sldId id="293" r:id="rId6"/>
    <p:sldId id="295" r:id="rId7"/>
    <p:sldId id="296" r:id="rId8"/>
    <p:sldId id="297" r:id="rId9"/>
    <p:sldId id="298" r:id="rId10"/>
    <p:sldId id="299" r:id="rId11"/>
    <p:sldId id="336" r:id="rId12"/>
    <p:sldId id="303" r:id="rId13"/>
    <p:sldId id="304" r:id="rId14"/>
    <p:sldId id="300" r:id="rId15"/>
    <p:sldId id="301" r:id="rId16"/>
    <p:sldId id="302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33" r:id="rId35"/>
    <p:sldId id="334" r:id="rId36"/>
    <p:sldId id="335" r:id="rId37"/>
    <p:sldId id="322" r:id="rId38"/>
    <p:sldId id="323" r:id="rId39"/>
    <p:sldId id="324" r:id="rId40"/>
    <p:sldId id="325" r:id="rId41"/>
    <p:sldId id="327" r:id="rId42"/>
    <p:sldId id="326" r:id="rId43"/>
    <p:sldId id="328" r:id="rId44"/>
    <p:sldId id="329" r:id="rId45"/>
    <p:sldId id="330" r:id="rId46"/>
    <p:sldId id="331" r:id="rId47"/>
    <p:sldId id="33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7"/>
    <p:restoredTop sz="81295"/>
  </p:normalViewPr>
  <p:slideViewPr>
    <p:cSldViewPr snapToGrid="0" snapToObjects="1">
      <p:cViewPr varScale="1">
        <p:scale>
          <a:sx n="116" d="100"/>
          <a:sy n="116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3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36298F-246F-CC49-BE6F-375BDBFDE1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7832F-A12D-1B43-8B07-6CCC96BBC6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2DDF6-41D0-FE45-9F8F-7ABC546A7B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D996-4A34-D44D-B827-17EAD2BAF0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CF0D46-4E81-9F4C-B4FD-C1833074FF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E0B7D-9F52-6A47-9439-3926006F0AE7}" type="datetimeFigureOut">
              <a:rPr lang="en-US" smtClean="0"/>
              <a:t>10/11/19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E4717-6746-1646-AD0A-BCA26249CA2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4FDA3-AE09-6844-B49A-3445F30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Lookups from System to new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1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expression in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0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9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where clauses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incarnations of this concept.  Custom Table builder.</a:t>
            </a:r>
          </a:p>
          <a:p>
            <a:r>
              <a:rPr lang="en-US" dirty="0"/>
              <a:t>1 column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23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Newer fancier version.  Still 1 column.  Can be expanded to pass in XML instead of comma delimited.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3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add more columns, much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31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Tomorrow’s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lookups from system to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9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News. Workplace, Transport, HR,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Employees from Jane who got promoted to Bob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that’s 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expression syntax</a:t>
            </a:r>
          </a:p>
          <a:p>
            <a:r>
              <a:rPr lang="en-US" dirty="0"/>
              <a:t>I prefer this</a:t>
            </a:r>
          </a:p>
          <a:p>
            <a:r>
              <a:rPr lang="en-US" dirty="0"/>
              <a:t>While not SQL, it’s still Embracing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Include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Expressoin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FDA3-AE09-6844-B49A-3445F30462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3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2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417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995-026B-FE46-B5AA-4003A66CC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Embracing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A06E5-D00C-A240-A3A5-5E3815DE8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BBAAF-817F-D141-A3A7-1B21696CC587}"/>
              </a:ext>
            </a:extLst>
          </p:cNvPr>
          <p:cNvSpPr txBox="1"/>
          <p:nvPr/>
        </p:nvSpPr>
        <p:spPr>
          <a:xfrm>
            <a:off x="3042138" y="1257300"/>
            <a:ext cx="60051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Lookup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newId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>
                <a:latin typeface="Consolas" panose="020B0609020204030204" pitchFamily="49" charset="0"/>
              </a:rPr>
              <a:t>[Value]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companyId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lookup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@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systemId</a:t>
            </a:r>
            <a:endParaRPr lang="en-US" sz="2800" dirty="0">
              <a:solidFill>
                <a:srgbClr val="FF26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3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2439-9E24-A246-B3FB-B8A87425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Curveball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7585-39A9-0141-975B-72ED6F7F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15 or so of these tables</a:t>
            </a:r>
          </a:p>
          <a:p>
            <a:r>
              <a:rPr lang="en-US" dirty="0"/>
              <a:t>Due to hierarchy, there is another table involved sometimes</a:t>
            </a:r>
          </a:p>
          <a:p>
            <a:r>
              <a:rPr lang="en-US" dirty="0"/>
              <a:t>Small part of really large transaction</a:t>
            </a:r>
          </a:p>
        </p:txBody>
      </p:sp>
    </p:spTree>
    <p:extLst>
      <p:ext uri="{BB962C8B-B14F-4D97-AF65-F5344CB8AC3E}">
        <p14:creationId xmlns:p14="http://schemas.microsoft.com/office/powerpoint/2010/main" val="317819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B3197-C846-1A40-9B2A-5C4A08BA5482}"/>
              </a:ext>
            </a:extLst>
          </p:cNvPr>
          <p:cNvSpPr txBox="1"/>
          <p:nvPr/>
        </p:nvSpPr>
        <p:spPr>
          <a:xfrm>
            <a:off x="1793632" y="852854"/>
            <a:ext cx="91703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newManager</a:t>
            </a:r>
            <a:r>
              <a:rPr lang="en-US" sz="2800" dirty="0">
                <a:latin typeface="Consolas" panose="020B0609020204030204" pitchFamily="49" charset="0"/>
              </a:rPr>
              <a:t> = _</a:t>
            </a:r>
            <a:r>
              <a:rPr lang="en-US" sz="2800" dirty="0" err="1">
                <a:latin typeface="Consolas" panose="020B0609020204030204" pitchFamily="49" charset="0"/>
              </a:rPr>
              <a:t>context.Employees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	.Single(m =&gt; </a:t>
            </a:r>
            <a:r>
              <a:rPr lang="en-US" sz="2800" dirty="0" err="1">
                <a:latin typeface="Consolas" panose="020B0609020204030204" pitchFamily="49" charset="0"/>
              </a:rPr>
              <a:t>m.Id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newMangerId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employees = _</a:t>
            </a:r>
            <a:r>
              <a:rPr lang="en-US" sz="2800" dirty="0" err="1">
                <a:latin typeface="Consolas" panose="020B0609020204030204" pitchFamily="49" charset="0"/>
              </a:rPr>
              <a:t>context.Employees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.Where(e =&gt; </a:t>
            </a:r>
            <a:r>
              <a:rPr lang="en-US" sz="2800" dirty="0" err="1">
                <a:latin typeface="Consolas" panose="020B0609020204030204" pitchFamily="49" charset="0"/>
              </a:rPr>
              <a:t>e.ManagerId</a:t>
            </a:r>
            <a:r>
              <a:rPr lang="en-US" sz="2800" dirty="0">
                <a:latin typeface="Consolas" panose="020B0609020204030204" pitchFamily="49" charset="0"/>
              </a:rPr>
              <a:t> == 						</a:t>
            </a:r>
            <a:r>
              <a:rPr lang="en-US" sz="2800" dirty="0" err="1">
                <a:latin typeface="Consolas" panose="020B0609020204030204" pitchFamily="49" charset="0"/>
              </a:rPr>
              <a:t>previousManagerId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r>
              <a:rPr lang="en-US" sz="2800" dirty="0" err="1">
                <a:latin typeface="Consolas" panose="020B0609020204030204" pitchFamily="49" charset="0"/>
              </a:rPr>
              <a:t>ToList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e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employees)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e.Manager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newManager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_</a:t>
            </a:r>
            <a:r>
              <a:rPr lang="en-US" sz="2800" dirty="0" err="1">
                <a:latin typeface="Consolas" panose="020B0609020204030204" pitchFamily="49" charset="0"/>
              </a:rPr>
              <a:t>context.SaveChanges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7016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068FA-80D1-BA41-BBF8-F5F1DE4EAC11}"/>
              </a:ext>
            </a:extLst>
          </p:cNvPr>
          <p:cNvSpPr txBox="1"/>
          <p:nvPr/>
        </p:nvSpPr>
        <p:spPr>
          <a:xfrm>
            <a:off x="2162908" y="1512277"/>
            <a:ext cx="73591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update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ManagerId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newManagerId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ManagerId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previousManagerId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90E1-56C1-0C4B-B368-8A893F5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8695-41E8-ED4A-9273-D7FA72E1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Solution</a:t>
            </a:r>
          </a:p>
          <a:p>
            <a:r>
              <a:rPr lang="en-US" dirty="0"/>
              <a:t>First Chance to use ORM instead of Data Sets</a:t>
            </a:r>
          </a:p>
          <a:p>
            <a:r>
              <a:rPr lang="en-US" dirty="0"/>
              <a:t>Performance was DOA</a:t>
            </a:r>
          </a:p>
        </p:txBody>
      </p:sp>
    </p:spTree>
    <p:extLst>
      <p:ext uri="{BB962C8B-B14F-4D97-AF65-F5344CB8AC3E}">
        <p14:creationId xmlns:p14="http://schemas.microsoft.com/office/powerpoint/2010/main" val="398367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AFB7-51A1-B445-A8E6-77096648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7FC9-4F0C-4948-A802-8745202A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Collection of objects</a:t>
            </a:r>
          </a:p>
          <a:p>
            <a:r>
              <a:rPr lang="en-US" dirty="0" err="1"/>
              <a:t>DBSet.AddRange</a:t>
            </a:r>
            <a:endParaRPr lang="en-US" dirty="0"/>
          </a:p>
          <a:p>
            <a:r>
              <a:rPr lang="en-US" dirty="0" err="1"/>
              <a:t>DBContext.SaveChanges</a:t>
            </a:r>
            <a:endParaRPr lang="en-US" dirty="0"/>
          </a:p>
          <a:p>
            <a:r>
              <a:rPr lang="en-US" dirty="0"/>
              <a:t>Wait 45 minutes</a:t>
            </a:r>
          </a:p>
        </p:txBody>
      </p:sp>
    </p:spTree>
    <p:extLst>
      <p:ext uri="{BB962C8B-B14F-4D97-AF65-F5344CB8AC3E}">
        <p14:creationId xmlns:p14="http://schemas.microsoft.com/office/powerpoint/2010/main" val="157729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D8B7-9EA4-8B40-B75E-9A5BCD8D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SqlBulkCopy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3657-E1D0-BD4B-814B-7A2E7C58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DataSet</a:t>
            </a:r>
            <a:endParaRPr lang="en-US" dirty="0"/>
          </a:p>
          <a:p>
            <a:r>
              <a:rPr lang="en-US" dirty="0" err="1"/>
              <a:t>SqlBulkCopy.WriteToServer</a:t>
            </a:r>
            <a:endParaRPr lang="en-US" dirty="0"/>
          </a:p>
          <a:p>
            <a:r>
              <a:rPr lang="en-US" dirty="0"/>
              <a:t>&lt; 1 minute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9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2AA3-6D20-8B43-8F1D-31E40366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8485-5BD1-1347-BB57-8F2DBBA4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schema may conflict with DB Context</a:t>
            </a:r>
          </a:p>
          <a:p>
            <a:r>
              <a:rPr lang="en-US" dirty="0"/>
              <a:t>Still need joins</a:t>
            </a:r>
          </a:p>
          <a:p>
            <a:r>
              <a:rPr lang="en-US" dirty="0"/>
              <a:t>Lambda vs Query Expression</a:t>
            </a:r>
          </a:p>
        </p:txBody>
      </p:sp>
    </p:spTree>
    <p:extLst>
      <p:ext uri="{BB962C8B-B14F-4D97-AF65-F5344CB8AC3E}">
        <p14:creationId xmlns:p14="http://schemas.microsoft.com/office/powerpoint/2010/main" val="127344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74255-812E-AC49-BA64-FE5A32316172}"/>
              </a:ext>
            </a:extLst>
          </p:cNvPr>
          <p:cNvSpPr txBox="1"/>
          <p:nvPr/>
        </p:nvSpPr>
        <p:spPr>
          <a:xfrm>
            <a:off x="800099" y="1002324"/>
            <a:ext cx="104628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context.CompanyLevels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           .Join(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</a:t>
            </a:r>
            <a:r>
              <a:rPr lang="en-US" sz="2800" dirty="0" err="1">
                <a:latin typeface="Consolas" panose="020B0609020204030204" pitchFamily="49" charset="0"/>
              </a:rPr>
              <a:t>context.Employees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cl =&gt; </a:t>
            </a:r>
            <a:r>
              <a:rPr lang="en-US" sz="2800" dirty="0" err="1">
                <a:latin typeface="Consolas" panose="020B0609020204030204" pitchFamily="49" charset="0"/>
              </a:rPr>
              <a:t>cl.Id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 =&gt; </a:t>
            </a:r>
            <a:r>
              <a:rPr lang="en-US" sz="2800" dirty="0" err="1">
                <a:latin typeface="Consolas" panose="020B0609020204030204" pitchFamily="49" charset="0"/>
              </a:rPr>
              <a:t>emp.CompanyId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(cl,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)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{ cl,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 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.Where(r =&gt; </a:t>
            </a:r>
            <a:r>
              <a:rPr lang="en-US" sz="2800" dirty="0" err="1">
                <a:latin typeface="Consolas" panose="020B0609020204030204" pitchFamily="49" charset="0"/>
              </a:rPr>
              <a:t>r.cl.CGRootId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cgRootId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.</a:t>
            </a:r>
            <a:r>
              <a:rPr lang="en-US" sz="2800" dirty="0" err="1">
                <a:latin typeface="Consolas" panose="020B0609020204030204" pitchFamily="49" charset="0"/>
              </a:rPr>
              <a:t>AnyAsync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0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FC85A-495D-0240-91CD-11158353FE25}"/>
              </a:ext>
            </a:extLst>
          </p:cNvPr>
          <p:cNvSpPr txBox="1"/>
          <p:nvPr/>
        </p:nvSpPr>
        <p:spPr>
          <a:xfrm>
            <a:off x="1920537" y="1391091"/>
            <a:ext cx="84904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(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from</a:t>
            </a:r>
            <a:r>
              <a:rPr lang="en-US" sz="2800" dirty="0">
                <a:latin typeface="Consolas" panose="020B0609020204030204" pitchFamily="49" charset="0"/>
              </a:rPr>
              <a:t> cl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 </a:t>
            </a:r>
            <a:r>
              <a:rPr lang="en-US" sz="2800" dirty="0">
                <a:latin typeface="Consolas" panose="020B0609020204030204" pitchFamily="49" charset="0"/>
              </a:rPr>
              <a:t>_</a:t>
            </a:r>
            <a:r>
              <a:rPr lang="en-US" sz="2800" dirty="0" err="1">
                <a:latin typeface="Consolas" panose="020B0609020204030204" pitchFamily="49" charset="0"/>
              </a:rPr>
              <a:t>dbContext.CompanyLevels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join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_</a:t>
            </a:r>
            <a:r>
              <a:rPr lang="en-US" sz="2800" dirty="0" err="1">
                <a:latin typeface="Consolas" panose="020B0609020204030204" pitchFamily="49" charset="0"/>
              </a:rPr>
              <a:t>dbContext.Employees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	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cl.Id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equals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emp.CompanyId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where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cl.CGRootId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cgRootId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).</a:t>
            </a:r>
            <a:r>
              <a:rPr lang="en-US" sz="2800" dirty="0" err="1">
                <a:latin typeface="Consolas" panose="020B0609020204030204" pitchFamily="49" charset="0"/>
              </a:rPr>
              <a:t>AnyAsync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011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9015-F895-2648-8D75-B23AF0FB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Allen Zaudtke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1B37-B48C-7345-903D-F0AE46AB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 at J. J. Keller &amp; Associates, Inc.</a:t>
            </a:r>
          </a:p>
          <a:p>
            <a:r>
              <a:rPr lang="en-US" dirty="0"/>
              <a:t>Web and Cloud Applications</a:t>
            </a:r>
          </a:p>
          <a:p>
            <a:r>
              <a:rPr lang="en-US" dirty="0"/>
              <a:t>@</a:t>
            </a:r>
            <a:r>
              <a:rPr lang="en-US" dirty="0" err="1"/>
              <a:t>alzaudtke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zaudtke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CCDC-DF56-F945-9D9B-C5870DB5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C5E1-1B7A-484D-9A84-C9354D02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DTOs, not Entities</a:t>
            </a:r>
          </a:p>
          <a:p>
            <a:r>
              <a:rPr lang="en-US" dirty="0"/>
              <a:t>Joins or Eager Loading</a:t>
            </a:r>
          </a:p>
          <a:p>
            <a:r>
              <a:rPr lang="en-US" dirty="0" err="1"/>
              <a:t>Func</a:t>
            </a:r>
            <a:r>
              <a:rPr lang="en-US" dirty="0"/>
              <a:t> vs Expression</a:t>
            </a:r>
          </a:p>
        </p:txBody>
      </p:sp>
    </p:spTree>
    <p:extLst>
      <p:ext uri="{BB962C8B-B14F-4D97-AF65-F5344CB8AC3E}">
        <p14:creationId xmlns:p14="http://schemas.microsoft.com/office/powerpoint/2010/main" val="142693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0D776-EA77-5C4E-AEFE-A55433530918}"/>
              </a:ext>
            </a:extLst>
          </p:cNvPr>
          <p:cNvSpPr txBox="1"/>
          <p:nvPr/>
        </p:nvSpPr>
        <p:spPr>
          <a:xfrm>
            <a:off x="905608" y="958362"/>
            <a:ext cx="104100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mvrScoringCompany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	_</a:t>
            </a:r>
            <a:r>
              <a:rPr lang="en-US" sz="2800" dirty="0" err="1">
                <a:latin typeface="Consolas" panose="020B0609020204030204" pitchFamily="49" charset="0"/>
              </a:rPr>
              <a:t>context.MvrScoringCompany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      .Where(c =&gt; </a:t>
            </a:r>
            <a:r>
              <a:rPr lang="en-US" sz="2800" dirty="0" err="1">
                <a:latin typeface="Consolas" panose="020B0609020204030204" pitchFamily="49" charset="0"/>
              </a:rPr>
              <a:t>c.CompanyId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request.CompanyId</a:t>
            </a:r>
            <a:r>
              <a:rPr lang="en-US" sz="2800" dirty="0">
                <a:latin typeface="Consolas" panose="020B0609020204030204" pitchFamily="49" charset="0"/>
              </a:rPr>
              <a:t> 				&amp;&amp; </a:t>
            </a:r>
            <a:r>
              <a:rPr lang="en-US" sz="2800" dirty="0" err="1">
                <a:latin typeface="Consolas" panose="020B0609020204030204" pitchFamily="49" charset="0"/>
              </a:rPr>
              <a:t>c.MvrScoringId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request.Id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</a:t>
            </a:r>
            <a:r>
              <a:rPr lang="en-US" sz="2800" b="1" dirty="0">
                <a:latin typeface="Consolas" panose="020B0609020204030204" pitchFamily="49" charset="0"/>
              </a:rPr>
              <a:t>.Include</a:t>
            </a:r>
            <a:r>
              <a:rPr lang="en-US" sz="2800" dirty="0">
                <a:latin typeface="Consolas" panose="020B0609020204030204" pitchFamily="49" charset="0"/>
              </a:rPr>
              <a:t>(e =&gt; </a:t>
            </a:r>
            <a:r>
              <a:rPr lang="en-US" sz="2800" dirty="0" err="1">
                <a:latin typeface="Consolas" panose="020B0609020204030204" pitchFamily="49" charset="0"/>
              </a:rPr>
              <a:t>e.MvrScoring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.</a:t>
            </a:r>
            <a:r>
              <a:rPr lang="en-US" sz="2800" dirty="0" err="1">
                <a:latin typeface="Consolas" panose="020B0609020204030204" pitchFamily="49" charset="0"/>
              </a:rPr>
              <a:t>FirstOrDefaultAsync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E239-EF7A-2048-AC97-56F4D272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vs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A071-0B36-C74E-BF3C-D18A4F6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.Select 4 overloads 2 Expression, 2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returns all fields</a:t>
            </a:r>
          </a:p>
          <a:p>
            <a:r>
              <a:rPr lang="en-US" dirty="0"/>
              <a:t>Expression generate correct Select in </a:t>
            </a:r>
            <a:r>
              <a:rPr lang="en-US" dirty="0" err="1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81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3593F-1C92-0D45-AF61-8D8EA23B87E4}"/>
              </a:ext>
            </a:extLst>
          </p:cNvPr>
          <p:cNvSpPr txBox="1"/>
          <p:nvPr/>
        </p:nvSpPr>
        <p:spPr>
          <a:xfrm>
            <a:off x="483576" y="553915"/>
            <a:ext cx="1103434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latin typeface="Consolas" panose="020B0609020204030204" pitchFamily="49" charset="0"/>
              </a:rPr>
              <a:t> 	Expression&lt;</a:t>
            </a:r>
            <a:r>
              <a:rPr lang="en-US" sz="2800" dirty="0" err="1">
                <a:latin typeface="Consolas" panose="020B0609020204030204" pitchFamily="49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latin typeface="Consolas" panose="020B0609020204030204" pitchFamily="49" charset="0"/>
              </a:rPr>
              <a:t>Employee,Result</a:t>
            </a:r>
            <a:r>
              <a:rPr lang="en-US" sz="2800" dirty="0">
                <a:latin typeface="Consolas" panose="020B0609020204030204" pitchFamily="49" charset="0"/>
              </a:rPr>
              <a:t>&gt;&gt; Map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get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  return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QueryResult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Id = </a:t>
            </a:r>
            <a:r>
              <a:rPr lang="en-US" sz="2800" dirty="0" err="1">
                <a:latin typeface="Consolas" panose="020B0609020204030204" pitchFamily="49" charset="0"/>
              </a:rPr>
              <a:t>emp.Id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CompanyId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emp.CompanyId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FullName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emp.EmployeeName.FullName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emp.EmploymentData.EmployeeCode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CompanyLevelName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emp.CompanyLevel.Name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};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3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8131C-AD28-DF4C-8980-955E15F4545C}"/>
              </a:ext>
            </a:extLst>
          </p:cNvPr>
          <p:cNvSpPr txBox="1"/>
          <p:nvPr/>
        </p:nvSpPr>
        <p:spPr>
          <a:xfrm>
            <a:off x="1107831" y="1485900"/>
            <a:ext cx="104716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_</a:t>
            </a:r>
            <a:r>
              <a:rPr lang="en-US" sz="2800" dirty="0" err="1">
                <a:latin typeface="Consolas" panose="020B0609020204030204" pitchFamily="49" charset="0"/>
              </a:rPr>
              <a:t>readOnlyContext.Employees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.Where(e =&gt; 	</a:t>
            </a:r>
            <a:r>
              <a:rPr lang="en-US" sz="2800" dirty="0" err="1">
                <a:latin typeface="Consolas" panose="020B0609020204030204" pitchFamily="49" charset="0"/>
              </a:rPr>
              <a:t>e.Code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searchTerm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.Select(</a:t>
            </a:r>
            <a:r>
              <a:rPr lang="en-US" sz="2800" b="1" dirty="0">
                <a:latin typeface="Consolas" panose="020B0609020204030204" pitchFamily="49" charset="0"/>
              </a:rPr>
              <a:t>Map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.</a:t>
            </a:r>
            <a:r>
              <a:rPr lang="en-US" sz="2800" dirty="0" err="1">
                <a:latin typeface="Consolas" panose="020B0609020204030204" pitchFamily="49" charset="0"/>
              </a:rPr>
              <a:t>ToListAsync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9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26857-E960-EE44-BB96-93046B19B915}"/>
              </a:ext>
            </a:extLst>
          </p:cNvPr>
          <p:cNvSpPr txBox="1"/>
          <p:nvPr/>
        </p:nvSpPr>
        <p:spPr>
          <a:xfrm>
            <a:off x="518745" y="905608"/>
            <a:ext cx="1077057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.Select(</a:t>
            </a:r>
            <a:r>
              <a:rPr lang="en-US" sz="2800" dirty="0">
                <a:latin typeface="Consolas" panose="020B0609020204030204" pitchFamily="49" charset="0"/>
              </a:rPr>
              <a:t> employee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QueryResult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Id = </a:t>
            </a:r>
            <a:r>
              <a:rPr lang="en-US" sz="2800" dirty="0" err="1">
                <a:latin typeface="Consolas" panose="020B0609020204030204" pitchFamily="49" charset="0"/>
              </a:rPr>
              <a:t>employee.Id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CompanyId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employee.CompanyId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FullName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employee.FullName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employee.EmployeeCode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CompanyLevelName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employee.CompanyLevel.Name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92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EFB9B-B9B4-564F-995D-D6EEB7CF56CF}"/>
              </a:ext>
            </a:extLst>
          </p:cNvPr>
          <p:cNvSpPr txBox="1"/>
          <p:nvPr/>
        </p:nvSpPr>
        <p:spPr>
          <a:xfrm>
            <a:off x="1837593" y="1011116"/>
            <a:ext cx="80801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FullName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 err="1">
                <a:latin typeface="Consolas" panose="020B0609020204030204" pitchFamily="49" charset="0"/>
              </a:rPr>
              <a:t>cl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</a:rPr>
              <a:t> CompanyName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</a:t>
            </a:r>
            <a:r>
              <a:rPr lang="en-US" sz="2800" dirty="0">
                <a:latin typeface="Consolas" panose="020B0609020204030204" pitchFamily="49" charset="0"/>
              </a:rPr>
              <a:t> e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CompanyLevel</a:t>
            </a:r>
            <a:r>
              <a:rPr lang="en-US" sz="2800" dirty="0">
                <a:latin typeface="Consolas" panose="020B0609020204030204" pitchFamily="49" charset="0"/>
              </a:rPr>
              <a:t> c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CompanyLevelId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6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84DA-71DB-7246-9506-DDDEDCA5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wins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A8EF-3647-8945-BE4A-3FD021CB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DTO was a search result</a:t>
            </a:r>
          </a:p>
          <a:p>
            <a:r>
              <a:rPr lang="en-US" dirty="0"/>
              <a:t>Multiple Where clauses</a:t>
            </a:r>
          </a:p>
          <a:p>
            <a:r>
              <a:rPr lang="en-US" dirty="0" err="1"/>
              <a:t>Linq</a:t>
            </a:r>
            <a:r>
              <a:rPr lang="en-US" dirty="0"/>
              <a:t> build where clause due to </a:t>
            </a:r>
            <a:r>
              <a:rPr lang="en-US" dirty="0" err="1"/>
              <a:t>IQueryable</a:t>
            </a:r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loses due to AND/OR mess in where clause</a:t>
            </a:r>
          </a:p>
        </p:txBody>
      </p:sp>
    </p:spTree>
    <p:extLst>
      <p:ext uri="{BB962C8B-B14F-4D97-AF65-F5344CB8AC3E}">
        <p14:creationId xmlns:p14="http://schemas.microsoft.com/office/powerpoint/2010/main" val="3770024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1B741-EC0F-8C45-9F4D-79F3BD338362}"/>
              </a:ext>
            </a:extLst>
          </p:cNvPr>
          <p:cNvSpPr txBox="1"/>
          <p:nvPr/>
        </p:nvSpPr>
        <p:spPr>
          <a:xfrm>
            <a:off x="1134207" y="808892"/>
            <a:ext cx="1046284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 query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_</a:t>
            </a:r>
            <a:r>
              <a:rPr lang="en-US" sz="2800" dirty="0" err="1">
                <a:latin typeface="Consolas" panose="020B0609020204030204" pitchFamily="49" charset="0"/>
              </a:rPr>
              <a:t>readOnlyContext.Employees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if(!</a:t>
            </a:r>
            <a:r>
              <a:rPr lang="en-US" sz="2800" dirty="0" err="1">
                <a:latin typeface="Consolas" panose="020B0609020204030204" pitchFamily="49" charset="0"/>
              </a:rPr>
              <a:t>string.IsNullOrEmpty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searchCode</a:t>
            </a:r>
            <a:r>
              <a:rPr lang="en-US" sz="28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</a:rPr>
              <a:t>query.Where</a:t>
            </a:r>
            <a:r>
              <a:rPr lang="en-US" sz="2800" dirty="0">
                <a:latin typeface="Consolas" panose="020B0609020204030204" pitchFamily="49" charset="0"/>
              </a:rPr>
              <a:t>(e =&gt; </a:t>
            </a:r>
            <a:r>
              <a:rPr lang="en-US" sz="2800" dirty="0" err="1">
                <a:latin typeface="Consolas" panose="020B0609020204030204" pitchFamily="49" charset="0"/>
              </a:rPr>
              <a:t>e.EmployeeCode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searchCode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if(!</a:t>
            </a:r>
            <a:r>
              <a:rPr lang="en-US" sz="2800" dirty="0" err="1">
                <a:latin typeface="Consolas" panose="020B0609020204030204" pitchFamily="49" charset="0"/>
              </a:rPr>
              <a:t>string.IsNullOrEmpty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searchName</a:t>
            </a:r>
            <a:r>
              <a:rPr lang="en-US" sz="28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</a:rPr>
              <a:t>query.Where</a:t>
            </a:r>
            <a:r>
              <a:rPr lang="en-US" sz="2800" dirty="0">
                <a:latin typeface="Consolas" panose="020B0609020204030204" pitchFamily="49" charset="0"/>
              </a:rPr>
              <a:t>(e =&gt; </a:t>
            </a:r>
            <a:r>
              <a:rPr lang="en-US" sz="2800" dirty="0" err="1">
                <a:latin typeface="Consolas" panose="020B0609020204030204" pitchFamily="49" charset="0"/>
              </a:rPr>
              <a:t>e.FirstName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searchName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query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.Select(</a:t>
            </a:r>
            <a:r>
              <a:rPr lang="en-US" sz="2800" dirty="0" err="1">
                <a:latin typeface="Consolas" panose="020B0609020204030204" pitchFamily="49" charset="0"/>
              </a:rPr>
              <a:t>MapFromDomain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.</a:t>
            </a:r>
            <a:r>
              <a:rPr lang="en-US" sz="2800" dirty="0" err="1">
                <a:latin typeface="Consolas" panose="020B0609020204030204" pitchFamily="49" charset="0"/>
              </a:rPr>
              <a:t>ToListAsync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45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FE35E-096C-1146-B124-C8C3E84AE3D6}"/>
              </a:ext>
            </a:extLst>
          </p:cNvPr>
          <p:cNvSpPr txBox="1"/>
          <p:nvPr/>
        </p:nvSpPr>
        <p:spPr>
          <a:xfrm>
            <a:off x="1274885" y="1494692"/>
            <a:ext cx="97506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empCode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empCode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lastName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companyName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companyName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8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B6D0F-8D9C-2F47-B92E-BDE3D5FF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9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3BAB-CCFA-E04B-82F0-99FEE427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A267-0E11-8F4D-AC48-0CF817DA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scenarios</a:t>
            </a:r>
          </a:p>
          <a:p>
            <a:r>
              <a:rPr lang="en-US" dirty="0"/>
              <a:t>Personal Preference</a:t>
            </a:r>
          </a:p>
          <a:p>
            <a:r>
              <a:rPr lang="en-US" dirty="0"/>
              <a:t>Beyond CRUD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94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FCB0-E17E-BE4E-98F1-5D9E8503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Result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756D-BF9E-6E43-B70E-66471DBA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Search with lots of types of data</a:t>
            </a:r>
          </a:p>
          <a:p>
            <a:r>
              <a:rPr lang="en-US" dirty="0" err="1"/>
              <a:t>Linq</a:t>
            </a:r>
            <a:r>
              <a:rPr lang="en-US" dirty="0"/>
              <a:t> to </a:t>
            </a:r>
            <a:r>
              <a:rPr lang="en-US" dirty="0" err="1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34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D0D96-AD60-974C-B307-933B1C16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80" y="668216"/>
            <a:ext cx="6238301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43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78FB-6574-994E-ABDC-586C7542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Value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68F1-94F4-9E43-B282-5A8779F7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Based (Again)</a:t>
            </a:r>
          </a:p>
          <a:p>
            <a:r>
              <a:rPr lang="en-US" dirty="0"/>
              <a:t>Select number of entities then operate on them</a:t>
            </a:r>
          </a:p>
          <a:p>
            <a:r>
              <a:rPr lang="en-US" dirty="0"/>
              <a:t>Can replace </a:t>
            </a:r>
            <a:r>
              <a:rPr lang="en-US" dirty="0" err="1"/>
              <a:t>SQLBulkCopy</a:t>
            </a:r>
            <a:r>
              <a:rPr lang="en-US" dirty="0"/>
              <a:t> for smaller workloads</a:t>
            </a:r>
          </a:p>
          <a:p>
            <a:r>
              <a:rPr lang="en-US" dirty="0"/>
              <a:t>Works well with Merge</a:t>
            </a:r>
          </a:p>
        </p:txBody>
      </p:sp>
    </p:spTree>
    <p:extLst>
      <p:ext uri="{BB962C8B-B14F-4D97-AF65-F5344CB8AC3E}">
        <p14:creationId xmlns:p14="http://schemas.microsoft.com/office/powerpoint/2010/main" val="14166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441EE-DCC0-D147-9463-B44163AE1A77}"/>
              </a:ext>
            </a:extLst>
          </p:cNvPr>
          <p:cNvSpPr txBox="1"/>
          <p:nvPr/>
        </p:nvSpPr>
        <p:spPr>
          <a:xfrm>
            <a:off x="651850" y="606583"/>
            <a:ext cx="1024852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DECLARE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tmpval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varchar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8000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charindex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@delimiter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tmpval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left(</a:t>
            </a:r>
            <a:r>
              <a:rPr lang="en-US" sz="2800" dirty="0">
                <a:latin typeface="Consolas" panose="020B0609020204030204" pitchFamily="49" charset="0"/>
              </a:rPr>
              <a:t>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charindex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@delimiter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latin typeface="Consolas" panose="020B0609020204030204" pitchFamily="49" charset="0"/>
              </a:rPr>
              <a:t> 1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tbl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str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VALUES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tmpval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</a:rPr>
              <a:t> @list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substring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latin typeface="Consolas" panose="020B0609020204030204" pitchFamily="49" charset="0"/>
              </a:rPr>
              <a:t> 1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charindex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@delimiter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</a:rPr>
              <a:t> 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tbl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str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VALUES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52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2A2B2-0B44-444E-832B-AA56E98CC607}"/>
              </a:ext>
            </a:extLst>
          </p:cNvPr>
          <p:cNvSpPr txBox="1"/>
          <p:nvPr/>
        </p:nvSpPr>
        <p:spPr>
          <a:xfrm>
            <a:off x="525101" y="651850"/>
            <a:ext cx="1117197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DECLARE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@XML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XML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@xml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N'&lt;root&gt;&lt;r&gt;'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REPLACE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@list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@delimiter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'&lt;/r&gt;&lt;r&gt;'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'&lt;/r&gt;&lt;/root&gt;'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INTO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tbl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RecordInt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DISTINCT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'.'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'INT'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Item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xml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nodes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2600"/>
                </a:solidFill>
                <a:latin typeface="Consolas" panose="020B0609020204030204" pitchFamily="49" charset="0"/>
              </a:rPr>
              <a:t>'//root/r'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</a:rPr>
              <a:t> RECORDS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r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71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AC1450-BC43-194A-ACA7-9A3C95E51C77}"/>
              </a:ext>
            </a:extLst>
          </p:cNvPr>
          <p:cNvSpPr txBox="1"/>
          <p:nvPr/>
        </p:nvSpPr>
        <p:spPr>
          <a:xfrm>
            <a:off x="1674892" y="1158844"/>
            <a:ext cx="78855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CREATE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latin typeface="Consolas" panose="020B0609020204030204" pitchFamily="49" charset="0"/>
              </a:rPr>
              <a:t> [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GuidList</a:t>
            </a:r>
            <a:r>
              <a:rPr lang="en-US" sz="2800" dirty="0">
                <a:latin typeface="Consolas" panose="020B0609020204030204" pitchFamily="49" charset="0"/>
              </a:rPr>
              <a:t>]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TABLE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[Id] [</a:t>
            </a:r>
            <a:r>
              <a:rPr lang="en-US" sz="2800" dirty="0" err="1">
                <a:latin typeface="Consolas" panose="020B0609020204030204" pitchFamily="49" charset="0"/>
              </a:rPr>
              <a:t>uniqueidentifier</a:t>
            </a:r>
            <a:r>
              <a:rPr lang="en-US" sz="2800" dirty="0">
                <a:latin typeface="Consolas" panose="020B0609020204030204" pitchFamily="49" charset="0"/>
              </a:rPr>
              <a:t>]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NULL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2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D9585-B3A2-0A43-8CAD-4FC3B70F3256}"/>
              </a:ext>
            </a:extLst>
          </p:cNvPr>
          <p:cNvSpPr txBox="1"/>
          <p:nvPr/>
        </p:nvSpPr>
        <p:spPr>
          <a:xfrm>
            <a:off x="1547445" y="888023"/>
            <a:ext cx="905607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create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proc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TerminateEmployees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@</a:t>
            </a:r>
            <a:r>
              <a:rPr lang="en-US" sz="2800" dirty="0" err="1">
                <a:latin typeface="Consolas" panose="020B0609020204030204" pitchFamily="49" charset="0"/>
              </a:rPr>
              <a:t>EmployeeList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GuidList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readonly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@</a:t>
            </a:r>
            <a:r>
              <a:rPr lang="en-US" sz="2800" dirty="0" err="1">
                <a:latin typeface="Consolas" panose="020B0609020204030204" pitchFamily="49" charset="0"/>
              </a:rPr>
              <a:t>terminationDate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date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update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endParaRPr lang="en-US" sz="2800" dirty="0">
              <a:solidFill>
                <a:srgbClr val="FF40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set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IsTerminated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1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TerminationDate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terminationDate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</a:t>
            </a:r>
            <a:r>
              <a:rPr lang="en-US" sz="2800" dirty="0">
                <a:latin typeface="Consolas" panose="020B0609020204030204" pitchFamily="49" charset="0"/>
              </a:rPr>
              <a:t> e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latin typeface="Consolas" panose="020B0609020204030204" pitchFamily="49" charset="0"/>
              </a:rPr>
              <a:t>EmployeeList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l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l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10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F506-9BD9-FD47-8BCD-6633BEBB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2BEE-E409-8B4C-8DE5-618E9632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Processed</a:t>
            </a:r>
          </a:p>
          <a:p>
            <a:r>
              <a:rPr lang="en-US" dirty="0"/>
              <a:t>Remove from Queue</a:t>
            </a:r>
          </a:p>
          <a:p>
            <a:r>
              <a:rPr lang="en-US" dirty="0"/>
              <a:t>Get / Create Data outside of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13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FFC5-8B45-6043-ADFF-76B2CCDE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6EA5-AA12-A148-9529-0FA1E724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Admittingly </a:t>
            </a:r>
            <a:r>
              <a:rPr lang="en-US" dirty="0" err="1"/>
              <a:t>Sql</a:t>
            </a:r>
            <a:r>
              <a:rPr lang="en-US" dirty="0"/>
              <a:t> Server’s is not great</a:t>
            </a:r>
          </a:p>
          <a:p>
            <a:r>
              <a:rPr lang="en-US" dirty="0"/>
              <a:t>Postgres If wanted full capabilities</a:t>
            </a:r>
          </a:p>
          <a:p>
            <a:r>
              <a:rPr lang="en-US" dirty="0"/>
              <a:t>Still viable in SQL Server</a:t>
            </a:r>
          </a:p>
        </p:txBody>
      </p:sp>
    </p:spTree>
    <p:extLst>
      <p:ext uri="{BB962C8B-B14F-4D97-AF65-F5344CB8AC3E}">
        <p14:creationId xmlns:p14="http://schemas.microsoft.com/office/powerpoint/2010/main" val="285514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B9A1-9F16-264F-81AC-7769AA20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2DA4-D435-2748-B6A7-93A2A32B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 SQL better than ORM</a:t>
            </a:r>
          </a:p>
          <a:p>
            <a:r>
              <a:rPr lang="en-US" dirty="0"/>
              <a:t>Stored Procedures, things I like</a:t>
            </a:r>
          </a:p>
          <a:p>
            <a:r>
              <a:rPr lang="en-US" dirty="0"/>
              <a:t>JSON and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19290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DDAA-8F4B-0E44-BB2E-C1158351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775F-03E6-3D49-9207-0B2CF3C5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– Your mileage may vary</a:t>
            </a:r>
          </a:p>
          <a:p>
            <a:r>
              <a:rPr lang="en-US" dirty="0"/>
              <a:t>Money</a:t>
            </a:r>
          </a:p>
          <a:p>
            <a:r>
              <a:rPr lang="en-US" dirty="0"/>
              <a:t>Not enough data</a:t>
            </a:r>
          </a:p>
          <a:p>
            <a:r>
              <a:rPr lang="en-US" dirty="0"/>
              <a:t>Another Backup to manage</a:t>
            </a:r>
          </a:p>
          <a:p>
            <a:r>
              <a:rPr lang="en-US" dirty="0"/>
              <a:t>Potentially complicates client code</a:t>
            </a:r>
          </a:p>
        </p:txBody>
      </p:sp>
    </p:spTree>
    <p:extLst>
      <p:ext uri="{BB962C8B-B14F-4D97-AF65-F5344CB8AC3E}">
        <p14:creationId xmlns:p14="http://schemas.microsoft.com/office/powerpoint/2010/main" val="3454855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2558-BF4A-FB40-B838-F771638F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In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08C9-1298-C540-90B6-A136D98C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Basic.  I’m not looking to use all features.</a:t>
            </a:r>
          </a:p>
          <a:p>
            <a:r>
              <a:rPr lang="en-US" dirty="0"/>
              <a:t>3 Storage Scenarios</a:t>
            </a:r>
          </a:p>
          <a:p>
            <a:r>
              <a:rPr lang="en-US" dirty="0"/>
              <a:t>1 Read Scenario - Maybe</a:t>
            </a:r>
          </a:p>
        </p:txBody>
      </p:sp>
    </p:spTree>
    <p:extLst>
      <p:ext uri="{BB962C8B-B14F-4D97-AF65-F5344CB8AC3E}">
        <p14:creationId xmlns:p14="http://schemas.microsoft.com/office/powerpoint/2010/main" val="4261884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CAB1-55F1-B44A-B2D6-4BC860C4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Document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D1E7-C2F2-534D-85DE-FB60D31D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queryable</a:t>
            </a:r>
            <a:r>
              <a:rPr lang="en-US" dirty="0"/>
              <a:t> beyond Id</a:t>
            </a:r>
          </a:p>
          <a:p>
            <a:r>
              <a:rPr lang="en-US" dirty="0"/>
              <a:t>Needed, but “useless”</a:t>
            </a:r>
          </a:p>
          <a:p>
            <a:r>
              <a:rPr lang="en-US" dirty="0"/>
              <a:t>Example: Custom Settings</a:t>
            </a:r>
          </a:p>
        </p:txBody>
      </p:sp>
    </p:spTree>
    <p:extLst>
      <p:ext uri="{BB962C8B-B14F-4D97-AF65-F5344CB8AC3E}">
        <p14:creationId xmlns:p14="http://schemas.microsoft.com/office/powerpoint/2010/main" val="404224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2F02-0A37-3E43-B347-A9BC76B0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68F8-F730-5E4B-A45C-1B80D2A7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Matters</a:t>
            </a:r>
          </a:p>
          <a:p>
            <a:r>
              <a:rPr lang="en-US" dirty="0"/>
              <a:t>Children don’t</a:t>
            </a:r>
          </a:p>
          <a:p>
            <a:r>
              <a:rPr lang="en-US" dirty="0"/>
              <a:t>Example:  Drivers Log with Log Events</a:t>
            </a:r>
          </a:p>
        </p:txBody>
      </p:sp>
    </p:spTree>
    <p:extLst>
      <p:ext uri="{BB962C8B-B14F-4D97-AF65-F5344CB8AC3E}">
        <p14:creationId xmlns:p14="http://schemas.microsoft.com/office/powerpoint/2010/main" val="220916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971F-6FF9-BB4B-876D-1B173B5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0A8-55BC-CE4D-8DE9-35E76525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Matters in DB Design</a:t>
            </a:r>
          </a:p>
          <a:p>
            <a:r>
              <a:rPr lang="en-US" dirty="0"/>
              <a:t>Doesn’t matter in Application</a:t>
            </a:r>
          </a:p>
          <a:p>
            <a:r>
              <a:rPr lang="en-US" dirty="0"/>
              <a:t>Example: Content Preferences</a:t>
            </a:r>
          </a:p>
        </p:txBody>
      </p:sp>
    </p:spTree>
    <p:extLst>
      <p:ext uri="{BB962C8B-B14F-4D97-AF65-F5344CB8AC3E}">
        <p14:creationId xmlns:p14="http://schemas.microsoft.com/office/powerpoint/2010/main" val="312373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47C6-62CE-864E-B9E9-CC2D8254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CD79-6841-634D-A335-92A90C0C9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For JSON to format query results as a string</a:t>
            </a:r>
          </a:p>
          <a:p>
            <a:r>
              <a:rPr lang="en-US" dirty="0"/>
              <a:t>Have API return the string as is, without mapping to object</a:t>
            </a:r>
          </a:p>
          <a:p>
            <a:r>
              <a:rPr lang="en-US" dirty="0"/>
              <a:t>I’ve only thought about this, haven’t used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372193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2A6E-AB49-2140-8E3C-BD0063AA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7081-3AC4-0D43-8A9A-E067497B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ORMS are great for single object actions</a:t>
            </a:r>
          </a:p>
          <a:p>
            <a:r>
              <a:rPr lang="en-US" dirty="0"/>
              <a:t>SQL Still rules for Set and Bulk based operations</a:t>
            </a:r>
          </a:p>
          <a:p>
            <a:r>
              <a:rPr lang="en-US" dirty="0"/>
              <a:t>Mixing and Matching is probably the best solution</a:t>
            </a:r>
          </a:p>
          <a:p>
            <a:r>
              <a:rPr lang="en-US" dirty="0"/>
              <a:t>Simple JSON features keep everything together</a:t>
            </a:r>
          </a:p>
        </p:txBody>
      </p:sp>
    </p:spTree>
    <p:extLst>
      <p:ext uri="{BB962C8B-B14F-4D97-AF65-F5344CB8AC3E}">
        <p14:creationId xmlns:p14="http://schemas.microsoft.com/office/powerpoint/2010/main" val="648463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031A-A633-1049-9407-A391AC3C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E28-AA07-7346-B77E-76E28003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610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D632-BED1-4140-BFB6-6093CEF0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8808-CB96-9D42-82B0-26CF2671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Bashing (mostly)</a:t>
            </a:r>
          </a:p>
          <a:p>
            <a:r>
              <a:rPr lang="en-US" dirty="0"/>
              <a:t>Old Man Get off my Lawn and use Procs</a:t>
            </a:r>
          </a:p>
          <a:p>
            <a:r>
              <a:rPr lang="en-US" dirty="0"/>
              <a:t>Putting “Business Logic” in Database</a:t>
            </a:r>
          </a:p>
        </p:txBody>
      </p:sp>
    </p:spTree>
    <p:extLst>
      <p:ext uri="{BB962C8B-B14F-4D97-AF65-F5344CB8AC3E}">
        <p14:creationId xmlns:p14="http://schemas.microsoft.com/office/powerpoint/2010/main" val="304377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D356-CD65-C946-A63C-4A04F924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0DD7-04E4-5D4B-9616-8B697B87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not an EF guru</a:t>
            </a:r>
          </a:p>
          <a:p>
            <a:r>
              <a:rPr lang="en-US" dirty="0"/>
              <a:t>I am using EF Core</a:t>
            </a:r>
          </a:p>
          <a:p>
            <a:r>
              <a:rPr lang="en-US" dirty="0"/>
              <a:t>I do really like parts of it</a:t>
            </a:r>
          </a:p>
        </p:txBody>
      </p:sp>
    </p:spTree>
    <p:extLst>
      <p:ext uri="{BB962C8B-B14F-4D97-AF65-F5344CB8AC3E}">
        <p14:creationId xmlns:p14="http://schemas.microsoft.com/office/powerpoint/2010/main" val="271571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5A03-FDD4-0342-BFAD-3F744943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B067-20DA-9D41-8440-6EC55030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I’ve seen and written</a:t>
            </a:r>
          </a:p>
          <a:p>
            <a:r>
              <a:rPr lang="en-US" dirty="0"/>
              <a:t>Workflows </a:t>
            </a:r>
          </a:p>
          <a:p>
            <a:r>
              <a:rPr lang="en-US" dirty="0"/>
              <a:t>Sometimes ORM wins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1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B4E9-53F6-6244-BF55-22749432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Based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F42C-A545-6A45-8F7A-CFA2B5D5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list, change it, save as new list</a:t>
            </a:r>
          </a:p>
          <a:p>
            <a:r>
              <a:rPr lang="en-US" dirty="0"/>
              <a:t>Batch updates or deletes</a:t>
            </a:r>
          </a:p>
          <a:p>
            <a:r>
              <a:rPr lang="en-US" dirty="0"/>
              <a:t>Not always problematic at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7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4A3AA-BC47-3446-9271-D195A3149F0F}"/>
              </a:ext>
            </a:extLst>
          </p:cNvPr>
          <p:cNvSpPr txBox="1"/>
          <p:nvPr/>
        </p:nvSpPr>
        <p:spPr>
          <a:xfrm>
            <a:off x="1644162" y="870438"/>
            <a:ext cx="91176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newLookps</a:t>
            </a:r>
            <a:r>
              <a:rPr lang="en-US" sz="2800" dirty="0">
                <a:latin typeface="Consolas" panose="020B0609020204030204" pitchFamily="49" charset="0"/>
              </a:rPr>
              <a:t> = _</a:t>
            </a:r>
            <a:r>
              <a:rPr lang="en-US" sz="2800" dirty="0" err="1">
                <a:latin typeface="Consolas" panose="020B0609020204030204" pitchFamily="49" charset="0"/>
              </a:rPr>
              <a:t>context.Lookups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.Where(l =&gt; </a:t>
            </a:r>
            <a:r>
              <a:rPr lang="en-US" sz="2800" dirty="0" err="1">
                <a:latin typeface="Consolas" panose="020B0609020204030204" pitchFamily="49" charset="0"/>
              </a:rPr>
              <a:t>l.CompanyId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systemId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.Select(</a:t>
            </a:r>
            <a:r>
              <a:rPr lang="en-US" sz="2800" dirty="0" err="1">
                <a:latin typeface="Consolas" panose="020B0609020204030204" pitchFamily="49" charset="0"/>
              </a:rPr>
              <a:t>lu</a:t>
            </a:r>
            <a:r>
              <a:rPr lang="en-US" sz="2800" dirty="0">
                <a:latin typeface="Consolas" panose="020B0609020204030204" pitchFamily="49" charset="0"/>
              </a:rPr>
              <a:t>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Lookup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Id = </a:t>
            </a:r>
            <a:r>
              <a:rPr lang="en-US" sz="2800" dirty="0" err="1">
                <a:latin typeface="Consolas" panose="020B0609020204030204" pitchFamily="49" charset="0"/>
              </a:rPr>
              <a:t>Guid.NewGuid</a:t>
            </a:r>
            <a:r>
              <a:rPr lang="en-US" sz="2800" dirty="0">
                <a:latin typeface="Consolas" panose="020B0609020204030204" pitchFamily="49" charset="0"/>
              </a:rPr>
              <a:t>(),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Value = </a:t>
            </a:r>
            <a:r>
              <a:rPr lang="en-US" sz="2800" dirty="0" err="1">
                <a:latin typeface="Consolas" panose="020B0609020204030204" pitchFamily="49" charset="0"/>
              </a:rPr>
              <a:t>lu.Value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CompanyId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companyId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}).</a:t>
            </a:r>
            <a:r>
              <a:rPr lang="en-US" sz="2800" dirty="0" err="1">
                <a:latin typeface="Consolas" panose="020B0609020204030204" pitchFamily="49" charset="0"/>
              </a:rPr>
              <a:t>ToList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_</a:t>
            </a:r>
            <a:r>
              <a:rPr lang="en-US" sz="2800" dirty="0" err="1">
                <a:latin typeface="Consolas" panose="020B0609020204030204" pitchFamily="49" charset="0"/>
              </a:rPr>
              <a:t>context.Lookups.AddRange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newLookps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48879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{558762D1-0F9F-2D4F-9CFB-30CFA187CBD9}tf10001123</Template>
  <TotalTime>1647</TotalTime>
  <Words>885</Words>
  <Application>Microsoft Macintosh PowerPoint</Application>
  <PresentationFormat>Widescreen</PresentationFormat>
  <Paragraphs>294</Paragraphs>
  <Slides>47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Consolas</vt:lpstr>
      <vt:lpstr>Gill Sans MT</vt:lpstr>
      <vt:lpstr>Wingdings</vt:lpstr>
      <vt:lpstr>Wingdings 2</vt:lpstr>
      <vt:lpstr>Dividend</vt:lpstr>
      <vt:lpstr>Embracing SQL</vt:lpstr>
      <vt:lpstr>Allen Zaudtke</vt:lpstr>
      <vt:lpstr>PowerPoint Presentation</vt:lpstr>
      <vt:lpstr>Agenda </vt:lpstr>
      <vt:lpstr>This Is Not</vt:lpstr>
      <vt:lpstr>Disclaimer</vt:lpstr>
      <vt:lpstr>ORM Scenarios</vt:lpstr>
      <vt:lpstr>Set Based Operations</vt:lpstr>
      <vt:lpstr>PowerPoint Presentation</vt:lpstr>
      <vt:lpstr>PowerPoint Presentation</vt:lpstr>
      <vt:lpstr>Context Curveball</vt:lpstr>
      <vt:lpstr>PowerPoint Presentation</vt:lpstr>
      <vt:lpstr>PowerPoint Presentation</vt:lpstr>
      <vt:lpstr>Bulk Insert</vt:lpstr>
      <vt:lpstr>ORM Version</vt:lpstr>
      <vt:lpstr>SqlBulkCopy</vt:lpstr>
      <vt:lpstr>Joins</vt:lpstr>
      <vt:lpstr>PowerPoint Presentation</vt:lpstr>
      <vt:lpstr>PowerPoint Presentation</vt:lpstr>
      <vt:lpstr>Projections</vt:lpstr>
      <vt:lpstr>PowerPoint Presentation</vt:lpstr>
      <vt:lpstr>Func vs Expression</vt:lpstr>
      <vt:lpstr>PowerPoint Presentation</vt:lpstr>
      <vt:lpstr>PowerPoint Presentation</vt:lpstr>
      <vt:lpstr>PowerPoint Presentation</vt:lpstr>
      <vt:lpstr>PowerPoint Presentation</vt:lpstr>
      <vt:lpstr>Linq wins here</vt:lpstr>
      <vt:lpstr>PowerPoint Presentation</vt:lpstr>
      <vt:lpstr>PowerPoint Presentation</vt:lpstr>
      <vt:lpstr>Stored Procedures</vt:lpstr>
      <vt:lpstr>Multiple Result Sets</vt:lpstr>
      <vt:lpstr>PowerPoint Presentation</vt:lpstr>
      <vt:lpstr>Table Value Parameters</vt:lpstr>
      <vt:lpstr>PowerPoint Presentation</vt:lpstr>
      <vt:lpstr>PowerPoint Presentation</vt:lpstr>
      <vt:lpstr>PowerPoint Presentation</vt:lpstr>
      <vt:lpstr>PowerPoint Presentation</vt:lpstr>
      <vt:lpstr>External Processes</vt:lpstr>
      <vt:lpstr>JSON</vt:lpstr>
      <vt:lpstr>Why not use NoSql</vt:lpstr>
      <vt:lpstr>JSON In Sql SErver</vt:lpstr>
      <vt:lpstr>Full Document Storage</vt:lpstr>
      <vt:lpstr>Parent Child</vt:lpstr>
      <vt:lpstr>Many to Many</vt:lpstr>
      <vt:lpstr>For JSON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SQL</dc:title>
  <dc:creator>Zaudtke, Allen (Al) A</dc:creator>
  <cp:lastModifiedBy>Zaudtke, Allen (Al) A</cp:lastModifiedBy>
  <cp:revision>34</cp:revision>
  <dcterms:created xsi:type="dcterms:W3CDTF">2019-10-10T12:11:01Z</dcterms:created>
  <dcterms:modified xsi:type="dcterms:W3CDTF">2019-10-11T20:20:01Z</dcterms:modified>
</cp:coreProperties>
</file>