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8" r:id="rId3"/>
    <p:sldId id="259" r:id="rId4"/>
    <p:sldId id="257" r:id="rId5"/>
    <p:sldId id="294" r:id="rId6"/>
    <p:sldId id="293" r:id="rId7"/>
    <p:sldId id="295" r:id="rId8"/>
    <p:sldId id="296" r:id="rId9"/>
    <p:sldId id="297" r:id="rId10"/>
    <p:sldId id="298" r:id="rId11"/>
    <p:sldId id="299" r:id="rId12"/>
    <p:sldId id="336" r:id="rId13"/>
    <p:sldId id="303" r:id="rId14"/>
    <p:sldId id="304" r:id="rId15"/>
    <p:sldId id="300" r:id="rId16"/>
    <p:sldId id="301" r:id="rId17"/>
    <p:sldId id="302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37" r:id="rId30"/>
    <p:sldId id="316" r:id="rId31"/>
    <p:sldId id="317" r:id="rId32"/>
    <p:sldId id="318" r:id="rId33"/>
    <p:sldId id="319" r:id="rId34"/>
    <p:sldId id="320" r:id="rId35"/>
    <p:sldId id="321" r:id="rId36"/>
    <p:sldId id="333" r:id="rId37"/>
    <p:sldId id="334" r:id="rId38"/>
    <p:sldId id="335" r:id="rId39"/>
    <p:sldId id="322" r:id="rId40"/>
    <p:sldId id="323" r:id="rId41"/>
    <p:sldId id="338" r:id="rId42"/>
    <p:sldId id="324" r:id="rId43"/>
    <p:sldId id="325" r:id="rId44"/>
    <p:sldId id="327" r:id="rId45"/>
    <p:sldId id="326" r:id="rId46"/>
    <p:sldId id="328" r:id="rId47"/>
    <p:sldId id="339" r:id="rId48"/>
    <p:sldId id="329" r:id="rId49"/>
    <p:sldId id="330" r:id="rId50"/>
    <p:sldId id="331" r:id="rId51"/>
    <p:sldId id="332" r:id="rId52"/>
    <p:sldId id="260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55"/>
    <p:restoredTop sz="81307"/>
  </p:normalViewPr>
  <p:slideViewPr>
    <p:cSldViewPr snapToGrid="0" snapToObjects="1">
      <p:cViewPr varScale="1">
        <p:scale>
          <a:sx n="91" d="100"/>
          <a:sy n="91" d="100"/>
        </p:scale>
        <p:origin x="1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438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36298F-246F-CC49-BE6F-375BDBFDE1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7832F-A12D-1B43-8B07-6CCC96BBC6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2DDF6-41D0-FE45-9F8F-7ABC546A7BB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FD996-4A34-D44D-B827-17EAD2BAF06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9CF0D46-4E81-9F4C-B4FD-C1833074FF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E0B7D-9F52-6A47-9439-3926006F0AE7}" type="datetimeFigureOut">
              <a:rPr lang="en-US" smtClean="0"/>
              <a:t>7/27/22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95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E4717-6746-1646-AD0A-BCA26249CA26}" type="datetimeFigureOut">
              <a:rPr lang="en-US" smtClean="0"/>
              <a:t>7/27/22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4FDA3-AE09-6844-B49A-3445F3046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0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4FDA3-AE09-6844-B49A-3445F30462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2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Include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4FDA3-AE09-6844-B49A-3445F30462E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22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Expressoin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4FDA3-AE09-6844-B49A-3445F30462E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93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expression in 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4FDA3-AE09-6844-B49A-3445F30462E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36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4FDA3-AE09-6844-B49A-3445F30462E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30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4FDA3-AE09-6844-B49A-3445F30462E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89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Read-Only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4FDA3-AE09-6844-B49A-3445F30462E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12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Building where clauses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4FDA3-AE09-6844-B49A-3445F30462E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4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4FDA3-AE09-6844-B49A-3445F30462E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161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Previous incarnations of this concept.  Custom Table builder.</a:t>
            </a:r>
          </a:p>
          <a:p>
            <a:r>
              <a:rPr lang="en-US" dirty="0"/>
              <a:t>1 column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4FDA3-AE09-6844-B49A-3445F30462E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23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Newer fancier version.  Still 1 column.  Can be expanded to pass in XML instead of comma delimited.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4FDA3-AE09-6844-B49A-3445F30462E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33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4FDA3-AE09-6844-B49A-3445F30462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080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add more columns, much easier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4FDA3-AE09-6844-B49A-3445F30462E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95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4FDA3-AE09-6844-B49A-3445F30462E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314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Tomorrow’s talk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4FDA3-AE09-6844-B49A-3445F30462E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473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Tomorrow’s talk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4FDA3-AE09-6844-B49A-3445F30462E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4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Types of News. Workplace, Transport, HR, Construction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4FDA3-AE09-6844-B49A-3445F30462E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64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4FDA3-AE09-6844-B49A-3445F30462E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98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 Lookups from System to new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4FDA3-AE09-6844-B49A-3445F30462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31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 lookups from system to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4FDA3-AE09-6844-B49A-3445F30462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79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 Employees from Jane who got promoted to Bob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4FDA3-AE09-6844-B49A-3445F30462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88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that’s readable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4FDA3-AE09-6844-B49A-3445F30462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98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4FDA3-AE09-6844-B49A-3445F30462E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67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Lambda Syntax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4FDA3-AE09-6844-B49A-3445F30462E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71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Query expression syntax</a:t>
            </a:r>
          </a:p>
          <a:p>
            <a:r>
              <a:rPr lang="en-US" dirty="0"/>
              <a:t>I prefer this</a:t>
            </a:r>
          </a:p>
          <a:p>
            <a:r>
              <a:rPr lang="en-US" dirty="0"/>
              <a:t>While not SQL, it’s still Embracing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4FDA3-AE09-6844-B49A-3445F30462E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95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1428402-4CBC-3744-8F8D-55B0FB04B8C8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3E176C-F07A-B046-95A3-2C5FD991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8402-4CBC-3744-8F8D-55B0FB04B8C8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176C-F07A-B046-95A3-2C5FD991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1428402-4CBC-3744-8F8D-55B0FB04B8C8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3E176C-F07A-B046-95A3-2C5FD991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4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8402-4CBC-3744-8F8D-55B0FB04B8C8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D3E176C-F07A-B046-95A3-2C5FD991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1428402-4CBC-3744-8F8D-55B0FB04B8C8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3E176C-F07A-B046-95A3-2C5FD991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4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8402-4CBC-3744-8F8D-55B0FB04B8C8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176C-F07A-B046-95A3-2C5FD991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3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8402-4CBC-3744-8F8D-55B0FB04B8C8}" type="datetimeFigureOut">
              <a:rPr lang="en-US" smtClean="0"/>
              <a:t>7/27/22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176C-F07A-B046-95A3-2C5FD991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5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8402-4CBC-3744-8F8D-55B0FB04B8C8}" type="datetimeFigureOut">
              <a:rPr lang="en-US" smtClean="0"/>
              <a:t>7/27/22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176C-F07A-B046-95A3-2C5FD991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8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8402-4CBC-3744-8F8D-55B0FB04B8C8}" type="datetimeFigureOut">
              <a:rPr lang="en-US" smtClean="0"/>
              <a:t>7/27/22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176C-F07A-B046-95A3-2C5FD991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8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1428402-4CBC-3744-8F8D-55B0FB04B8C8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3E176C-F07A-B046-95A3-2C5FD991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2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8402-4CBC-3744-8F8D-55B0FB04B8C8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176C-F07A-B046-95A3-2C5FD991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4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1428402-4CBC-3744-8F8D-55B0FB04B8C8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D3E176C-F07A-B046-95A3-2C5FD9917DA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417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7995-026B-FE46-B5AA-4003A66CC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Embracing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A06E5-D00C-A240-A3A5-5E3815DE86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31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D4A3AA-BC47-3446-9271-D195A3149F0F}"/>
              </a:ext>
            </a:extLst>
          </p:cNvPr>
          <p:cNvSpPr txBox="1"/>
          <p:nvPr/>
        </p:nvSpPr>
        <p:spPr>
          <a:xfrm>
            <a:off x="1644162" y="870438"/>
            <a:ext cx="911762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433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newLookps</a:t>
            </a:r>
            <a:r>
              <a:rPr lang="en-US" sz="2800" dirty="0">
                <a:latin typeface="Consolas" panose="020B0609020204030204" pitchFamily="49" charset="0"/>
              </a:rPr>
              <a:t> = _</a:t>
            </a:r>
            <a:r>
              <a:rPr lang="en-US" sz="2800" dirty="0" err="1">
                <a:latin typeface="Consolas" panose="020B0609020204030204" pitchFamily="49" charset="0"/>
              </a:rPr>
              <a:t>context.Lookups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	.Where(l =&gt; </a:t>
            </a:r>
            <a:r>
              <a:rPr lang="en-US" sz="2800" dirty="0" err="1">
                <a:latin typeface="Consolas" panose="020B0609020204030204" pitchFamily="49" charset="0"/>
              </a:rPr>
              <a:t>l.CompanyId</a:t>
            </a:r>
            <a:r>
              <a:rPr lang="en-US" sz="2800" dirty="0">
                <a:latin typeface="Consolas" panose="020B0609020204030204" pitchFamily="49" charset="0"/>
              </a:rPr>
              <a:t> == </a:t>
            </a:r>
            <a:r>
              <a:rPr lang="en-US" sz="2800" b="1" dirty="0" err="1">
                <a:latin typeface="Consolas" panose="020B0609020204030204" pitchFamily="49" charset="0"/>
              </a:rPr>
              <a:t>systemId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.Select(</a:t>
            </a:r>
            <a:r>
              <a:rPr lang="en-US" sz="2800" dirty="0" err="1">
                <a:latin typeface="Consolas" panose="020B0609020204030204" pitchFamily="49" charset="0"/>
              </a:rPr>
              <a:t>lu</a:t>
            </a:r>
            <a:r>
              <a:rPr lang="en-US" sz="2800" dirty="0">
                <a:latin typeface="Consolas" panose="020B0609020204030204" pitchFamily="49" charset="0"/>
              </a:rPr>
              <a:t> =&gt;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latin typeface="Consolas" panose="020B0609020204030204" pitchFamily="49" charset="0"/>
              </a:rPr>
              <a:t> Lookup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	Id = </a:t>
            </a:r>
            <a:r>
              <a:rPr lang="en-US" sz="2800" b="1" dirty="0" err="1">
                <a:latin typeface="Consolas" panose="020B0609020204030204" pitchFamily="49" charset="0"/>
              </a:rPr>
              <a:t>Guid.NewGuid</a:t>
            </a:r>
            <a:r>
              <a:rPr lang="en-US" sz="2800" dirty="0">
                <a:latin typeface="Consolas" panose="020B0609020204030204" pitchFamily="49" charset="0"/>
              </a:rPr>
              <a:t>(),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	Value = </a:t>
            </a:r>
            <a:r>
              <a:rPr lang="en-US" sz="2800" dirty="0" err="1">
                <a:latin typeface="Consolas" panose="020B0609020204030204" pitchFamily="49" charset="0"/>
              </a:rPr>
              <a:t>lu.Value</a:t>
            </a:r>
            <a:r>
              <a:rPr lang="en-US" sz="28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	CompanyId = </a:t>
            </a:r>
            <a:r>
              <a:rPr lang="en-US" sz="2800" b="1" dirty="0" err="1">
                <a:latin typeface="Consolas" panose="020B0609020204030204" pitchFamily="49" charset="0"/>
              </a:rPr>
              <a:t>companyId</a:t>
            </a:r>
            <a:endParaRPr lang="en-US" sz="2800" b="1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	}).</a:t>
            </a:r>
            <a:r>
              <a:rPr lang="en-US" sz="2800" dirty="0" err="1">
                <a:latin typeface="Consolas" panose="020B0609020204030204" pitchFamily="49" charset="0"/>
              </a:rPr>
              <a:t>ToList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  <a:p>
            <a:br>
              <a:rPr lang="en-US" sz="2800" dirty="0">
                <a:latin typeface="Consolas" panose="020B0609020204030204" pitchFamily="49" charset="0"/>
              </a:rPr>
            </a:b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_</a:t>
            </a:r>
            <a:r>
              <a:rPr lang="en-US" sz="2800" dirty="0" err="1">
                <a:latin typeface="Consolas" panose="020B0609020204030204" pitchFamily="49" charset="0"/>
              </a:rPr>
              <a:t>context.Lookups.AddRange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newLookps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4887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ABBAAF-817F-D141-A3A7-1B21696CC587}"/>
              </a:ext>
            </a:extLst>
          </p:cNvPr>
          <p:cNvSpPr txBox="1"/>
          <p:nvPr/>
        </p:nvSpPr>
        <p:spPr>
          <a:xfrm>
            <a:off x="3042138" y="1257300"/>
            <a:ext cx="600514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insert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into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2800" dirty="0" err="1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FF40FF"/>
                </a:solidFill>
                <a:latin typeface="Consolas" panose="020B0609020204030204" pitchFamily="49" charset="0"/>
              </a:rPr>
              <a:t>Lookup</a:t>
            </a:r>
            <a:endParaRPr lang="en-US" sz="2800" dirty="0">
              <a:solidFill>
                <a:srgbClr val="0433FF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select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800" dirty="0">
                <a:solidFill>
                  <a:srgbClr val="FF40FF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FF40FF"/>
                </a:solidFill>
                <a:latin typeface="Consolas" panose="020B0609020204030204" pitchFamily="49" charset="0"/>
              </a:rPr>
              <a:t>newId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	,</a:t>
            </a:r>
            <a:r>
              <a:rPr lang="en-US" sz="2800" dirty="0">
                <a:latin typeface="Consolas" panose="020B0609020204030204" pitchFamily="49" charset="0"/>
              </a:rPr>
              <a:t>[Value]</a:t>
            </a:r>
          </a:p>
          <a:p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	,</a:t>
            </a:r>
            <a:r>
              <a:rPr lang="en-US" sz="2800" dirty="0">
                <a:latin typeface="Consolas" panose="020B0609020204030204" pitchFamily="49" charset="0"/>
              </a:rPr>
              <a:t>@</a:t>
            </a:r>
            <a:r>
              <a:rPr lang="en-US" sz="2800" dirty="0" err="1">
                <a:latin typeface="Consolas" panose="020B0609020204030204" pitchFamily="49" charset="0"/>
              </a:rPr>
              <a:t>companyId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2800" dirty="0" err="1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FF40FF"/>
                </a:solidFill>
                <a:latin typeface="Consolas" panose="020B0609020204030204" pitchFamily="49" charset="0"/>
              </a:rPr>
              <a:t>Lookup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where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companyId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@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systemId</a:t>
            </a:r>
            <a:endParaRPr lang="en-US" sz="2800" dirty="0">
              <a:solidFill>
                <a:srgbClr val="FF26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33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F2439-9E24-A246-B3FB-B8A874257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Curveball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97585-39A9-0141-975B-72ED6F7F3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15 or so of these tables</a:t>
            </a:r>
          </a:p>
          <a:p>
            <a:r>
              <a:rPr lang="en-US" dirty="0"/>
              <a:t>Due to hierarchy, there is another table involved sometimes</a:t>
            </a:r>
          </a:p>
          <a:p>
            <a:r>
              <a:rPr lang="en-US" dirty="0"/>
              <a:t>Small part of large transaction</a:t>
            </a:r>
          </a:p>
        </p:txBody>
      </p:sp>
    </p:spTree>
    <p:extLst>
      <p:ext uri="{BB962C8B-B14F-4D97-AF65-F5344CB8AC3E}">
        <p14:creationId xmlns:p14="http://schemas.microsoft.com/office/powerpoint/2010/main" val="3178193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BB3197-C846-1A40-9B2A-5C4A08BA5482}"/>
              </a:ext>
            </a:extLst>
          </p:cNvPr>
          <p:cNvSpPr txBox="1"/>
          <p:nvPr/>
        </p:nvSpPr>
        <p:spPr>
          <a:xfrm>
            <a:off x="1793632" y="852854"/>
            <a:ext cx="917037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433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newManager</a:t>
            </a:r>
            <a:r>
              <a:rPr lang="en-US" sz="2800" dirty="0">
                <a:latin typeface="Consolas" panose="020B0609020204030204" pitchFamily="49" charset="0"/>
              </a:rPr>
              <a:t> = _</a:t>
            </a:r>
            <a:r>
              <a:rPr lang="en-US" sz="2800" dirty="0" err="1">
                <a:latin typeface="Consolas" panose="020B0609020204030204" pitchFamily="49" charset="0"/>
              </a:rPr>
              <a:t>context.Employees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		.Single(m =&gt; </a:t>
            </a:r>
            <a:r>
              <a:rPr lang="en-US" sz="2800" dirty="0" err="1">
                <a:latin typeface="Consolas" panose="020B0609020204030204" pitchFamily="49" charset="0"/>
              </a:rPr>
              <a:t>m.Id</a:t>
            </a:r>
            <a:r>
              <a:rPr lang="en-US" sz="2800" dirty="0">
                <a:latin typeface="Consolas" panose="020B0609020204030204" pitchFamily="49" charset="0"/>
              </a:rPr>
              <a:t> == </a:t>
            </a:r>
            <a:r>
              <a:rPr lang="en-US" sz="2800" dirty="0" err="1">
                <a:latin typeface="Consolas" panose="020B0609020204030204" pitchFamily="49" charset="0"/>
              </a:rPr>
              <a:t>newMangerId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err="1">
                <a:solidFill>
                  <a:srgbClr val="0433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latin typeface="Consolas" panose="020B0609020204030204" pitchFamily="49" charset="0"/>
              </a:rPr>
              <a:t> employees = _</a:t>
            </a:r>
            <a:r>
              <a:rPr lang="en-US" sz="2800" dirty="0" err="1">
                <a:latin typeface="Consolas" panose="020B0609020204030204" pitchFamily="49" charset="0"/>
              </a:rPr>
              <a:t>context.Employees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	.Where(e =&gt; </a:t>
            </a:r>
            <a:r>
              <a:rPr lang="en-US" sz="2800" dirty="0" err="1">
                <a:latin typeface="Consolas" panose="020B0609020204030204" pitchFamily="49" charset="0"/>
              </a:rPr>
              <a:t>e.ManagerId</a:t>
            </a:r>
            <a:r>
              <a:rPr lang="en-US" sz="2800" dirty="0">
                <a:latin typeface="Consolas" panose="020B0609020204030204" pitchFamily="49" charset="0"/>
              </a:rPr>
              <a:t> == 						</a:t>
            </a:r>
            <a:r>
              <a:rPr lang="en-US" sz="2800" dirty="0" err="1">
                <a:latin typeface="Consolas" panose="020B0609020204030204" pitchFamily="49" charset="0"/>
              </a:rPr>
              <a:t>previousManagerId</a:t>
            </a:r>
            <a:r>
              <a:rPr lang="en-US" sz="2800" dirty="0">
                <a:latin typeface="Consolas" panose="020B0609020204030204" pitchFamily="49" charset="0"/>
              </a:rPr>
              <a:t>).</a:t>
            </a:r>
            <a:r>
              <a:rPr lang="en-US" sz="2800" dirty="0" err="1">
                <a:latin typeface="Consolas" panose="020B0609020204030204" pitchFamily="49" charset="0"/>
              </a:rPr>
              <a:t>ToList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foreach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var</a:t>
            </a:r>
            <a:r>
              <a:rPr lang="en-US" sz="2800" dirty="0">
                <a:latin typeface="Consolas" panose="020B0609020204030204" pitchFamily="49" charset="0"/>
              </a:rPr>
              <a:t> e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>
                <a:latin typeface="Consolas" panose="020B0609020204030204" pitchFamily="49" charset="0"/>
              </a:rPr>
              <a:t> employees)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err="1">
                <a:latin typeface="Consolas" panose="020B0609020204030204" pitchFamily="49" charset="0"/>
              </a:rPr>
              <a:t>e.Manager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</a:rPr>
              <a:t>newManager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_</a:t>
            </a:r>
            <a:r>
              <a:rPr lang="en-US" sz="2800" dirty="0" err="1">
                <a:latin typeface="Consolas" panose="020B0609020204030204" pitchFamily="49" charset="0"/>
              </a:rPr>
              <a:t>context.SaveChanges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70167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7068FA-80D1-BA41-BBF8-F5F1DE4EAC11}"/>
              </a:ext>
            </a:extLst>
          </p:cNvPr>
          <p:cNvSpPr txBox="1"/>
          <p:nvPr/>
        </p:nvSpPr>
        <p:spPr>
          <a:xfrm>
            <a:off x="2162908" y="1512277"/>
            <a:ext cx="735916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40FF"/>
                </a:solidFill>
                <a:latin typeface="Consolas" panose="020B0609020204030204" pitchFamily="49" charset="0"/>
              </a:rPr>
              <a:t>update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dbo</a:t>
            </a:r>
            <a:r>
              <a:rPr lang="en-US" sz="2800" dirty="0" err="1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</a:rPr>
              <a:t>Employees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set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err="1">
                <a:latin typeface="Consolas" panose="020B0609020204030204" pitchFamily="49" charset="0"/>
              </a:rPr>
              <a:t>ManagerId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</a:rPr>
              <a:t> @</a:t>
            </a:r>
            <a:r>
              <a:rPr lang="en-US" sz="2800" dirty="0" err="1">
                <a:latin typeface="Consolas" panose="020B0609020204030204" pitchFamily="49" charset="0"/>
              </a:rPr>
              <a:t>newManagerId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err="1">
                <a:latin typeface="Consolas" panose="020B0609020204030204" pitchFamily="49" charset="0"/>
              </a:rPr>
              <a:t>ManagerId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</a:rPr>
              <a:t> @</a:t>
            </a:r>
            <a:r>
              <a:rPr lang="en-US" sz="2800" dirty="0" err="1">
                <a:latin typeface="Consolas" panose="020B0609020204030204" pitchFamily="49" charset="0"/>
              </a:rPr>
              <a:t>previousManagerId</a:t>
            </a:r>
            <a:endParaRPr lang="en-US" sz="28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242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F90E1-56C1-0C4B-B368-8A893F58F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B8695-41E8-ED4A-9273-D7FA72E1A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IoT Solution</a:t>
            </a:r>
          </a:p>
          <a:p>
            <a:r>
              <a:rPr lang="en-US" dirty="0"/>
              <a:t>First Chance to use ORM instead of Data Sets</a:t>
            </a:r>
          </a:p>
          <a:p>
            <a:r>
              <a:rPr lang="en-US" dirty="0"/>
              <a:t>Performance was DOA</a:t>
            </a:r>
          </a:p>
        </p:txBody>
      </p:sp>
    </p:spTree>
    <p:extLst>
      <p:ext uri="{BB962C8B-B14F-4D97-AF65-F5344CB8AC3E}">
        <p14:creationId xmlns:p14="http://schemas.microsoft.com/office/powerpoint/2010/main" val="3983677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AFB7-51A1-B445-A8E6-770966486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57FC9-4F0C-4948-A802-8745202A4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Collection of objects</a:t>
            </a:r>
          </a:p>
          <a:p>
            <a:r>
              <a:rPr lang="en-US" dirty="0" err="1"/>
              <a:t>DBSet.AddRange</a:t>
            </a:r>
            <a:endParaRPr lang="en-US" dirty="0"/>
          </a:p>
          <a:p>
            <a:r>
              <a:rPr lang="en-US" dirty="0" err="1"/>
              <a:t>DBContext.SaveChanges</a:t>
            </a:r>
            <a:endParaRPr lang="en-US" dirty="0"/>
          </a:p>
          <a:p>
            <a:r>
              <a:rPr lang="en-US" dirty="0"/>
              <a:t>Wait 45 minutes</a:t>
            </a:r>
          </a:p>
        </p:txBody>
      </p:sp>
    </p:spTree>
    <p:extLst>
      <p:ext uri="{BB962C8B-B14F-4D97-AF65-F5344CB8AC3E}">
        <p14:creationId xmlns:p14="http://schemas.microsoft.com/office/powerpoint/2010/main" val="1577298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D8B7-9EA4-8B40-B75E-9A5BCD8D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SqlBulkCopy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93657-E1D0-BD4B-814B-7A2E7C583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Typed </a:t>
            </a:r>
            <a:r>
              <a:rPr lang="en-US" dirty="0" err="1"/>
              <a:t>DataSet</a:t>
            </a:r>
            <a:endParaRPr lang="en-US" dirty="0"/>
          </a:p>
          <a:p>
            <a:r>
              <a:rPr lang="en-US" dirty="0" err="1"/>
              <a:t>SqlBulkCopy.WriteToServer</a:t>
            </a:r>
            <a:endParaRPr lang="en-US" dirty="0"/>
          </a:p>
          <a:p>
            <a:r>
              <a:rPr lang="en-US" dirty="0"/>
              <a:t>&lt; 1 minute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998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62AA3-6D20-8B43-8F1D-31E40366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88485-5BD1-1347-BB57-8F2DBBA47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schema may conflict with DB Context</a:t>
            </a:r>
          </a:p>
          <a:p>
            <a:r>
              <a:rPr lang="en-US" dirty="0"/>
              <a:t>Still need joins</a:t>
            </a:r>
          </a:p>
          <a:p>
            <a:r>
              <a:rPr lang="en-US" dirty="0"/>
              <a:t>Lambda vs Query Expression</a:t>
            </a:r>
          </a:p>
        </p:txBody>
      </p:sp>
    </p:spTree>
    <p:extLst>
      <p:ext uri="{BB962C8B-B14F-4D97-AF65-F5344CB8AC3E}">
        <p14:creationId xmlns:p14="http://schemas.microsoft.com/office/powerpoint/2010/main" val="1273441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074255-812E-AC49-BA64-FE5A32316172}"/>
              </a:ext>
            </a:extLst>
          </p:cNvPr>
          <p:cNvSpPr txBox="1"/>
          <p:nvPr/>
        </p:nvSpPr>
        <p:spPr>
          <a:xfrm>
            <a:off x="800099" y="1002324"/>
            <a:ext cx="104628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context.CompanyLevels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             .Join(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                    </a:t>
            </a:r>
            <a:r>
              <a:rPr lang="en-US" sz="2800" dirty="0" err="1">
                <a:latin typeface="Consolas" panose="020B0609020204030204" pitchFamily="49" charset="0"/>
              </a:rPr>
              <a:t>context.Employees</a:t>
            </a:r>
            <a:r>
              <a:rPr lang="en-US" sz="28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                    cl =&gt; </a:t>
            </a:r>
            <a:r>
              <a:rPr lang="en-US" sz="2800" dirty="0" err="1">
                <a:latin typeface="Consolas" panose="020B0609020204030204" pitchFamily="49" charset="0"/>
              </a:rPr>
              <a:t>cl.Id</a:t>
            </a:r>
            <a:r>
              <a:rPr lang="en-US" sz="28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                    emp =&gt; emp.CompanyId,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                    (cl, </a:t>
            </a:r>
            <a:r>
              <a:rPr lang="en-US" sz="2800" dirty="0" err="1">
                <a:latin typeface="Consolas" panose="020B0609020204030204" pitchFamily="49" charset="0"/>
              </a:rPr>
              <a:t>emp</a:t>
            </a:r>
            <a:r>
              <a:rPr lang="en-US" sz="2800" dirty="0">
                <a:latin typeface="Consolas" panose="020B0609020204030204" pitchFamily="49" charset="0"/>
              </a:rPr>
              <a:t>) =&gt;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latin typeface="Consolas" panose="020B0609020204030204" pitchFamily="49" charset="0"/>
              </a:rPr>
              <a:t> { cl, </a:t>
            </a:r>
            <a:r>
              <a:rPr lang="en-US" sz="2800" dirty="0" err="1">
                <a:latin typeface="Consolas" panose="020B0609020204030204" pitchFamily="49" charset="0"/>
              </a:rPr>
              <a:t>emp</a:t>
            </a:r>
            <a:r>
              <a:rPr lang="en-US" sz="2800" dirty="0">
                <a:latin typeface="Consolas" panose="020B0609020204030204" pitchFamily="49" charset="0"/>
              </a:rPr>
              <a:t> }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             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             .Where(r =&gt; </a:t>
            </a:r>
            <a:r>
              <a:rPr lang="en-US" sz="2800" dirty="0" err="1">
                <a:latin typeface="Consolas" panose="020B0609020204030204" pitchFamily="49" charset="0"/>
              </a:rPr>
              <a:t>r.cl.CGRootId</a:t>
            </a:r>
            <a:r>
              <a:rPr lang="en-US" sz="2800" dirty="0">
                <a:latin typeface="Consolas" panose="020B0609020204030204" pitchFamily="49" charset="0"/>
              </a:rPr>
              <a:t> == </a:t>
            </a:r>
            <a:r>
              <a:rPr lang="en-US" sz="2800" dirty="0" err="1">
                <a:latin typeface="Consolas" panose="020B0609020204030204" pitchFamily="49" charset="0"/>
              </a:rPr>
              <a:t>cgRootId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             .</a:t>
            </a:r>
            <a:r>
              <a:rPr lang="en-US" sz="2800" dirty="0" err="1">
                <a:latin typeface="Consolas" panose="020B0609020204030204" pitchFamily="49" charset="0"/>
              </a:rPr>
              <a:t>AnyAsync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806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55099A0A-6D18-20CD-CB56-45DF6A798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4FC85A-495D-0240-91CD-11158353FE25}"/>
              </a:ext>
            </a:extLst>
          </p:cNvPr>
          <p:cNvSpPr txBox="1"/>
          <p:nvPr/>
        </p:nvSpPr>
        <p:spPr>
          <a:xfrm>
            <a:off x="1920537" y="1391091"/>
            <a:ext cx="84904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</a:rPr>
              <a:t> (</a:t>
            </a: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	from</a:t>
            </a:r>
            <a:r>
              <a:rPr lang="en-US" sz="2800" dirty="0">
                <a:latin typeface="Consolas" panose="020B0609020204030204" pitchFamily="49" charset="0"/>
              </a:rPr>
              <a:t> cl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in </a:t>
            </a:r>
            <a:r>
              <a:rPr lang="en-US" sz="2800" dirty="0">
                <a:latin typeface="Consolas" panose="020B0609020204030204" pitchFamily="49" charset="0"/>
              </a:rPr>
              <a:t>_</a:t>
            </a:r>
            <a:r>
              <a:rPr lang="en-US" sz="2800" dirty="0" err="1">
                <a:latin typeface="Consolas" panose="020B0609020204030204" pitchFamily="49" charset="0"/>
              </a:rPr>
              <a:t>dbContext.CompanyLevels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	join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emp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>
                <a:latin typeface="Consolas" panose="020B0609020204030204" pitchFamily="49" charset="0"/>
              </a:rPr>
              <a:t> _</a:t>
            </a:r>
            <a:r>
              <a:rPr lang="en-US" sz="2800" dirty="0" err="1">
                <a:latin typeface="Consolas" panose="020B0609020204030204" pitchFamily="49" charset="0"/>
              </a:rPr>
              <a:t>dbContext.Employees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		on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cl.Id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equals</a:t>
            </a:r>
            <a:r>
              <a:rPr lang="en-US" sz="2800" dirty="0">
                <a:latin typeface="Consolas" panose="020B0609020204030204" pitchFamily="49" charset="0"/>
              </a:rPr>
              <a:t> emp.CompanyId</a:t>
            </a:r>
            <a:endParaRPr lang="en-US" sz="2800" dirty="0">
              <a:solidFill>
                <a:srgbClr val="0433FF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	where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cl.CGRootId</a:t>
            </a:r>
            <a:r>
              <a:rPr lang="en-US" sz="2800" dirty="0">
                <a:latin typeface="Consolas" panose="020B0609020204030204" pitchFamily="49" charset="0"/>
              </a:rPr>
              <a:t> == </a:t>
            </a:r>
            <a:r>
              <a:rPr lang="en-US" sz="2800" dirty="0" err="1">
                <a:latin typeface="Consolas" panose="020B0609020204030204" pitchFamily="49" charset="0"/>
              </a:rPr>
              <a:t>cgRootId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).</a:t>
            </a:r>
            <a:r>
              <a:rPr lang="en-US" sz="2800" dirty="0" err="1">
                <a:latin typeface="Consolas" panose="020B0609020204030204" pitchFamily="49" charset="0"/>
              </a:rPr>
              <a:t>AnyAsync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90118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1CCDC-DF56-F945-9D9B-C5870DB5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FC5E1-1B7A-484D-9A84-C9354D027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Expose DTOs, not Entities</a:t>
            </a:r>
          </a:p>
          <a:p>
            <a:r>
              <a:rPr lang="en-US" dirty="0"/>
              <a:t>Joins or Eager Loading</a:t>
            </a:r>
          </a:p>
          <a:p>
            <a:r>
              <a:rPr lang="en-US" dirty="0" err="1"/>
              <a:t>Func</a:t>
            </a:r>
            <a:r>
              <a:rPr lang="en-US" dirty="0"/>
              <a:t> vs Expression</a:t>
            </a:r>
          </a:p>
          <a:p>
            <a:r>
              <a:rPr lang="en-US" dirty="0"/>
              <a:t>Views</a:t>
            </a:r>
          </a:p>
        </p:txBody>
      </p:sp>
    </p:spTree>
    <p:extLst>
      <p:ext uri="{BB962C8B-B14F-4D97-AF65-F5344CB8AC3E}">
        <p14:creationId xmlns:p14="http://schemas.microsoft.com/office/powerpoint/2010/main" val="1426931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00D776-EA77-5C4E-AEFE-A55433530918}"/>
              </a:ext>
            </a:extLst>
          </p:cNvPr>
          <p:cNvSpPr txBox="1"/>
          <p:nvPr/>
        </p:nvSpPr>
        <p:spPr>
          <a:xfrm>
            <a:off x="905608" y="958362"/>
            <a:ext cx="1041009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433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mvrScoringCompany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</a:rPr>
              <a:t> 	_</a:t>
            </a:r>
            <a:r>
              <a:rPr lang="en-US" sz="2800" dirty="0" err="1">
                <a:latin typeface="Consolas" panose="020B0609020204030204" pitchFamily="49" charset="0"/>
              </a:rPr>
              <a:t>context.MvrScoringCompany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        .Where(c =&gt; </a:t>
            </a:r>
            <a:r>
              <a:rPr lang="en-US" sz="2800" dirty="0" err="1">
                <a:latin typeface="Consolas" panose="020B0609020204030204" pitchFamily="49" charset="0"/>
              </a:rPr>
              <a:t>c.CompanyId</a:t>
            </a:r>
            <a:r>
              <a:rPr lang="en-US" sz="2800" dirty="0">
                <a:latin typeface="Consolas" panose="020B0609020204030204" pitchFamily="49" charset="0"/>
              </a:rPr>
              <a:t> == </a:t>
            </a:r>
            <a:r>
              <a:rPr lang="en-US" sz="2800" dirty="0" err="1">
                <a:latin typeface="Consolas" panose="020B0609020204030204" pitchFamily="49" charset="0"/>
              </a:rPr>
              <a:t>request.CompanyId</a:t>
            </a:r>
            <a:r>
              <a:rPr lang="en-US" sz="2800" dirty="0">
                <a:latin typeface="Consolas" panose="020B0609020204030204" pitchFamily="49" charset="0"/>
              </a:rPr>
              <a:t> 				&amp;&amp; </a:t>
            </a:r>
            <a:r>
              <a:rPr lang="en-US" sz="2800" dirty="0" err="1">
                <a:latin typeface="Consolas" panose="020B0609020204030204" pitchFamily="49" charset="0"/>
              </a:rPr>
              <a:t>c.MvrScoringId</a:t>
            </a:r>
            <a:r>
              <a:rPr lang="en-US" sz="2800" dirty="0">
                <a:latin typeface="Consolas" panose="020B0609020204030204" pitchFamily="49" charset="0"/>
              </a:rPr>
              <a:t> == </a:t>
            </a:r>
            <a:r>
              <a:rPr lang="en-US" sz="2800" dirty="0" err="1">
                <a:latin typeface="Consolas" panose="020B0609020204030204" pitchFamily="49" charset="0"/>
              </a:rPr>
              <a:t>request.Id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        </a:t>
            </a:r>
            <a:r>
              <a:rPr lang="en-US" sz="2800" b="1" dirty="0">
                <a:latin typeface="Consolas" panose="020B0609020204030204" pitchFamily="49" charset="0"/>
              </a:rPr>
              <a:t>.Include</a:t>
            </a:r>
            <a:r>
              <a:rPr lang="en-US" sz="2800" dirty="0">
                <a:latin typeface="Consolas" panose="020B0609020204030204" pitchFamily="49" charset="0"/>
              </a:rPr>
              <a:t>(e =&gt; </a:t>
            </a:r>
            <a:r>
              <a:rPr lang="en-US" sz="2800" dirty="0" err="1">
                <a:latin typeface="Consolas" panose="020B0609020204030204" pitchFamily="49" charset="0"/>
              </a:rPr>
              <a:t>e.MvrScoring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        .</a:t>
            </a:r>
            <a:r>
              <a:rPr lang="en-US" sz="2800" dirty="0" err="1">
                <a:latin typeface="Consolas" panose="020B0609020204030204" pitchFamily="49" charset="0"/>
              </a:rPr>
              <a:t>FirstOrDefaultAsync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8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BE239-EF7A-2048-AC97-56F4D272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</a:t>
            </a:r>
            <a:r>
              <a:rPr lang="en-US" dirty="0"/>
              <a:t> vs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EA071-0B36-C74E-BF3C-D18A4F6C6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.Select 4 overloads 2 Expression, 2 </a:t>
            </a:r>
            <a:r>
              <a:rPr lang="en-US" dirty="0" err="1"/>
              <a:t>Func</a:t>
            </a:r>
            <a:endParaRPr lang="en-US" dirty="0"/>
          </a:p>
          <a:p>
            <a:r>
              <a:rPr lang="en-US" dirty="0" err="1"/>
              <a:t>Func</a:t>
            </a:r>
            <a:r>
              <a:rPr lang="en-US" dirty="0"/>
              <a:t> returns all fields</a:t>
            </a:r>
          </a:p>
          <a:p>
            <a:r>
              <a:rPr lang="en-US" dirty="0"/>
              <a:t>Expression generate correct Select in SQL (sometimes)</a:t>
            </a:r>
          </a:p>
        </p:txBody>
      </p:sp>
    </p:spTree>
    <p:extLst>
      <p:ext uri="{BB962C8B-B14F-4D97-AF65-F5344CB8AC3E}">
        <p14:creationId xmlns:p14="http://schemas.microsoft.com/office/powerpoint/2010/main" val="434581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33593F-1C92-0D45-AF61-8D8EA23B87E4}"/>
              </a:ext>
            </a:extLst>
          </p:cNvPr>
          <p:cNvSpPr txBox="1"/>
          <p:nvPr/>
        </p:nvSpPr>
        <p:spPr>
          <a:xfrm>
            <a:off x="483576" y="553915"/>
            <a:ext cx="11034347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static</a:t>
            </a:r>
            <a:r>
              <a:rPr lang="en-US" sz="2800" dirty="0">
                <a:latin typeface="Consolas" panose="020B0609020204030204" pitchFamily="49" charset="0"/>
              </a:rPr>
              <a:t> 	Expression&lt;</a:t>
            </a:r>
            <a:r>
              <a:rPr lang="en-US" sz="2800" dirty="0" err="1">
                <a:latin typeface="Consolas" panose="020B0609020204030204" pitchFamily="49" charset="0"/>
              </a:rPr>
              <a:t>Func</a:t>
            </a:r>
            <a:r>
              <a:rPr lang="en-US" sz="2800" dirty="0"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latin typeface="Consolas" panose="020B0609020204030204" pitchFamily="49" charset="0"/>
              </a:rPr>
              <a:t>Employee,Result</a:t>
            </a:r>
            <a:r>
              <a:rPr lang="en-US" sz="2800" dirty="0">
                <a:latin typeface="Consolas" panose="020B0609020204030204" pitchFamily="49" charset="0"/>
              </a:rPr>
              <a:t>&gt;&gt; Map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get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  return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emp</a:t>
            </a:r>
            <a:r>
              <a:rPr lang="en-US" sz="2800" dirty="0">
                <a:latin typeface="Consolas" panose="020B0609020204030204" pitchFamily="49" charset="0"/>
              </a:rPr>
              <a:t> =&gt;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QueryResult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  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Id = </a:t>
            </a:r>
            <a:r>
              <a:rPr lang="en-US" sz="2800" dirty="0" err="1">
                <a:latin typeface="Consolas" panose="020B0609020204030204" pitchFamily="49" charset="0"/>
              </a:rPr>
              <a:t>emp.Id</a:t>
            </a:r>
            <a:r>
              <a:rPr lang="en-US" sz="28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CompanyId = emp.CompanyId,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err="1">
                <a:latin typeface="Consolas" panose="020B0609020204030204" pitchFamily="49" charset="0"/>
              </a:rPr>
              <a:t>FullName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</a:rPr>
              <a:t>emp.EmployeeName.FullName</a:t>
            </a:r>
            <a:r>
              <a:rPr lang="en-US" sz="28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err="1">
                <a:latin typeface="Consolas" panose="020B0609020204030204" pitchFamily="49" charset="0"/>
              </a:rPr>
              <a:t>EmployeeCode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</a:rPr>
              <a:t>emp.EmploymentData.EmployeeCode</a:t>
            </a:r>
            <a:r>
              <a:rPr lang="en-US" sz="28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err="1">
                <a:latin typeface="Consolas" panose="020B0609020204030204" pitchFamily="49" charset="0"/>
              </a:rPr>
              <a:t>CompanyLevelName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</a:rPr>
              <a:t>emp.CompanyLevel.Name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  };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39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C8131C-AD28-DF4C-8980-955E15F4545C}"/>
              </a:ext>
            </a:extLst>
          </p:cNvPr>
          <p:cNvSpPr txBox="1"/>
          <p:nvPr/>
        </p:nvSpPr>
        <p:spPr>
          <a:xfrm>
            <a:off x="1107831" y="1485900"/>
            <a:ext cx="1047163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</a:rPr>
              <a:t> _</a:t>
            </a:r>
            <a:r>
              <a:rPr lang="en-US" sz="2800" dirty="0" err="1">
                <a:latin typeface="Consolas" panose="020B0609020204030204" pitchFamily="49" charset="0"/>
              </a:rPr>
              <a:t>readOnlyContext.Employees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  .Where(e =&gt; 	</a:t>
            </a:r>
            <a:r>
              <a:rPr lang="en-US" sz="2800" dirty="0" err="1">
                <a:latin typeface="Consolas" panose="020B0609020204030204" pitchFamily="49" charset="0"/>
              </a:rPr>
              <a:t>e.Code</a:t>
            </a:r>
            <a:r>
              <a:rPr lang="en-US" sz="2800" dirty="0">
                <a:latin typeface="Consolas" panose="020B0609020204030204" pitchFamily="49" charset="0"/>
              </a:rPr>
              <a:t> == </a:t>
            </a:r>
            <a:r>
              <a:rPr lang="en-US" sz="2800" dirty="0" err="1">
                <a:latin typeface="Consolas" panose="020B0609020204030204" pitchFamily="49" charset="0"/>
              </a:rPr>
              <a:t>searchTerm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  .Select(</a:t>
            </a:r>
            <a:r>
              <a:rPr lang="en-US" sz="2800" b="1" dirty="0">
                <a:latin typeface="Consolas" panose="020B0609020204030204" pitchFamily="49" charset="0"/>
              </a:rPr>
              <a:t>Map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  .</a:t>
            </a:r>
            <a:r>
              <a:rPr lang="en-US" sz="2800" dirty="0" err="1">
                <a:latin typeface="Consolas" panose="020B0609020204030204" pitchFamily="49" charset="0"/>
              </a:rPr>
              <a:t>ToListAsync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799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926857-E960-EE44-BB96-93046B19B915}"/>
              </a:ext>
            </a:extLst>
          </p:cNvPr>
          <p:cNvSpPr txBox="1"/>
          <p:nvPr/>
        </p:nvSpPr>
        <p:spPr>
          <a:xfrm>
            <a:off x="518745" y="905608"/>
            <a:ext cx="1077057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.Select(</a:t>
            </a:r>
            <a:r>
              <a:rPr lang="en-US" sz="2800" dirty="0">
                <a:latin typeface="Consolas" panose="020B0609020204030204" pitchFamily="49" charset="0"/>
              </a:rPr>
              <a:t> employee =&gt;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QueryResult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Id = </a:t>
            </a:r>
            <a:r>
              <a:rPr lang="en-US" sz="2800" dirty="0" err="1">
                <a:latin typeface="Consolas" panose="020B0609020204030204" pitchFamily="49" charset="0"/>
              </a:rPr>
              <a:t>employee.Id</a:t>
            </a:r>
            <a:r>
              <a:rPr lang="en-US" sz="28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CompanyId = </a:t>
            </a:r>
            <a:r>
              <a:rPr lang="en-US" sz="2800" dirty="0" err="1">
                <a:latin typeface="Consolas" panose="020B0609020204030204" pitchFamily="49" charset="0"/>
              </a:rPr>
              <a:t>employee.CompanyId</a:t>
            </a:r>
            <a:r>
              <a:rPr lang="en-US" sz="28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err="1">
                <a:latin typeface="Consolas" panose="020B0609020204030204" pitchFamily="49" charset="0"/>
              </a:rPr>
              <a:t>FullName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</a:rPr>
              <a:t>employee.FullName</a:t>
            </a:r>
            <a:r>
              <a:rPr lang="en-US" sz="28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err="1">
                <a:latin typeface="Consolas" panose="020B0609020204030204" pitchFamily="49" charset="0"/>
              </a:rPr>
              <a:t>EmployeeCode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</a:rPr>
              <a:t>employee.EmployeeCode</a:t>
            </a:r>
            <a:r>
              <a:rPr lang="en-US" sz="28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err="1">
                <a:latin typeface="Consolas" panose="020B0609020204030204" pitchFamily="49" charset="0"/>
              </a:rPr>
              <a:t>CompanyLevelName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</a:rPr>
              <a:t>employee.CompanyLevel.Name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92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CEFB9B-B9B4-564F-995D-D6EEB7CF56CF}"/>
              </a:ext>
            </a:extLst>
          </p:cNvPr>
          <p:cNvSpPr txBox="1"/>
          <p:nvPr/>
        </p:nvSpPr>
        <p:spPr>
          <a:xfrm>
            <a:off x="1837593" y="1011116"/>
            <a:ext cx="80801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err="1">
                <a:latin typeface="Consolas" panose="020B0609020204030204" pitchFamily="49" charset="0"/>
              </a:rPr>
              <a:t>e</a:t>
            </a:r>
            <a:r>
              <a:rPr lang="en-US" sz="2800" dirty="0" err="1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</a:rPr>
              <a:t>Id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	,</a:t>
            </a:r>
            <a:r>
              <a:rPr lang="en-US" sz="2800" dirty="0" err="1">
                <a:latin typeface="Consolas" panose="020B0609020204030204" pitchFamily="49" charset="0"/>
              </a:rPr>
              <a:t>e</a:t>
            </a:r>
            <a:r>
              <a:rPr lang="en-US" sz="2800" dirty="0" err="1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</a:rPr>
              <a:t>FullName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	,</a:t>
            </a:r>
            <a:r>
              <a:rPr lang="en-US" sz="2800" dirty="0" err="1">
                <a:latin typeface="Consolas" panose="020B0609020204030204" pitchFamily="49" charset="0"/>
              </a:rPr>
              <a:t>e</a:t>
            </a:r>
            <a:r>
              <a:rPr lang="en-US" sz="2800" dirty="0" err="1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</a:rPr>
              <a:t>EmployeeCode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	,</a:t>
            </a:r>
            <a:r>
              <a:rPr lang="en-US" sz="2800" dirty="0" err="1">
                <a:latin typeface="Consolas" panose="020B0609020204030204" pitchFamily="49" charset="0"/>
              </a:rPr>
              <a:t>cl</a:t>
            </a:r>
            <a:r>
              <a:rPr lang="en-US" sz="2800" dirty="0" err="1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433FF"/>
                </a:solidFill>
                <a:latin typeface="Consolas" panose="020B0609020204030204" pitchFamily="49" charset="0"/>
              </a:rPr>
              <a:t>Name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as</a:t>
            </a:r>
            <a:r>
              <a:rPr lang="en-US" sz="2800" dirty="0">
                <a:latin typeface="Consolas" panose="020B0609020204030204" pitchFamily="49" charset="0"/>
              </a:rPr>
              <a:t> CompanyName</a:t>
            </a: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err="1">
                <a:latin typeface="Consolas" panose="020B0609020204030204" pitchFamily="49" charset="0"/>
              </a:rPr>
              <a:t>dbo</a:t>
            </a:r>
            <a:r>
              <a:rPr lang="en-US" sz="2800" dirty="0" err="1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</a:rPr>
              <a:t>Employee</a:t>
            </a:r>
            <a:r>
              <a:rPr lang="en-US" sz="2800" dirty="0">
                <a:latin typeface="Consolas" panose="020B0609020204030204" pitchFamily="49" charset="0"/>
              </a:rPr>
              <a:t> e</a:t>
            </a:r>
          </a:p>
          <a:p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join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dbo</a:t>
            </a:r>
            <a:r>
              <a:rPr lang="en-US" sz="2800" dirty="0" err="1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</a:rPr>
              <a:t>CompanyLevel</a:t>
            </a:r>
            <a:r>
              <a:rPr lang="en-US" sz="2800" dirty="0">
                <a:latin typeface="Consolas" panose="020B0609020204030204" pitchFamily="49" charset="0"/>
              </a:rPr>
              <a:t> c</a:t>
            </a: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	on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e</a:t>
            </a:r>
            <a:r>
              <a:rPr lang="en-US" sz="2800" dirty="0" err="1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</a:rPr>
              <a:t>CompanyLevelId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c</a:t>
            </a:r>
            <a:r>
              <a:rPr lang="en-US" sz="2800" dirty="0" err="1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</a:rPr>
              <a:t>Id</a:t>
            </a:r>
            <a:endParaRPr lang="en-US" sz="28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762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84DA-71DB-7246-9506-DDDEDCA5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can be great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3A8EF-3647-8945-BE4A-3FD021CB8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Nasty Joins</a:t>
            </a:r>
          </a:p>
          <a:p>
            <a:r>
              <a:rPr lang="en-US" dirty="0"/>
              <a:t>Indexed if needed</a:t>
            </a:r>
          </a:p>
          <a:p>
            <a:r>
              <a:rPr lang="en-US" dirty="0"/>
              <a:t>Not all Fields</a:t>
            </a:r>
          </a:p>
          <a:p>
            <a:r>
              <a:rPr lang="en-US" dirty="0"/>
              <a:t>Aliases</a:t>
            </a:r>
          </a:p>
        </p:txBody>
      </p:sp>
    </p:spTree>
    <p:extLst>
      <p:ext uri="{BB962C8B-B14F-4D97-AF65-F5344CB8AC3E}">
        <p14:creationId xmlns:p14="http://schemas.microsoft.com/office/powerpoint/2010/main" val="3770024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84DA-71DB-7246-9506-DDDEDCA5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Linq</a:t>
            </a:r>
            <a:r>
              <a:rPr lang="en-US" dirty="0"/>
              <a:t> wins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3A8EF-3647-8945-BE4A-3FD021CB8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Where clauses</a:t>
            </a:r>
          </a:p>
          <a:p>
            <a:r>
              <a:rPr lang="en-US" dirty="0"/>
              <a:t>LINQ build where clause due to </a:t>
            </a:r>
            <a:r>
              <a:rPr lang="en-US" dirty="0" err="1"/>
              <a:t>IQueryable</a:t>
            </a:r>
            <a:endParaRPr lang="en-US" dirty="0"/>
          </a:p>
          <a:p>
            <a:r>
              <a:rPr lang="en-US" dirty="0"/>
              <a:t>SQL loses due to AND/OR mess in where clause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31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38B68C0E-1CBC-25C6-E96C-911E3F395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335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F1B741-EC0F-8C45-9F4D-79F3BD338362}"/>
              </a:ext>
            </a:extLst>
          </p:cNvPr>
          <p:cNvSpPr txBox="1"/>
          <p:nvPr/>
        </p:nvSpPr>
        <p:spPr>
          <a:xfrm>
            <a:off x="1134207" y="808892"/>
            <a:ext cx="10462847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433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 query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</a:rPr>
              <a:t> _</a:t>
            </a:r>
            <a:r>
              <a:rPr lang="en-US" sz="2800" dirty="0" err="1">
                <a:latin typeface="Consolas" panose="020B0609020204030204" pitchFamily="49" charset="0"/>
              </a:rPr>
              <a:t>readOnlyContext.Employees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 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if(!</a:t>
            </a:r>
            <a:r>
              <a:rPr lang="en-US" sz="2800" dirty="0" err="1">
                <a:latin typeface="Consolas" panose="020B0609020204030204" pitchFamily="49" charset="0"/>
              </a:rPr>
              <a:t>string.IsNullOrEmpty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searchCode</a:t>
            </a:r>
            <a:r>
              <a:rPr lang="en-US" sz="2800" dirty="0">
                <a:latin typeface="Consolas" panose="020B0609020204030204" pitchFamily="49" charset="0"/>
              </a:rPr>
              <a:t>))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</a:t>
            </a:r>
            <a:r>
              <a:rPr lang="en-US" sz="2800" dirty="0" err="1">
                <a:latin typeface="Consolas" panose="020B0609020204030204" pitchFamily="49" charset="0"/>
              </a:rPr>
              <a:t>query.Where</a:t>
            </a:r>
            <a:r>
              <a:rPr lang="en-US" sz="2800" dirty="0">
                <a:latin typeface="Consolas" panose="020B0609020204030204" pitchFamily="49" charset="0"/>
              </a:rPr>
              <a:t>(e =&gt; </a:t>
            </a:r>
            <a:r>
              <a:rPr lang="en-US" sz="2800" dirty="0" err="1">
                <a:latin typeface="Consolas" panose="020B0609020204030204" pitchFamily="49" charset="0"/>
              </a:rPr>
              <a:t>e.EmployeeCode</a:t>
            </a:r>
            <a:r>
              <a:rPr lang="en-US" sz="2800" dirty="0">
                <a:latin typeface="Consolas" panose="020B0609020204030204" pitchFamily="49" charset="0"/>
              </a:rPr>
              <a:t> == </a:t>
            </a:r>
            <a:r>
              <a:rPr lang="en-US" sz="2800" dirty="0" err="1">
                <a:latin typeface="Consolas" panose="020B0609020204030204" pitchFamily="49" charset="0"/>
              </a:rPr>
              <a:t>searchCode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  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if(!</a:t>
            </a:r>
            <a:r>
              <a:rPr lang="en-US" sz="2800" dirty="0" err="1">
                <a:latin typeface="Consolas" panose="020B0609020204030204" pitchFamily="49" charset="0"/>
              </a:rPr>
              <a:t>string.IsNullOrEmpty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searchName</a:t>
            </a:r>
            <a:r>
              <a:rPr lang="en-US" sz="2800" dirty="0">
                <a:latin typeface="Consolas" panose="020B0609020204030204" pitchFamily="49" charset="0"/>
              </a:rPr>
              <a:t>))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</a:t>
            </a:r>
            <a:r>
              <a:rPr lang="en-US" sz="2800" dirty="0" err="1">
                <a:latin typeface="Consolas" panose="020B0609020204030204" pitchFamily="49" charset="0"/>
              </a:rPr>
              <a:t>query.Where</a:t>
            </a:r>
            <a:r>
              <a:rPr lang="en-US" sz="2800" dirty="0">
                <a:latin typeface="Consolas" panose="020B0609020204030204" pitchFamily="49" charset="0"/>
              </a:rPr>
              <a:t>(e =&gt; </a:t>
            </a:r>
            <a:r>
              <a:rPr lang="en-US" sz="2800" dirty="0" err="1">
                <a:latin typeface="Consolas" panose="020B0609020204030204" pitchFamily="49" charset="0"/>
              </a:rPr>
              <a:t>e.FirstName</a:t>
            </a:r>
            <a:r>
              <a:rPr lang="en-US" sz="2800" dirty="0">
                <a:latin typeface="Consolas" panose="020B0609020204030204" pitchFamily="49" charset="0"/>
              </a:rPr>
              <a:t> == </a:t>
            </a:r>
            <a:r>
              <a:rPr lang="en-US" sz="2800" dirty="0" err="1">
                <a:latin typeface="Consolas" panose="020B0609020204030204" pitchFamily="49" charset="0"/>
              </a:rPr>
              <a:t>searchName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query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.Select(</a:t>
            </a:r>
            <a:r>
              <a:rPr lang="en-US" sz="2800" dirty="0" err="1">
                <a:latin typeface="Consolas" panose="020B0609020204030204" pitchFamily="49" charset="0"/>
              </a:rPr>
              <a:t>MapFromDomain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  .</a:t>
            </a:r>
            <a:r>
              <a:rPr lang="en-US" sz="2800" dirty="0" err="1">
                <a:latin typeface="Consolas" panose="020B0609020204030204" pitchFamily="49" charset="0"/>
              </a:rPr>
              <a:t>ToListAsync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45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6FE35E-096C-1146-B124-C8C3E84AE3D6}"/>
              </a:ext>
            </a:extLst>
          </p:cNvPr>
          <p:cNvSpPr txBox="1"/>
          <p:nvPr/>
        </p:nvSpPr>
        <p:spPr>
          <a:xfrm>
            <a:off x="1274885" y="1494692"/>
            <a:ext cx="975066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latin typeface="Consolas" panose="020B0609020204030204" pitchFamily="49" charset="0"/>
              </a:rPr>
              <a:t>@</a:t>
            </a:r>
            <a:r>
              <a:rPr lang="en-US" sz="2800" dirty="0" err="1">
                <a:latin typeface="Consolas" panose="020B0609020204030204" pitchFamily="49" charset="0"/>
              </a:rPr>
              <a:t>empCode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is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null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or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e</a:t>
            </a:r>
            <a:r>
              <a:rPr lang="en-US" sz="2800" dirty="0" err="1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</a:rPr>
              <a:t>EmployeeCode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</a:rPr>
              <a:t> @</a:t>
            </a:r>
            <a:r>
              <a:rPr lang="en-US" sz="2800" dirty="0" err="1">
                <a:latin typeface="Consolas" panose="020B0609020204030204" pitchFamily="49" charset="0"/>
              </a:rPr>
              <a:t>empCode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)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AND</a:t>
            </a:r>
          </a:p>
          <a:p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latin typeface="Consolas" panose="020B0609020204030204" pitchFamily="49" charset="0"/>
              </a:rPr>
              <a:t>@</a:t>
            </a:r>
            <a:r>
              <a:rPr lang="en-US" sz="2800" dirty="0" err="1">
                <a:latin typeface="Consolas" panose="020B0609020204030204" pitchFamily="49" charset="0"/>
              </a:rPr>
              <a:t>lastname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is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null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or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e</a:t>
            </a:r>
            <a:r>
              <a:rPr lang="en-US" sz="2800" dirty="0" err="1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</a:rPr>
              <a:t>LastName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</a:rPr>
              <a:t> @</a:t>
            </a:r>
            <a:r>
              <a:rPr lang="en-US" sz="2800" dirty="0" err="1">
                <a:latin typeface="Consolas" panose="020B0609020204030204" pitchFamily="49" charset="0"/>
              </a:rPr>
              <a:t>lastName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)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AND</a:t>
            </a:r>
          </a:p>
          <a:p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latin typeface="Consolas" panose="020B0609020204030204" pitchFamily="49" charset="0"/>
              </a:rPr>
              <a:t>@</a:t>
            </a:r>
            <a:r>
              <a:rPr lang="en-US" sz="2800" dirty="0" err="1">
                <a:latin typeface="Consolas" panose="020B0609020204030204" pitchFamily="49" charset="0"/>
              </a:rPr>
              <a:t>companyName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is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null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or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c</a:t>
            </a:r>
            <a:r>
              <a:rPr lang="en-US" sz="2800" dirty="0" err="1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433FF"/>
                </a:solidFill>
                <a:latin typeface="Consolas" panose="020B0609020204030204" pitchFamily="49" charset="0"/>
              </a:rPr>
              <a:t>Name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</a:rPr>
              <a:t> @</a:t>
            </a:r>
            <a:r>
              <a:rPr lang="en-US" sz="2800" dirty="0" err="1">
                <a:latin typeface="Consolas" panose="020B0609020204030204" pitchFamily="49" charset="0"/>
              </a:rPr>
              <a:t>companyName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)</a:t>
            </a:r>
            <a:endParaRPr lang="en-US" sz="28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886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23BAB-CCFA-E04B-82F0-99FEE4279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9A267-0E11-8F4D-AC48-0CF817DA9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 scenarios</a:t>
            </a:r>
          </a:p>
          <a:p>
            <a:r>
              <a:rPr lang="en-US" dirty="0"/>
              <a:t>Personal Preference</a:t>
            </a:r>
          </a:p>
          <a:p>
            <a:r>
              <a:rPr lang="en-US" dirty="0"/>
              <a:t>Beyond CRUD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94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0FCB0-E17E-BE4E-98F1-5D9E8503C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Result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A756D-BF9E-6E43-B70E-66471DBA6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Search with lots of types of data</a:t>
            </a:r>
          </a:p>
          <a:p>
            <a:r>
              <a:rPr lang="en-US" dirty="0"/>
              <a:t>LINQ to </a:t>
            </a:r>
            <a:r>
              <a:rPr lang="en-US" dirty="0" err="1"/>
              <a:t>DataSet</a:t>
            </a:r>
            <a:r>
              <a:rPr lang="en-US" dirty="0"/>
              <a:t> with multiple Tables</a:t>
            </a:r>
          </a:p>
        </p:txBody>
      </p:sp>
    </p:spTree>
    <p:extLst>
      <p:ext uri="{BB962C8B-B14F-4D97-AF65-F5344CB8AC3E}">
        <p14:creationId xmlns:p14="http://schemas.microsoft.com/office/powerpoint/2010/main" val="13319342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DD0D96-AD60-974C-B307-933B1C169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380" y="668216"/>
            <a:ext cx="6238301" cy="61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434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478FB-6574-994E-ABDC-586C75429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Value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668F1-94F4-9E43-B282-5A8779F73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Based (Again)</a:t>
            </a:r>
          </a:p>
          <a:p>
            <a:r>
              <a:rPr lang="en-US" dirty="0"/>
              <a:t>Select number of entities then operate on them</a:t>
            </a:r>
          </a:p>
          <a:p>
            <a:r>
              <a:rPr lang="en-US" dirty="0"/>
              <a:t>Can replace </a:t>
            </a:r>
            <a:r>
              <a:rPr lang="en-US" dirty="0" err="1"/>
              <a:t>SQLBulkCopy</a:t>
            </a:r>
            <a:r>
              <a:rPr lang="en-US" dirty="0"/>
              <a:t> for smaller workloads</a:t>
            </a:r>
          </a:p>
          <a:p>
            <a:r>
              <a:rPr lang="en-US" dirty="0"/>
              <a:t>Works well with Merge</a:t>
            </a:r>
          </a:p>
        </p:txBody>
      </p:sp>
    </p:spTree>
    <p:extLst>
      <p:ext uri="{BB962C8B-B14F-4D97-AF65-F5344CB8AC3E}">
        <p14:creationId xmlns:p14="http://schemas.microsoft.com/office/powerpoint/2010/main" val="1416671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C441EE-DCC0-D147-9463-B44163AE1A77}"/>
              </a:ext>
            </a:extLst>
          </p:cNvPr>
          <p:cNvSpPr txBox="1"/>
          <p:nvPr/>
        </p:nvSpPr>
        <p:spPr>
          <a:xfrm>
            <a:off x="651850" y="606583"/>
            <a:ext cx="10248522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DECLARE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pos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433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,</a:t>
            </a:r>
            <a:endParaRPr lang="en-US" sz="2800" dirty="0">
              <a:solidFill>
                <a:srgbClr val="0433FF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@</a:t>
            </a:r>
            <a:r>
              <a:rPr lang="en-US" sz="2800" dirty="0" err="1">
                <a:latin typeface="Consolas" panose="020B0609020204030204" pitchFamily="49" charset="0"/>
              </a:rPr>
              <a:t>tmpval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varchar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latin typeface="Consolas" panose="020B0609020204030204" pitchFamily="49" charset="0"/>
              </a:rPr>
              <a:t>8000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)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SET</a:t>
            </a:r>
            <a:r>
              <a:rPr lang="en-US" sz="2800" dirty="0">
                <a:latin typeface="Consolas" panose="020B0609020204030204" pitchFamily="49" charset="0"/>
              </a:rPr>
              <a:t> @</a:t>
            </a:r>
            <a:r>
              <a:rPr lang="en-US" sz="2800" dirty="0" err="1">
                <a:latin typeface="Consolas" panose="020B0609020204030204" pitchFamily="49" charset="0"/>
              </a:rPr>
              <a:t>pos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40FF"/>
                </a:solidFill>
                <a:latin typeface="Consolas" panose="020B0609020204030204" pitchFamily="49" charset="0"/>
              </a:rPr>
              <a:t>charindex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latin typeface="Consolas" panose="020B0609020204030204" pitchFamily="49" charset="0"/>
              </a:rPr>
              <a:t>@delimiter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latin typeface="Consolas" panose="020B0609020204030204" pitchFamily="49" charset="0"/>
              </a:rPr>
              <a:t> @list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)</a:t>
            </a:r>
            <a:endParaRPr lang="en-US" sz="2800" dirty="0">
              <a:latin typeface="Consolas" panose="020B0609020204030204" pitchFamily="49" charset="0"/>
            </a:endParaRP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WHILE</a:t>
            </a:r>
            <a:r>
              <a:rPr lang="en-US" sz="2800" dirty="0">
                <a:latin typeface="Consolas" panose="020B0609020204030204" pitchFamily="49" charset="0"/>
              </a:rPr>
              <a:t> @</a:t>
            </a:r>
            <a:r>
              <a:rPr lang="en-US" sz="2800" dirty="0" err="1">
                <a:latin typeface="Consolas" panose="020B0609020204030204" pitchFamily="49" charset="0"/>
              </a:rPr>
              <a:t>pos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SET</a:t>
            </a:r>
            <a:r>
              <a:rPr lang="en-US" sz="2800" dirty="0">
                <a:latin typeface="Consolas" panose="020B0609020204030204" pitchFamily="49" charset="0"/>
              </a:rPr>
              <a:t> @</a:t>
            </a:r>
            <a:r>
              <a:rPr lang="en-US" sz="2800" dirty="0" err="1">
                <a:latin typeface="Consolas" panose="020B0609020204030204" pitchFamily="49" charset="0"/>
              </a:rPr>
              <a:t>tmpval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left(</a:t>
            </a:r>
            <a:r>
              <a:rPr lang="en-US" sz="2800" dirty="0">
                <a:latin typeface="Consolas" panose="020B0609020204030204" pitchFamily="49" charset="0"/>
              </a:rPr>
              <a:t>@list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40FF"/>
                </a:solidFill>
                <a:latin typeface="Consolas" panose="020B0609020204030204" pitchFamily="49" charset="0"/>
              </a:rPr>
              <a:t>charindex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latin typeface="Consolas" panose="020B0609020204030204" pitchFamily="49" charset="0"/>
              </a:rPr>
              <a:t>@delimiter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latin typeface="Consolas" panose="020B0609020204030204" pitchFamily="49" charset="0"/>
              </a:rPr>
              <a:t> @list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-</a:t>
            </a:r>
            <a:r>
              <a:rPr lang="en-US" sz="2800" dirty="0">
                <a:latin typeface="Consolas" panose="020B0609020204030204" pitchFamily="49" charset="0"/>
              </a:rPr>
              <a:t> 1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)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INSERT</a:t>
            </a:r>
            <a:r>
              <a:rPr lang="en-US" sz="2800" dirty="0">
                <a:latin typeface="Consolas" panose="020B0609020204030204" pitchFamily="49" charset="0"/>
              </a:rPr>
              <a:t> @</a:t>
            </a:r>
            <a:r>
              <a:rPr lang="en-US" sz="2800" dirty="0" err="1">
                <a:latin typeface="Consolas" panose="020B0609020204030204" pitchFamily="49" charset="0"/>
              </a:rPr>
              <a:t>tbl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latin typeface="Consolas" panose="020B0609020204030204" pitchFamily="49" charset="0"/>
              </a:rPr>
              <a:t>[</a:t>
            </a:r>
            <a:r>
              <a:rPr lang="en-US" sz="2800" dirty="0" err="1">
                <a:latin typeface="Consolas" panose="020B0609020204030204" pitchFamily="49" charset="0"/>
              </a:rPr>
              <a:t>str</a:t>
            </a:r>
            <a:r>
              <a:rPr lang="en-US" sz="2800" dirty="0">
                <a:latin typeface="Consolas" panose="020B0609020204030204" pitchFamily="49" charset="0"/>
              </a:rPr>
              <a:t>]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VALUES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latin typeface="Consolas" panose="020B0609020204030204" pitchFamily="49" charset="0"/>
              </a:rPr>
              <a:t>@</a:t>
            </a:r>
            <a:r>
              <a:rPr lang="en-US" sz="2800" dirty="0" err="1">
                <a:latin typeface="Consolas" panose="020B0609020204030204" pitchFamily="49" charset="0"/>
              </a:rPr>
              <a:t>tmpval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)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SET</a:t>
            </a:r>
            <a:r>
              <a:rPr lang="en-US" sz="2800" dirty="0">
                <a:latin typeface="Consolas" panose="020B0609020204030204" pitchFamily="49" charset="0"/>
              </a:rPr>
              <a:t> @list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40FF"/>
                </a:solidFill>
                <a:latin typeface="Consolas" panose="020B0609020204030204" pitchFamily="49" charset="0"/>
              </a:rPr>
              <a:t>substring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latin typeface="Consolas" panose="020B0609020204030204" pitchFamily="49" charset="0"/>
              </a:rPr>
              <a:t>@list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latin typeface="Consolas" panose="020B0609020204030204" pitchFamily="49" charset="0"/>
              </a:rPr>
              <a:t> @</a:t>
            </a:r>
            <a:r>
              <a:rPr lang="en-US" sz="2800" dirty="0" err="1">
                <a:latin typeface="Consolas" panose="020B0609020204030204" pitchFamily="49" charset="0"/>
              </a:rPr>
              <a:t>pos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+</a:t>
            </a:r>
            <a:r>
              <a:rPr lang="en-US" sz="2800" dirty="0">
                <a:latin typeface="Consolas" panose="020B0609020204030204" pitchFamily="49" charset="0"/>
              </a:rPr>
              <a:t> 1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40FF"/>
                </a:solidFill>
                <a:latin typeface="Consolas" panose="020B0609020204030204" pitchFamily="49" charset="0"/>
              </a:rPr>
              <a:t>len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latin typeface="Consolas" panose="020B0609020204030204" pitchFamily="49" charset="0"/>
              </a:rPr>
              <a:t>@list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))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SET</a:t>
            </a:r>
            <a:r>
              <a:rPr lang="en-US" sz="2800" dirty="0">
                <a:latin typeface="Consolas" panose="020B0609020204030204" pitchFamily="49" charset="0"/>
              </a:rPr>
              <a:t> @</a:t>
            </a:r>
            <a:r>
              <a:rPr lang="en-US" sz="2800" dirty="0" err="1">
                <a:latin typeface="Consolas" panose="020B0609020204030204" pitchFamily="49" charset="0"/>
              </a:rPr>
              <a:t>pos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40FF"/>
                </a:solidFill>
                <a:latin typeface="Consolas" panose="020B0609020204030204" pitchFamily="49" charset="0"/>
              </a:rPr>
              <a:t>charindex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latin typeface="Consolas" panose="020B0609020204030204" pitchFamily="49" charset="0"/>
              </a:rPr>
              <a:t>@delimiter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latin typeface="Consolas" panose="020B0609020204030204" pitchFamily="49" charset="0"/>
              </a:rPr>
              <a:t> @list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)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END</a:t>
            </a: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INSERT</a:t>
            </a:r>
            <a:r>
              <a:rPr lang="en-US" sz="2800" dirty="0">
                <a:latin typeface="Consolas" panose="020B0609020204030204" pitchFamily="49" charset="0"/>
              </a:rPr>
              <a:t> @</a:t>
            </a:r>
            <a:r>
              <a:rPr lang="en-US" sz="2800" dirty="0" err="1">
                <a:latin typeface="Consolas" panose="020B0609020204030204" pitchFamily="49" charset="0"/>
              </a:rPr>
              <a:t>tbl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latin typeface="Consolas" panose="020B0609020204030204" pitchFamily="49" charset="0"/>
              </a:rPr>
              <a:t>[</a:t>
            </a:r>
            <a:r>
              <a:rPr lang="en-US" sz="2800" dirty="0" err="1">
                <a:latin typeface="Consolas" panose="020B0609020204030204" pitchFamily="49" charset="0"/>
              </a:rPr>
              <a:t>str</a:t>
            </a:r>
            <a:r>
              <a:rPr lang="en-US" sz="2800" dirty="0">
                <a:latin typeface="Consolas" panose="020B0609020204030204" pitchFamily="49" charset="0"/>
              </a:rPr>
              <a:t>]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VALUES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latin typeface="Consolas" panose="020B0609020204030204" pitchFamily="49" charset="0"/>
              </a:rPr>
              <a:t>@list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)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RETURN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0528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C2A2B2-0B44-444E-832B-AA56E98CC607}"/>
              </a:ext>
            </a:extLst>
          </p:cNvPr>
          <p:cNvSpPr txBox="1"/>
          <p:nvPr/>
        </p:nvSpPr>
        <p:spPr>
          <a:xfrm>
            <a:off x="525101" y="651850"/>
            <a:ext cx="11171975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DECLARE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@XML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XML</a:t>
            </a: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@xml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2600"/>
                </a:solidFill>
                <a:latin typeface="Consolas" panose="020B0609020204030204" pitchFamily="49" charset="0"/>
              </a:rPr>
              <a:t>N'&lt;root&gt;&lt;r&gt;'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+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40FF"/>
                </a:solidFill>
                <a:latin typeface="Consolas" panose="020B0609020204030204" pitchFamily="49" charset="0"/>
              </a:rPr>
              <a:t>REPLACE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@list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@delimiter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2600"/>
                </a:solidFill>
                <a:latin typeface="Consolas" panose="020B0609020204030204" pitchFamily="49" charset="0"/>
              </a:rPr>
              <a:t>'&lt;/r&gt;&lt;r&gt;'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+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2600"/>
                </a:solidFill>
                <a:latin typeface="Consolas" panose="020B0609020204030204" pitchFamily="49" charset="0"/>
              </a:rPr>
              <a:t>'&lt;/r&gt;&lt;/root&gt;'</a:t>
            </a:r>
          </a:p>
          <a:p>
            <a:br>
              <a:rPr lang="en-US" sz="2800" dirty="0">
                <a:latin typeface="Consolas" panose="020B0609020204030204" pitchFamily="49" charset="0"/>
              </a:rPr>
            </a:b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   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INSERT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INTO</a:t>
            </a:r>
            <a:r>
              <a:rPr lang="en-US" sz="2800" dirty="0">
                <a:latin typeface="Consolas" panose="020B0609020204030204" pitchFamily="49" charset="0"/>
              </a:rPr>
              <a:t> @</a:t>
            </a:r>
            <a:r>
              <a:rPr lang="en-US" sz="2800" dirty="0" err="1">
                <a:latin typeface="Consolas" panose="020B0609020204030204" pitchFamily="49" charset="0"/>
              </a:rPr>
              <a:t>tbl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RecordInt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)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DISTINCT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US" sz="2800" dirty="0" err="1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433FF"/>
                </a:solidFill>
                <a:latin typeface="Consolas" panose="020B0609020204030204" pitchFamily="49" charset="0"/>
              </a:rPr>
              <a:t>value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2600"/>
                </a:solidFill>
                <a:latin typeface="Consolas" panose="020B0609020204030204" pitchFamily="49" charset="0"/>
              </a:rPr>
              <a:t>'.'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FF2600"/>
                </a:solidFill>
                <a:latin typeface="Consolas" panose="020B0609020204030204" pitchFamily="49" charset="0"/>
              </a:rPr>
              <a:t>'INT'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AS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Item</a:t>
            </a:r>
            <a:endParaRPr lang="en-US" sz="2800" dirty="0">
              <a:solidFill>
                <a:srgbClr val="0433FF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   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latin typeface="Consolas" panose="020B0609020204030204" pitchFamily="49" charset="0"/>
              </a:rPr>
              <a:t> @</a:t>
            </a:r>
            <a:r>
              <a:rPr lang="en-US" sz="2800" dirty="0" err="1">
                <a:latin typeface="Consolas" panose="020B0609020204030204" pitchFamily="49" charset="0"/>
              </a:rPr>
              <a:t>xml</a:t>
            </a:r>
            <a:r>
              <a:rPr lang="en-US" sz="2800" dirty="0" err="1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</a:rPr>
              <a:t>nodes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2600"/>
                </a:solidFill>
                <a:latin typeface="Consolas" panose="020B0609020204030204" pitchFamily="49" charset="0"/>
              </a:rPr>
              <a:t>'//root/r'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AS</a:t>
            </a:r>
            <a:r>
              <a:rPr lang="en-US" sz="2800" dirty="0">
                <a:latin typeface="Consolas" panose="020B0609020204030204" pitchFamily="49" charset="0"/>
              </a:rPr>
              <a:t> RECORDS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latin typeface="Consolas" panose="020B0609020204030204" pitchFamily="49" charset="0"/>
              </a:rPr>
              <a:t>r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)</a:t>
            </a:r>
            <a:endParaRPr lang="en-US" sz="2800" dirty="0">
              <a:latin typeface="Consolas" panose="020B0609020204030204" pitchFamily="49" charset="0"/>
            </a:endParaRPr>
          </a:p>
          <a:p>
            <a:br>
              <a:rPr lang="en-US" sz="2800" dirty="0">
                <a:latin typeface="Consolas" panose="020B0609020204030204" pitchFamily="49" charset="0"/>
              </a:rPr>
            </a:b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RETURN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1711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AC1450-BC43-194A-ACA7-9A3C95E51C77}"/>
              </a:ext>
            </a:extLst>
          </p:cNvPr>
          <p:cNvSpPr txBox="1"/>
          <p:nvPr/>
        </p:nvSpPr>
        <p:spPr>
          <a:xfrm>
            <a:off x="1674892" y="1158844"/>
            <a:ext cx="788556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CREATE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TYPE</a:t>
            </a:r>
            <a:r>
              <a:rPr lang="en-US" sz="2800" dirty="0">
                <a:latin typeface="Consolas" panose="020B0609020204030204" pitchFamily="49" charset="0"/>
              </a:rPr>
              <a:t> [</a:t>
            </a:r>
            <a:r>
              <a:rPr lang="en-US" sz="2800" dirty="0" err="1">
                <a:latin typeface="Consolas" panose="020B0609020204030204" pitchFamily="49" charset="0"/>
              </a:rPr>
              <a:t>dbo</a:t>
            </a:r>
            <a:r>
              <a:rPr lang="en-US" sz="2800" dirty="0">
                <a:latin typeface="Consolas" panose="020B0609020204030204" pitchFamily="49" charset="0"/>
              </a:rPr>
              <a:t>]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>
                <a:latin typeface="Consolas" panose="020B0609020204030204" pitchFamily="49" charset="0"/>
              </a:rPr>
              <a:t>[</a:t>
            </a:r>
            <a:r>
              <a:rPr lang="en-US" sz="2800" dirty="0" err="1">
                <a:latin typeface="Consolas" panose="020B0609020204030204" pitchFamily="49" charset="0"/>
              </a:rPr>
              <a:t>GuidList</a:t>
            </a:r>
            <a:r>
              <a:rPr lang="en-US" sz="2800" dirty="0">
                <a:latin typeface="Consolas" panose="020B0609020204030204" pitchFamily="49" charset="0"/>
              </a:rPr>
              <a:t>]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AS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TABLE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(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[Id] [</a:t>
            </a:r>
            <a:r>
              <a:rPr lang="en-US" sz="2800" dirty="0" err="1">
                <a:latin typeface="Consolas" panose="020B0609020204030204" pitchFamily="49" charset="0"/>
              </a:rPr>
              <a:t>uniqueidentifier</a:t>
            </a:r>
            <a:r>
              <a:rPr lang="en-US" sz="2800" dirty="0">
                <a:latin typeface="Consolas" panose="020B0609020204030204" pitchFamily="49" charset="0"/>
              </a:rPr>
              <a:t>]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NULL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GO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0729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8D9585-B3A2-0A43-8CAD-4FC3B70F3256}"/>
              </a:ext>
            </a:extLst>
          </p:cNvPr>
          <p:cNvSpPr txBox="1"/>
          <p:nvPr/>
        </p:nvSpPr>
        <p:spPr>
          <a:xfrm>
            <a:off x="1547445" y="888023"/>
            <a:ext cx="9056077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create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proc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TerminateEmployees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	@</a:t>
            </a:r>
            <a:r>
              <a:rPr lang="en-US" sz="2800" dirty="0" err="1">
                <a:latin typeface="Consolas" panose="020B0609020204030204" pitchFamily="49" charset="0"/>
              </a:rPr>
              <a:t>EmployeeList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dbo</a:t>
            </a:r>
            <a:r>
              <a:rPr lang="en-US" sz="2800" dirty="0" err="1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</a:rPr>
              <a:t>GuidList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433FF"/>
                </a:solidFill>
                <a:latin typeface="Consolas" panose="020B0609020204030204" pitchFamily="49" charset="0"/>
              </a:rPr>
              <a:t>readonly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,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	@</a:t>
            </a:r>
            <a:r>
              <a:rPr lang="en-US" sz="2800" dirty="0" err="1">
                <a:latin typeface="Consolas" panose="020B0609020204030204" pitchFamily="49" charset="0"/>
              </a:rPr>
              <a:t>terminationDate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date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as</a:t>
            </a:r>
          </a:p>
          <a:p>
            <a:r>
              <a:rPr lang="en-US" sz="2800" dirty="0">
                <a:solidFill>
                  <a:srgbClr val="FF40FF"/>
                </a:solidFill>
                <a:latin typeface="Consolas" panose="020B0609020204030204" pitchFamily="49" charset="0"/>
              </a:rPr>
              <a:t>update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e</a:t>
            </a:r>
            <a:endParaRPr lang="en-US" sz="2800" dirty="0">
              <a:solidFill>
                <a:srgbClr val="FF40FF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	set</a:t>
            </a:r>
            <a:r>
              <a:rPr lang="en-US" sz="2800" dirty="0">
                <a:latin typeface="Consolas" panose="020B0609020204030204" pitchFamily="49" charset="0"/>
              </a:rPr>
              <a:t> 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	</a:t>
            </a:r>
            <a:r>
              <a:rPr lang="en-US" sz="2800" dirty="0" err="1">
                <a:latin typeface="Consolas" panose="020B0609020204030204" pitchFamily="49" charset="0"/>
              </a:rPr>
              <a:t>e</a:t>
            </a:r>
            <a:r>
              <a:rPr lang="en-US" sz="2800" dirty="0" err="1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</a:rPr>
              <a:t>IsTerminated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</a:rPr>
              <a:t> 1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,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		</a:t>
            </a:r>
            <a:r>
              <a:rPr lang="en-US" sz="2800" dirty="0" err="1">
                <a:latin typeface="Consolas" panose="020B0609020204030204" pitchFamily="49" charset="0"/>
              </a:rPr>
              <a:t>e</a:t>
            </a:r>
            <a:r>
              <a:rPr lang="en-US" sz="2800" dirty="0" err="1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</a:rPr>
              <a:t>TerminationDate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</a:rPr>
              <a:t> @</a:t>
            </a:r>
            <a:r>
              <a:rPr lang="en-US" sz="2800" dirty="0" err="1">
                <a:latin typeface="Consolas" panose="020B0609020204030204" pitchFamily="49" charset="0"/>
              </a:rPr>
              <a:t>terminationDate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sz="2800" dirty="0">
              <a:solidFill>
                <a:srgbClr val="0433FF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err="1">
                <a:latin typeface="Consolas" panose="020B0609020204030204" pitchFamily="49" charset="0"/>
              </a:rPr>
              <a:t>dbo</a:t>
            </a:r>
            <a:r>
              <a:rPr lang="en-US" sz="2800" dirty="0" err="1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</a:rPr>
              <a:t>Employee</a:t>
            </a:r>
            <a:r>
              <a:rPr lang="en-US" sz="2800" dirty="0">
                <a:latin typeface="Consolas" panose="020B0609020204030204" pitchFamily="49" charset="0"/>
              </a:rPr>
              <a:t> e</a:t>
            </a:r>
          </a:p>
          <a:p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join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b="1" dirty="0">
                <a:latin typeface="Consolas" panose="020B0609020204030204" pitchFamily="49" charset="0"/>
              </a:rPr>
              <a:t>@</a:t>
            </a:r>
            <a:r>
              <a:rPr lang="en-US" sz="2800" b="1" dirty="0" err="1">
                <a:latin typeface="Consolas" panose="020B0609020204030204" pitchFamily="49" charset="0"/>
              </a:rPr>
              <a:t>EmployeeList</a:t>
            </a:r>
            <a:r>
              <a:rPr lang="en-US" sz="2800" b="1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l</a:t>
            </a: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	on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e</a:t>
            </a:r>
            <a:r>
              <a:rPr lang="en-US" sz="2800" dirty="0" err="1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</a:rPr>
              <a:t>Id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l</a:t>
            </a:r>
            <a:r>
              <a:rPr lang="en-US" sz="2800" dirty="0" err="1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</a:rPr>
              <a:t>Id</a:t>
            </a:r>
            <a:endParaRPr lang="en-US" sz="28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210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A9015-F895-2648-8D75-B23AF0FBE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Allen Zaudtke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11B37-B48C-7345-903D-F0AE46ABC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 at J. J. Keller &amp; Associates, Inc.</a:t>
            </a:r>
          </a:p>
          <a:p>
            <a:r>
              <a:rPr lang="en-US" dirty="0"/>
              <a:t>Web and Cloud Applications</a:t>
            </a:r>
          </a:p>
          <a:p>
            <a:r>
              <a:rPr lang="en-US" dirty="0"/>
              <a:t>@</a:t>
            </a:r>
            <a:r>
              <a:rPr lang="en-US" dirty="0" err="1"/>
              <a:t>alzaudtke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zaudtke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24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F506-9BD9-FD47-8BCD-6633BEBB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Table expression (CTE)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62BEE-E409-8B4C-8DE5-618E96324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 Totals</a:t>
            </a:r>
          </a:p>
          <a:p>
            <a:r>
              <a:rPr lang="en-US" dirty="0"/>
              <a:t>Cleaner Top level Filter/Where</a:t>
            </a:r>
          </a:p>
          <a:p>
            <a:r>
              <a:rPr lang="en-US" dirty="0"/>
              <a:t>Prevents multiple over the wire queries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0130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F506-9BD9-FD47-8BCD-6633BEBB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62BEE-E409-8B4C-8DE5-618E96324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Processed Fields</a:t>
            </a:r>
          </a:p>
          <a:p>
            <a:r>
              <a:rPr lang="en-US" dirty="0"/>
              <a:t>Remove from Queue or Outbox Table</a:t>
            </a:r>
          </a:p>
          <a:p>
            <a:r>
              <a:rPr lang="en-US" dirty="0"/>
              <a:t>Get / Create Data outside of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890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FFC5-8B45-6043-ADFF-76B2CCDE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56EA5-AA12-A148-9529-0FA1E7247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Admittingly SQL Server’s is not great</a:t>
            </a:r>
          </a:p>
          <a:p>
            <a:r>
              <a:rPr lang="en-US" dirty="0"/>
              <a:t>Postgres If wanted full capabilities</a:t>
            </a:r>
          </a:p>
          <a:p>
            <a:r>
              <a:rPr lang="en-US" dirty="0"/>
              <a:t>Still viable in SQL Server</a:t>
            </a:r>
          </a:p>
        </p:txBody>
      </p:sp>
    </p:spTree>
    <p:extLst>
      <p:ext uri="{BB962C8B-B14F-4D97-AF65-F5344CB8AC3E}">
        <p14:creationId xmlns:p14="http://schemas.microsoft.com/office/powerpoint/2010/main" val="28551412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DDAA-8F4B-0E44-BB2E-C1158351A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use </a:t>
            </a:r>
            <a:r>
              <a:rPr lang="en-US" dirty="0" err="1"/>
              <a:t>NoSql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9775F-03E6-3D49-9207-0B2CF3C5A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Transactions – Your mileage may vary</a:t>
            </a:r>
          </a:p>
          <a:p>
            <a:r>
              <a:rPr lang="en-US" dirty="0"/>
              <a:t>Money</a:t>
            </a:r>
          </a:p>
          <a:p>
            <a:r>
              <a:rPr lang="en-US" dirty="0"/>
              <a:t>Not enough data</a:t>
            </a:r>
          </a:p>
          <a:p>
            <a:r>
              <a:rPr lang="en-US" dirty="0"/>
              <a:t>Another Backup to manage</a:t>
            </a:r>
          </a:p>
          <a:p>
            <a:r>
              <a:rPr lang="en-US" dirty="0"/>
              <a:t>Potentially complicates client code</a:t>
            </a:r>
          </a:p>
        </p:txBody>
      </p:sp>
    </p:spTree>
    <p:extLst>
      <p:ext uri="{BB962C8B-B14F-4D97-AF65-F5344CB8AC3E}">
        <p14:creationId xmlns:p14="http://schemas.microsoft.com/office/powerpoint/2010/main" val="34548558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2558-BF4A-FB40-B838-F771638FC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In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en-US" dirty="0" err="1"/>
              <a:t>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908C9-1298-C540-90B6-A136D98CB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Basic.  I’m not looking to use all features.</a:t>
            </a:r>
          </a:p>
          <a:p>
            <a:r>
              <a:rPr lang="en-US" dirty="0"/>
              <a:t>3 Storage Scenarios</a:t>
            </a:r>
          </a:p>
          <a:p>
            <a:r>
              <a:rPr lang="en-US" dirty="0"/>
              <a:t>1Read Scenario - Maybe</a:t>
            </a:r>
          </a:p>
        </p:txBody>
      </p:sp>
    </p:spTree>
    <p:extLst>
      <p:ext uri="{BB962C8B-B14F-4D97-AF65-F5344CB8AC3E}">
        <p14:creationId xmlns:p14="http://schemas.microsoft.com/office/powerpoint/2010/main" val="42618847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DCAB1-55F1-B44A-B2D6-4BC860C41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Document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7D1E7-C2F2-534D-85DE-FB60D31D4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</a:t>
            </a:r>
            <a:r>
              <a:rPr lang="en-US" dirty="0" err="1"/>
              <a:t>queryable</a:t>
            </a:r>
            <a:r>
              <a:rPr lang="en-US" dirty="0"/>
              <a:t> beyond Id or intentional fields</a:t>
            </a:r>
          </a:p>
          <a:p>
            <a:r>
              <a:rPr lang="en-US" dirty="0"/>
              <a:t>Needed, but “useless”</a:t>
            </a:r>
          </a:p>
          <a:p>
            <a:r>
              <a:rPr lang="en-US" dirty="0"/>
              <a:t>Example: Custom Settings</a:t>
            </a:r>
          </a:p>
        </p:txBody>
      </p:sp>
    </p:spTree>
    <p:extLst>
      <p:ext uri="{BB962C8B-B14F-4D97-AF65-F5344CB8AC3E}">
        <p14:creationId xmlns:p14="http://schemas.microsoft.com/office/powerpoint/2010/main" val="4042243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2F02-0A37-3E43-B347-A9BC76B0A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to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E68F8-F730-5E4B-A45C-1B80D2A79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New Table</a:t>
            </a:r>
          </a:p>
          <a:p>
            <a:r>
              <a:rPr lang="en-US" dirty="0"/>
              <a:t>Avoid continuous New Columns</a:t>
            </a:r>
          </a:p>
          <a:p>
            <a:r>
              <a:rPr lang="en-US" dirty="0"/>
              <a:t>Example:  Driver Log is a Mobile Log</a:t>
            </a:r>
          </a:p>
        </p:txBody>
      </p:sp>
    </p:spTree>
    <p:extLst>
      <p:ext uri="{BB962C8B-B14F-4D97-AF65-F5344CB8AC3E}">
        <p14:creationId xmlns:p14="http://schemas.microsoft.com/office/powerpoint/2010/main" val="2209166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2F02-0A37-3E43-B347-A9BC76B0A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to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E68F8-F730-5E4B-A45C-1B80D2A79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Parent Matters</a:t>
            </a:r>
          </a:p>
          <a:p>
            <a:r>
              <a:rPr lang="en-US" dirty="0"/>
              <a:t>Children don’t</a:t>
            </a:r>
          </a:p>
          <a:p>
            <a:r>
              <a:rPr lang="en-US" dirty="0"/>
              <a:t>Example:  Drivers Log with Log Events</a:t>
            </a:r>
          </a:p>
        </p:txBody>
      </p:sp>
    </p:spTree>
    <p:extLst>
      <p:ext uri="{BB962C8B-B14F-4D97-AF65-F5344CB8AC3E}">
        <p14:creationId xmlns:p14="http://schemas.microsoft.com/office/powerpoint/2010/main" val="33077512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8971F-6FF9-BB4B-876D-1B173B5F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to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C30A8-55BC-CE4D-8DE9-35E76525E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Matters in DB Design</a:t>
            </a:r>
          </a:p>
          <a:p>
            <a:r>
              <a:rPr lang="en-US" dirty="0"/>
              <a:t>Doesn’t matter in Application</a:t>
            </a:r>
          </a:p>
          <a:p>
            <a:r>
              <a:rPr lang="en-US" dirty="0"/>
              <a:t>Example: Students Classes</a:t>
            </a:r>
          </a:p>
        </p:txBody>
      </p:sp>
    </p:spTree>
    <p:extLst>
      <p:ext uri="{BB962C8B-B14F-4D97-AF65-F5344CB8AC3E}">
        <p14:creationId xmlns:p14="http://schemas.microsoft.com/office/powerpoint/2010/main" val="3123737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47C6-62CE-864E-B9E9-CC2D8254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6CD79-6841-634D-A335-92A90C0C9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For JSON to format query results as a string</a:t>
            </a:r>
          </a:p>
          <a:p>
            <a:r>
              <a:rPr lang="en-US" dirty="0"/>
              <a:t>Have API return the string as is, without mapping to object</a:t>
            </a:r>
          </a:p>
          <a:p>
            <a:r>
              <a:rPr lang="en-US" dirty="0"/>
              <a:t>I’ve only thought about this, haven’t used in production</a:t>
            </a:r>
          </a:p>
        </p:txBody>
      </p:sp>
    </p:spTree>
    <p:extLst>
      <p:ext uri="{BB962C8B-B14F-4D97-AF65-F5344CB8AC3E}">
        <p14:creationId xmlns:p14="http://schemas.microsoft.com/office/powerpoint/2010/main" val="137219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B9A1-9F16-264F-81AC-7769AA20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22DA4-D435-2748-B6A7-93A2A32B6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Scenarios SQL better than ORM</a:t>
            </a:r>
          </a:p>
          <a:p>
            <a:r>
              <a:rPr lang="en-US" dirty="0"/>
              <a:t>Stored Procedures, things I like</a:t>
            </a:r>
          </a:p>
          <a:p>
            <a:r>
              <a:rPr lang="en-US" dirty="0"/>
              <a:t>JSON and SQL Server</a:t>
            </a:r>
          </a:p>
        </p:txBody>
      </p:sp>
    </p:spTree>
    <p:extLst>
      <p:ext uri="{BB962C8B-B14F-4D97-AF65-F5344CB8AC3E}">
        <p14:creationId xmlns:p14="http://schemas.microsoft.com/office/powerpoint/2010/main" val="26192907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82A6E-AB49-2140-8E3C-BD0063AA9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7081-3AC4-0D43-8A9A-E067497B6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ORMS are great for single object actions</a:t>
            </a:r>
          </a:p>
          <a:p>
            <a:r>
              <a:rPr lang="en-US" dirty="0"/>
              <a:t>SQL Still rules for Set and Bulk based operations</a:t>
            </a:r>
          </a:p>
          <a:p>
            <a:r>
              <a:rPr lang="en-US" dirty="0"/>
              <a:t>Mixing and Matching is probably the best solution</a:t>
            </a:r>
          </a:p>
          <a:p>
            <a:r>
              <a:rPr lang="en-US" dirty="0"/>
              <a:t>Simple JSON features keep everything together</a:t>
            </a:r>
          </a:p>
        </p:txBody>
      </p:sp>
    </p:spTree>
    <p:extLst>
      <p:ext uri="{BB962C8B-B14F-4D97-AF65-F5344CB8AC3E}">
        <p14:creationId xmlns:p14="http://schemas.microsoft.com/office/powerpoint/2010/main" val="6484638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4031A-A633-1049-9407-A391AC3C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BE28-AA07-7346-B77E-76E280032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461033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3760322D-C7F9-59CC-17B7-41FB6E986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5D632-BED1-4140-BFB6-6093CEF0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8808-CB96-9D42-82B0-26CF26714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ORM Bashing (mostly)</a:t>
            </a:r>
          </a:p>
          <a:p>
            <a:r>
              <a:rPr lang="en-US" dirty="0"/>
              <a:t>Old Man Get off my Lawn and use Procs</a:t>
            </a:r>
          </a:p>
          <a:p>
            <a:r>
              <a:rPr lang="en-US" dirty="0"/>
              <a:t>Putting “Business Logic” in Database</a:t>
            </a:r>
          </a:p>
        </p:txBody>
      </p:sp>
    </p:spTree>
    <p:extLst>
      <p:ext uri="{BB962C8B-B14F-4D97-AF65-F5344CB8AC3E}">
        <p14:creationId xmlns:p14="http://schemas.microsoft.com/office/powerpoint/2010/main" val="304377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9D356-CD65-C946-A63C-4A04F9243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D0DD7-04E4-5D4B-9616-8B697B875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 am using EF Core</a:t>
            </a:r>
          </a:p>
          <a:p>
            <a:r>
              <a:rPr lang="en-US" dirty="0"/>
              <a:t>I do really like parts of 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712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5A03-FDD4-0342-BFAD-3F744943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0B067-20DA-9D41-8440-6EC55030C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I’ve seen and written</a:t>
            </a:r>
          </a:p>
          <a:p>
            <a:r>
              <a:rPr lang="en-US" dirty="0"/>
              <a:t>Workflows </a:t>
            </a:r>
          </a:p>
          <a:p>
            <a:r>
              <a:rPr lang="en-US" dirty="0"/>
              <a:t>Sometimes ORM wins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013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9B4E9-53F6-6244-BF55-22749432A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Based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0F42C-A545-6A45-8F7A-CFA2B5D5B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list, change it, save as new list</a:t>
            </a:r>
          </a:p>
          <a:p>
            <a:r>
              <a:rPr lang="en-US" dirty="0"/>
              <a:t>Batch updates or deletes</a:t>
            </a:r>
          </a:p>
          <a:p>
            <a:r>
              <a:rPr lang="en-US" dirty="0"/>
              <a:t>Not always problematic at first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7651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{558762D1-0F9F-2D4F-9CFB-30CFA187CBD9}tf10001123</Template>
  <TotalTime>1748</TotalTime>
  <Words>1542</Words>
  <Application>Microsoft Macintosh PowerPoint</Application>
  <PresentationFormat>Widescreen</PresentationFormat>
  <Paragraphs>313</Paragraphs>
  <Slides>52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Calibri</vt:lpstr>
      <vt:lpstr>Consolas</vt:lpstr>
      <vt:lpstr>Gill Sans MT</vt:lpstr>
      <vt:lpstr>Wingdings 2</vt:lpstr>
      <vt:lpstr>Dividend</vt:lpstr>
      <vt:lpstr>Embracing SQL</vt:lpstr>
      <vt:lpstr>PowerPoint Presentation</vt:lpstr>
      <vt:lpstr>PowerPoint Presentation</vt:lpstr>
      <vt:lpstr>Allen Zaudtke</vt:lpstr>
      <vt:lpstr>Agenda </vt:lpstr>
      <vt:lpstr>This Is Not</vt:lpstr>
      <vt:lpstr>Disclaimer</vt:lpstr>
      <vt:lpstr>ORM Scenarios</vt:lpstr>
      <vt:lpstr>Set Based Operations</vt:lpstr>
      <vt:lpstr>PowerPoint Presentation</vt:lpstr>
      <vt:lpstr>PowerPoint Presentation</vt:lpstr>
      <vt:lpstr>Context Curveball</vt:lpstr>
      <vt:lpstr>PowerPoint Presentation</vt:lpstr>
      <vt:lpstr>PowerPoint Presentation</vt:lpstr>
      <vt:lpstr>Bulk Insert</vt:lpstr>
      <vt:lpstr>ORM Version</vt:lpstr>
      <vt:lpstr>SqlBulkCopy</vt:lpstr>
      <vt:lpstr>Joins</vt:lpstr>
      <vt:lpstr>PowerPoint Presentation</vt:lpstr>
      <vt:lpstr>PowerPoint Presentation</vt:lpstr>
      <vt:lpstr>Projections</vt:lpstr>
      <vt:lpstr>PowerPoint Presentation</vt:lpstr>
      <vt:lpstr>Func vs Expression</vt:lpstr>
      <vt:lpstr>PowerPoint Presentation</vt:lpstr>
      <vt:lpstr>PowerPoint Presentation</vt:lpstr>
      <vt:lpstr>PowerPoint Presentation</vt:lpstr>
      <vt:lpstr>PowerPoint Presentation</vt:lpstr>
      <vt:lpstr>Views can be great</vt:lpstr>
      <vt:lpstr>Linq wins here</vt:lpstr>
      <vt:lpstr>PowerPoint Presentation</vt:lpstr>
      <vt:lpstr>PowerPoint Presentation</vt:lpstr>
      <vt:lpstr>Stored Procedures</vt:lpstr>
      <vt:lpstr>Multiple Result Sets</vt:lpstr>
      <vt:lpstr>PowerPoint Presentation</vt:lpstr>
      <vt:lpstr>Table Value Parameters</vt:lpstr>
      <vt:lpstr>PowerPoint Presentation</vt:lpstr>
      <vt:lpstr>PowerPoint Presentation</vt:lpstr>
      <vt:lpstr>PowerPoint Presentation</vt:lpstr>
      <vt:lpstr>PowerPoint Presentation</vt:lpstr>
      <vt:lpstr>Common Table expression (CTE)</vt:lpstr>
      <vt:lpstr>External Processes</vt:lpstr>
      <vt:lpstr>JSON</vt:lpstr>
      <vt:lpstr>Why not use NoSql</vt:lpstr>
      <vt:lpstr>JSON In Sql SErver</vt:lpstr>
      <vt:lpstr>Full Document Storage</vt:lpstr>
      <vt:lpstr>One to One</vt:lpstr>
      <vt:lpstr>One to Many</vt:lpstr>
      <vt:lpstr>Many to Many</vt:lpstr>
      <vt:lpstr>For JSON</vt:lpstr>
      <vt:lpstr>Summary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Embracing SQL</dc:title>
  <dc:creator>Zaudtke, Allen (Al) A</dc:creator>
  <cp:lastModifiedBy>Zaudtke, Allen (Al) A</cp:lastModifiedBy>
  <cp:revision>44</cp:revision>
  <dcterms:created xsi:type="dcterms:W3CDTF">2019-10-10T12:11:01Z</dcterms:created>
  <dcterms:modified xsi:type="dcterms:W3CDTF">2022-07-27T13:49:01Z</dcterms:modified>
</cp:coreProperties>
</file>