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85" r:id="rId3"/>
  </p:sldMasterIdLst>
  <p:notesMasterIdLst>
    <p:notesMasterId r:id="rId52"/>
  </p:notesMasterIdLst>
  <p:handoutMasterIdLst>
    <p:handoutMasterId r:id="rId53"/>
  </p:handoutMasterIdLst>
  <p:sldIdLst>
    <p:sldId id="256" r:id="rId4"/>
    <p:sldId id="375" r:id="rId5"/>
    <p:sldId id="258" r:id="rId6"/>
    <p:sldId id="257" r:id="rId7"/>
    <p:sldId id="294" r:id="rId8"/>
    <p:sldId id="293" r:id="rId9"/>
    <p:sldId id="339" r:id="rId10"/>
    <p:sldId id="341" r:id="rId11"/>
    <p:sldId id="342" r:id="rId12"/>
    <p:sldId id="343" r:id="rId13"/>
    <p:sldId id="344" r:id="rId14"/>
    <p:sldId id="353" r:id="rId15"/>
    <p:sldId id="354" r:id="rId16"/>
    <p:sldId id="355" r:id="rId17"/>
    <p:sldId id="345" r:id="rId18"/>
    <p:sldId id="346" r:id="rId19"/>
    <p:sldId id="347" r:id="rId20"/>
    <p:sldId id="348" r:id="rId21"/>
    <p:sldId id="356" r:id="rId22"/>
    <p:sldId id="357" r:id="rId23"/>
    <p:sldId id="358" r:id="rId24"/>
    <p:sldId id="349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50" r:id="rId35"/>
    <p:sldId id="368" r:id="rId36"/>
    <p:sldId id="369" r:id="rId37"/>
    <p:sldId id="370" r:id="rId38"/>
    <p:sldId id="371" r:id="rId39"/>
    <p:sldId id="379" r:id="rId40"/>
    <p:sldId id="372" r:id="rId41"/>
    <p:sldId id="373" r:id="rId42"/>
    <p:sldId id="374" r:id="rId43"/>
    <p:sldId id="376" r:id="rId44"/>
    <p:sldId id="377" r:id="rId45"/>
    <p:sldId id="378" r:id="rId46"/>
    <p:sldId id="351" r:id="rId47"/>
    <p:sldId id="352" r:id="rId48"/>
    <p:sldId id="331" r:id="rId49"/>
    <p:sldId id="259" r:id="rId50"/>
    <p:sldId id="33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7"/>
    <p:restoredTop sz="81295"/>
  </p:normalViewPr>
  <p:slideViewPr>
    <p:cSldViewPr snapToGrid="0" snapToObjects="1">
      <p:cViewPr varScale="1">
        <p:scale>
          <a:sx n="70" d="100"/>
          <a:sy n="70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438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36298F-246F-CC49-BE6F-375BDBFDE1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7832F-A12D-1B43-8B07-6CCC96BBC6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2DDF6-41D0-FE45-9F8F-7ABC546A7B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FD996-4A34-D44D-B827-17EAD2BAF06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CF0D46-4E81-9F4C-B4FD-C1833074FF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E0B7D-9F52-6A47-9439-3926006F0AE7}" type="datetimeFigureOut">
              <a:rPr lang="en-US" smtClean="0"/>
              <a:t>7/27/2021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95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E4717-6746-1646-AD0A-BCA26249CA2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4FDA3-AE09-6844-B49A-3445F304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web does a good job of explaining what </a:t>
            </a:r>
            <a:r>
              <a:rPr lang="en-US" dirty="0" err="1"/>
              <a:t>gRPC</a:t>
            </a:r>
            <a:r>
              <a:rPr lang="en-US" dirty="0"/>
              <a:t> is, and the various capabilities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7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46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Helper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75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0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98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82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24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42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73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35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3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71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34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88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.Date in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2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428402-4CBC-3744-8F8D-55B0FB04B8C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8402-4CBC-3744-8F8D-55B0FB04B8C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428402-4CBC-3744-8F8D-55B0FB04B8C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9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2416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16969" y="3536156"/>
            <a:ext cx="7358063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14300" algn="ctr">
              <a:spcBef>
                <a:spcPts val="0"/>
              </a:spcBef>
              <a:buSzTx/>
              <a:buNone/>
              <a:defRPr sz="2200"/>
            </a:lvl2pPr>
            <a:lvl3pPr marL="0" indent="228600" algn="ctr">
              <a:spcBef>
                <a:spcPts val="0"/>
              </a:spcBef>
              <a:buSzTx/>
              <a:buNone/>
              <a:defRPr sz="2200"/>
            </a:lvl3pPr>
            <a:lvl4pPr marL="0" indent="342900" algn="ctr">
              <a:spcBef>
                <a:spcPts val="0"/>
              </a:spcBef>
              <a:buSzTx/>
              <a:buNone/>
              <a:defRPr sz="2200"/>
            </a:lvl4pPr>
            <a:lvl5pPr marL="0" indent="457200" algn="ctr">
              <a:spcBef>
                <a:spcPts val="0"/>
              </a:spcBef>
              <a:buSzTx/>
              <a:buNone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49576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21"/>
          </p:nvPr>
        </p:nvSpPr>
        <p:spPr>
          <a:xfrm>
            <a:off x="2653605" y="446484"/>
            <a:ext cx="6875860" cy="45862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416969" y="4723805"/>
            <a:ext cx="7358063" cy="1000126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16969" y="5759648"/>
            <a:ext cx="7358063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14300" algn="ctr">
              <a:spcBef>
                <a:spcPts val="0"/>
              </a:spcBef>
              <a:buSzTx/>
              <a:buNone/>
              <a:defRPr sz="2200"/>
            </a:lvl2pPr>
            <a:lvl3pPr marL="0" indent="228600" algn="ctr">
              <a:spcBef>
                <a:spcPts val="0"/>
              </a:spcBef>
              <a:buSzTx/>
              <a:buNone/>
              <a:defRPr sz="2200"/>
            </a:lvl3pPr>
            <a:lvl4pPr marL="0" indent="342900" algn="ctr">
              <a:spcBef>
                <a:spcPts val="0"/>
              </a:spcBef>
              <a:buSzTx/>
              <a:buNone/>
              <a:defRPr sz="2200"/>
            </a:lvl4pPr>
            <a:lvl5pPr marL="0" indent="457200" algn="ctr">
              <a:spcBef>
                <a:spcPts val="0"/>
              </a:spcBef>
              <a:buSzTx/>
              <a:buNone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67907" y="6500813"/>
            <a:ext cx="331821" cy="32893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38830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2416969" y="2268141"/>
            <a:ext cx="7358063" cy="232171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81353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3434953" y="446484"/>
            <a:ext cx="8688587" cy="57923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2193727" y="446484"/>
            <a:ext cx="3750469" cy="2803923"/>
          </a:xfrm>
          <a:prstGeom prst="rect">
            <a:avLst/>
          </a:prstGeom>
        </p:spPr>
        <p:txBody>
          <a:bodyPr anchor="b"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193727" y="3348633"/>
            <a:ext cx="3750469" cy="28842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14300" algn="ctr">
              <a:spcBef>
                <a:spcPts val="0"/>
              </a:spcBef>
              <a:buSzTx/>
              <a:buNone/>
              <a:defRPr sz="2200"/>
            </a:lvl2pPr>
            <a:lvl3pPr marL="0" indent="228600" algn="ctr">
              <a:spcBef>
                <a:spcPts val="0"/>
              </a:spcBef>
              <a:buSzTx/>
              <a:buNone/>
              <a:defRPr sz="2200"/>
            </a:lvl3pPr>
            <a:lvl4pPr marL="0" indent="342900" algn="ctr">
              <a:spcBef>
                <a:spcPts val="0"/>
              </a:spcBef>
              <a:buSzTx/>
              <a:buNone/>
              <a:defRPr sz="2200"/>
            </a:lvl4pPr>
            <a:lvl5pPr marL="0" indent="457200" algn="ctr">
              <a:spcBef>
                <a:spcPts val="0"/>
              </a:spcBef>
              <a:buSzTx/>
              <a:buNone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27980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617351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015870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4711898" y="1830586"/>
            <a:ext cx="6630294" cy="442019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193727" y="1830586"/>
            <a:ext cx="3750469" cy="4420196"/>
          </a:xfrm>
          <a:prstGeom prst="rect">
            <a:avLst/>
          </a:prstGeom>
        </p:spPr>
        <p:txBody>
          <a:bodyPr/>
          <a:lstStyle>
            <a:lvl1pPr marL="232682" indent="-232682">
              <a:spcBef>
                <a:spcPts val="1600"/>
              </a:spcBef>
              <a:defRPr sz="1900"/>
            </a:lvl1pPr>
            <a:lvl2pPr marL="404132" indent="-232682">
              <a:spcBef>
                <a:spcPts val="1600"/>
              </a:spcBef>
              <a:defRPr sz="1900"/>
            </a:lvl2pPr>
            <a:lvl3pPr marL="575582" indent="-232682">
              <a:spcBef>
                <a:spcPts val="1600"/>
              </a:spcBef>
              <a:defRPr sz="1900"/>
            </a:lvl3pPr>
            <a:lvl4pPr marL="747032" indent="-232682">
              <a:spcBef>
                <a:spcPts val="1600"/>
              </a:spcBef>
              <a:defRPr sz="1900"/>
            </a:lvl4pPr>
            <a:lvl5pPr marL="918482" indent="-232682">
              <a:spcBef>
                <a:spcPts val="1600"/>
              </a:spcBef>
              <a:defRPr sz="1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5088831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2193727" y="892969"/>
            <a:ext cx="7804547" cy="50720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61350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8402-4CBC-3744-8F8D-55B0FB04B8C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2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221016" y="3534572"/>
            <a:ext cx="4259462" cy="284112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096000" y="623494"/>
            <a:ext cx="4125516" cy="275034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145852" y="625078"/>
            <a:ext cx="8420696" cy="561379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326873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2416969" y="4473773"/>
            <a:ext cx="7358063" cy="39049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2416969" y="2969288"/>
            <a:ext cx="7358063" cy="54437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853988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952500" y="0"/>
            <a:ext cx="10710047" cy="71437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757505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8162348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2416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16969" y="3536156"/>
            <a:ext cx="7358063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14300" algn="ctr">
              <a:spcBef>
                <a:spcPts val="0"/>
              </a:spcBef>
              <a:buSzTx/>
              <a:buNone/>
              <a:defRPr sz="2200"/>
            </a:lvl2pPr>
            <a:lvl3pPr marL="0" indent="228600" algn="ctr">
              <a:spcBef>
                <a:spcPts val="0"/>
              </a:spcBef>
              <a:buSzTx/>
              <a:buNone/>
              <a:defRPr sz="2200"/>
            </a:lvl3pPr>
            <a:lvl4pPr marL="0" indent="342900" algn="ctr">
              <a:spcBef>
                <a:spcPts val="0"/>
              </a:spcBef>
              <a:buSzTx/>
              <a:buNone/>
              <a:defRPr sz="2200"/>
            </a:lvl4pPr>
            <a:lvl5pPr marL="0" indent="457200" algn="ctr">
              <a:spcBef>
                <a:spcPts val="0"/>
              </a:spcBef>
              <a:buSzTx/>
              <a:buNone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501168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21"/>
          </p:nvPr>
        </p:nvSpPr>
        <p:spPr>
          <a:xfrm>
            <a:off x="2653605" y="446484"/>
            <a:ext cx="6875860" cy="45862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416969" y="4723805"/>
            <a:ext cx="7358063" cy="1000126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16969" y="5759648"/>
            <a:ext cx="7358063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14300" algn="ctr">
              <a:spcBef>
                <a:spcPts val="0"/>
              </a:spcBef>
              <a:buSzTx/>
              <a:buNone/>
              <a:defRPr sz="2200"/>
            </a:lvl2pPr>
            <a:lvl3pPr marL="0" indent="228600" algn="ctr">
              <a:spcBef>
                <a:spcPts val="0"/>
              </a:spcBef>
              <a:buSzTx/>
              <a:buNone/>
              <a:defRPr sz="2200"/>
            </a:lvl3pPr>
            <a:lvl4pPr marL="0" indent="342900" algn="ctr">
              <a:spcBef>
                <a:spcPts val="0"/>
              </a:spcBef>
              <a:buSzTx/>
              <a:buNone/>
              <a:defRPr sz="2200"/>
            </a:lvl4pPr>
            <a:lvl5pPr marL="0" indent="457200" algn="ctr">
              <a:spcBef>
                <a:spcPts val="0"/>
              </a:spcBef>
              <a:buSzTx/>
              <a:buNone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67907" y="6500813"/>
            <a:ext cx="338233" cy="32893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9996702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2416969" y="2268141"/>
            <a:ext cx="7358063" cy="232171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2980847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3434953" y="446484"/>
            <a:ext cx="8688587" cy="57923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2193727" y="446484"/>
            <a:ext cx="3750469" cy="2803923"/>
          </a:xfrm>
          <a:prstGeom prst="rect">
            <a:avLst/>
          </a:prstGeom>
        </p:spPr>
        <p:txBody>
          <a:bodyPr anchor="b"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193727" y="3348633"/>
            <a:ext cx="3750469" cy="28842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14300" algn="ctr">
              <a:spcBef>
                <a:spcPts val="0"/>
              </a:spcBef>
              <a:buSzTx/>
              <a:buNone/>
              <a:defRPr sz="2200"/>
            </a:lvl2pPr>
            <a:lvl3pPr marL="0" indent="228600" algn="ctr">
              <a:spcBef>
                <a:spcPts val="0"/>
              </a:spcBef>
              <a:buSzTx/>
              <a:buNone/>
              <a:defRPr sz="2200"/>
            </a:lvl3pPr>
            <a:lvl4pPr marL="0" indent="342900" algn="ctr">
              <a:spcBef>
                <a:spcPts val="0"/>
              </a:spcBef>
              <a:buSzTx/>
              <a:buNone/>
              <a:defRPr sz="2200"/>
            </a:lvl4pPr>
            <a:lvl5pPr marL="0" indent="457200" algn="ctr">
              <a:spcBef>
                <a:spcPts val="0"/>
              </a:spcBef>
              <a:buSzTx/>
              <a:buNone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212002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0600530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82048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428402-4CBC-3744-8F8D-55B0FB04B8C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405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4711898" y="1830586"/>
            <a:ext cx="6630294" cy="442019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193727" y="1830586"/>
            <a:ext cx="3750469" cy="4420196"/>
          </a:xfrm>
          <a:prstGeom prst="rect">
            <a:avLst/>
          </a:prstGeom>
        </p:spPr>
        <p:txBody>
          <a:bodyPr/>
          <a:lstStyle>
            <a:lvl1pPr marL="232682" indent="-232682">
              <a:spcBef>
                <a:spcPts val="1600"/>
              </a:spcBef>
              <a:defRPr sz="1900"/>
            </a:lvl1pPr>
            <a:lvl2pPr marL="404132" indent="-232682">
              <a:spcBef>
                <a:spcPts val="1600"/>
              </a:spcBef>
              <a:defRPr sz="1900"/>
            </a:lvl2pPr>
            <a:lvl3pPr marL="575582" indent="-232682">
              <a:spcBef>
                <a:spcPts val="1600"/>
              </a:spcBef>
              <a:defRPr sz="1900"/>
            </a:lvl3pPr>
            <a:lvl4pPr marL="747032" indent="-232682">
              <a:spcBef>
                <a:spcPts val="1600"/>
              </a:spcBef>
              <a:defRPr sz="1900"/>
            </a:lvl4pPr>
            <a:lvl5pPr marL="918482" indent="-232682">
              <a:spcBef>
                <a:spcPts val="1600"/>
              </a:spcBef>
              <a:defRPr sz="1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8147115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2193727" y="892969"/>
            <a:ext cx="7804547" cy="50720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506475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221016" y="3534572"/>
            <a:ext cx="4259462" cy="284112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096000" y="623494"/>
            <a:ext cx="4125516" cy="275034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145852" y="625078"/>
            <a:ext cx="8420696" cy="561379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9591685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2416969" y="4473773"/>
            <a:ext cx="7358063" cy="39049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2416969" y="2969288"/>
            <a:ext cx="7358063" cy="54437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593330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952500" y="0"/>
            <a:ext cx="10710047" cy="71437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2875953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7705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8402-4CBC-3744-8F8D-55B0FB04B8C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3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8402-4CBC-3744-8F8D-55B0FB04B8C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5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8402-4CBC-3744-8F8D-55B0FB04B8C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8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8402-4CBC-3744-8F8D-55B0FB04B8C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8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428402-4CBC-3744-8F8D-55B0FB04B8C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2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8402-4CBC-3744-8F8D-55B0FB04B8C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4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1428402-4CBC-3744-8F8D-55B0FB04B8C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417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193727" y="312539"/>
            <a:ext cx="7804547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193727" y="1830586"/>
            <a:ext cx="7804547" cy="4420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67907" y="6505277"/>
            <a:ext cx="331821" cy="3289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279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 spd="med"/>
  <p:txStyles>
    <p:titleStyle>
      <a:lvl1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08681" marR="0" indent="-308681" algn="l" defTabSz="292100" rtl="0" latinLnBrk="0">
        <a:lnSpc>
          <a:spcPct val="100000"/>
        </a:lnSpc>
        <a:spcBef>
          <a:spcPts val="210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530931" marR="0" indent="-308681" algn="l" defTabSz="292100" rtl="0" latinLnBrk="0">
        <a:lnSpc>
          <a:spcPct val="100000"/>
        </a:lnSpc>
        <a:spcBef>
          <a:spcPts val="210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753181" marR="0" indent="-308681" algn="l" defTabSz="292100" rtl="0" latinLnBrk="0">
        <a:lnSpc>
          <a:spcPct val="100000"/>
        </a:lnSpc>
        <a:spcBef>
          <a:spcPts val="210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975431" marR="0" indent="-308681" algn="l" defTabSz="292100" rtl="0" latinLnBrk="0">
        <a:lnSpc>
          <a:spcPct val="100000"/>
        </a:lnSpc>
        <a:spcBef>
          <a:spcPts val="210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197681" marR="0" indent="-308681" algn="l" defTabSz="292100" rtl="0" latinLnBrk="0">
        <a:lnSpc>
          <a:spcPct val="100000"/>
        </a:lnSpc>
        <a:spcBef>
          <a:spcPts val="210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419931" marR="0" indent="-308681" algn="l" defTabSz="292100" rtl="0" latinLnBrk="0">
        <a:lnSpc>
          <a:spcPct val="100000"/>
        </a:lnSpc>
        <a:spcBef>
          <a:spcPts val="210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1642181" marR="0" indent="-308681" algn="l" defTabSz="292100" rtl="0" latinLnBrk="0">
        <a:lnSpc>
          <a:spcPct val="100000"/>
        </a:lnSpc>
        <a:spcBef>
          <a:spcPts val="210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1864431" marR="0" indent="-308681" algn="l" defTabSz="292100" rtl="0" latinLnBrk="0">
        <a:lnSpc>
          <a:spcPct val="100000"/>
        </a:lnSpc>
        <a:spcBef>
          <a:spcPts val="210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086681" marR="0" indent="-308681" algn="l" defTabSz="292100" rtl="0" latinLnBrk="0">
        <a:lnSpc>
          <a:spcPct val="100000"/>
        </a:lnSpc>
        <a:spcBef>
          <a:spcPts val="210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193727" y="312539"/>
            <a:ext cx="7804547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193727" y="1830586"/>
            <a:ext cx="7804547" cy="4420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67907" y="6505277"/>
            <a:ext cx="338233" cy="3289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915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ransition spd="med"/>
  <p:txStyles>
    <p:titleStyle>
      <a:lvl1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08681" marR="0" indent="-308681" algn="l" defTabSz="292100" rtl="0" latinLnBrk="0">
        <a:lnSpc>
          <a:spcPct val="100000"/>
        </a:lnSpc>
        <a:spcBef>
          <a:spcPts val="210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530931" marR="0" indent="-308681" algn="l" defTabSz="292100" rtl="0" latinLnBrk="0">
        <a:lnSpc>
          <a:spcPct val="100000"/>
        </a:lnSpc>
        <a:spcBef>
          <a:spcPts val="210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753181" marR="0" indent="-308681" algn="l" defTabSz="292100" rtl="0" latinLnBrk="0">
        <a:lnSpc>
          <a:spcPct val="100000"/>
        </a:lnSpc>
        <a:spcBef>
          <a:spcPts val="210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975431" marR="0" indent="-308681" algn="l" defTabSz="292100" rtl="0" latinLnBrk="0">
        <a:lnSpc>
          <a:spcPct val="100000"/>
        </a:lnSpc>
        <a:spcBef>
          <a:spcPts val="210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197681" marR="0" indent="-308681" algn="l" defTabSz="292100" rtl="0" latinLnBrk="0">
        <a:lnSpc>
          <a:spcPct val="100000"/>
        </a:lnSpc>
        <a:spcBef>
          <a:spcPts val="210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419931" marR="0" indent="-308681" algn="l" defTabSz="292100" rtl="0" latinLnBrk="0">
        <a:lnSpc>
          <a:spcPct val="100000"/>
        </a:lnSpc>
        <a:spcBef>
          <a:spcPts val="210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1642181" marR="0" indent="-308681" algn="l" defTabSz="292100" rtl="0" latinLnBrk="0">
        <a:lnSpc>
          <a:spcPct val="100000"/>
        </a:lnSpc>
        <a:spcBef>
          <a:spcPts val="210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1864431" marR="0" indent="-308681" algn="l" defTabSz="292100" rtl="0" latinLnBrk="0">
        <a:lnSpc>
          <a:spcPct val="100000"/>
        </a:lnSpc>
        <a:spcBef>
          <a:spcPts val="210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086681" marR="0" indent="-308681" algn="l" defTabSz="292100" rtl="0" latinLnBrk="0">
        <a:lnSpc>
          <a:spcPct val="100000"/>
        </a:lnSpc>
        <a:spcBef>
          <a:spcPts val="210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date-time-and-time-zone-enhancements-in-net-6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7995-026B-FE46-B5AA-4003A66CC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on .NET – Beyond </a:t>
            </a:r>
            <a:r>
              <a:rPr lang="en-US" dirty="0" err="1"/>
              <a:t>Greeter.SayHello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A06E5-D00C-A240-A3A5-5E3815DE8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 rest bashing, or convincing you to use </a:t>
            </a:r>
            <a:r>
              <a:rPr lang="en-US" dirty="0" err="1"/>
              <a:t>grpc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3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8666-CFF9-47BE-9403-7965B450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</a:t>
            </a:r>
            <a:r>
              <a:rPr lang="en-US" dirty="0"/>
              <a:t> docs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3B59CFB-93C8-4347-B298-193051837B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465377"/>
            <a:ext cx="9960912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defTabSz="914400">
              <a:buClrTx/>
              <a:buSzTx/>
              <a:buNone/>
            </a:pPr>
            <a:r>
              <a:rPr lang="en-US" altLang="en-US" dirty="0">
                <a:solidFill>
                  <a:srgbClr val="171717"/>
                </a:solidFill>
                <a:latin typeface="+mn-lt"/>
                <a:cs typeface="Segoe UI" panose="020B0502040204020203" pitchFamily="34" charset="0"/>
              </a:rPr>
              <a:t>Scalar values always have a </a:t>
            </a:r>
            <a:r>
              <a:rPr lang="en-US" altLang="en-US" dirty="0">
                <a:solidFill>
                  <a:srgbClr val="171717"/>
                </a:solidFill>
                <a:highlight>
                  <a:srgbClr val="FFFF00"/>
                </a:highlight>
                <a:latin typeface="+mn-lt"/>
                <a:cs typeface="Segoe UI" panose="020B0502040204020203" pitchFamily="34" charset="0"/>
              </a:rPr>
              <a:t>default value</a:t>
            </a:r>
            <a:r>
              <a:rPr lang="en-US" altLang="en-US" dirty="0">
                <a:solidFill>
                  <a:srgbClr val="171717"/>
                </a:solidFill>
                <a:latin typeface="+mn-lt"/>
                <a:cs typeface="Segoe UI" panose="020B0502040204020203" pitchFamily="34" charset="0"/>
              </a:rPr>
              <a:t> and </a:t>
            </a:r>
            <a:r>
              <a:rPr lang="en-US" altLang="en-US" dirty="0">
                <a:solidFill>
                  <a:srgbClr val="171717"/>
                </a:solidFill>
                <a:highlight>
                  <a:srgbClr val="FFFF00"/>
                </a:highlight>
                <a:latin typeface="+mn-lt"/>
                <a:cs typeface="Segoe UI" panose="020B0502040204020203" pitchFamily="34" charset="0"/>
              </a:rPr>
              <a:t>can't be set to null</a:t>
            </a:r>
            <a:r>
              <a:rPr lang="en-US" altLang="en-US" dirty="0">
                <a:solidFill>
                  <a:srgbClr val="171717"/>
                </a:solidFill>
                <a:latin typeface="+mn-lt"/>
                <a:cs typeface="Segoe UI" panose="020B0502040204020203" pitchFamily="34" charset="0"/>
              </a:rPr>
              <a:t>. This constraint </a:t>
            </a:r>
            <a:r>
              <a:rPr lang="en-US" altLang="en-US" dirty="0">
                <a:solidFill>
                  <a:srgbClr val="171717"/>
                </a:solidFill>
                <a:highlight>
                  <a:srgbClr val="FFFF00"/>
                </a:highlight>
                <a:latin typeface="+mn-lt"/>
                <a:cs typeface="Segoe UI" panose="020B0502040204020203" pitchFamily="34" charset="0"/>
              </a:rPr>
              <a:t>includes string </a:t>
            </a:r>
            <a:r>
              <a:rPr lang="en-US" altLang="en-US" dirty="0">
                <a:solidFill>
                  <a:srgbClr val="171717"/>
                </a:solidFill>
                <a:latin typeface="+mn-lt"/>
                <a:cs typeface="Segoe UI" panose="020B0502040204020203" pitchFamily="34" charset="0"/>
              </a:rPr>
              <a:t>and </a:t>
            </a:r>
            <a:r>
              <a:rPr lang="en-US" altLang="en-US" dirty="0" err="1">
                <a:solidFill>
                  <a:srgbClr val="171717"/>
                </a:solidFill>
                <a:latin typeface="+mn-lt"/>
                <a:cs typeface="Segoe UI" panose="020B0502040204020203" pitchFamily="34" charset="0"/>
              </a:rPr>
              <a:t>ByteString</a:t>
            </a:r>
            <a:r>
              <a:rPr lang="en-US" altLang="en-US" dirty="0">
                <a:solidFill>
                  <a:srgbClr val="171717"/>
                </a:solidFill>
                <a:latin typeface="+mn-lt"/>
                <a:cs typeface="Segoe UI" panose="020B0502040204020203" pitchFamily="34" charset="0"/>
              </a:rPr>
              <a:t> which are C# classes. string defaults to an empty string value and </a:t>
            </a:r>
            <a:r>
              <a:rPr lang="en-US" altLang="en-US" dirty="0" err="1">
                <a:solidFill>
                  <a:srgbClr val="171717"/>
                </a:solidFill>
                <a:latin typeface="+mn-lt"/>
                <a:cs typeface="Segoe UI" panose="020B0502040204020203" pitchFamily="34" charset="0"/>
              </a:rPr>
              <a:t>ByteString</a:t>
            </a:r>
            <a:r>
              <a:rPr lang="en-US" altLang="en-US" dirty="0">
                <a:solidFill>
                  <a:srgbClr val="171717"/>
                </a:solidFill>
                <a:latin typeface="+mn-lt"/>
                <a:cs typeface="Segoe UI" panose="020B0502040204020203" pitchFamily="34" charset="0"/>
              </a:rPr>
              <a:t> defaults to an empty bytes value. </a:t>
            </a:r>
            <a:r>
              <a:rPr lang="en-US" altLang="en-US" dirty="0">
                <a:solidFill>
                  <a:srgbClr val="171717"/>
                </a:solidFill>
                <a:highlight>
                  <a:srgbClr val="FFFF00"/>
                </a:highlight>
                <a:latin typeface="+mn-lt"/>
                <a:cs typeface="Segoe UI" panose="020B0502040204020203" pitchFamily="34" charset="0"/>
              </a:rPr>
              <a:t>Attempting to set them to null throws an error.</a:t>
            </a:r>
          </a:p>
          <a:p>
            <a:pPr marL="0" lvl="0" indent="0" defTabSz="914400">
              <a:buClrTx/>
              <a:buSzTx/>
              <a:buNone/>
            </a:pPr>
            <a:endParaRPr lang="en-US" altLang="en-US" dirty="0">
              <a:solidFill>
                <a:srgbClr val="171717"/>
              </a:solidFill>
              <a:latin typeface="+mn-lt"/>
              <a:cs typeface="Segoe UI" panose="020B0502040204020203" pitchFamily="34" charset="0"/>
            </a:endParaRPr>
          </a:p>
          <a:p>
            <a:pPr marL="0" lvl="0" indent="0" defTabSz="914400">
              <a:buClrTx/>
              <a:buSzTx/>
              <a:buNone/>
            </a:pPr>
            <a:r>
              <a:rPr lang="en-US" altLang="en-US" dirty="0">
                <a:solidFill>
                  <a:srgbClr val="171717"/>
                </a:solidFill>
                <a:latin typeface="+mn-lt"/>
                <a:cs typeface="Segoe UI" panose="020B0502040204020203" pitchFamily="34" charset="0"/>
              </a:rPr>
              <a:t>Nullable wrapper types can be used to support null values.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642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D958-EDA2-4ADE-BFC3-4FB1898A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8547-D80B-4A79-B439-E81C12FF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E6E93-28E1-43F9-BBF5-761BE65D5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865111"/>
            <a:ext cx="9455437" cy="501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1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4D37-EDD4-4B34-A588-8DD2F26E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B2F379-57C8-4C12-A8BB-B8C6AD81C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32" y="1876424"/>
            <a:ext cx="10597924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75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8666-CFF9-47BE-9403-7965B450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</a:t>
            </a:r>
            <a:r>
              <a:rPr lang="en-US" dirty="0"/>
              <a:t> docs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3B59CFB-93C8-4347-B298-193051837B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465377"/>
            <a:ext cx="9960912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defTabSz="914400">
              <a:buClrTx/>
              <a:buSzTx/>
              <a:buNone/>
            </a:pPr>
            <a:r>
              <a:rPr lang="en-US" altLang="en-US" dirty="0">
                <a:solidFill>
                  <a:srgbClr val="171717"/>
                </a:solidFill>
                <a:latin typeface="+mn-lt"/>
                <a:cs typeface="Segoe UI" panose="020B0502040204020203" pitchFamily="34" charset="0"/>
              </a:rPr>
              <a:t>Scalar values always have a default value and can't be set to null. This constraint includes string and </a:t>
            </a:r>
            <a:r>
              <a:rPr lang="en-US" altLang="en-US" dirty="0" err="1">
                <a:solidFill>
                  <a:srgbClr val="171717"/>
                </a:solidFill>
                <a:latin typeface="+mn-lt"/>
                <a:cs typeface="Segoe UI" panose="020B0502040204020203" pitchFamily="34" charset="0"/>
              </a:rPr>
              <a:t>ByteString</a:t>
            </a:r>
            <a:r>
              <a:rPr lang="en-US" altLang="en-US" dirty="0">
                <a:solidFill>
                  <a:srgbClr val="171717"/>
                </a:solidFill>
                <a:latin typeface="+mn-lt"/>
                <a:cs typeface="Segoe UI" panose="020B0502040204020203" pitchFamily="34" charset="0"/>
              </a:rPr>
              <a:t> which are C# classes. </a:t>
            </a:r>
            <a:r>
              <a:rPr lang="en-US" altLang="en-US" dirty="0">
                <a:solidFill>
                  <a:srgbClr val="171717"/>
                </a:solidFill>
                <a:highlight>
                  <a:srgbClr val="FFFF00"/>
                </a:highlight>
                <a:latin typeface="+mn-lt"/>
                <a:cs typeface="Segoe UI" panose="020B0502040204020203" pitchFamily="34" charset="0"/>
              </a:rPr>
              <a:t>string defaults to an empty string value</a:t>
            </a:r>
            <a:r>
              <a:rPr lang="en-US" altLang="en-US" dirty="0">
                <a:solidFill>
                  <a:srgbClr val="171717"/>
                </a:solidFill>
                <a:latin typeface="+mn-lt"/>
                <a:cs typeface="Segoe UI" panose="020B0502040204020203" pitchFamily="34" charset="0"/>
              </a:rPr>
              <a:t> and </a:t>
            </a:r>
            <a:r>
              <a:rPr lang="en-US" altLang="en-US" dirty="0" err="1">
                <a:solidFill>
                  <a:srgbClr val="171717"/>
                </a:solidFill>
                <a:latin typeface="+mn-lt"/>
                <a:cs typeface="Segoe UI" panose="020B0502040204020203" pitchFamily="34" charset="0"/>
              </a:rPr>
              <a:t>ByteString</a:t>
            </a:r>
            <a:r>
              <a:rPr lang="en-US" altLang="en-US" dirty="0">
                <a:solidFill>
                  <a:srgbClr val="171717"/>
                </a:solidFill>
                <a:latin typeface="+mn-lt"/>
                <a:cs typeface="Segoe UI" panose="020B0502040204020203" pitchFamily="34" charset="0"/>
              </a:rPr>
              <a:t> defaults to an empty bytes value. Attempting to set them to null throws an error.</a:t>
            </a:r>
          </a:p>
          <a:p>
            <a:pPr marL="0" lvl="0" indent="0" defTabSz="914400">
              <a:buClrTx/>
              <a:buSzTx/>
              <a:buNone/>
            </a:pPr>
            <a:endParaRPr lang="en-US" altLang="en-US" dirty="0">
              <a:solidFill>
                <a:srgbClr val="171717"/>
              </a:solidFill>
              <a:latin typeface="+mn-lt"/>
              <a:cs typeface="Segoe UI" panose="020B0502040204020203" pitchFamily="34" charset="0"/>
            </a:endParaRPr>
          </a:p>
          <a:p>
            <a:pPr marL="0" lvl="0" indent="0" defTabSz="914400">
              <a:buClrTx/>
              <a:buSzTx/>
              <a:buNone/>
            </a:pPr>
            <a:r>
              <a:rPr lang="en-US" altLang="en-US" dirty="0">
                <a:solidFill>
                  <a:srgbClr val="171717"/>
                </a:solidFill>
                <a:latin typeface="+mn-lt"/>
                <a:cs typeface="Segoe UI" panose="020B0502040204020203" pitchFamily="34" charset="0"/>
              </a:rPr>
              <a:t>Nullable wrapper types can be used to support null values.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1954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64A4-2F07-4857-A8FC-E068321E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F241-6FC8-41CF-8E83-56EA9EF90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Empty strings no nulls, sign me up</a:t>
            </a:r>
          </a:p>
          <a:p>
            <a:r>
              <a:rPr lang="en-US" dirty="0"/>
              <a:t>Database – I can work around it</a:t>
            </a:r>
          </a:p>
        </p:txBody>
      </p:sp>
    </p:spTree>
    <p:extLst>
      <p:ext uri="{BB962C8B-B14F-4D97-AF65-F5344CB8AC3E}">
        <p14:creationId xmlns:p14="http://schemas.microsoft.com/office/powerpoint/2010/main" val="2760418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6812-CCAA-4557-A37A-57D1EAB5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Defaults don’t always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D9C11-DDB3-4321-B1E7-9C9860A09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= 0</a:t>
            </a:r>
          </a:p>
          <a:p>
            <a:r>
              <a:rPr lang="en-US" dirty="0" err="1"/>
              <a:t>ExpectedSalary</a:t>
            </a:r>
            <a:r>
              <a:rPr lang="en-US" dirty="0"/>
              <a:t> = 0</a:t>
            </a:r>
          </a:p>
          <a:p>
            <a:r>
              <a:rPr lang="en-US" dirty="0" err="1"/>
              <a:t>AgreeToTerms</a:t>
            </a:r>
            <a:r>
              <a:rPr lang="en-US" dirty="0"/>
              <a:t> = false (added after launch)</a:t>
            </a:r>
          </a:p>
          <a:p>
            <a:r>
              <a:rPr lang="en-US" dirty="0" err="1"/>
              <a:t>StateId</a:t>
            </a:r>
            <a:r>
              <a:rPr lang="en-US" dirty="0"/>
              <a:t> = “” (foreign key)</a:t>
            </a:r>
          </a:p>
          <a:p>
            <a:r>
              <a:rPr lang="en-US" dirty="0" err="1"/>
              <a:t>DepartmentId</a:t>
            </a:r>
            <a:r>
              <a:rPr lang="en-US" dirty="0"/>
              <a:t> = 0 (foreign key)</a:t>
            </a:r>
          </a:p>
        </p:txBody>
      </p:sp>
    </p:spTree>
    <p:extLst>
      <p:ext uri="{BB962C8B-B14F-4D97-AF65-F5344CB8AC3E}">
        <p14:creationId xmlns:p14="http://schemas.microsoft.com/office/powerpoint/2010/main" val="1412743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4F80-CF2C-48D5-B2C6-A1C5DE40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thought was a bad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BCA4D-A4A3-443A-BD54-E9A43AB2F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oneof</a:t>
            </a:r>
            <a:r>
              <a:rPr lang="en-US" dirty="0"/>
              <a:t> for nullable fields</a:t>
            </a:r>
          </a:p>
          <a:p>
            <a:r>
              <a:rPr lang="en-US" dirty="0"/>
              <a:t>Use </a:t>
            </a:r>
            <a:r>
              <a:rPr lang="en-US" dirty="0" err="1"/>
              <a:t>google.protobuf.Empty</a:t>
            </a:r>
            <a:endParaRPr lang="en-US" dirty="0"/>
          </a:p>
          <a:p>
            <a:r>
              <a:rPr lang="en-US" dirty="0"/>
              <a:t>Lot of work</a:t>
            </a:r>
          </a:p>
        </p:txBody>
      </p:sp>
    </p:spTree>
    <p:extLst>
      <p:ext uri="{BB962C8B-B14F-4D97-AF65-F5344CB8AC3E}">
        <p14:creationId xmlns:p14="http://schemas.microsoft.com/office/powerpoint/2010/main" val="4054568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8666-CFF9-47BE-9403-7965B450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</a:t>
            </a:r>
            <a:r>
              <a:rPr lang="en-US" dirty="0"/>
              <a:t> docs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3B59CFB-93C8-4347-B298-193051837B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465377"/>
            <a:ext cx="9960912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defTabSz="914400">
              <a:buClrTx/>
              <a:buSzTx/>
              <a:buNone/>
            </a:pPr>
            <a:r>
              <a:rPr lang="en-US" altLang="en-US" dirty="0">
                <a:solidFill>
                  <a:srgbClr val="171717"/>
                </a:solidFill>
                <a:latin typeface="+mn-lt"/>
                <a:cs typeface="Segoe UI" panose="020B0502040204020203" pitchFamily="34" charset="0"/>
              </a:rPr>
              <a:t>Scalar values always have a default value and can't be set to null. This constraint includes string and </a:t>
            </a:r>
            <a:r>
              <a:rPr lang="en-US" altLang="en-US" dirty="0" err="1">
                <a:solidFill>
                  <a:srgbClr val="171717"/>
                </a:solidFill>
                <a:latin typeface="+mn-lt"/>
                <a:cs typeface="Segoe UI" panose="020B0502040204020203" pitchFamily="34" charset="0"/>
              </a:rPr>
              <a:t>ByteString</a:t>
            </a:r>
            <a:r>
              <a:rPr lang="en-US" altLang="en-US" dirty="0">
                <a:solidFill>
                  <a:srgbClr val="171717"/>
                </a:solidFill>
                <a:latin typeface="+mn-lt"/>
                <a:cs typeface="Segoe UI" panose="020B0502040204020203" pitchFamily="34" charset="0"/>
              </a:rPr>
              <a:t> which are C# classes. string defaults to an empty string value and </a:t>
            </a:r>
            <a:r>
              <a:rPr lang="en-US" altLang="en-US" dirty="0" err="1">
                <a:solidFill>
                  <a:srgbClr val="171717"/>
                </a:solidFill>
                <a:latin typeface="+mn-lt"/>
                <a:cs typeface="Segoe UI" panose="020B0502040204020203" pitchFamily="34" charset="0"/>
              </a:rPr>
              <a:t>ByteString</a:t>
            </a:r>
            <a:r>
              <a:rPr lang="en-US" altLang="en-US" dirty="0">
                <a:solidFill>
                  <a:srgbClr val="171717"/>
                </a:solidFill>
                <a:latin typeface="+mn-lt"/>
                <a:cs typeface="Segoe UI" panose="020B0502040204020203" pitchFamily="34" charset="0"/>
              </a:rPr>
              <a:t> defaults to an empty bytes value. Attempting to set them to null throws an error.</a:t>
            </a:r>
          </a:p>
          <a:p>
            <a:pPr marL="0" lvl="0" indent="0" defTabSz="914400">
              <a:buClrTx/>
              <a:buSzTx/>
              <a:buNone/>
            </a:pPr>
            <a:endParaRPr lang="en-US" altLang="en-US" dirty="0">
              <a:solidFill>
                <a:srgbClr val="171717"/>
              </a:solidFill>
              <a:latin typeface="+mn-lt"/>
              <a:cs typeface="Segoe UI" panose="020B0502040204020203" pitchFamily="34" charset="0"/>
            </a:endParaRPr>
          </a:p>
          <a:p>
            <a:pPr marL="0" lvl="0" indent="0" defTabSz="914400">
              <a:buClrTx/>
              <a:buSzTx/>
              <a:buNone/>
            </a:pPr>
            <a:r>
              <a:rPr lang="en-US" altLang="en-US" dirty="0">
                <a:solidFill>
                  <a:srgbClr val="171717"/>
                </a:solidFill>
                <a:highlight>
                  <a:srgbClr val="FFFF00"/>
                </a:highlight>
                <a:latin typeface="+mn-lt"/>
                <a:cs typeface="Segoe UI" panose="020B0502040204020203" pitchFamily="34" charset="0"/>
              </a:rPr>
              <a:t>Nullable wrapper types can be used to support null values.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985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6069-5C4E-410B-9104-DE4C2815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Wrappers.proto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8C7569-7ADF-4861-9A81-EA535DF7B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94325"/>
            <a:ext cx="9106957" cy="443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87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C30E-6BD4-4A4E-893E-E8CEA81F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String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EAA0EA-A07D-4080-97F4-AD77B0B5B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028824"/>
            <a:ext cx="9612336" cy="457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That-Conference-Branding-Slide.png" descr="That-Conference-Branding-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4E23-4C6C-4234-B70E-71A94324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Int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87F17C-B98E-4313-BBEE-C5F0E5838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887310"/>
            <a:ext cx="9856555" cy="497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7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30F5-D559-4C8C-B587-30528999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Bool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524EFE-3747-4E34-A85B-D10A8B3BC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192" y="1952623"/>
            <a:ext cx="10870367" cy="469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51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B376-55A7-4537-8495-C8A53D95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1624B-FC4F-4C75-BEDE-1A45FB638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in </a:t>
            </a:r>
            <a:r>
              <a:rPr lang="en-US" dirty="0" err="1"/>
              <a:t>Protobuf</a:t>
            </a:r>
            <a:r>
              <a:rPr lang="en-US" dirty="0"/>
              <a:t> 2</a:t>
            </a:r>
          </a:p>
          <a:p>
            <a:r>
              <a:rPr lang="en-US" dirty="0"/>
              <a:t>Removed in </a:t>
            </a:r>
            <a:r>
              <a:rPr lang="en-US" dirty="0" err="1"/>
              <a:t>Protobuf</a:t>
            </a:r>
            <a:r>
              <a:rPr lang="en-US" dirty="0"/>
              <a:t> 3</a:t>
            </a:r>
          </a:p>
          <a:p>
            <a:r>
              <a:rPr lang="en-US" dirty="0"/>
              <a:t>Brought back in </a:t>
            </a:r>
            <a:r>
              <a:rPr lang="en-US" dirty="0" err="1"/>
              <a:t>Protobuf</a:t>
            </a:r>
            <a:r>
              <a:rPr lang="en-US" dirty="0"/>
              <a:t> 3.15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10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896B-A069-4C15-9D08-D3F50852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BA17D3-A2E8-45DD-A24F-851CDEB8F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221" y="2003893"/>
            <a:ext cx="7223866" cy="350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77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095A-0CBD-4B07-AF9E-0519F175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Doesn’t mean Null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0382D5-D50A-4FD0-9124-44980B1A9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329" y="1919968"/>
            <a:ext cx="9318813" cy="493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42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0153-F2E7-441B-96A5-0CFE8E1C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– Can’t set null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CBC9E4-1AEC-45FD-A1BF-3FF888C84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63510"/>
            <a:ext cx="8992588" cy="489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9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222F1-226E-4C1E-8A31-4D3D6F2E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Clear and Has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E873A0-F89B-4699-8410-4545E7B84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854654"/>
            <a:ext cx="8290665" cy="501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23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5E9C-4E2A-4672-B7FE-C764CDB0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- However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43E9F9-E6BB-4409-B98E-27277A978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182553"/>
            <a:ext cx="11461539" cy="241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40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861A-5776-47E5-ABD8-47FF9592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Messages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A3E455-685F-4DAE-A5B8-13CFA4502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191" y="1843767"/>
            <a:ext cx="5688979" cy="50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84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8888-1194-412B-9B23-D4DA2F4D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Failing Tests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DEFBF4-11B9-41A2-BAF4-1D955C901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192" y="1811110"/>
            <a:ext cx="9586065" cy="50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0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That-Conference-Partners-Slide.png" descr="That-Conference-Partners-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EB42-0784-4AF2-A631-F56DAF0B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Objects can be null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DDA75F-2494-43E5-B8C2-79F413207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554" y="2007052"/>
            <a:ext cx="8573332" cy="471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47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9280-86F8-4BB3-A0B9-8D48C72C9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objects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7D1BF-CFC1-4CCA-93E1-BB7A939C4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 Rules still apply</a:t>
            </a:r>
          </a:p>
          <a:p>
            <a:r>
              <a:rPr lang="en-US" dirty="0"/>
              <a:t>I Avoid them if I can</a:t>
            </a:r>
          </a:p>
        </p:txBody>
      </p:sp>
    </p:spTree>
    <p:extLst>
      <p:ext uri="{BB962C8B-B14F-4D97-AF65-F5344CB8AC3E}">
        <p14:creationId xmlns:p14="http://schemas.microsoft.com/office/powerpoint/2010/main" val="134865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EE32-2237-4D23-A239-6FDE215A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and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2C7A2-87CB-4A2A-8D2C-F2F7CEC4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in </a:t>
            </a:r>
            <a:r>
              <a:rPr lang="en-US" dirty="0" err="1"/>
              <a:t>Protobuf</a:t>
            </a:r>
            <a:endParaRPr lang="en-US" dirty="0"/>
          </a:p>
          <a:p>
            <a:r>
              <a:rPr lang="en-US" dirty="0"/>
              <a:t>Well-Known Type</a:t>
            </a:r>
          </a:p>
          <a:p>
            <a:r>
              <a:rPr lang="en-US" dirty="0"/>
              <a:t>Type aka Lesser-Known Type</a:t>
            </a:r>
          </a:p>
        </p:txBody>
      </p:sp>
    </p:spTree>
    <p:extLst>
      <p:ext uri="{BB962C8B-B14F-4D97-AF65-F5344CB8AC3E}">
        <p14:creationId xmlns:p14="http://schemas.microsoft.com/office/powerpoint/2010/main" val="3468160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C7CD-EA40-44A0-81CF-8DA5452D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Well-Known Type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85A36-93E1-49B4-8848-0C990FE25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import “google/</a:t>
            </a:r>
            <a:r>
              <a:rPr lang="en-US" dirty="0" err="1"/>
              <a:t>protobuf</a:t>
            </a:r>
            <a:r>
              <a:rPr lang="en-US" dirty="0"/>
              <a:t>./</a:t>
            </a:r>
            <a:r>
              <a:rPr lang="en-US" dirty="0" err="1"/>
              <a:t>timestamp.proto</a:t>
            </a:r>
            <a:r>
              <a:rPr lang="en-US" dirty="0"/>
              <a:t>”</a:t>
            </a:r>
          </a:p>
          <a:p>
            <a:r>
              <a:rPr lang="en-US" dirty="0"/>
              <a:t>import “google/</a:t>
            </a:r>
            <a:r>
              <a:rPr lang="en-US" dirty="0" err="1"/>
              <a:t>protobuf</a:t>
            </a:r>
            <a:r>
              <a:rPr lang="en-US" dirty="0"/>
              <a:t>/</a:t>
            </a:r>
            <a:r>
              <a:rPr lang="en-US" dirty="0" err="1"/>
              <a:t>duration.proto</a:t>
            </a:r>
            <a:r>
              <a:rPr lang="en-US" dirty="0"/>
              <a:t>”</a:t>
            </a:r>
          </a:p>
          <a:p>
            <a:r>
              <a:rPr lang="en-US" dirty="0"/>
              <a:t>Timestamp is only UTC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27C5CBC-A2A7-4163-8732-9222600C4A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724763"/>
              </p:ext>
            </p:extLst>
          </p:nvPr>
        </p:nvGraphicFramePr>
        <p:xfrm>
          <a:off x="581192" y="4219672"/>
          <a:ext cx="1102995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2850127563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34715026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.NET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Protobuf</a:t>
                      </a:r>
                      <a:r>
                        <a:rPr lang="en-US" dirty="0"/>
                        <a:t> Well-Known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09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DateTimeOffset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google.protobuf.Timestamp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51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google.protobuf.Timestamp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5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TimeSpan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google.protobuf.Duration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065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048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5836-DB22-462A-86F6-C3961C99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and Server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C96465-C591-42C3-800C-61318FB59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98345"/>
            <a:ext cx="9477638" cy="435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36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16DA-A382-4BC1-82A3-954A0452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Timestamp – Can be Null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A11F5A-0B8B-4AF7-8A95-C2F2C36E6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412" y="1978024"/>
            <a:ext cx="9224868" cy="457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57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F387-906B-4C0E-906A-E9DFC463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Duration – Can be Null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4F7801-EDE7-4EA2-978A-8EA432DB8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99796"/>
            <a:ext cx="9630150" cy="458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E056-6D67-4620-BF90-F9529ED2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Tests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D72B80-75FA-4B76-AFF2-5D9B41802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52625"/>
            <a:ext cx="8382831" cy="478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98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A71D-A6B1-43C5-BCCF-BBA422EE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UTC is helpful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33615-2FC4-4035-B442-171D79C23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Time displayed in browser</a:t>
            </a:r>
          </a:p>
          <a:p>
            <a:r>
              <a:rPr lang="en-US" dirty="0"/>
              <a:t>Manually need to handle Time Zone</a:t>
            </a:r>
          </a:p>
          <a:p>
            <a:r>
              <a:rPr lang="en-US" dirty="0"/>
              <a:t>Instance in Time aka Date and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17979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6D16-F77E-4133-94E5-B25A19D6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UTC Gets in the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994EC-5103-45A2-97FC-4C6CA3DDB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doesn’t matter:  Birthdate, Hire Date, etc.</a:t>
            </a:r>
          </a:p>
          <a:p>
            <a:r>
              <a:rPr lang="en-US" dirty="0"/>
              <a:t>Date doesn’t matter: Store Hours, Recurring Dates (alarms, meetings)</a:t>
            </a:r>
          </a:p>
          <a:p>
            <a:r>
              <a:rPr lang="en-US" dirty="0"/>
              <a:t>Overhead of thinking about it</a:t>
            </a:r>
          </a:p>
        </p:txBody>
      </p:sp>
    </p:spTree>
    <p:extLst>
      <p:ext uri="{BB962C8B-B14F-4D97-AF65-F5344CB8AC3E}">
        <p14:creationId xmlns:p14="http://schemas.microsoft.com/office/powerpoint/2010/main" val="128675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9015-F895-2648-8D75-B23AF0FB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Allen Zaudtke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11B37-B48C-7345-903D-F0AE46ABC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 at J. J. Keller &amp; Associates, Inc.</a:t>
            </a:r>
          </a:p>
          <a:p>
            <a:r>
              <a:rPr lang="en-US" dirty="0"/>
              <a:t>@</a:t>
            </a:r>
            <a:r>
              <a:rPr lang="en-US" dirty="0" err="1"/>
              <a:t>alzaudtke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zaudtke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2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6232-CA82-4A84-8A4C-91E18CBA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Types “Lesser Known”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ED794-25E3-4A90-B3E7-A3653DD8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date.proto</a:t>
            </a:r>
            <a:endParaRPr lang="en-US" dirty="0"/>
          </a:p>
          <a:p>
            <a:r>
              <a:rPr lang="en-US" dirty="0" err="1"/>
              <a:t>timeofday.proto</a:t>
            </a:r>
            <a:endParaRPr lang="en-US" dirty="0"/>
          </a:p>
          <a:p>
            <a:r>
              <a:rPr lang="en-US" dirty="0"/>
              <a:t>Must copy locally – Almost equivalent to Build Your 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678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4166-1EDF-4A3D-94AE-E3AD8933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Protobuf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8610C2-9F24-40B7-B506-202678BDE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192" y="2021204"/>
            <a:ext cx="8009991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05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789D-5DD6-443D-964B-3176DDF5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943EF2-C88D-4101-877A-E87CC74A1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192" y="2099582"/>
            <a:ext cx="10366409" cy="427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25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2D20-58AB-4258-8B0A-2D148F0E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soon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EDDD-1170-48CF-BF16-73E6FDCE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https://devblogs.microsoft.com/dotnet/date-time-and-time-zone-enhancements-in-net-6/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The </a:t>
            </a:r>
            <a:r>
              <a:rPr lang="en-US" dirty="0" err="1">
                <a:highlight>
                  <a:srgbClr val="FFFF00"/>
                </a:highlight>
              </a:rPr>
              <a:t>DateOnly</a:t>
            </a:r>
            <a:r>
              <a:rPr lang="en-US" dirty="0">
                <a:highlight>
                  <a:srgbClr val="FFFF00"/>
                </a:highlight>
              </a:rPr>
              <a:t> type</a:t>
            </a:r>
            <a:r>
              <a:rPr lang="en-US" dirty="0"/>
              <a:t> is a structure that is intended to represent only a date. In other words, just a year, month, and day. Here’s a brief example:</a:t>
            </a:r>
          </a:p>
          <a:p>
            <a:r>
              <a:rPr lang="en-US" dirty="0"/>
              <a:t>We also get a new </a:t>
            </a:r>
            <a:r>
              <a:rPr lang="en-US" dirty="0" err="1">
                <a:highlight>
                  <a:srgbClr val="FFFF00"/>
                </a:highlight>
              </a:rPr>
              <a:t>TimeOnly</a:t>
            </a:r>
            <a:r>
              <a:rPr lang="en-US" dirty="0">
                <a:highlight>
                  <a:srgbClr val="FFFF00"/>
                </a:highlight>
              </a:rPr>
              <a:t> type</a:t>
            </a:r>
            <a:r>
              <a:rPr lang="en-US" dirty="0"/>
              <a:t>, which is a structure that is intended to represent only a time of day. If </a:t>
            </a:r>
            <a:r>
              <a:rPr lang="en-US" dirty="0" err="1"/>
              <a:t>DateOnly</a:t>
            </a:r>
            <a:r>
              <a:rPr lang="en-US" dirty="0"/>
              <a:t> is one half of a </a:t>
            </a:r>
            <a:r>
              <a:rPr lang="en-US" dirty="0" err="1"/>
              <a:t>DateTime</a:t>
            </a:r>
            <a:r>
              <a:rPr lang="en-US" dirty="0"/>
              <a:t>, then </a:t>
            </a:r>
            <a:r>
              <a:rPr lang="en-US" dirty="0" err="1"/>
              <a:t>TimeOnly</a:t>
            </a:r>
            <a:r>
              <a:rPr lang="en-US" dirty="0"/>
              <a:t> is the other half. Here’s a brief example:</a:t>
            </a:r>
          </a:p>
        </p:txBody>
      </p:sp>
    </p:spTree>
    <p:extLst>
      <p:ext uri="{BB962C8B-B14F-4D97-AF65-F5344CB8AC3E}">
        <p14:creationId xmlns:p14="http://schemas.microsoft.com/office/powerpoint/2010/main" val="42824088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4843-9D99-4446-A336-DC2E0FCA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DB072-8013-4E68-916F-0F49057A5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RPC Exceptions, Status, and Trailers</a:t>
            </a:r>
          </a:p>
          <a:p>
            <a:r>
              <a:rPr lang="en-US" dirty="0"/>
              <a:t>Custom Return Type</a:t>
            </a:r>
          </a:p>
          <a:p>
            <a:r>
              <a:rPr lang="en-US" dirty="0"/>
              <a:t>“Richer” Error Model – Not available in .NET at this time</a:t>
            </a:r>
          </a:p>
          <a:p>
            <a:r>
              <a:rPr lang="en-US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6897349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2B69-3C8C-4988-A402-B0B6C67C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D28F-124A-434B-9C03-B3CA3E507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3856961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2A6E-AB49-2140-8E3C-BD0063AA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7081-3AC4-0D43-8A9A-E067497B6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 of time on messages and data</a:t>
            </a:r>
          </a:p>
          <a:p>
            <a:r>
              <a:rPr lang="en-US" dirty="0"/>
              <a:t>Breaking away from </a:t>
            </a:r>
            <a:r>
              <a:rPr lang="en-US" dirty="0" err="1"/>
              <a:t>DateTime</a:t>
            </a:r>
            <a:r>
              <a:rPr lang="en-US" dirty="0"/>
              <a:t> together</a:t>
            </a:r>
          </a:p>
          <a:p>
            <a:r>
              <a:rPr lang="en-US" dirty="0"/>
              <a:t>Returning Errors</a:t>
            </a:r>
          </a:p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6484638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THAT.us.png" descr="THAT.u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031A-A633-1049-9407-A391AC3C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BE28-AA07-7346-B77E-76E280032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r>
              <a:rPr lang="en-US" dirty="0"/>
              <a:t>https://github.com/zaudtke</a:t>
            </a:r>
          </a:p>
        </p:txBody>
      </p:sp>
    </p:spTree>
    <p:extLst>
      <p:ext uri="{BB962C8B-B14F-4D97-AF65-F5344CB8AC3E}">
        <p14:creationId xmlns:p14="http://schemas.microsoft.com/office/powerpoint/2010/main" val="104610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B9A1-9F16-264F-81AC-7769AA20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2DA4-D435-2748-B6A7-93A2A32B6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explanation of </a:t>
            </a:r>
            <a:r>
              <a:rPr lang="en-US" dirty="0" err="1"/>
              <a:t>gRPC</a:t>
            </a:r>
            <a:endParaRPr lang="en-US" dirty="0"/>
          </a:p>
          <a:p>
            <a:r>
              <a:rPr lang="en-US" dirty="0"/>
              <a:t>Convincing you </a:t>
            </a:r>
            <a:r>
              <a:rPr lang="en-US" dirty="0" err="1"/>
              <a:t>gRPC</a:t>
            </a:r>
            <a:r>
              <a:rPr lang="en-US" dirty="0"/>
              <a:t> is better</a:t>
            </a:r>
          </a:p>
          <a:p>
            <a:r>
              <a:rPr lang="en-US" dirty="0"/>
              <a:t>Answer your questions on Hosting</a:t>
            </a:r>
          </a:p>
        </p:txBody>
      </p:sp>
    </p:spTree>
    <p:extLst>
      <p:ext uri="{BB962C8B-B14F-4D97-AF65-F5344CB8AC3E}">
        <p14:creationId xmlns:p14="http://schemas.microsoft.com/office/powerpoint/2010/main" val="261929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D632-BED1-4140-BFB6-6093CEF0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will be covered?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8808-CB96-9D42-82B0-26CF2671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 Values and </a:t>
            </a:r>
            <a:r>
              <a:rPr lang="en-US" dirty="0" err="1"/>
              <a:t>Nullables</a:t>
            </a:r>
            <a:endParaRPr lang="en-US" dirty="0"/>
          </a:p>
          <a:p>
            <a:r>
              <a:rPr lang="en-US" dirty="0"/>
              <a:t>Dates and Times – They still suck</a:t>
            </a:r>
          </a:p>
          <a:p>
            <a:r>
              <a:rPr lang="en-US" dirty="0"/>
              <a:t>Returning Errors</a:t>
            </a:r>
          </a:p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04377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D632-BED1-4140-BFB6-6093CEF0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Background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8808-CB96-9D42-82B0-26CF2671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Preference</a:t>
            </a:r>
          </a:p>
          <a:p>
            <a:r>
              <a:rPr lang="en-US" dirty="0"/>
              <a:t>Must conform to existing Api patterns</a:t>
            </a:r>
          </a:p>
          <a:p>
            <a:r>
              <a:rPr lang="en-US" dirty="0"/>
              <a:t>Must conform to existing testing expectations</a:t>
            </a:r>
          </a:p>
          <a:p>
            <a:r>
              <a:rPr lang="en-US" dirty="0"/>
              <a:t>Mostly flat objects</a:t>
            </a:r>
          </a:p>
        </p:txBody>
      </p:sp>
    </p:spTree>
    <p:extLst>
      <p:ext uri="{BB962C8B-B14F-4D97-AF65-F5344CB8AC3E}">
        <p14:creationId xmlns:p14="http://schemas.microsoft.com/office/powerpoint/2010/main" val="253609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8CBB-2EED-4F8C-8CA3-46FDB105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– First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93E1F-F33E-4847-94C0-54A473FC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Guid</a:t>
            </a:r>
            <a:endParaRPr lang="en-US" dirty="0"/>
          </a:p>
          <a:p>
            <a:r>
              <a:rPr lang="en-US" dirty="0"/>
              <a:t>Use a string or build a type</a:t>
            </a:r>
          </a:p>
          <a:p>
            <a:r>
              <a:rPr lang="en-US" dirty="0"/>
              <a:t>I opted for string</a:t>
            </a:r>
          </a:p>
        </p:txBody>
      </p:sp>
    </p:spTree>
    <p:extLst>
      <p:ext uri="{BB962C8B-B14F-4D97-AF65-F5344CB8AC3E}">
        <p14:creationId xmlns:p14="http://schemas.microsoft.com/office/powerpoint/2010/main" val="3441954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D34F9-8BFF-4E70-8BB6-E60CE546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– Huh?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31020-C6E6-402B-BB92-FC583299C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This threw an Exception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030A08D-02AA-45A9-A0C2-E4DABB500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04" y="2654674"/>
            <a:ext cx="9347335" cy="320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745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{558762D1-0F9F-2D4F-9CFB-30CFA187CBD9}tf10001123</Template>
  <TotalTime>8299</TotalTime>
  <Words>803</Words>
  <Application>Microsoft Office PowerPoint</Application>
  <PresentationFormat>Widescreen</PresentationFormat>
  <Paragraphs>143</Paragraphs>
  <Slides>48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Calibri</vt:lpstr>
      <vt:lpstr>Gill Sans MT</vt:lpstr>
      <vt:lpstr>Helvetica</vt:lpstr>
      <vt:lpstr>Helvetica Light</vt:lpstr>
      <vt:lpstr>Wingdings 2</vt:lpstr>
      <vt:lpstr>Dividend</vt:lpstr>
      <vt:lpstr>White</vt:lpstr>
      <vt:lpstr>1_White</vt:lpstr>
      <vt:lpstr>Grpc on .NET – Beyond Greeter.SayHello</vt:lpstr>
      <vt:lpstr>PowerPoint Presentation</vt:lpstr>
      <vt:lpstr>PowerPoint Presentation</vt:lpstr>
      <vt:lpstr>Allen Zaudtke</vt:lpstr>
      <vt:lpstr>This is not</vt:lpstr>
      <vt:lpstr>So, what will be covered?</vt:lpstr>
      <vt:lpstr>Some Background Context</vt:lpstr>
      <vt:lpstr>Scalar – First thing</vt:lpstr>
      <vt:lpstr>Scalar – Huh?</vt:lpstr>
      <vt:lpstr>Ms docs</vt:lpstr>
      <vt:lpstr>Confusion</vt:lpstr>
      <vt:lpstr>Generated Code</vt:lpstr>
      <vt:lpstr>Ms docs</vt:lpstr>
      <vt:lpstr>Empty Strings</vt:lpstr>
      <vt:lpstr>Defaults don’t always work</vt:lpstr>
      <vt:lpstr>First thought was a bad idea</vt:lpstr>
      <vt:lpstr>Ms docs</vt:lpstr>
      <vt:lpstr>Wrappers.proto</vt:lpstr>
      <vt:lpstr>Nullable String</vt:lpstr>
      <vt:lpstr>Nullable Int</vt:lpstr>
      <vt:lpstr>Nullable Bool</vt:lpstr>
      <vt:lpstr>Sidebar</vt:lpstr>
      <vt:lpstr>Optional</vt:lpstr>
      <vt:lpstr>Optional Doesn’t mean Null</vt:lpstr>
      <vt:lpstr>Optional – Can’t set null</vt:lpstr>
      <vt:lpstr>Optional Clear and Has</vt:lpstr>
      <vt:lpstr>Optional - However</vt:lpstr>
      <vt:lpstr>Nested Messages</vt:lpstr>
      <vt:lpstr>More Failing Tests</vt:lpstr>
      <vt:lpstr>Nested Objects can be null</vt:lpstr>
      <vt:lpstr>Nested objects </vt:lpstr>
      <vt:lpstr>Date and Time</vt:lpstr>
      <vt:lpstr>Well-Known Type</vt:lpstr>
      <vt:lpstr>Client and Server</vt:lpstr>
      <vt:lpstr>Timestamp – Can be Null</vt:lpstr>
      <vt:lpstr>Duration – Can be Null</vt:lpstr>
      <vt:lpstr>Null Tests</vt:lpstr>
      <vt:lpstr>When UTC is helpful</vt:lpstr>
      <vt:lpstr>When UTC Gets in the way</vt:lpstr>
      <vt:lpstr>Google Types “Lesser Known”</vt:lpstr>
      <vt:lpstr>Protobuf </vt:lpstr>
      <vt:lpstr>C#</vt:lpstr>
      <vt:lpstr>Coming soon</vt:lpstr>
      <vt:lpstr>Returning Errors</vt:lpstr>
      <vt:lpstr>Testing</vt:lpstr>
      <vt:lpstr>Summary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Embracing SQL</dc:title>
  <dc:creator>Zaudtke, Allen (Al) A</dc:creator>
  <cp:lastModifiedBy>Zaudtke, Allen (Al) A</cp:lastModifiedBy>
  <cp:revision>97</cp:revision>
  <dcterms:created xsi:type="dcterms:W3CDTF">2019-10-10T12:11:01Z</dcterms:created>
  <dcterms:modified xsi:type="dcterms:W3CDTF">2021-07-27T16:11:40Z</dcterms:modified>
</cp:coreProperties>
</file>