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65" r:id="rId9"/>
    <p:sldId id="258"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4C51A1F-08F3-4144-B79C-1918AF9E77A5}" type="datetimeFigureOut">
              <a:rPr lang="en-US" smtClean="0"/>
              <a:t>6/10/2020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FBB168D-60AA-4E98-A632-3A37A6B9786E}"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879371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51A1F-08F3-4144-B79C-1918AF9E77A5}"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B168D-60AA-4E98-A632-3A37A6B9786E}" type="slidenum">
              <a:rPr lang="en-US" smtClean="0"/>
              <a:t>‹#›</a:t>
            </a:fld>
            <a:endParaRPr lang="en-US"/>
          </a:p>
        </p:txBody>
      </p:sp>
    </p:spTree>
    <p:extLst>
      <p:ext uri="{BB962C8B-B14F-4D97-AF65-F5344CB8AC3E}">
        <p14:creationId xmlns:p14="http://schemas.microsoft.com/office/powerpoint/2010/main" val="103206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51A1F-08F3-4144-B79C-1918AF9E77A5}"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B168D-60AA-4E98-A632-3A37A6B9786E}" type="slidenum">
              <a:rPr lang="en-US" smtClean="0"/>
              <a:t>‹#›</a:t>
            </a:fld>
            <a:endParaRPr lang="en-US"/>
          </a:p>
        </p:txBody>
      </p:sp>
    </p:spTree>
    <p:extLst>
      <p:ext uri="{BB962C8B-B14F-4D97-AF65-F5344CB8AC3E}">
        <p14:creationId xmlns:p14="http://schemas.microsoft.com/office/powerpoint/2010/main" val="3374068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51A1F-08F3-4144-B79C-1918AF9E77A5}"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B168D-60AA-4E98-A632-3A37A6B9786E}" type="slidenum">
              <a:rPr lang="en-US" smtClean="0"/>
              <a:t>‹#›</a:t>
            </a:fld>
            <a:endParaRPr lang="en-US"/>
          </a:p>
        </p:txBody>
      </p:sp>
    </p:spTree>
    <p:extLst>
      <p:ext uri="{BB962C8B-B14F-4D97-AF65-F5344CB8AC3E}">
        <p14:creationId xmlns:p14="http://schemas.microsoft.com/office/powerpoint/2010/main" val="5432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4C51A1F-08F3-4144-B79C-1918AF9E77A5}" type="datetimeFigureOut">
              <a:rPr lang="en-US" smtClean="0"/>
              <a:t>6/10/2020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FBB168D-60AA-4E98-A632-3A37A6B9786E}"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486354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51A1F-08F3-4144-B79C-1918AF9E77A5}"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B168D-60AA-4E98-A632-3A37A6B9786E}" type="slidenum">
              <a:rPr lang="en-US" smtClean="0"/>
              <a:t>‹#›</a:t>
            </a:fld>
            <a:endParaRPr lang="en-US"/>
          </a:p>
        </p:txBody>
      </p:sp>
    </p:spTree>
    <p:extLst>
      <p:ext uri="{BB962C8B-B14F-4D97-AF65-F5344CB8AC3E}">
        <p14:creationId xmlns:p14="http://schemas.microsoft.com/office/powerpoint/2010/main" val="4166571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51A1F-08F3-4144-B79C-1918AF9E77A5}" type="datetimeFigureOut">
              <a:rPr lang="en-US" smtClean="0"/>
              <a:t>6/10/2020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BB168D-60AA-4E98-A632-3A37A6B9786E}" type="slidenum">
              <a:rPr lang="en-US" smtClean="0"/>
              <a:t>‹#›</a:t>
            </a:fld>
            <a:endParaRPr lang="en-US"/>
          </a:p>
        </p:txBody>
      </p:sp>
    </p:spTree>
    <p:extLst>
      <p:ext uri="{BB962C8B-B14F-4D97-AF65-F5344CB8AC3E}">
        <p14:creationId xmlns:p14="http://schemas.microsoft.com/office/powerpoint/2010/main" val="29755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51A1F-08F3-4144-B79C-1918AF9E77A5}" type="datetimeFigureOut">
              <a:rPr lang="en-US" smtClean="0"/>
              <a:t>6/10/2020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BB168D-60AA-4E98-A632-3A37A6B9786E}" type="slidenum">
              <a:rPr lang="en-US" smtClean="0"/>
              <a:t>‹#›</a:t>
            </a:fld>
            <a:endParaRPr lang="en-US"/>
          </a:p>
        </p:txBody>
      </p:sp>
    </p:spTree>
    <p:extLst>
      <p:ext uri="{BB962C8B-B14F-4D97-AF65-F5344CB8AC3E}">
        <p14:creationId xmlns:p14="http://schemas.microsoft.com/office/powerpoint/2010/main" val="105160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51A1F-08F3-4144-B79C-1918AF9E77A5}" type="datetimeFigureOut">
              <a:rPr lang="en-US" smtClean="0"/>
              <a:t>6/10/2020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BB168D-60AA-4E98-A632-3A37A6B9786E}" type="slidenum">
              <a:rPr lang="en-US" smtClean="0"/>
              <a:t>‹#›</a:t>
            </a:fld>
            <a:endParaRPr lang="en-US"/>
          </a:p>
        </p:txBody>
      </p:sp>
    </p:spTree>
    <p:extLst>
      <p:ext uri="{BB962C8B-B14F-4D97-AF65-F5344CB8AC3E}">
        <p14:creationId xmlns:p14="http://schemas.microsoft.com/office/powerpoint/2010/main" val="3956530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4C51A1F-08F3-4144-B79C-1918AF9E77A5}" type="datetimeFigureOut">
              <a:rPr lang="en-US" smtClean="0"/>
              <a:t>6/10/2020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FBB168D-60AA-4E98-A632-3A37A6B9786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6889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4C51A1F-08F3-4144-B79C-1918AF9E77A5}" type="datetimeFigureOut">
              <a:rPr lang="en-US" smtClean="0"/>
              <a:t>6/10/2020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FBB168D-60AA-4E98-A632-3A37A6B9786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314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4C51A1F-08F3-4144-B79C-1918AF9E77A5}" type="datetimeFigureOut">
              <a:rPr lang="en-US" smtClean="0"/>
              <a:t>6/10/2020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FBB168D-60AA-4E98-A632-3A37A6B9786E}"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2723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lifesciencesite.com/lsj/life1011s/" TargetMode="External"/><Relationship Id="rId2" Type="http://schemas.openxmlformats.org/officeDocument/2006/relationships/hyperlink" Target="https://www.kmg.kz/e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9D062-6838-4FE2-A0E8-B6DFB044890C}"/>
              </a:ext>
            </a:extLst>
          </p:cNvPr>
          <p:cNvSpPr>
            <a:spLocks noGrp="1"/>
          </p:cNvSpPr>
          <p:nvPr>
            <p:ph type="ctrTitle"/>
          </p:nvPr>
        </p:nvSpPr>
        <p:spPr>
          <a:xfrm>
            <a:off x="4737533" y="1585101"/>
            <a:ext cx="8361229" cy="2098226"/>
          </a:xfrm>
        </p:spPr>
        <p:txBody>
          <a:bodyPr/>
          <a:lstStyle/>
          <a:p>
            <a:r>
              <a:rPr lang="en-US" dirty="0"/>
              <a:t>SWOT</a:t>
            </a:r>
          </a:p>
        </p:txBody>
      </p:sp>
      <p:sp>
        <p:nvSpPr>
          <p:cNvPr id="3" name="Subtitle 2">
            <a:extLst>
              <a:ext uri="{FF2B5EF4-FFF2-40B4-BE49-F238E27FC236}">
                <a16:creationId xmlns:a16="http://schemas.microsoft.com/office/drawing/2014/main" id="{97CE4630-CED4-4ADC-AF2D-155815CB2D45}"/>
              </a:ext>
            </a:extLst>
          </p:cNvPr>
          <p:cNvSpPr>
            <a:spLocks noGrp="1"/>
          </p:cNvSpPr>
          <p:nvPr>
            <p:ph type="subTitle" idx="1"/>
          </p:nvPr>
        </p:nvSpPr>
        <p:spPr>
          <a:xfrm>
            <a:off x="6569613" y="5247248"/>
            <a:ext cx="5797708" cy="700755"/>
          </a:xfrm>
          <a:noFill/>
          <a:ln>
            <a:noFill/>
          </a:ln>
        </p:spPr>
        <p:txBody>
          <a:bodyPr/>
          <a:lstStyle/>
          <a:p>
            <a:r>
              <a:rPr lang="en-US" dirty="0" err="1"/>
              <a:t>Zaure</a:t>
            </a:r>
            <a:r>
              <a:rPr lang="en-US" dirty="0"/>
              <a:t> </a:t>
            </a:r>
            <a:r>
              <a:rPr lang="en-US" dirty="0" err="1"/>
              <a:t>Nurlan</a:t>
            </a:r>
            <a:r>
              <a:rPr lang="en-US" dirty="0"/>
              <a:t> IT-1902</a:t>
            </a:r>
          </a:p>
        </p:txBody>
      </p:sp>
      <p:pic>
        <p:nvPicPr>
          <p:cNvPr id="1026" name="Picture 2" descr="KazMunaiGas is processing and marketing">
            <a:extLst>
              <a:ext uri="{FF2B5EF4-FFF2-40B4-BE49-F238E27FC236}">
                <a16:creationId xmlns:a16="http://schemas.microsoft.com/office/drawing/2014/main" id="{EA84B726-D248-4D7D-9CE5-E62E41B5C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302" y="1738800"/>
            <a:ext cx="4554068" cy="2740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77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bg/>
                                          </p:spTgt>
                                        </p:tgtEl>
                                        <p:attrNameLst>
                                          <p:attrName>style.visibility</p:attrName>
                                        </p:attrNameLst>
                                      </p:cBhvr>
                                      <p:to>
                                        <p:strVal val="visible"/>
                                      </p:to>
                                    </p:set>
                                    <p:anim calcmode="lin" valueType="num">
                                      <p:cBhvr>
                                        <p:cTn id="21" dur="500" fill="hold"/>
                                        <p:tgtEl>
                                          <p:spTgt spid="3">
                                            <p:bg/>
                                          </p:spTgt>
                                        </p:tgtEl>
                                        <p:attrNameLst>
                                          <p:attrName>ppt_w</p:attrName>
                                        </p:attrNameLst>
                                      </p:cBhvr>
                                      <p:tavLst>
                                        <p:tav tm="0">
                                          <p:val>
                                            <p:fltVal val="0"/>
                                          </p:val>
                                        </p:tav>
                                        <p:tav tm="100000">
                                          <p:val>
                                            <p:strVal val="#ppt_w"/>
                                          </p:val>
                                        </p:tav>
                                      </p:tavLst>
                                    </p:anim>
                                    <p:anim calcmode="lin" valueType="num">
                                      <p:cBhvr>
                                        <p:cTn id="22" dur="500" fill="hold"/>
                                        <p:tgtEl>
                                          <p:spTgt spid="3">
                                            <p:bg/>
                                          </p:spTgt>
                                        </p:tgtEl>
                                        <p:attrNameLst>
                                          <p:attrName>ppt_h</p:attrName>
                                        </p:attrNameLst>
                                      </p:cBhvr>
                                      <p:tavLst>
                                        <p:tav tm="0">
                                          <p:val>
                                            <p:fltVal val="0"/>
                                          </p:val>
                                        </p:tav>
                                        <p:tav tm="100000">
                                          <p:val>
                                            <p:strVal val="#ppt_h"/>
                                          </p:val>
                                        </p:tav>
                                      </p:tavLst>
                                    </p:anim>
                                    <p:animEffect transition="in" filter="fade">
                                      <p:cBhvr>
                                        <p:cTn id="23" dur="500"/>
                                        <p:tgtEl>
                                          <p:spTgt spid="3">
                                            <p:bg/>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p:cTn id="28"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06D89-4BB5-4CB5-B304-FF4F16EB8A2D}"/>
              </a:ext>
            </a:extLst>
          </p:cNvPr>
          <p:cNvSpPr>
            <a:spLocks noGrp="1"/>
          </p:cNvSpPr>
          <p:nvPr>
            <p:ph type="title"/>
          </p:nvPr>
        </p:nvSpPr>
        <p:spPr>
          <a:xfrm>
            <a:off x="1533422" y="2726627"/>
            <a:ext cx="9601200" cy="1485900"/>
          </a:xfrm>
        </p:spPr>
        <p:txBody>
          <a:bodyPr>
            <a:normAutofit/>
          </a:bodyPr>
          <a:lstStyle/>
          <a:p>
            <a:pPr algn="ctr"/>
            <a:r>
              <a:rPr lang="en-US" sz="6000" b="1" dirty="0">
                <a:solidFill>
                  <a:schemeClr val="accent6">
                    <a:lumMod val="50000"/>
                  </a:schemeClr>
                </a:solidFill>
              </a:rPr>
              <a:t>THANK YOU!</a:t>
            </a:r>
          </a:p>
        </p:txBody>
      </p:sp>
      <p:pic>
        <p:nvPicPr>
          <p:cNvPr id="6" name="Content Placeholder 5" descr="A close up of a logo&#10;&#10;Description automatically generated">
            <a:extLst>
              <a:ext uri="{FF2B5EF4-FFF2-40B4-BE49-F238E27FC236}">
                <a16:creationId xmlns:a16="http://schemas.microsoft.com/office/drawing/2014/main" id="{4507F50B-B006-4EB9-9959-9D4B61BACC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4934" y="1638300"/>
            <a:ext cx="5345373" cy="3581400"/>
          </a:xfrm>
        </p:spPr>
      </p:pic>
      <p:pic>
        <p:nvPicPr>
          <p:cNvPr id="4" name="Picture 3">
            <a:extLst>
              <a:ext uri="{FF2B5EF4-FFF2-40B4-BE49-F238E27FC236}">
                <a16:creationId xmlns:a16="http://schemas.microsoft.com/office/drawing/2014/main" id="{45C4DB74-6FA5-49E2-BC96-1A709147408B}"/>
              </a:ext>
            </a:extLst>
          </p:cNvPr>
          <p:cNvPicPr>
            <a:picLocks noChangeAspect="1"/>
          </p:cNvPicPr>
          <p:nvPr/>
        </p:nvPicPr>
        <p:blipFill rotWithShape="1">
          <a:blip r:embed="rId3"/>
          <a:srcRect l="32419" t="41931" r="15081" b="38920"/>
          <a:stretch/>
        </p:blipFill>
        <p:spPr>
          <a:xfrm>
            <a:off x="1828842" y="2309986"/>
            <a:ext cx="9277556" cy="1902541"/>
          </a:xfrm>
          <a:prstGeom prst="rect">
            <a:avLst/>
          </a:prstGeom>
        </p:spPr>
      </p:pic>
    </p:spTree>
    <p:extLst>
      <p:ext uri="{BB962C8B-B14F-4D97-AF65-F5344CB8AC3E}">
        <p14:creationId xmlns:p14="http://schemas.microsoft.com/office/powerpoint/2010/main" val="397815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xit" presetSubtype="32" fill="hold" nodeType="clickEffect">
                                  <p:stCondLst>
                                    <p:cond delay="0"/>
                                  </p:stCondLst>
                                  <p:childTnLst>
                                    <p:animEffect transition="out" filter="circle(out)">
                                      <p:cBhvr>
                                        <p:cTn id="12" dur="2000"/>
                                        <p:tgtEl>
                                          <p:spTgt spid="4"/>
                                        </p:tgtEl>
                                      </p:cBhvr>
                                    </p:animEffect>
                                    <p:set>
                                      <p:cBhvr>
                                        <p:cTn id="13" dur="1" fill="hold">
                                          <p:stCondLst>
                                            <p:cond delay="19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nodeType="clickEffect">
                                  <p:stCondLst>
                                    <p:cond delay="0"/>
                                  </p:stCondLst>
                                  <p:childTnLst>
                                    <p:animEffect transition="out" filter="wipe(down)">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80">
                                          <p:stCondLst>
                                            <p:cond delay="0"/>
                                          </p:stCondLst>
                                        </p:cTn>
                                        <p:tgtEl>
                                          <p:spTgt spid="2"/>
                                        </p:tgtEl>
                                      </p:cBhvr>
                                    </p:animEffect>
                                    <p:anim calcmode="lin" valueType="num">
                                      <p:cBhvr>
                                        <p:cTn id="31"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6" dur="26">
                                          <p:stCondLst>
                                            <p:cond delay="650"/>
                                          </p:stCondLst>
                                        </p:cTn>
                                        <p:tgtEl>
                                          <p:spTgt spid="2"/>
                                        </p:tgtEl>
                                      </p:cBhvr>
                                      <p:to x="100000" y="60000"/>
                                    </p:animScale>
                                    <p:animScale>
                                      <p:cBhvr>
                                        <p:cTn id="37" dur="166" decel="50000">
                                          <p:stCondLst>
                                            <p:cond delay="676"/>
                                          </p:stCondLst>
                                        </p:cTn>
                                        <p:tgtEl>
                                          <p:spTgt spid="2"/>
                                        </p:tgtEl>
                                      </p:cBhvr>
                                      <p:to x="100000" y="100000"/>
                                    </p:animScale>
                                    <p:animScale>
                                      <p:cBhvr>
                                        <p:cTn id="38" dur="26">
                                          <p:stCondLst>
                                            <p:cond delay="1312"/>
                                          </p:stCondLst>
                                        </p:cTn>
                                        <p:tgtEl>
                                          <p:spTgt spid="2"/>
                                        </p:tgtEl>
                                      </p:cBhvr>
                                      <p:to x="100000" y="80000"/>
                                    </p:animScale>
                                    <p:animScale>
                                      <p:cBhvr>
                                        <p:cTn id="39" dur="166" decel="50000">
                                          <p:stCondLst>
                                            <p:cond delay="1338"/>
                                          </p:stCondLst>
                                        </p:cTn>
                                        <p:tgtEl>
                                          <p:spTgt spid="2"/>
                                        </p:tgtEl>
                                      </p:cBhvr>
                                      <p:to x="100000" y="100000"/>
                                    </p:animScale>
                                    <p:animScale>
                                      <p:cBhvr>
                                        <p:cTn id="40" dur="26">
                                          <p:stCondLst>
                                            <p:cond delay="1642"/>
                                          </p:stCondLst>
                                        </p:cTn>
                                        <p:tgtEl>
                                          <p:spTgt spid="2"/>
                                        </p:tgtEl>
                                      </p:cBhvr>
                                      <p:to x="100000" y="90000"/>
                                    </p:animScale>
                                    <p:animScale>
                                      <p:cBhvr>
                                        <p:cTn id="41" dur="166" decel="50000">
                                          <p:stCondLst>
                                            <p:cond delay="1668"/>
                                          </p:stCondLst>
                                        </p:cTn>
                                        <p:tgtEl>
                                          <p:spTgt spid="2"/>
                                        </p:tgtEl>
                                      </p:cBhvr>
                                      <p:to x="100000" y="100000"/>
                                    </p:animScale>
                                    <p:animScale>
                                      <p:cBhvr>
                                        <p:cTn id="42" dur="26">
                                          <p:stCondLst>
                                            <p:cond delay="1808"/>
                                          </p:stCondLst>
                                        </p:cTn>
                                        <p:tgtEl>
                                          <p:spTgt spid="2"/>
                                        </p:tgtEl>
                                      </p:cBhvr>
                                      <p:to x="100000" y="95000"/>
                                    </p:animScale>
                                    <p:animScale>
                                      <p:cBhvr>
                                        <p:cTn id="43"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F3A0-1912-4309-B2F3-708EC7932B87}"/>
              </a:ext>
            </a:extLst>
          </p:cNvPr>
          <p:cNvSpPr>
            <a:spLocks noGrp="1"/>
          </p:cNvSpPr>
          <p:nvPr>
            <p:ph type="title"/>
          </p:nvPr>
        </p:nvSpPr>
        <p:spPr/>
        <p:txBody>
          <a:bodyPr/>
          <a:lstStyle/>
          <a:p>
            <a:r>
              <a:rPr lang="en-US" b="1" dirty="0">
                <a:solidFill>
                  <a:srgbClr val="0070C0"/>
                </a:solidFill>
              </a:rPr>
              <a:t>National Company "</a:t>
            </a:r>
            <a:r>
              <a:rPr lang="en-US" b="1" dirty="0" err="1">
                <a:solidFill>
                  <a:srgbClr val="0070C0"/>
                </a:solidFill>
              </a:rPr>
              <a:t>KazMunayGas</a:t>
            </a:r>
            <a:r>
              <a:rPr lang="en-US" b="1" dirty="0">
                <a:solidFill>
                  <a:srgbClr val="0070C0"/>
                </a:solidFill>
              </a:rPr>
              <a:t>"</a:t>
            </a:r>
            <a:r>
              <a:rPr lang="en-US" dirty="0">
                <a:solidFill>
                  <a:srgbClr val="0070C0"/>
                </a:solidFill>
              </a:rPr>
              <a:t> </a:t>
            </a:r>
          </a:p>
        </p:txBody>
      </p:sp>
      <p:sp>
        <p:nvSpPr>
          <p:cNvPr id="3" name="Content Placeholder 2">
            <a:extLst>
              <a:ext uri="{FF2B5EF4-FFF2-40B4-BE49-F238E27FC236}">
                <a16:creationId xmlns:a16="http://schemas.microsoft.com/office/drawing/2014/main" id="{78327D3F-F947-4601-874F-982E62FC0AE8}"/>
              </a:ext>
            </a:extLst>
          </p:cNvPr>
          <p:cNvSpPr>
            <a:spLocks noGrp="1"/>
          </p:cNvSpPr>
          <p:nvPr>
            <p:ph idx="1"/>
          </p:nvPr>
        </p:nvSpPr>
        <p:spPr>
          <a:xfrm>
            <a:off x="1371600" y="1913205"/>
            <a:ext cx="9601200" cy="4529797"/>
          </a:xfrm>
        </p:spPr>
        <p:txBody>
          <a:bodyPr>
            <a:normAutofit/>
          </a:bodyPr>
          <a:lstStyle/>
          <a:p>
            <a:r>
              <a:rPr lang="en-US" sz="2800" dirty="0"/>
              <a:t>Kazakhstan's national operator for exploration, production, refining and transportation of hydrocarbons, representing the state in Kazakhstan's petroleum sector.</a:t>
            </a:r>
            <a:r>
              <a:rPr lang="kk-KZ" sz="2800" dirty="0"/>
              <a:t> </a:t>
            </a:r>
            <a:r>
              <a:rPr lang="en-US" sz="2800" dirty="0"/>
              <a:t>Its </a:t>
            </a:r>
            <a:r>
              <a:rPr lang="en-US" sz="2800" dirty="0" err="1"/>
              <a:t>trunklines</a:t>
            </a:r>
            <a:r>
              <a:rPr lang="en-US" sz="2800" dirty="0"/>
              <a:t> are used to transport 56% of Kazakhstan's oil and 79% of gas.</a:t>
            </a:r>
          </a:p>
          <a:p>
            <a:r>
              <a:rPr lang="en-US" sz="2800" dirty="0"/>
              <a:t>The Group of JSC “National Company “</a:t>
            </a:r>
            <a:r>
              <a:rPr lang="en-US" sz="2800" dirty="0" err="1"/>
              <a:t>KazMunayGas</a:t>
            </a:r>
            <a:r>
              <a:rPr lang="en-US" sz="2800" dirty="0"/>
              <a:t>”, founded in 2002, includes over 180 entities. </a:t>
            </a:r>
          </a:p>
        </p:txBody>
      </p:sp>
    </p:spTree>
    <p:extLst>
      <p:ext uri="{BB962C8B-B14F-4D97-AF65-F5344CB8AC3E}">
        <p14:creationId xmlns:p14="http://schemas.microsoft.com/office/powerpoint/2010/main" val="271288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5B80-4E33-44EF-A0D0-B04EEA9A05EA}"/>
              </a:ext>
            </a:extLst>
          </p:cNvPr>
          <p:cNvSpPr>
            <a:spLocks noGrp="1"/>
          </p:cNvSpPr>
          <p:nvPr>
            <p:ph type="title"/>
          </p:nvPr>
        </p:nvSpPr>
        <p:spPr>
          <a:xfrm>
            <a:off x="4775982" y="460717"/>
            <a:ext cx="9601200" cy="1485900"/>
          </a:xfrm>
        </p:spPr>
        <p:txBody>
          <a:bodyPr/>
          <a:lstStyle/>
          <a:p>
            <a:r>
              <a:rPr lang="en-US" dirty="0"/>
              <a:t>STRENGHTS</a:t>
            </a:r>
          </a:p>
        </p:txBody>
      </p:sp>
      <p:sp>
        <p:nvSpPr>
          <p:cNvPr id="3" name="Content Placeholder 2">
            <a:extLst>
              <a:ext uri="{FF2B5EF4-FFF2-40B4-BE49-F238E27FC236}">
                <a16:creationId xmlns:a16="http://schemas.microsoft.com/office/drawing/2014/main" id="{CB7E98C8-2E3B-429B-9516-C276C19A0AE5}"/>
              </a:ext>
            </a:extLst>
          </p:cNvPr>
          <p:cNvSpPr>
            <a:spLocks noGrp="1"/>
          </p:cNvSpPr>
          <p:nvPr>
            <p:ph idx="1"/>
          </p:nvPr>
        </p:nvSpPr>
        <p:spPr>
          <a:xfrm>
            <a:off x="9000978" y="3742574"/>
            <a:ext cx="2672862" cy="2715064"/>
          </a:xfrm>
        </p:spPr>
        <p:txBody>
          <a:bodyPr/>
          <a:lstStyle/>
          <a:p>
            <a:r>
              <a:rPr lang="en-US" dirty="0"/>
              <a:t>High customer satisfaction with product quality</a:t>
            </a:r>
          </a:p>
          <a:p>
            <a:r>
              <a:rPr lang="en-US" dirty="0"/>
              <a:t>Number of gas stations in Kazakhstan </a:t>
            </a:r>
          </a:p>
          <a:p>
            <a:r>
              <a:rPr lang="en-US" dirty="0"/>
              <a:t>Rate from the survey: 4/5</a:t>
            </a:r>
          </a:p>
          <a:p>
            <a:endParaRPr lang="ru-RU" dirty="0"/>
          </a:p>
          <a:p>
            <a:endParaRPr lang="en-US" dirty="0"/>
          </a:p>
        </p:txBody>
      </p:sp>
      <p:pic>
        <p:nvPicPr>
          <p:cNvPr id="2050" name="Picture 2" descr="Application Support - OCS Consulting">
            <a:extLst>
              <a:ext uri="{FF2B5EF4-FFF2-40B4-BE49-F238E27FC236}">
                <a16:creationId xmlns:a16="http://schemas.microsoft.com/office/drawing/2014/main" id="{C98B25CC-C160-4BD9-978A-754BA2AEB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274" y="1645920"/>
            <a:ext cx="1783080" cy="17830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rrick, fuel, gas, industry, oil, production, pump icon">
            <a:extLst>
              <a:ext uri="{FF2B5EF4-FFF2-40B4-BE49-F238E27FC236}">
                <a16:creationId xmlns:a16="http://schemas.microsoft.com/office/drawing/2014/main" id="{9666805C-7AA6-424C-83C9-36C632BDE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0124" y="1448897"/>
            <a:ext cx="2138365" cy="213836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33302F44-C815-4FD2-A884-33DD6ABE851A}"/>
              </a:ext>
            </a:extLst>
          </p:cNvPr>
          <p:cNvSpPr txBox="1">
            <a:spLocks/>
          </p:cNvSpPr>
          <p:nvPr/>
        </p:nvSpPr>
        <p:spPr>
          <a:xfrm>
            <a:off x="1854591" y="3739662"/>
            <a:ext cx="2672862" cy="271506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Available in 3 languages.</a:t>
            </a:r>
          </a:p>
          <a:p>
            <a:r>
              <a:rPr lang="en-US" dirty="0"/>
              <a:t>Simple and user-friendly interface</a:t>
            </a:r>
          </a:p>
          <a:p>
            <a:r>
              <a:rPr lang="en-US" dirty="0"/>
              <a:t>Transparency</a:t>
            </a:r>
          </a:p>
          <a:p>
            <a:endParaRPr lang="en-US" dirty="0"/>
          </a:p>
        </p:txBody>
      </p:sp>
      <p:pic>
        <p:nvPicPr>
          <p:cNvPr id="2056" name="Picture 8" descr="Avatar, fuel, gas, gas station attendant, job, petrol, profession icon">
            <a:extLst>
              <a:ext uri="{FF2B5EF4-FFF2-40B4-BE49-F238E27FC236}">
                <a16:creationId xmlns:a16="http://schemas.microsoft.com/office/drawing/2014/main" id="{BE64902A-2827-41A6-ABC1-4BACCA28A3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6196" y="1451941"/>
            <a:ext cx="1977059" cy="1977059"/>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F07B381D-C7A4-450A-BBA3-EF44B045BD14}"/>
              </a:ext>
            </a:extLst>
          </p:cNvPr>
          <p:cNvSpPr txBox="1">
            <a:spLocks/>
          </p:cNvSpPr>
          <p:nvPr/>
        </p:nvSpPr>
        <p:spPr>
          <a:xfrm>
            <a:off x="5455275" y="3834619"/>
            <a:ext cx="2672862" cy="271506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Leading positions in oil and gas transportation</a:t>
            </a:r>
          </a:p>
          <a:p>
            <a:r>
              <a:rPr lang="en-US" dirty="0"/>
              <a:t>Integration into international projects </a:t>
            </a:r>
          </a:p>
          <a:p>
            <a:r>
              <a:rPr lang="en-US" dirty="0"/>
              <a:t>Significant foreign currency earnings</a:t>
            </a:r>
            <a:endParaRPr lang="ru-RU" dirty="0"/>
          </a:p>
          <a:p>
            <a:endParaRPr lang="en-US" dirty="0"/>
          </a:p>
        </p:txBody>
      </p:sp>
    </p:spTree>
    <p:extLst>
      <p:ext uri="{BB962C8B-B14F-4D97-AF65-F5344CB8AC3E}">
        <p14:creationId xmlns:p14="http://schemas.microsoft.com/office/powerpoint/2010/main" val="34774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anim calcmode="lin" valueType="num">
                                      <p:cBhvr>
                                        <p:cTn id="8" dur="2000" fill="hold"/>
                                        <p:tgtEl>
                                          <p:spTgt spid="2050"/>
                                        </p:tgtEl>
                                        <p:attrNameLst>
                                          <p:attrName>ppt_w</p:attrName>
                                        </p:attrNameLst>
                                      </p:cBhvr>
                                      <p:tavLst>
                                        <p:tav tm="0" fmla="#ppt_w*sin(2.5*pi*$)">
                                          <p:val>
                                            <p:fltVal val="0"/>
                                          </p:val>
                                        </p:tav>
                                        <p:tav tm="100000">
                                          <p:val>
                                            <p:fltVal val="1"/>
                                          </p:val>
                                        </p:tav>
                                      </p:tavLst>
                                    </p:anim>
                                    <p:anim calcmode="lin" valueType="num">
                                      <p:cBhvr>
                                        <p:cTn id="9"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nodeType="clickEffect">
                                  <p:stCondLst>
                                    <p:cond delay="0"/>
                                  </p:stCondLst>
                                  <p:childTnLst>
                                    <p:set>
                                      <p:cBhvr>
                                        <p:cTn id="34" dur="1" fill="hold">
                                          <p:stCondLst>
                                            <p:cond delay="0"/>
                                          </p:stCondLst>
                                        </p:cTn>
                                        <p:tgtEl>
                                          <p:spTgt spid="2052"/>
                                        </p:tgtEl>
                                        <p:attrNameLst>
                                          <p:attrName>style.visibility</p:attrName>
                                        </p:attrNameLst>
                                      </p:cBhvr>
                                      <p:to>
                                        <p:strVal val="visible"/>
                                      </p:to>
                                    </p:set>
                                    <p:animEffect transition="in" filter="fade">
                                      <p:cBhvr>
                                        <p:cTn id="35" dur="2000"/>
                                        <p:tgtEl>
                                          <p:spTgt spid="2052"/>
                                        </p:tgtEl>
                                      </p:cBhvr>
                                    </p:animEffect>
                                    <p:anim calcmode="lin" valueType="num">
                                      <p:cBhvr>
                                        <p:cTn id="36" dur="2000" fill="hold"/>
                                        <p:tgtEl>
                                          <p:spTgt spid="2052"/>
                                        </p:tgtEl>
                                        <p:attrNameLst>
                                          <p:attrName>ppt_w</p:attrName>
                                        </p:attrNameLst>
                                      </p:cBhvr>
                                      <p:tavLst>
                                        <p:tav tm="0" fmla="#ppt_w*sin(2.5*pi*$)">
                                          <p:val>
                                            <p:fltVal val="0"/>
                                          </p:val>
                                        </p:tav>
                                        <p:tav tm="100000">
                                          <p:val>
                                            <p:fltVal val="1"/>
                                          </p:val>
                                        </p:tav>
                                      </p:tavLst>
                                    </p:anim>
                                    <p:anim calcmode="lin" valueType="num">
                                      <p:cBhvr>
                                        <p:cTn id="37" dur="2000" fill="hold"/>
                                        <p:tgtEl>
                                          <p:spTgt spid="2052"/>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fade">
                                      <p:cBhvr>
                                        <p:cTn id="42" dur="1000"/>
                                        <p:tgtEl>
                                          <p:spTgt spid="9">
                                            <p:txEl>
                                              <p:pRg st="0" end="0"/>
                                            </p:txEl>
                                          </p:spTgt>
                                        </p:tgtEl>
                                      </p:cBhvr>
                                    </p:animEffect>
                                    <p:anim calcmode="lin" valueType="num">
                                      <p:cBhvr>
                                        <p:cTn id="4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animEffect transition="in" filter="fade">
                                      <p:cBhvr>
                                        <p:cTn id="49" dur="1000"/>
                                        <p:tgtEl>
                                          <p:spTgt spid="9">
                                            <p:txEl>
                                              <p:pRg st="1" end="1"/>
                                            </p:txEl>
                                          </p:spTgt>
                                        </p:tgtEl>
                                      </p:cBhvr>
                                    </p:animEffect>
                                    <p:anim calcmode="lin" valueType="num">
                                      <p:cBhvr>
                                        <p:cTn id="50"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9">
                                            <p:txEl>
                                              <p:pRg st="2" end="2"/>
                                            </p:txEl>
                                          </p:spTgt>
                                        </p:tgtEl>
                                        <p:attrNameLst>
                                          <p:attrName>style.visibility</p:attrName>
                                        </p:attrNameLst>
                                      </p:cBhvr>
                                      <p:to>
                                        <p:strVal val="visible"/>
                                      </p:to>
                                    </p:set>
                                    <p:animEffect transition="in" filter="fade">
                                      <p:cBhvr>
                                        <p:cTn id="56" dur="1000"/>
                                        <p:tgtEl>
                                          <p:spTgt spid="9">
                                            <p:txEl>
                                              <p:pRg st="2" end="2"/>
                                            </p:txEl>
                                          </p:spTgt>
                                        </p:tgtEl>
                                      </p:cBhvr>
                                    </p:animEffect>
                                    <p:anim calcmode="lin" valueType="num">
                                      <p:cBhvr>
                                        <p:cTn id="57"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5" presetClass="entr" presetSubtype="0" fill="hold" nodeType="clickEffect">
                                  <p:stCondLst>
                                    <p:cond delay="0"/>
                                  </p:stCondLst>
                                  <p:childTnLst>
                                    <p:set>
                                      <p:cBhvr>
                                        <p:cTn id="62" dur="1" fill="hold">
                                          <p:stCondLst>
                                            <p:cond delay="0"/>
                                          </p:stCondLst>
                                        </p:cTn>
                                        <p:tgtEl>
                                          <p:spTgt spid="2056"/>
                                        </p:tgtEl>
                                        <p:attrNameLst>
                                          <p:attrName>style.visibility</p:attrName>
                                        </p:attrNameLst>
                                      </p:cBhvr>
                                      <p:to>
                                        <p:strVal val="visible"/>
                                      </p:to>
                                    </p:set>
                                    <p:animEffect transition="in" filter="fade">
                                      <p:cBhvr>
                                        <p:cTn id="63" dur="2000"/>
                                        <p:tgtEl>
                                          <p:spTgt spid="2056"/>
                                        </p:tgtEl>
                                      </p:cBhvr>
                                    </p:animEffect>
                                    <p:anim calcmode="lin" valueType="num">
                                      <p:cBhvr>
                                        <p:cTn id="64" dur="2000" fill="hold"/>
                                        <p:tgtEl>
                                          <p:spTgt spid="2056"/>
                                        </p:tgtEl>
                                        <p:attrNameLst>
                                          <p:attrName>ppt_w</p:attrName>
                                        </p:attrNameLst>
                                      </p:cBhvr>
                                      <p:tavLst>
                                        <p:tav tm="0" fmla="#ppt_w*sin(2.5*pi*$)">
                                          <p:val>
                                            <p:fltVal val="0"/>
                                          </p:val>
                                        </p:tav>
                                        <p:tav tm="100000">
                                          <p:val>
                                            <p:fltVal val="1"/>
                                          </p:val>
                                        </p:tav>
                                      </p:tavLst>
                                    </p:anim>
                                    <p:anim calcmode="lin" valueType="num">
                                      <p:cBhvr>
                                        <p:cTn id="65" dur="2000" fill="hold"/>
                                        <p:tgtEl>
                                          <p:spTgt spid="2056"/>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0" end="0"/>
                                            </p:txEl>
                                          </p:spTgt>
                                        </p:tgtEl>
                                        <p:attrNameLst>
                                          <p:attrName>style.visibility</p:attrName>
                                        </p:attrNameLst>
                                      </p:cBhvr>
                                      <p:to>
                                        <p:strVal val="visible"/>
                                      </p:to>
                                    </p:set>
                                    <p:animEffect transition="in" filter="fade">
                                      <p:cBhvr>
                                        <p:cTn id="70" dur="1000"/>
                                        <p:tgtEl>
                                          <p:spTgt spid="3">
                                            <p:txEl>
                                              <p:pRg st="0" end="0"/>
                                            </p:txEl>
                                          </p:spTgt>
                                        </p:tgtEl>
                                      </p:cBhvr>
                                    </p:animEffect>
                                    <p:anim calcmode="lin" valueType="num">
                                      <p:cBhvr>
                                        <p:cTn id="7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 end="1"/>
                                            </p:txEl>
                                          </p:spTgt>
                                        </p:tgtEl>
                                        <p:attrNameLst>
                                          <p:attrName>style.visibility</p:attrName>
                                        </p:attrNameLst>
                                      </p:cBhvr>
                                      <p:to>
                                        <p:strVal val="visible"/>
                                      </p:to>
                                    </p:set>
                                    <p:animEffect transition="in" filter="fade">
                                      <p:cBhvr>
                                        <p:cTn id="77" dur="1000"/>
                                        <p:tgtEl>
                                          <p:spTgt spid="3">
                                            <p:txEl>
                                              <p:pRg st="1" end="1"/>
                                            </p:txEl>
                                          </p:spTgt>
                                        </p:tgtEl>
                                      </p:cBhvr>
                                    </p:animEffect>
                                    <p:anim calcmode="lin" valueType="num">
                                      <p:cBhvr>
                                        <p:cTn id="7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2" end="2"/>
                                            </p:txEl>
                                          </p:spTgt>
                                        </p:tgtEl>
                                        <p:attrNameLst>
                                          <p:attrName>style.visibility</p:attrName>
                                        </p:attrNameLst>
                                      </p:cBhvr>
                                      <p:to>
                                        <p:strVal val="visible"/>
                                      </p:to>
                                    </p:set>
                                    <p:animEffect transition="in" filter="fade">
                                      <p:cBhvr>
                                        <p:cTn id="84" dur="1000"/>
                                        <p:tgtEl>
                                          <p:spTgt spid="3">
                                            <p:txEl>
                                              <p:pRg st="2" end="2"/>
                                            </p:txEl>
                                          </p:spTgt>
                                        </p:tgtEl>
                                      </p:cBhvr>
                                    </p:animEffect>
                                    <p:anim calcmode="lin" valueType="num">
                                      <p:cBhvr>
                                        <p:cTn id="8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5B80-4E33-44EF-A0D0-B04EEA9A05EA}"/>
              </a:ext>
            </a:extLst>
          </p:cNvPr>
          <p:cNvSpPr>
            <a:spLocks noGrp="1"/>
          </p:cNvSpPr>
          <p:nvPr>
            <p:ph type="title"/>
          </p:nvPr>
        </p:nvSpPr>
        <p:spPr>
          <a:xfrm>
            <a:off x="4775982" y="460717"/>
            <a:ext cx="9601200" cy="1485900"/>
          </a:xfrm>
        </p:spPr>
        <p:txBody>
          <a:bodyPr/>
          <a:lstStyle/>
          <a:p>
            <a:r>
              <a:rPr lang="en-US" dirty="0"/>
              <a:t>WEAKNESSES</a:t>
            </a:r>
          </a:p>
        </p:txBody>
      </p:sp>
      <p:sp>
        <p:nvSpPr>
          <p:cNvPr id="3" name="Content Placeholder 2">
            <a:extLst>
              <a:ext uri="{FF2B5EF4-FFF2-40B4-BE49-F238E27FC236}">
                <a16:creationId xmlns:a16="http://schemas.microsoft.com/office/drawing/2014/main" id="{CB7E98C8-2E3B-429B-9516-C276C19A0AE5}"/>
              </a:ext>
            </a:extLst>
          </p:cNvPr>
          <p:cNvSpPr>
            <a:spLocks noGrp="1"/>
          </p:cNvSpPr>
          <p:nvPr>
            <p:ph idx="1"/>
          </p:nvPr>
        </p:nvSpPr>
        <p:spPr>
          <a:xfrm>
            <a:off x="9000978" y="3742574"/>
            <a:ext cx="2672862" cy="2715064"/>
          </a:xfrm>
        </p:spPr>
        <p:txBody>
          <a:bodyPr/>
          <a:lstStyle/>
          <a:p>
            <a:r>
              <a:rPr lang="en-US" dirty="0"/>
              <a:t>Satisfaction with service quality</a:t>
            </a:r>
          </a:p>
        </p:txBody>
      </p:sp>
      <p:pic>
        <p:nvPicPr>
          <p:cNvPr id="2050" name="Picture 2" descr="Application Support - OCS Consulting">
            <a:extLst>
              <a:ext uri="{FF2B5EF4-FFF2-40B4-BE49-F238E27FC236}">
                <a16:creationId xmlns:a16="http://schemas.microsoft.com/office/drawing/2014/main" id="{C98B25CC-C160-4BD9-978A-754BA2AEB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274" y="1645920"/>
            <a:ext cx="1783080" cy="17830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rrick, fuel, gas, industry, oil, production, pump icon">
            <a:extLst>
              <a:ext uri="{FF2B5EF4-FFF2-40B4-BE49-F238E27FC236}">
                <a16:creationId xmlns:a16="http://schemas.microsoft.com/office/drawing/2014/main" id="{9666805C-7AA6-424C-83C9-36C632BDE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0124" y="1448897"/>
            <a:ext cx="2138365" cy="213836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33302F44-C815-4FD2-A884-33DD6ABE851A}"/>
              </a:ext>
            </a:extLst>
          </p:cNvPr>
          <p:cNvSpPr txBox="1">
            <a:spLocks/>
          </p:cNvSpPr>
          <p:nvPr/>
        </p:nvSpPr>
        <p:spPr>
          <a:xfrm>
            <a:off x="1854591" y="3739662"/>
            <a:ext cx="2672862" cy="271506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Customer awareness of existence of the website </a:t>
            </a:r>
          </a:p>
          <a:p>
            <a:r>
              <a:rPr lang="en-US" dirty="0"/>
              <a:t>Target is not based on customers</a:t>
            </a:r>
          </a:p>
          <a:p>
            <a:pPr marL="0" indent="0">
              <a:buNone/>
            </a:pPr>
            <a:endParaRPr lang="en-US" dirty="0"/>
          </a:p>
        </p:txBody>
      </p:sp>
      <p:pic>
        <p:nvPicPr>
          <p:cNvPr id="2056" name="Picture 8" descr="Avatar, fuel, gas, gas station attendant, job, petrol, profession icon">
            <a:extLst>
              <a:ext uri="{FF2B5EF4-FFF2-40B4-BE49-F238E27FC236}">
                <a16:creationId xmlns:a16="http://schemas.microsoft.com/office/drawing/2014/main" id="{BE64902A-2827-41A6-ABC1-4BACCA28A3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6196" y="1451941"/>
            <a:ext cx="1977059" cy="1977059"/>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F07B381D-C7A4-450A-BBA3-EF44B045BD14}"/>
              </a:ext>
            </a:extLst>
          </p:cNvPr>
          <p:cNvSpPr txBox="1">
            <a:spLocks/>
          </p:cNvSpPr>
          <p:nvPr/>
        </p:nvSpPr>
        <p:spPr>
          <a:xfrm>
            <a:off x="5455275" y="3834619"/>
            <a:ext cx="2672862" cy="271506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Strategy of rivals</a:t>
            </a:r>
          </a:p>
          <a:p>
            <a:r>
              <a:rPr lang="en-US" dirty="0"/>
              <a:t>Raw materials’ processing</a:t>
            </a:r>
          </a:p>
          <a:p>
            <a:pPr marL="0" indent="0">
              <a:buNone/>
            </a:pPr>
            <a:endParaRPr lang="en-US" dirty="0"/>
          </a:p>
          <a:p>
            <a:endParaRPr lang="en-US" dirty="0"/>
          </a:p>
          <a:p>
            <a:endParaRPr lang="ru-RU" dirty="0"/>
          </a:p>
        </p:txBody>
      </p:sp>
    </p:spTree>
    <p:extLst>
      <p:ext uri="{BB962C8B-B14F-4D97-AF65-F5344CB8AC3E}">
        <p14:creationId xmlns:p14="http://schemas.microsoft.com/office/powerpoint/2010/main" val="412972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anim calcmode="lin" valueType="num">
                                      <p:cBhvr>
                                        <p:cTn id="8" dur="2000" fill="hold"/>
                                        <p:tgtEl>
                                          <p:spTgt spid="2050"/>
                                        </p:tgtEl>
                                        <p:attrNameLst>
                                          <p:attrName>ppt_w</p:attrName>
                                        </p:attrNameLst>
                                      </p:cBhvr>
                                      <p:tavLst>
                                        <p:tav tm="0" fmla="#ppt_w*sin(2.5*pi*$)">
                                          <p:val>
                                            <p:fltVal val="0"/>
                                          </p:val>
                                        </p:tav>
                                        <p:tav tm="100000">
                                          <p:val>
                                            <p:fltVal val="1"/>
                                          </p:val>
                                        </p:tav>
                                      </p:tavLst>
                                    </p:anim>
                                    <p:anim calcmode="lin" valueType="num">
                                      <p:cBhvr>
                                        <p:cTn id="9"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nodeType="clickEffect">
                                  <p:stCondLst>
                                    <p:cond delay="0"/>
                                  </p:stCondLst>
                                  <p:childTnLst>
                                    <p:set>
                                      <p:cBhvr>
                                        <p:cTn id="27" dur="1" fill="hold">
                                          <p:stCondLst>
                                            <p:cond delay="0"/>
                                          </p:stCondLst>
                                        </p:cTn>
                                        <p:tgtEl>
                                          <p:spTgt spid="2052"/>
                                        </p:tgtEl>
                                        <p:attrNameLst>
                                          <p:attrName>style.visibility</p:attrName>
                                        </p:attrNameLst>
                                      </p:cBhvr>
                                      <p:to>
                                        <p:strVal val="visible"/>
                                      </p:to>
                                    </p:set>
                                    <p:animEffect transition="in" filter="fade">
                                      <p:cBhvr>
                                        <p:cTn id="28" dur="2000"/>
                                        <p:tgtEl>
                                          <p:spTgt spid="2052"/>
                                        </p:tgtEl>
                                      </p:cBhvr>
                                    </p:animEffect>
                                    <p:anim calcmode="lin" valueType="num">
                                      <p:cBhvr>
                                        <p:cTn id="29" dur="2000" fill="hold"/>
                                        <p:tgtEl>
                                          <p:spTgt spid="2052"/>
                                        </p:tgtEl>
                                        <p:attrNameLst>
                                          <p:attrName>ppt_w</p:attrName>
                                        </p:attrNameLst>
                                      </p:cBhvr>
                                      <p:tavLst>
                                        <p:tav tm="0" fmla="#ppt_w*sin(2.5*pi*$)">
                                          <p:val>
                                            <p:fltVal val="0"/>
                                          </p:val>
                                        </p:tav>
                                        <p:tav tm="100000">
                                          <p:val>
                                            <p:fltVal val="1"/>
                                          </p:val>
                                        </p:tav>
                                      </p:tavLst>
                                    </p:anim>
                                    <p:anim calcmode="lin" valueType="num">
                                      <p:cBhvr>
                                        <p:cTn id="30" dur="2000" fill="hold"/>
                                        <p:tgtEl>
                                          <p:spTgt spid="2052"/>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Effect transition="in" filter="fade">
                                      <p:cBhvr>
                                        <p:cTn id="35" dur="1000"/>
                                        <p:tgtEl>
                                          <p:spTgt spid="9">
                                            <p:txEl>
                                              <p:pRg st="0" end="0"/>
                                            </p:txEl>
                                          </p:spTgt>
                                        </p:tgtEl>
                                      </p:cBhvr>
                                    </p:animEffect>
                                    <p:anim calcmode="lin" valueType="num">
                                      <p:cBhvr>
                                        <p:cTn id="36"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xEl>
                                              <p:pRg st="1" end="1"/>
                                            </p:txEl>
                                          </p:spTgt>
                                        </p:tgtEl>
                                        <p:attrNameLst>
                                          <p:attrName>style.visibility</p:attrName>
                                        </p:attrNameLst>
                                      </p:cBhvr>
                                      <p:to>
                                        <p:strVal val="visible"/>
                                      </p:to>
                                    </p:set>
                                    <p:animEffect transition="in" filter="fade">
                                      <p:cBhvr>
                                        <p:cTn id="42" dur="1000"/>
                                        <p:tgtEl>
                                          <p:spTgt spid="9">
                                            <p:txEl>
                                              <p:pRg st="1" end="1"/>
                                            </p:txEl>
                                          </p:spTgt>
                                        </p:tgtEl>
                                      </p:cBhvr>
                                    </p:animEffect>
                                    <p:anim calcmode="lin" valueType="num">
                                      <p:cBhvr>
                                        <p:cTn id="4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nodeType="clickEffect">
                                  <p:stCondLst>
                                    <p:cond delay="0"/>
                                  </p:stCondLst>
                                  <p:childTnLst>
                                    <p:set>
                                      <p:cBhvr>
                                        <p:cTn id="48" dur="1" fill="hold">
                                          <p:stCondLst>
                                            <p:cond delay="0"/>
                                          </p:stCondLst>
                                        </p:cTn>
                                        <p:tgtEl>
                                          <p:spTgt spid="2056"/>
                                        </p:tgtEl>
                                        <p:attrNameLst>
                                          <p:attrName>style.visibility</p:attrName>
                                        </p:attrNameLst>
                                      </p:cBhvr>
                                      <p:to>
                                        <p:strVal val="visible"/>
                                      </p:to>
                                    </p:set>
                                    <p:animEffect transition="in" filter="fade">
                                      <p:cBhvr>
                                        <p:cTn id="49" dur="2000"/>
                                        <p:tgtEl>
                                          <p:spTgt spid="2056"/>
                                        </p:tgtEl>
                                      </p:cBhvr>
                                    </p:animEffect>
                                    <p:anim calcmode="lin" valueType="num">
                                      <p:cBhvr>
                                        <p:cTn id="50" dur="2000" fill="hold"/>
                                        <p:tgtEl>
                                          <p:spTgt spid="2056"/>
                                        </p:tgtEl>
                                        <p:attrNameLst>
                                          <p:attrName>ppt_w</p:attrName>
                                        </p:attrNameLst>
                                      </p:cBhvr>
                                      <p:tavLst>
                                        <p:tav tm="0" fmla="#ppt_w*sin(2.5*pi*$)">
                                          <p:val>
                                            <p:fltVal val="0"/>
                                          </p:val>
                                        </p:tav>
                                        <p:tav tm="100000">
                                          <p:val>
                                            <p:fltVal val="1"/>
                                          </p:val>
                                        </p:tav>
                                      </p:tavLst>
                                    </p:anim>
                                    <p:anim calcmode="lin" valueType="num">
                                      <p:cBhvr>
                                        <p:cTn id="51" dur="2000" fill="hold"/>
                                        <p:tgtEl>
                                          <p:spTgt spid="2056"/>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0" end="0"/>
                                            </p:txEl>
                                          </p:spTgt>
                                        </p:tgtEl>
                                        <p:attrNameLst>
                                          <p:attrName>style.visibility</p:attrName>
                                        </p:attrNameLst>
                                      </p:cBhvr>
                                      <p:to>
                                        <p:strVal val="visible"/>
                                      </p:to>
                                    </p:set>
                                    <p:animEffect transition="in" filter="fade">
                                      <p:cBhvr>
                                        <p:cTn id="56" dur="1000"/>
                                        <p:tgtEl>
                                          <p:spTgt spid="3">
                                            <p:txEl>
                                              <p:pRg st="0" end="0"/>
                                            </p:txEl>
                                          </p:spTgt>
                                        </p:tgtEl>
                                      </p:cBhvr>
                                    </p:animEffect>
                                    <p:anim calcmode="lin" valueType="num">
                                      <p:cBhvr>
                                        <p:cTn id="5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5B80-4E33-44EF-A0D0-B04EEA9A05EA}"/>
              </a:ext>
            </a:extLst>
          </p:cNvPr>
          <p:cNvSpPr>
            <a:spLocks noGrp="1"/>
          </p:cNvSpPr>
          <p:nvPr>
            <p:ph type="title"/>
          </p:nvPr>
        </p:nvSpPr>
        <p:spPr>
          <a:xfrm>
            <a:off x="4775982" y="460717"/>
            <a:ext cx="9601200" cy="1485900"/>
          </a:xfrm>
        </p:spPr>
        <p:txBody>
          <a:bodyPr/>
          <a:lstStyle/>
          <a:p>
            <a:r>
              <a:rPr lang="en-US" dirty="0"/>
              <a:t>OPPORTUNITIES</a:t>
            </a:r>
          </a:p>
        </p:txBody>
      </p:sp>
      <p:sp>
        <p:nvSpPr>
          <p:cNvPr id="3" name="Content Placeholder 2">
            <a:extLst>
              <a:ext uri="{FF2B5EF4-FFF2-40B4-BE49-F238E27FC236}">
                <a16:creationId xmlns:a16="http://schemas.microsoft.com/office/drawing/2014/main" id="{CB7E98C8-2E3B-429B-9516-C276C19A0AE5}"/>
              </a:ext>
            </a:extLst>
          </p:cNvPr>
          <p:cNvSpPr>
            <a:spLocks noGrp="1"/>
          </p:cNvSpPr>
          <p:nvPr>
            <p:ph idx="1"/>
          </p:nvPr>
        </p:nvSpPr>
        <p:spPr>
          <a:xfrm>
            <a:off x="9000978" y="3742574"/>
            <a:ext cx="2672862" cy="2715064"/>
          </a:xfrm>
        </p:spPr>
        <p:txBody>
          <a:bodyPr/>
          <a:lstStyle/>
          <a:p>
            <a:r>
              <a:rPr lang="en-US" dirty="0"/>
              <a:t>Bonus programs</a:t>
            </a:r>
          </a:p>
          <a:p>
            <a:r>
              <a:rPr lang="en-US" dirty="0"/>
              <a:t>Hire more workers in big cities</a:t>
            </a:r>
          </a:p>
          <a:p>
            <a:r>
              <a:rPr lang="en-US" dirty="0"/>
              <a:t>IT technologies</a:t>
            </a:r>
          </a:p>
          <a:p>
            <a:r>
              <a:rPr lang="en-US" dirty="0"/>
              <a:t>Examination of product quality </a:t>
            </a:r>
          </a:p>
        </p:txBody>
      </p:sp>
      <p:pic>
        <p:nvPicPr>
          <p:cNvPr id="2050" name="Picture 2" descr="Application Support - OCS Consulting">
            <a:extLst>
              <a:ext uri="{FF2B5EF4-FFF2-40B4-BE49-F238E27FC236}">
                <a16:creationId xmlns:a16="http://schemas.microsoft.com/office/drawing/2014/main" id="{C98B25CC-C160-4BD9-978A-754BA2AEB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274" y="1645920"/>
            <a:ext cx="1783080" cy="17830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rrick, fuel, gas, industry, oil, production, pump icon">
            <a:extLst>
              <a:ext uri="{FF2B5EF4-FFF2-40B4-BE49-F238E27FC236}">
                <a16:creationId xmlns:a16="http://schemas.microsoft.com/office/drawing/2014/main" id="{9666805C-7AA6-424C-83C9-36C632BDE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0124" y="1448897"/>
            <a:ext cx="2138365" cy="213836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33302F44-C815-4FD2-A884-33DD6ABE851A}"/>
              </a:ext>
            </a:extLst>
          </p:cNvPr>
          <p:cNvSpPr txBox="1">
            <a:spLocks/>
          </p:cNvSpPr>
          <p:nvPr/>
        </p:nvSpPr>
        <p:spPr>
          <a:xfrm>
            <a:off x="1854591" y="3739662"/>
            <a:ext cx="2672862" cy="271506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KMG team vacancy</a:t>
            </a:r>
          </a:p>
          <a:p>
            <a:r>
              <a:rPr lang="en-US" dirty="0"/>
              <a:t>Operator/AI operator</a:t>
            </a:r>
          </a:p>
          <a:p>
            <a:pPr marL="0" indent="0">
              <a:buNone/>
            </a:pPr>
            <a:endParaRPr lang="en-US" dirty="0"/>
          </a:p>
          <a:p>
            <a:pPr marL="0" indent="0">
              <a:buNone/>
            </a:pPr>
            <a:endParaRPr lang="en-US" dirty="0"/>
          </a:p>
        </p:txBody>
      </p:sp>
      <p:pic>
        <p:nvPicPr>
          <p:cNvPr id="2056" name="Picture 8" descr="Avatar, fuel, gas, gas station attendant, job, petrol, profession icon">
            <a:extLst>
              <a:ext uri="{FF2B5EF4-FFF2-40B4-BE49-F238E27FC236}">
                <a16:creationId xmlns:a16="http://schemas.microsoft.com/office/drawing/2014/main" id="{BE64902A-2827-41A6-ABC1-4BACCA28A3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6196" y="1451941"/>
            <a:ext cx="1977059" cy="1977059"/>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F07B381D-C7A4-450A-BBA3-EF44B045BD14}"/>
              </a:ext>
            </a:extLst>
          </p:cNvPr>
          <p:cNvSpPr txBox="1">
            <a:spLocks/>
          </p:cNvSpPr>
          <p:nvPr/>
        </p:nvSpPr>
        <p:spPr>
          <a:xfrm>
            <a:off x="5455275" y="3834619"/>
            <a:ext cx="2672862" cy="271506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Processing of oil</a:t>
            </a:r>
          </a:p>
          <a:p>
            <a:r>
              <a:rPr lang="en-US" dirty="0"/>
              <a:t>Expand market </a:t>
            </a:r>
          </a:p>
          <a:p>
            <a:pPr marL="0" indent="0">
              <a:buNone/>
            </a:pPr>
            <a:endParaRPr lang="en-US" dirty="0"/>
          </a:p>
          <a:p>
            <a:endParaRPr lang="en-US" dirty="0"/>
          </a:p>
          <a:p>
            <a:endParaRPr lang="ru-RU" dirty="0"/>
          </a:p>
        </p:txBody>
      </p:sp>
    </p:spTree>
    <p:extLst>
      <p:ext uri="{BB962C8B-B14F-4D97-AF65-F5344CB8AC3E}">
        <p14:creationId xmlns:p14="http://schemas.microsoft.com/office/powerpoint/2010/main" val="327638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anim calcmode="lin" valueType="num">
                                      <p:cBhvr>
                                        <p:cTn id="8" dur="2000" fill="hold"/>
                                        <p:tgtEl>
                                          <p:spTgt spid="2050"/>
                                        </p:tgtEl>
                                        <p:attrNameLst>
                                          <p:attrName>ppt_w</p:attrName>
                                        </p:attrNameLst>
                                      </p:cBhvr>
                                      <p:tavLst>
                                        <p:tav tm="0" fmla="#ppt_w*sin(2.5*pi*$)">
                                          <p:val>
                                            <p:fltVal val="0"/>
                                          </p:val>
                                        </p:tav>
                                        <p:tav tm="100000">
                                          <p:val>
                                            <p:fltVal val="1"/>
                                          </p:val>
                                        </p:tav>
                                      </p:tavLst>
                                    </p:anim>
                                    <p:anim calcmode="lin" valueType="num">
                                      <p:cBhvr>
                                        <p:cTn id="9"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nodeType="clickEffect">
                                  <p:stCondLst>
                                    <p:cond delay="0"/>
                                  </p:stCondLst>
                                  <p:childTnLst>
                                    <p:set>
                                      <p:cBhvr>
                                        <p:cTn id="27" dur="1" fill="hold">
                                          <p:stCondLst>
                                            <p:cond delay="0"/>
                                          </p:stCondLst>
                                        </p:cTn>
                                        <p:tgtEl>
                                          <p:spTgt spid="2052"/>
                                        </p:tgtEl>
                                        <p:attrNameLst>
                                          <p:attrName>style.visibility</p:attrName>
                                        </p:attrNameLst>
                                      </p:cBhvr>
                                      <p:to>
                                        <p:strVal val="visible"/>
                                      </p:to>
                                    </p:set>
                                    <p:animEffect transition="in" filter="fade">
                                      <p:cBhvr>
                                        <p:cTn id="28" dur="2000"/>
                                        <p:tgtEl>
                                          <p:spTgt spid="2052"/>
                                        </p:tgtEl>
                                      </p:cBhvr>
                                    </p:animEffect>
                                    <p:anim calcmode="lin" valueType="num">
                                      <p:cBhvr>
                                        <p:cTn id="29" dur="2000" fill="hold"/>
                                        <p:tgtEl>
                                          <p:spTgt spid="2052"/>
                                        </p:tgtEl>
                                        <p:attrNameLst>
                                          <p:attrName>ppt_w</p:attrName>
                                        </p:attrNameLst>
                                      </p:cBhvr>
                                      <p:tavLst>
                                        <p:tav tm="0" fmla="#ppt_w*sin(2.5*pi*$)">
                                          <p:val>
                                            <p:fltVal val="0"/>
                                          </p:val>
                                        </p:tav>
                                        <p:tav tm="100000">
                                          <p:val>
                                            <p:fltVal val="1"/>
                                          </p:val>
                                        </p:tav>
                                      </p:tavLst>
                                    </p:anim>
                                    <p:anim calcmode="lin" valueType="num">
                                      <p:cBhvr>
                                        <p:cTn id="30" dur="2000" fill="hold"/>
                                        <p:tgtEl>
                                          <p:spTgt spid="2052"/>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Effect transition="in" filter="fade">
                                      <p:cBhvr>
                                        <p:cTn id="35" dur="1000"/>
                                        <p:tgtEl>
                                          <p:spTgt spid="9">
                                            <p:txEl>
                                              <p:pRg st="0" end="0"/>
                                            </p:txEl>
                                          </p:spTgt>
                                        </p:tgtEl>
                                      </p:cBhvr>
                                    </p:animEffect>
                                    <p:anim calcmode="lin" valueType="num">
                                      <p:cBhvr>
                                        <p:cTn id="36"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xEl>
                                              <p:pRg st="1" end="1"/>
                                            </p:txEl>
                                          </p:spTgt>
                                        </p:tgtEl>
                                        <p:attrNameLst>
                                          <p:attrName>style.visibility</p:attrName>
                                        </p:attrNameLst>
                                      </p:cBhvr>
                                      <p:to>
                                        <p:strVal val="visible"/>
                                      </p:to>
                                    </p:set>
                                    <p:animEffect transition="in" filter="fade">
                                      <p:cBhvr>
                                        <p:cTn id="42" dur="1000"/>
                                        <p:tgtEl>
                                          <p:spTgt spid="9">
                                            <p:txEl>
                                              <p:pRg st="1" end="1"/>
                                            </p:txEl>
                                          </p:spTgt>
                                        </p:tgtEl>
                                      </p:cBhvr>
                                    </p:animEffect>
                                    <p:anim calcmode="lin" valueType="num">
                                      <p:cBhvr>
                                        <p:cTn id="4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nodeType="clickEffect">
                                  <p:stCondLst>
                                    <p:cond delay="0"/>
                                  </p:stCondLst>
                                  <p:childTnLst>
                                    <p:set>
                                      <p:cBhvr>
                                        <p:cTn id="48" dur="1" fill="hold">
                                          <p:stCondLst>
                                            <p:cond delay="0"/>
                                          </p:stCondLst>
                                        </p:cTn>
                                        <p:tgtEl>
                                          <p:spTgt spid="2056"/>
                                        </p:tgtEl>
                                        <p:attrNameLst>
                                          <p:attrName>style.visibility</p:attrName>
                                        </p:attrNameLst>
                                      </p:cBhvr>
                                      <p:to>
                                        <p:strVal val="visible"/>
                                      </p:to>
                                    </p:set>
                                    <p:animEffect transition="in" filter="fade">
                                      <p:cBhvr>
                                        <p:cTn id="49" dur="2000"/>
                                        <p:tgtEl>
                                          <p:spTgt spid="2056"/>
                                        </p:tgtEl>
                                      </p:cBhvr>
                                    </p:animEffect>
                                    <p:anim calcmode="lin" valueType="num">
                                      <p:cBhvr>
                                        <p:cTn id="50" dur="2000" fill="hold"/>
                                        <p:tgtEl>
                                          <p:spTgt spid="2056"/>
                                        </p:tgtEl>
                                        <p:attrNameLst>
                                          <p:attrName>ppt_w</p:attrName>
                                        </p:attrNameLst>
                                      </p:cBhvr>
                                      <p:tavLst>
                                        <p:tav tm="0" fmla="#ppt_w*sin(2.5*pi*$)">
                                          <p:val>
                                            <p:fltVal val="0"/>
                                          </p:val>
                                        </p:tav>
                                        <p:tav tm="100000">
                                          <p:val>
                                            <p:fltVal val="1"/>
                                          </p:val>
                                        </p:tav>
                                      </p:tavLst>
                                    </p:anim>
                                    <p:anim calcmode="lin" valueType="num">
                                      <p:cBhvr>
                                        <p:cTn id="51" dur="2000" fill="hold"/>
                                        <p:tgtEl>
                                          <p:spTgt spid="2056"/>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0" end="0"/>
                                            </p:txEl>
                                          </p:spTgt>
                                        </p:tgtEl>
                                        <p:attrNameLst>
                                          <p:attrName>style.visibility</p:attrName>
                                        </p:attrNameLst>
                                      </p:cBhvr>
                                      <p:to>
                                        <p:strVal val="visible"/>
                                      </p:to>
                                    </p:set>
                                    <p:animEffect transition="in" filter="fade">
                                      <p:cBhvr>
                                        <p:cTn id="56" dur="1000"/>
                                        <p:tgtEl>
                                          <p:spTgt spid="3">
                                            <p:txEl>
                                              <p:pRg st="0" end="0"/>
                                            </p:txEl>
                                          </p:spTgt>
                                        </p:tgtEl>
                                      </p:cBhvr>
                                    </p:animEffect>
                                    <p:anim calcmode="lin" valueType="num">
                                      <p:cBhvr>
                                        <p:cTn id="5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animEffect transition="in" filter="fade">
                                      <p:cBhvr>
                                        <p:cTn id="63" dur="1000"/>
                                        <p:tgtEl>
                                          <p:spTgt spid="3">
                                            <p:txEl>
                                              <p:pRg st="1" end="1"/>
                                            </p:txEl>
                                          </p:spTgt>
                                        </p:tgtEl>
                                      </p:cBhvr>
                                    </p:animEffect>
                                    <p:anim calcmode="lin" valueType="num">
                                      <p:cBhvr>
                                        <p:cTn id="6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2" end="2"/>
                                            </p:txEl>
                                          </p:spTgt>
                                        </p:tgtEl>
                                        <p:attrNameLst>
                                          <p:attrName>style.visibility</p:attrName>
                                        </p:attrNameLst>
                                      </p:cBhvr>
                                      <p:to>
                                        <p:strVal val="visible"/>
                                      </p:to>
                                    </p:set>
                                    <p:animEffect transition="in" filter="fade">
                                      <p:cBhvr>
                                        <p:cTn id="70" dur="1000"/>
                                        <p:tgtEl>
                                          <p:spTgt spid="3">
                                            <p:txEl>
                                              <p:pRg st="2" end="2"/>
                                            </p:txEl>
                                          </p:spTgt>
                                        </p:tgtEl>
                                      </p:cBhvr>
                                    </p:animEffect>
                                    <p:anim calcmode="lin" valueType="num">
                                      <p:cBhvr>
                                        <p:cTn id="7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3" end="3"/>
                                            </p:txEl>
                                          </p:spTgt>
                                        </p:tgtEl>
                                        <p:attrNameLst>
                                          <p:attrName>style.visibility</p:attrName>
                                        </p:attrNameLst>
                                      </p:cBhvr>
                                      <p:to>
                                        <p:strVal val="visible"/>
                                      </p:to>
                                    </p:set>
                                    <p:animEffect transition="in" filter="fade">
                                      <p:cBhvr>
                                        <p:cTn id="77" dur="1000"/>
                                        <p:tgtEl>
                                          <p:spTgt spid="3">
                                            <p:txEl>
                                              <p:pRg st="3" end="3"/>
                                            </p:txEl>
                                          </p:spTgt>
                                        </p:tgtEl>
                                      </p:cBhvr>
                                    </p:animEffect>
                                    <p:anim calcmode="lin" valueType="num">
                                      <p:cBhvr>
                                        <p:cTn id="7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5B80-4E33-44EF-A0D0-B04EEA9A05EA}"/>
              </a:ext>
            </a:extLst>
          </p:cNvPr>
          <p:cNvSpPr>
            <a:spLocks noGrp="1"/>
          </p:cNvSpPr>
          <p:nvPr>
            <p:ph type="title"/>
          </p:nvPr>
        </p:nvSpPr>
        <p:spPr>
          <a:xfrm>
            <a:off x="4775982" y="460717"/>
            <a:ext cx="9601200" cy="1485900"/>
          </a:xfrm>
        </p:spPr>
        <p:txBody>
          <a:bodyPr/>
          <a:lstStyle/>
          <a:p>
            <a:r>
              <a:rPr lang="en-US" dirty="0"/>
              <a:t>THREATS</a:t>
            </a:r>
          </a:p>
        </p:txBody>
      </p:sp>
      <p:sp>
        <p:nvSpPr>
          <p:cNvPr id="3" name="Content Placeholder 2">
            <a:extLst>
              <a:ext uri="{FF2B5EF4-FFF2-40B4-BE49-F238E27FC236}">
                <a16:creationId xmlns:a16="http://schemas.microsoft.com/office/drawing/2014/main" id="{CB7E98C8-2E3B-429B-9516-C276C19A0AE5}"/>
              </a:ext>
            </a:extLst>
          </p:cNvPr>
          <p:cNvSpPr>
            <a:spLocks noGrp="1"/>
          </p:cNvSpPr>
          <p:nvPr>
            <p:ph idx="1"/>
          </p:nvPr>
        </p:nvSpPr>
        <p:spPr>
          <a:xfrm>
            <a:off x="9000978" y="3742574"/>
            <a:ext cx="2672862" cy="2715064"/>
          </a:xfrm>
        </p:spPr>
        <p:txBody>
          <a:bodyPr/>
          <a:lstStyle/>
          <a:p>
            <a:r>
              <a:rPr lang="en-US" dirty="0"/>
              <a:t>Competitors attract customers with bonus programs</a:t>
            </a:r>
          </a:p>
          <a:p>
            <a:endParaRPr lang="en-US" dirty="0"/>
          </a:p>
        </p:txBody>
      </p:sp>
      <p:pic>
        <p:nvPicPr>
          <p:cNvPr id="2050" name="Picture 2" descr="Application Support - OCS Consulting">
            <a:extLst>
              <a:ext uri="{FF2B5EF4-FFF2-40B4-BE49-F238E27FC236}">
                <a16:creationId xmlns:a16="http://schemas.microsoft.com/office/drawing/2014/main" id="{C98B25CC-C160-4BD9-978A-754BA2AEB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274" y="1645920"/>
            <a:ext cx="1783080" cy="17830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rrick, fuel, gas, industry, oil, production, pump icon">
            <a:extLst>
              <a:ext uri="{FF2B5EF4-FFF2-40B4-BE49-F238E27FC236}">
                <a16:creationId xmlns:a16="http://schemas.microsoft.com/office/drawing/2014/main" id="{9666805C-7AA6-424C-83C9-36C632BDE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0124" y="1448897"/>
            <a:ext cx="2138365" cy="213836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33302F44-C815-4FD2-A884-33DD6ABE851A}"/>
              </a:ext>
            </a:extLst>
          </p:cNvPr>
          <p:cNvSpPr txBox="1">
            <a:spLocks/>
          </p:cNvSpPr>
          <p:nvPr/>
        </p:nvSpPr>
        <p:spPr>
          <a:xfrm>
            <a:off x="1854591" y="3739662"/>
            <a:ext cx="2672862" cy="271506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Abundance of information</a:t>
            </a:r>
          </a:p>
          <a:p>
            <a:pPr marL="0" indent="0">
              <a:buNone/>
            </a:pPr>
            <a:endParaRPr lang="en-US" dirty="0"/>
          </a:p>
          <a:p>
            <a:pPr marL="0" indent="0">
              <a:buNone/>
            </a:pPr>
            <a:endParaRPr lang="en-US" dirty="0"/>
          </a:p>
          <a:p>
            <a:pPr marL="0" indent="0">
              <a:buNone/>
            </a:pPr>
            <a:endParaRPr lang="en-US" dirty="0"/>
          </a:p>
        </p:txBody>
      </p:sp>
      <p:pic>
        <p:nvPicPr>
          <p:cNvPr id="2056" name="Picture 8" descr="Avatar, fuel, gas, gas station attendant, job, petrol, profession icon">
            <a:extLst>
              <a:ext uri="{FF2B5EF4-FFF2-40B4-BE49-F238E27FC236}">
                <a16:creationId xmlns:a16="http://schemas.microsoft.com/office/drawing/2014/main" id="{BE64902A-2827-41A6-ABC1-4BACCA28A3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6196" y="1451941"/>
            <a:ext cx="1977059" cy="1977059"/>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F07B381D-C7A4-450A-BBA3-EF44B045BD14}"/>
              </a:ext>
            </a:extLst>
          </p:cNvPr>
          <p:cNvSpPr txBox="1">
            <a:spLocks/>
          </p:cNvSpPr>
          <p:nvPr/>
        </p:nvSpPr>
        <p:spPr>
          <a:xfrm>
            <a:off x="5455275" y="3834619"/>
            <a:ext cx="2672862" cy="271506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depletion of oil and gas available reserves</a:t>
            </a:r>
          </a:p>
          <a:p>
            <a:r>
              <a:rPr lang="en-US" dirty="0"/>
              <a:t>environmental degradation  </a:t>
            </a:r>
          </a:p>
          <a:p>
            <a:pPr marL="0" indent="0">
              <a:buNone/>
            </a:pPr>
            <a:endParaRPr lang="en-US" dirty="0"/>
          </a:p>
          <a:p>
            <a:endParaRPr lang="en-US" dirty="0"/>
          </a:p>
          <a:p>
            <a:endParaRPr lang="ru-RU" dirty="0"/>
          </a:p>
        </p:txBody>
      </p:sp>
    </p:spTree>
    <p:extLst>
      <p:ext uri="{BB962C8B-B14F-4D97-AF65-F5344CB8AC3E}">
        <p14:creationId xmlns:p14="http://schemas.microsoft.com/office/powerpoint/2010/main" val="404955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anim calcmode="lin" valueType="num">
                                      <p:cBhvr>
                                        <p:cTn id="8" dur="2000" fill="hold"/>
                                        <p:tgtEl>
                                          <p:spTgt spid="2050"/>
                                        </p:tgtEl>
                                        <p:attrNameLst>
                                          <p:attrName>ppt_w</p:attrName>
                                        </p:attrNameLst>
                                      </p:cBhvr>
                                      <p:tavLst>
                                        <p:tav tm="0" fmla="#ppt_w*sin(2.5*pi*$)">
                                          <p:val>
                                            <p:fltVal val="0"/>
                                          </p:val>
                                        </p:tav>
                                        <p:tav tm="100000">
                                          <p:val>
                                            <p:fltVal val="1"/>
                                          </p:val>
                                        </p:tav>
                                      </p:tavLst>
                                    </p:anim>
                                    <p:anim calcmode="lin" valueType="num">
                                      <p:cBhvr>
                                        <p:cTn id="9"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animEffect transition="in" filter="fade">
                                      <p:cBhvr>
                                        <p:cTn id="21" dur="2000"/>
                                        <p:tgtEl>
                                          <p:spTgt spid="2052"/>
                                        </p:tgtEl>
                                      </p:cBhvr>
                                    </p:animEffect>
                                    <p:anim calcmode="lin" valueType="num">
                                      <p:cBhvr>
                                        <p:cTn id="22" dur="2000" fill="hold"/>
                                        <p:tgtEl>
                                          <p:spTgt spid="2052"/>
                                        </p:tgtEl>
                                        <p:attrNameLst>
                                          <p:attrName>ppt_w</p:attrName>
                                        </p:attrNameLst>
                                      </p:cBhvr>
                                      <p:tavLst>
                                        <p:tav tm="0" fmla="#ppt_w*sin(2.5*pi*$)">
                                          <p:val>
                                            <p:fltVal val="0"/>
                                          </p:val>
                                        </p:tav>
                                        <p:tav tm="100000">
                                          <p:val>
                                            <p:fltVal val="1"/>
                                          </p:val>
                                        </p:tav>
                                      </p:tavLst>
                                    </p:anim>
                                    <p:anim calcmode="lin" valueType="num">
                                      <p:cBhvr>
                                        <p:cTn id="23" dur="2000" fill="hold"/>
                                        <p:tgtEl>
                                          <p:spTgt spid="205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1000"/>
                                        <p:tgtEl>
                                          <p:spTgt spid="9">
                                            <p:txEl>
                                              <p:pRg st="0" end="0"/>
                                            </p:txEl>
                                          </p:spTgt>
                                        </p:tgtEl>
                                      </p:cBhvr>
                                    </p:animEffect>
                                    <p:anim calcmode="lin" valueType="num">
                                      <p:cBhvr>
                                        <p:cTn id="2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1000"/>
                                        <p:tgtEl>
                                          <p:spTgt spid="9">
                                            <p:txEl>
                                              <p:pRg st="1" end="1"/>
                                            </p:txEl>
                                          </p:spTgt>
                                        </p:tgtEl>
                                      </p:cBhvr>
                                    </p:animEffect>
                                    <p:anim calcmode="lin" valueType="num">
                                      <p:cBhvr>
                                        <p:cTn id="36"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nodeType="clickEffect">
                                  <p:stCondLst>
                                    <p:cond delay="0"/>
                                  </p:stCondLst>
                                  <p:childTnLst>
                                    <p:set>
                                      <p:cBhvr>
                                        <p:cTn id="41" dur="1" fill="hold">
                                          <p:stCondLst>
                                            <p:cond delay="0"/>
                                          </p:stCondLst>
                                        </p:cTn>
                                        <p:tgtEl>
                                          <p:spTgt spid="2056"/>
                                        </p:tgtEl>
                                        <p:attrNameLst>
                                          <p:attrName>style.visibility</p:attrName>
                                        </p:attrNameLst>
                                      </p:cBhvr>
                                      <p:to>
                                        <p:strVal val="visible"/>
                                      </p:to>
                                    </p:set>
                                    <p:animEffect transition="in" filter="fade">
                                      <p:cBhvr>
                                        <p:cTn id="42" dur="2000"/>
                                        <p:tgtEl>
                                          <p:spTgt spid="2056"/>
                                        </p:tgtEl>
                                      </p:cBhvr>
                                    </p:animEffect>
                                    <p:anim calcmode="lin" valueType="num">
                                      <p:cBhvr>
                                        <p:cTn id="43" dur="2000" fill="hold"/>
                                        <p:tgtEl>
                                          <p:spTgt spid="2056"/>
                                        </p:tgtEl>
                                        <p:attrNameLst>
                                          <p:attrName>ppt_w</p:attrName>
                                        </p:attrNameLst>
                                      </p:cBhvr>
                                      <p:tavLst>
                                        <p:tav tm="0" fmla="#ppt_w*sin(2.5*pi*$)">
                                          <p:val>
                                            <p:fltVal val="0"/>
                                          </p:val>
                                        </p:tav>
                                        <p:tav tm="100000">
                                          <p:val>
                                            <p:fltVal val="1"/>
                                          </p:val>
                                        </p:tav>
                                      </p:tavLst>
                                    </p:anim>
                                    <p:anim calcmode="lin" valueType="num">
                                      <p:cBhvr>
                                        <p:cTn id="44" dur="2000" fill="hold"/>
                                        <p:tgtEl>
                                          <p:spTgt spid="2056"/>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animEffect transition="in" filter="fade">
                                      <p:cBhvr>
                                        <p:cTn id="49" dur="1000"/>
                                        <p:tgtEl>
                                          <p:spTgt spid="3">
                                            <p:txEl>
                                              <p:pRg st="0" end="0"/>
                                            </p:txEl>
                                          </p:spTgt>
                                        </p:tgtEl>
                                      </p:cBhvr>
                                    </p:animEffect>
                                    <p:anim calcmode="lin" valueType="num">
                                      <p:cBhvr>
                                        <p:cTn id="5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7CE0-6BEF-4172-86DD-D16CE5F3170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62B90EC-A9E6-4173-BDC8-BFAA8AA78342}"/>
              </a:ext>
            </a:extLst>
          </p:cNvPr>
          <p:cNvSpPr>
            <a:spLocks noGrp="1"/>
          </p:cNvSpPr>
          <p:nvPr>
            <p:ph idx="1"/>
          </p:nvPr>
        </p:nvSpPr>
        <p:spPr/>
        <p:txBody>
          <a:bodyPr>
            <a:normAutofit/>
          </a:bodyPr>
          <a:lstStyle/>
          <a:p>
            <a:r>
              <a:rPr lang="en-US" sz="2800" dirty="0"/>
              <a:t>KMG is</a:t>
            </a:r>
            <a:r>
              <a:rPr lang="kk-KZ" sz="2800" dirty="0"/>
              <a:t> </a:t>
            </a:r>
            <a:r>
              <a:rPr lang="en-US" sz="2800" dirty="0"/>
              <a:t>a gas and oil transportation leader in Kazakhstan. This company provides consumers with high quality product. However, website or marketing doesn’t focus on advertising local gas station in order to attract more people. KMG has a variety of the competitors, but it can take advantage of processing hydrocarbons and make astonishing progress for its company and Kazakhstan’s market. Therefore, KMG should find way to prevent ecological issues. </a:t>
            </a:r>
          </a:p>
        </p:txBody>
      </p:sp>
    </p:spTree>
    <p:extLst>
      <p:ext uri="{BB962C8B-B14F-4D97-AF65-F5344CB8AC3E}">
        <p14:creationId xmlns:p14="http://schemas.microsoft.com/office/powerpoint/2010/main" val="316371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A0A6-D088-45CF-AEE8-34AFC33B9D04}"/>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B354456B-0F9C-4AC7-A773-4EED902CA514}"/>
              </a:ext>
            </a:extLst>
          </p:cNvPr>
          <p:cNvSpPr>
            <a:spLocks noGrp="1"/>
          </p:cNvSpPr>
          <p:nvPr>
            <p:ph idx="1"/>
          </p:nvPr>
        </p:nvSpPr>
        <p:spPr/>
        <p:txBody>
          <a:bodyPr>
            <a:normAutofit/>
          </a:bodyPr>
          <a:lstStyle/>
          <a:p>
            <a:r>
              <a:rPr lang="en-US" sz="2800" dirty="0"/>
              <a:t>KMG became national leader. However, it needs to focus more on processing oil in order to reach cutting edge in this industry. Also, it should change targeting of its advertisement to expand market coverage. Moreover, oil and gas resources are not infinite. That is why KMG should develop future strategy (energy from sun, wind, etc.) to prevent bankruptcy even in its heyday. </a:t>
            </a:r>
          </a:p>
        </p:txBody>
      </p:sp>
    </p:spTree>
    <p:extLst>
      <p:ext uri="{BB962C8B-B14F-4D97-AF65-F5344CB8AC3E}">
        <p14:creationId xmlns:p14="http://schemas.microsoft.com/office/powerpoint/2010/main" val="83422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9D1-9234-4FAE-B70F-D8B689232172}"/>
              </a:ext>
            </a:extLst>
          </p:cNvPr>
          <p:cNvSpPr>
            <a:spLocks noGrp="1"/>
          </p:cNvSpPr>
          <p:nvPr>
            <p:ph type="title"/>
          </p:nvPr>
        </p:nvSpPr>
        <p:spPr/>
        <p:txBody>
          <a:bodyPr/>
          <a:lstStyle/>
          <a:p>
            <a:r>
              <a:rPr lang="en-US" dirty="0"/>
              <a:t>Literature</a:t>
            </a:r>
          </a:p>
        </p:txBody>
      </p:sp>
      <p:sp>
        <p:nvSpPr>
          <p:cNvPr id="3" name="Content Placeholder 2">
            <a:extLst>
              <a:ext uri="{FF2B5EF4-FFF2-40B4-BE49-F238E27FC236}">
                <a16:creationId xmlns:a16="http://schemas.microsoft.com/office/drawing/2014/main" id="{7DBF01AB-250F-425F-9499-608D13B4D318}"/>
              </a:ext>
            </a:extLst>
          </p:cNvPr>
          <p:cNvSpPr>
            <a:spLocks noGrp="1"/>
          </p:cNvSpPr>
          <p:nvPr>
            <p:ph idx="1"/>
          </p:nvPr>
        </p:nvSpPr>
        <p:spPr/>
        <p:txBody>
          <a:bodyPr/>
          <a:lstStyle/>
          <a:p>
            <a:r>
              <a:rPr lang="en-US" dirty="0"/>
              <a:t>National Company "</a:t>
            </a:r>
            <a:r>
              <a:rPr lang="en-US" dirty="0" err="1"/>
              <a:t>KazMunayGas</a:t>
            </a:r>
            <a:r>
              <a:rPr lang="en-US" dirty="0"/>
              <a:t>". (n.d.). Retrieved June 09, 2020, from </a:t>
            </a:r>
            <a:r>
              <a:rPr lang="en-US" dirty="0">
                <a:hlinkClick r:id="rId2"/>
              </a:rPr>
              <a:t>https://www.kmg.kz/eng/</a:t>
            </a:r>
            <a:endParaRPr lang="en-US" dirty="0"/>
          </a:p>
          <a:p>
            <a:r>
              <a:rPr lang="en-US" dirty="0"/>
              <a:t>Life Sci J 2013;10(11s):189-192] (ISSN:1097-8135). http://www.lifesciencesite.com. 32  (</a:t>
            </a:r>
            <a:r>
              <a:rPr lang="en-US" dirty="0">
                <a:hlinkClick r:id="rId3"/>
              </a:rPr>
              <a:t>http://www.lifesciencesite.com/lsj/life1011s/</a:t>
            </a:r>
            <a:r>
              <a:rPr lang="en-US" dirty="0"/>
              <a:t>)</a:t>
            </a:r>
          </a:p>
          <a:p>
            <a:r>
              <a:rPr lang="en-US" dirty="0"/>
              <a:t>Also, I’ve made survey in order to get a view of consumers.</a:t>
            </a:r>
          </a:p>
        </p:txBody>
      </p:sp>
    </p:spTree>
    <p:extLst>
      <p:ext uri="{BB962C8B-B14F-4D97-AF65-F5344CB8AC3E}">
        <p14:creationId xmlns:p14="http://schemas.microsoft.com/office/powerpoint/2010/main" val="200745098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640</TotalTime>
  <Words>414</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Franklin Gothic Book</vt:lpstr>
      <vt:lpstr>Crop</vt:lpstr>
      <vt:lpstr>SWOT</vt:lpstr>
      <vt:lpstr>National Company "KazMunayGas" </vt:lpstr>
      <vt:lpstr>STRENGHTS</vt:lpstr>
      <vt:lpstr>WEAKNESSES</vt:lpstr>
      <vt:lpstr>OPPORTUNITIES</vt:lpstr>
      <vt:lpstr>THREATS</vt:lpstr>
      <vt:lpstr>SUMMARY</vt:lpstr>
      <vt:lpstr>RECOMMENDATIONS</vt:lpstr>
      <vt:lpstr>Literature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Strengths &amp; Weaknesses KazMunaiGas</dc:title>
  <dc:creator>Нурлан Зауре</dc:creator>
  <cp:lastModifiedBy>Нурлан Зауре</cp:lastModifiedBy>
  <cp:revision>28</cp:revision>
  <dcterms:created xsi:type="dcterms:W3CDTF">2020-05-24T16:10:29Z</dcterms:created>
  <dcterms:modified xsi:type="dcterms:W3CDTF">2020-06-10T11:29:46Z</dcterms:modified>
</cp:coreProperties>
</file>