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77" r:id="rId4"/>
    <p:sldId id="278" r:id="rId5"/>
    <p:sldId id="279" r:id="rId6"/>
    <p:sldId id="280" r:id="rId7"/>
    <p:sldId id="284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5CCA9D5-F566-4A7D-A6A2-C7C209B711DC}">
  <a:tblStyle styleId="{25CCA9D5-F566-4A7D-A6A2-C7C209B711DC}" styleName="Table_0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320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60371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∗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02870" marR="0" lvl="0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102870" marR="0" lvl="1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02870" marR="0" lvl="2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" marR="0" lvl="3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02870" marR="0" lvl="4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02870" marR="0" lvl="5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102870" marR="0" lvl="6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102870" marR="0" lvl="7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102870" marR="0" lvl="8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10287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 rot="5400000">
            <a:off x="2850886" y="696649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∗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02870" marR="0" lvl="0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102870" marR="0" lvl="1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02870" marR="0" lvl="2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" marR="0" lvl="3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02870" marR="0" lvl="4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02870" marR="0" lvl="5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102870" marR="0" lvl="6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102870" marR="0" lvl="7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102870" marR="0" lvl="8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10287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7" name="Google Shape;117;p12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02870" marR="0" lvl="0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102870" marR="0" lvl="1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02870" marR="0" lvl="2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" marR="0" lvl="3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02870" marR="0" lvl="4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02870" marR="0" lvl="5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102870" marR="0" lvl="6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102870" marR="0" lvl="7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102870" marR="0" lvl="8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10287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12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21" name="Google Shape;121;p12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26" name="Google Shape;126;p12"/>
          <p:cNvSpPr txBox="1">
            <a:spLocks noGrp="1"/>
          </p:cNvSpPr>
          <p:nvPr>
            <p:ph type="title"/>
          </p:nvPr>
        </p:nvSpPr>
        <p:spPr>
          <a:xfrm rot="5400000">
            <a:off x="5414433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body" idx="1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∗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02870" marR="0" lvl="0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102870" marR="0" lvl="1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02870" marR="0" lvl="2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" marR="0" lvl="3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02870" marR="0" lvl="4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02870" marR="0" lvl="5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102870" marR="0" lvl="6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102870" marR="0" lvl="7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102870" marR="0" lvl="8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10287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∗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2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∗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33" name="Google Shape;33;p4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34" name="Google Shape;34;p4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9" name="Google Shape;39;p4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ctr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ctr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ctr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02870" marR="0" lvl="0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102870" marR="0" lvl="1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02870" marR="0" lvl="2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" marR="0" lvl="3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02870" marR="0" lvl="4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02870" marR="0" lvl="5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102870" marR="0" lvl="6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102870" marR="0" lvl="7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102870" marR="0" lvl="8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10287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6047438" y="4203592"/>
            <a:ext cx="2876429" cy="714026"/>
          </a:xfrm>
          <a:custGeom>
            <a:avLst/>
            <a:gdLst/>
            <a:ahLst/>
            <a:cxnLst/>
            <a:rect l="l" t="t" r="r" b="b"/>
            <a:pathLst>
              <a:path w="2706" h="640" extrusionOk="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2619320" y="4075290"/>
            <a:ext cx="5544515" cy="850138"/>
          </a:xfrm>
          <a:custGeom>
            <a:avLst/>
            <a:gdLst/>
            <a:ahLst/>
            <a:cxnLst/>
            <a:rect l="l" t="t" r="r" b="b"/>
            <a:pathLst>
              <a:path w="5216" h="762" extrusionOk="0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2828728" y="4087562"/>
            <a:ext cx="5467980" cy="774272"/>
          </a:xfrm>
          <a:custGeom>
            <a:avLst/>
            <a:gdLst/>
            <a:ahLst/>
            <a:cxnLst/>
            <a:rect l="l" t="t" r="r" b="b"/>
            <a:pathLst>
              <a:path w="5144" h="694" extrusionOk="0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5609489" y="4074174"/>
            <a:ext cx="3308000" cy="651549"/>
          </a:xfrm>
          <a:custGeom>
            <a:avLst/>
            <a:gdLst/>
            <a:ahLst/>
            <a:cxnLst/>
            <a:rect l="l" t="t" r="r" b="b"/>
            <a:pathLst>
              <a:path w="3112" h="584" extrusionOk="0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211665" y="4058555"/>
            <a:ext cx="8723376" cy="1329874"/>
          </a:xfrm>
          <a:custGeom>
            <a:avLst/>
            <a:gdLst/>
            <a:ahLst/>
            <a:cxnLst/>
            <a:rect l="l" t="t" r="r" b="b"/>
            <a:pathLst>
              <a:path w="8196" h="1192" extrusionOk="0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02870" marR="0" lvl="0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102870" marR="0" lvl="1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02870" marR="0" lvl="2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" marR="0" lvl="3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02870" marR="0" lvl="4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02870" marR="0" lvl="5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102870" marR="0" lvl="6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102870" marR="0" lvl="7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102870" marR="0" lvl="8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10287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302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302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302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3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4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302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302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302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02870" marR="0" lvl="0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102870" marR="0" lvl="1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02870" marR="0" lvl="2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" marR="0" lvl="3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02870" marR="0" lvl="4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02870" marR="0" lvl="5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102870" marR="0" lvl="6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102870" marR="0" lvl="7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102870" marR="0" lvl="8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10287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02870" marR="0" lvl="0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102870" marR="0" lvl="1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02870" marR="0" lvl="2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" marR="0" lvl="3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02870" marR="0" lvl="4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02870" marR="0" lvl="5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102870" marR="0" lvl="6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102870" marR="0" lvl="7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102870" marR="0" lvl="8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10287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3" name="Google Shape;73;p8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02870" marR="0" lvl="0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102870" marR="0" lvl="1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02870" marR="0" lvl="2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" marR="0" lvl="3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02870" marR="0" lvl="4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02870" marR="0" lvl="5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102870" marR="0" lvl="6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102870" marR="0" lvl="7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102870" marR="0" lvl="8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10287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02870" marR="0" lvl="0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102870" marR="0" lvl="1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02870" marR="0" lvl="2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" marR="0" lvl="3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02870" marR="0" lvl="4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02870" marR="0" lvl="5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102870" marR="0" lvl="6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102870" marR="0" lvl="7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102870" marR="0" lvl="8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10287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1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grpSp>
        <p:nvGrpSpPr>
          <p:cNvPr id="87" name="Google Shape;87;p9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88" name="Google Shape;88;p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2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55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55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55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97" name="Google Shape;97;p10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98" name="Google Shape;98;p10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sz="2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02870" marR="0" lvl="0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102870" marR="0" lvl="1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02870" marR="0" lvl="2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" marR="0" lvl="3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02870" marR="0" lvl="4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02870" marR="0" lvl="5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102870" marR="0" lvl="6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102870" marR="0" lvl="7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102870" marR="0" lvl="8" indent="0" algn="ctr" rtl="0">
              <a:lnSpc>
                <a:spcPct val="124000"/>
              </a:lnSpc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10287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>
            <a:spLocks noGrp="1"/>
          </p:cNvSpPr>
          <p:nvPr>
            <p:ph type="pic" idx="2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stA="30000" endPos="30000" dist="5000" dir="5400000" sy="-100000" algn="bl" rotWithShape="0"/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8" name="Google Shape;8;p1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02870" marR="0" lvl="0" indent="0" algn="ctr" rtl="0">
              <a:lnSpc>
                <a:spcPct val="124000"/>
              </a:lnSpc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102870" marR="0" lvl="1" indent="0" algn="ctr" rtl="0">
              <a:lnSpc>
                <a:spcPct val="124000"/>
              </a:lnSpc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02870" marR="0" lvl="2" indent="0" algn="ctr" rtl="0">
              <a:lnSpc>
                <a:spcPct val="124000"/>
              </a:lnSpc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02870" marR="0" lvl="3" indent="0" algn="ctr" rtl="0">
              <a:lnSpc>
                <a:spcPct val="124000"/>
              </a:lnSpc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02870" marR="0" lvl="4" indent="0" algn="ctr" rtl="0">
              <a:lnSpc>
                <a:spcPct val="124000"/>
              </a:lnSpc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102870" marR="0" lvl="5" indent="0" algn="ctr" rtl="0">
              <a:lnSpc>
                <a:spcPct val="124000"/>
              </a:lnSpc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102870" marR="0" lvl="6" indent="0" algn="ctr" rtl="0">
              <a:lnSpc>
                <a:spcPct val="124000"/>
              </a:lnSpc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102870" marR="0" lvl="7" indent="0" algn="ctr" rtl="0">
              <a:lnSpc>
                <a:spcPct val="124000"/>
              </a:lnSpc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102870" marR="0" lvl="8" indent="0" algn="ctr" rtl="0">
              <a:lnSpc>
                <a:spcPct val="124000"/>
              </a:lnSpc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10287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∗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∗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∗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∗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∗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∗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2144648" y="2173469"/>
            <a:ext cx="4857115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SQL Development. DML Statements. </a:t>
            </a: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7863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UPDATE</a:t>
            </a:r>
            <a:endParaRPr/>
          </a:p>
        </p:txBody>
      </p:sp>
      <p:sp>
        <p:nvSpPr>
          <p:cNvPr id="713" name="Google Shape;713;p4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10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14" name="Google Shape;714;p45"/>
          <p:cNvSpPr/>
          <p:nvPr/>
        </p:nvSpPr>
        <p:spPr>
          <a:xfrm>
            <a:off x="2403982" y="2657601"/>
            <a:ext cx="492125" cy="704850"/>
          </a:xfrm>
          <a:custGeom>
            <a:avLst/>
            <a:gdLst/>
            <a:ahLst/>
            <a:cxnLst/>
            <a:rect l="l" t="t" r="r" b="b"/>
            <a:pathLst>
              <a:path w="492125" h="704850" extrusionOk="0">
                <a:moveTo>
                  <a:pt x="440439" y="57195"/>
                </a:moveTo>
                <a:lnTo>
                  <a:pt x="0" y="693927"/>
                </a:lnTo>
                <a:lnTo>
                  <a:pt x="15621" y="704850"/>
                </a:lnTo>
                <a:lnTo>
                  <a:pt x="456100" y="68059"/>
                </a:lnTo>
                <a:lnTo>
                  <a:pt x="440439" y="57195"/>
                </a:lnTo>
                <a:close/>
              </a:path>
              <a:path w="492125" h="704850" extrusionOk="0">
                <a:moveTo>
                  <a:pt x="484930" y="46736"/>
                </a:moveTo>
                <a:lnTo>
                  <a:pt x="447675" y="46736"/>
                </a:lnTo>
                <a:lnTo>
                  <a:pt x="463296" y="57658"/>
                </a:lnTo>
                <a:lnTo>
                  <a:pt x="456100" y="68059"/>
                </a:lnTo>
                <a:lnTo>
                  <a:pt x="479552" y="84327"/>
                </a:lnTo>
                <a:lnTo>
                  <a:pt x="484930" y="46736"/>
                </a:lnTo>
                <a:close/>
              </a:path>
              <a:path w="492125" h="704850" extrusionOk="0">
                <a:moveTo>
                  <a:pt x="447675" y="46736"/>
                </a:moveTo>
                <a:lnTo>
                  <a:pt x="440439" y="57195"/>
                </a:lnTo>
                <a:lnTo>
                  <a:pt x="456100" y="68059"/>
                </a:lnTo>
                <a:lnTo>
                  <a:pt x="463296" y="57658"/>
                </a:lnTo>
                <a:lnTo>
                  <a:pt x="447675" y="46736"/>
                </a:lnTo>
                <a:close/>
              </a:path>
              <a:path w="492125" h="704850" extrusionOk="0">
                <a:moveTo>
                  <a:pt x="491617" y="0"/>
                </a:moveTo>
                <a:lnTo>
                  <a:pt x="416941" y="40894"/>
                </a:lnTo>
                <a:lnTo>
                  <a:pt x="440439" y="57195"/>
                </a:lnTo>
                <a:lnTo>
                  <a:pt x="447675" y="46736"/>
                </a:lnTo>
                <a:lnTo>
                  <a:pt x="484930" y="46736"/>
                </a:lnTo>
                <a:lnTo>
                  <a:pt x="4916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15" name="Google Shape;715;p45"/>
          <p:cNvSpPr/>
          <p:nvPr/>
        </p:nvSpPr>
        <p:spPr>
          <a:xfrm>
            <a:off x="2404491" y="4502911"/>
            <a:ext cx="439420" cy="510540"/>
          </a:xfrm>
          <a:custGeom>
            <a:avLst/>
            <a:gdLst/>
            <a:ahLst/>
            <a:cxnLst/>
            <a:rect l="l" t="t" r="r" b="b"/>
            <a:pathLst>
              <a:path w="439419" h="510539" extrusionOk="0">
                <a:moveTo>
                  <a:pt x="382476" y="458565"/>
                </a:moveTo>
                <a:lnTo>
                  <a:pt x="360806" y="477138"/>
                </a:lnTo>
                <a:lnTo>
                  <a:pt x="439292" y="510286"/>
                </a:lnTo>
                <a:lnTo>
                  <a:pt x="428767" y="468249"/>
                </a:lnTo>
                <a:lnTo>
                  <a:pt x="390778" y="468249"/>
                </a:lnTo>
                <a:lnTo>
                  <a:pt x="382476" y="458565"/>
                </a:lnTo>
                <a:close/>
              </a:path>
              <a:path w="439419" h="510539" extrusionOk="0">
                <a:moveTo>
                  <a:pt x="396972" y="446139"/>
                </a:moveTo>
                <a:lnTo>
                  <a:pt x="382476" y="458565"/>
                </a:lnTo>
                <a:lnTo>
                  <a:pt x="390778" y="468249"/>
                </a:lnTo>
                <a:lnTo>
                  <a:pt x="405256" y="455802"/>
                </a:lnTo>
                <a:lnTo>
                  <a:pt x="396972" y="446139"/>
                </a:lnTo>
                <a:close/>
              </a:path>
              <a:path w="439419" h="510539" extrusionOk="0">
                <a:moveTo>
                  <a:pt x="418591" y="427608"/>
                </a:moveTo>
                <a:lnTo>
                  <a:pt x="396972" y="446139"/>
                </a:lnTo>
                <a:lnTo>
                  <a:pt x="405256" y="455802"/>
                </a:lnTo>
                <a:lnTo>
                  <a:pt x="390778" y="468249"/>
                </a:lnTo>
                <a:lnTo>
                  <a:pt x="428767" y="468249"/>
                </a:lnTo>
                <a:lnTo>
                  <a:pt x="418591" y="427608"/>
                </a:lnTo>
                <a:close/>
              </a:path>
              <a:path w="439419" h="510539" extrusionOk="0">
                <a:moveTo>
                  <a:pt x="14477" y="0"/>
                </a:moveTo>
                <a:lnTo>
                  <a:pt x="0" y="12445"/>
                </a:lnTo>
                <a:lnTo>
                  <a:pt x="382476" y="458565"/>
                </a:lnTo>
                <a:lnTo>
                  <a:pt x="396972" y="446139"/>
                </a:lnTo>
                <a:lnTo>
                  <a:pt x="144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16" name="Google Shape;716;p45"/>
          <p:cNvSpPr txBox="1"/>
          <p:nvPr/>
        </p:nvSpPr>
        <p:spPr>
          <a:xfrm>
            <a:off x="247599" y="2812034"/>
            <a:ext cx="939165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17" name="Google Shape;717;p45"/>
          <p:cNvGraphicFramePr/>
          <p:nvPr/>
        </p:nvGraphicFramePr>
        <p:xfrm>
          <a:off x="159232" y="3142233"/>
          <a:ext cx="2170975" cy="1854250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6025"/>
                <a:gridCol w="882900"/>
              </a:tblGrid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18" name="Google Shape;718;p45"/>
          <p:cNvSpPr/>
          <p:nvPr/>
        </p:nvSpPr>
        <p:spPr>
          <a:xfrm>
            <a:off x="5834888" y="2476119"/>
            <a:ext cx="609600" cy="191135"/>
          </a:xfrm>
          <a:custGeom>
            <a:avLst/>
            <a:gdLst/>
            <a:ahLst/>
            <a:cxnLst/>
            <a:rect l="l" t="t" r="r" b="b"/>
            <a:pathLst>
              <a:path w="609600" h="191135" extrusionOk="0">
                <a:moveTo>
                  <a:pt x="533263" y="27600"/>
                </a:moveTo>
                <a:lnTo>
                  <a:pt x="0" y="172211"/>
                </a:lnTo>
                <a:lnTo>
                  <a:pt x="5079" y="190626"/>
                </a:lnTo>
                <a:lnTo>
                  <a:pt x="538223" y="45890"/>
                </a:lnTo>
                <a:lnTo>
                  <a:pt x="533263" y="27600"/>
                </a:lnTo>
                <a:close/>
              </a:path>
              <a:path w="609600" h="191135" extrusionOk="0">
                <a:moveTo>
                  <a:pt x="600947" y="24256"/>
                </a:moveTo>
                <a:lnTo>
                  <a:pt x="545591" y="24256"/>
                </a:lnTo>
                <a:lnTo>
                  <a:pt x="550545" y="42544"/>
                </a:lnTo>
                <a:lnTo>
                  <a:pt x="538223" y="45890"/>
                </a:lnTo>
                <a:lnTo>
                  <a:pt x="545719" y="73532"/>
                </a:lnTo>
                <a:lnTo>
                  <a:pt x="600947" y="24256"/>
                </a:lnTo>
                <a:close/>
              </a:path>
              <a:path w="609600" h="191135" extrusionOk="0">
                <a:moveTo>
                  <a:pt x="545591" y="24256"/>
                </a:moveTo>
                <a:lnTo>
                  <a:pt x="533263" y="27600"/>
                </a:lnTo>
                <a:lnTo>
                  <a:pt x="538223" y="45890"/>
                </a:lnTo>
                <a:lnTo>
                  <a:pt x="550545" y="42544"/>
                </a:lnTo>
                <a:lnTo>
                  <a:pt x="545591" y="24256"/>
                </a:lnTo>
                <a:close/>
              </a:path>
              <a:path w="609600" h="191135" extrusionOk="0">
                <a:moveTo>
                  <a:pt x="525779" y="0"/>
                </a:moveTo>
                <a:lnTo>
                  <a:pt x="533263" y="27600"/>
                </a:lnTo>
                <a:lnTo>
                  <a:pt x="545591" y="24256"/>
                </a:lnTo>
                <a:lnTo>
                  <a:pt x="600947" y="24256"/>
                </a:lnTo>
                <a:lnTo>
                  <a:pt x="609346" y="16763"/>
                </a:lnTo>
                <a:lnTo>
                  <a:pt x="5257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19" name="Google Shape;719;p45"/>
          <p:cNvSpPr txBox="1"/>
          <p:nvPr/>
        </p:nvSpPr>
        <p:spPr>
          <a:xfrm>
            <a:off x="3067050" y="4820157"/>
            <a:ext cx="207391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Employee  SET Salary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 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45"/>
          <p:cNvSpPr txBox="1"/>
          <p:nvPr/>
        </p:nvSpPr>
        <p:spPr>
          <a:xfrm>
            <a:off x="5211343" y="5368747"/>
            <a:ext cx="708025" cy="3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1.05;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45"/>
          <p:cNvSpPr txBox="1"/>
          <p:nvPr/>
        </p:nvSpPr>
        <p:spPr>
          <a:xfrm>
            <a:off x="3067050" y="2079625"/>
            <a:ext cx="2073910" cy="3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Employee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45"/>
          <p:cNvSpPr txBox="1"/>
          <p:nvPr/>
        </p:nvSpPr>
        <p:spPr>
          <a:xfrm>
            <a:off x="3067050" y="2353945"/>
            <a:ext cx="1393190" cy="85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Salary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600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ID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45"/>
          <p:cNvSpPr txBox="1"/>
          <p:nvPr/>
        </p:nvSpPr>
        <p:spPr>
          <a:xfrm>
            <a:off x="4568444" y="2353945"/>
            <a:ext cx="1119505" cy="85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15000,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‘Jane’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45"/>
          <p:cNvSpPr txBox="1"/>
          <p:nvPr/>
        </p:nvSpPr>
        <p:spPr>
          <a:xfrm>
            <a:off x="6729476" y="1450847"/>
            <a:ext cx="939165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5" name="Google Shape;725;p45"/>
          <p:cNvGraphicFramePr/>
          <p:nvPr/>
        </p:nvGraphicFramePr>
        <p:xfrm>
          <a:off x="6639941" y="1781301"/>
          <a:ext cx="2171050" cy="1854250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5975"/>
                <a:gridCol w="883025"/>
              </a:tblGrid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26" name="Google Shape;726;p45"/>
          <p:cNvSpPr txBox="1"/>
          <p:nvPr/>
        </p:nvSpPr>
        <p:spPr>
          <a:xfrm>
            <a:off x="6740143" y="4180585"/>
            <a:ext cx="939165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7" name="Google Shape;727;p45"/>
          <p:cNvGraphicFramePr/>
          <p:nvPr/>
        </p:nvGraphicFramePr>
        <p:xfrm>
          <a:off x="6650735" y="4510404"/>
          <a:ext cx="2170925" cy="1854225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5975"/>
                <a:gridCol w="882900"/>
              </a:tblGrid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26250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25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27300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18900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28" name="Google Shape;728;p45"/>
          <p:cNvSpPr/>
          <p:nvPr/>
        </p:nvSpPr>
        <p:spPr>
          <a:xfrm>
            <a:off x="5863844" y="5220715"/>
            <a:ext cx="580390" cy="296545"/>
          </a:xfrm>
          <a:custGeom>
            <a:avLst/>
            <a:gdLst/>
            <a:ahLst/>
            <a:cxnLst/>
            <a:rect l="l" t="t" r="r" b="b"/>
            <a:pathLst>
              <a:path w="580389" h="296545" extrusionOk="0">
                <a:moveTo>
                  <a:pt x="507954" y="270933"/>
                </a:moveTo>
                <a:lnTo>
                  <a:pt x="495172" y="296544"/>
                </a:lnTo>
                <a:lnTo>
                  <a:pt x="580389" y="296544"/>
                </a:lnTo>
                <a:lnTo>
                  <a:pt x="565426" y="276605"/>
                </a:lnTo>
                <a:lnTo>
                  <a:pt x="519302" y="276605"/>
                </a:lnTo>
                <a:lnTo>
                  <a:pt x="507954" y="270933"/>
                </a:lnTo>
                <a:close/>
              </a:path>
              <a:path w="580389" h="296545" extrusionOk="0">
                <a:moveTo>
                  <a:pt x="516451" y="253909"/>
                </a:moveTo>
                <a:lnTo>
                  <a:pt x="507954" y="270933"/>
                </a:lnTo>
                <a:lnTo>
                  <a:pt x="519302" y="276605"/>
                </a:lnTo>
                <a:lnTo>
                  <a:pt x="527811" y="259587"/>
                </a:lnTo>
                <a:lnTo>
                  <a:pt x="516451" y="253909"/>
                </a:lnTo>
                <a:close/>
              </a:path>
              <a:path w="580389" h="296545" extrusionOk="0">
                <a:moveTo>
                  <a:pt x="529208" y="228345"/>
                </a:moveTo>
                <a:lnTo>
                  <a:pt x="516451" y="253909"/>
                </a:lnTo>
                <a:lnTo>
                  <a:pt x="527811" y="259587"/>
                </a:lnTo>
                <a:lnTo>
                  <a:pt x="519302" y="276605"/>
                </a:lnTo>
                <a:lnTo>
                  <a:pt x="565426" y="276605"/>
                </a:lnTo>
                <a:lnTo>
                  <a:pt x="529208" y="228345"/>
                </a:lnTo>
                <a:close/>
              </a:path>
              <a:path w="580389" h="296545" extrusionOk="0">
                <a:moveTo>
                  <a:pt x="8508" y="0"/>
                </a:moveTo>
                <a:lnTo>
                  <a:pt x="0" y="17017"/>
                </a:lnTo>
                <a:lnTo>
                  <a:pt x="507954" y="270933"/>
                </a:lnTo>
                <a:lnTo>
                  <a:pt x="516451" y="253909"/>
                </a:lnTo>
                <a:lnTo>
                  <a:pt x="85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6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49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DELETE</a:t>
            </a:r>
            <a:endParaRPr/>
          </a:p>
        </p:txBody>
      </p:sp>
      <p:sp>
        <p:nvSpPr>
          <p:cNvPr id="734" name="Google Shape;734;p4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11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35" name="Google Shape;735;p46"/>
          <p:cNvSpPr txBox="1"/>
          <p:nvPr/>
        </p:nvSpPr>
        <p:spPr>
          <a:xfrm>
            <a:off x="535940" y="1626742"/>
            <a:ext cx="3678554" cy="294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 all rows, or those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satisfy a condition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3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494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78460" marR="146621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table-name  [WHERE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61340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condition]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6" name="Google Shape;736;p46"/>
          <p:cNvSpPr txBox="1"/>
          <p:nvPr/>
        </p:nvSpPr>
        <p:spPr>
          <a:xfrm>
            <a:off x="5185028" y="1626742"/>
            <a:ext cx="3279775" cy="301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99085" marR="190500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condition is given  then ALL rows are  deleted - BE CAREFUL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5080" lvl="0" indent="-286385" algn="l" rtl="0">
              <a:lnSpc>
                <a:spcPct val="992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might also use 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TRUNCATE TABLE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like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 FROM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is often quicker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12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42" name="Google Shape;742;p47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49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DELETE</a:t>
            </a:r>
            <a:endParaRPr/>
          </a:p>
        </p:txBody>
      </p:sp>
      <p:sp>
        <p:nvSpPr>
          <p:cNvPr id="743" name="Google Shape;743;p47"/>
          <p:cNvSpPr/>
          <p:nvPr/>
        </p:nvSpPr>
        <p:spPr>
          <a:xfrm>
            <a:off x="2403982" y="2657601"/>
            <a:ext cx="492125" cy="704850"/>
          </a:xfrm>
          <a:custGeom>
            <a:avLst/>
            <a:gdLst/>
            <a:ahLst/>
            <a:cxnLst/>
            <a:rect l="l" t="t" r="r" b="b"/>
            <a:pathLst>
              <a:path w="492125" h="704850" extrusionOk="0">
                <a:moveTo>
                  <a:pt x="440439" y="57195"/>
                </a:moveTo>
                <a:lnTo>
                  <a:pt x="0" y="693927"/>
                </a:lnTo>
                <a:lnTo>
                  <a:pt x="15621" y="704850"/>
                </a:lnTo>
                <a:lnTo>
                  <a:pt x="456100" y="68059"/>
                </a:lnTo>
                <a:lnTo>
                  <a:pt x="440439" y="57195"/>
                </a:lnTo>
                <a:close/>
              </a:path>
              <a:path w="492125" h="704850" extrusionOk="0">
                <a:moveTo>
                  <a:pt x="484930" y="46736"/>
                </a:moveTo>
                <a:lnTo>
                  <a:pt x="447675" y="46736"/>
                </a:lnTo>
                <a:lnTo>
                  <a:pt x="463296" y="57658"/>
                </a:lnTo>
                <a:lnTo>
                  <a:pt x="456100" y="68059"/>
                </a:lnTo>
                <a:lnTo>
                  <a:pt x="479552" y="84327"/>
                </a:lnTo>
                <a:lnTo>
                  <a:pt x="484930" y="46736"/>
                </a:lnTo>
                <a:close/>
              </a:path>
              <a:path w="492125" h="704850" extrusionOk="0">
                <a:moveTo>
                  <a:pt x="447675" y="46736"/>
                </a:moveTo>
                <a:lnTo>
                  <a:pt x="440439" y="57195"/>
                </a:lnTo>
                <a:lnTo>
                  <a:pt x="456100" y="68059"/>
                </a:lnTo>
                <a:lnTo>
                  <a:pt x="463296" y="57658"/>
                </a:lnTo>
                <a:lnTo>
                  <a:pt x="447675" y="46736"/>
                </a:lnTo>
                <a:close/>
              </a:path>
              <a:path w="492125" h="704850" extrusionOk="0">
                <a:moveTo>
                  <a:pt x="491617" y="0"/>
                </a:moveTo>
                <a:lnTo>
                  <a:pt x="416941" y="40894"/>
                </a:lnTo>
                <a:lnTo>
                  <a:pt x="440439" y="57195"/>
                </a:lnTo>
                <a:lnTo>
                  <a:pt x="447675" y="46736"/>
                </a:lnTo>
                <a:lnTo>
                  <a:pt x="484930" y="46736"/>
                </a:lnTo>
                <a:lnTo>
                  <a:pt x="4916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44" name="Google Shape;744;p47"/>
          <p:cNvSpPr/>
          <p:nvPr/>
        </p:nvSpPr>
        <p:spPr>
          <a:xfrm>
            <a:off x="2404491" y="4502911"/>
            <a:ext cx="439420" cy="510540"/>
          </a:xfrm>
          <a:custGeom>
            <a:avLst/>
            <a:gdLst/>
            <a:ahLst/>
            <a:cxnLst/>
            <a:rect l="l" t="t" r="r" b="b"/>
            <a:pathLst>
              <a:path w="439419" h="510539" extrusionOk="0">
                <a:moveTo>
                  <a:pt x="382476" y="458565"/>
                </a:moveTo>
                <a:lnTo>
                  <a:pt x="360806" y="477138"/>
                </a:lnTo>
                <a:lnTo>
                  <a:pt x="439292" y="510286"/>
                </a:lnTo>
                <a:lnTo>
                  <a:pt x="428767" y="468249"/>
                </a:lnTo>
                <a:lnTo>
                  <a:pt x="390778" y="468249"/>
                </a:lnTo>
                <a:lnTo>
                  <a:pt x="382476" y="458565"/>
                </a:lnTo>
                <a:close/>
              </a:path>
              <a:path w="439419" h="510539" extrusionOk="0">
                <a:moveTo>
                  <a:pt x="396972" y="446139"/>
                </a:moveTo>
                <a:lnTo>
                  <a:pt x="382476" y="458565"/>
                </a:lnTo>
                <a:lnTo>
                  <a:pt x="390778" y="468249"/>
                </a:lnTo>
                <a:lnTo>
                  <a:pt x="405256" y="455802"/>
                </a:lnTo>
                <a:lnTo>
                  <a:pt x="396972" y="446139"/>
                </a:lnTo>
                <a:close/>
              </a:path>
              <a:path w="439419" h="510539" extrusionOk="0">
                <a:moveTo>
                  <a:pt x="418591" y="427608"/>
                </a:moveTo>
                <a:lnTo>
                  <a:pt x="396972" y="446139"/>
                </a:lnTo>
                <a:lnTo>
                  <a:pt x="405256" y="455802"/>
                </a:lnTo>
                <a:lnTo>
                  <a:pt x="390778" y="468249"/>
                </a:lnTo>
                <a:lnTo>
                  <a:pt x="428767" y="468249"/>
                </a:lnTo>
                <a:lnTo>
                  <a:pt x="418591" y="427608"/>
                </a:lnTo>
                <a:close/>
              </a:path>
              <a:path w="439419" h="510539" extrusionOk="0">
                <a:moveTo>
                  <a:pt x="14477" y="0"/>
                </a:moveTo>
                <a:lnTo>
                  <a:pt x="0" y="12445"/>
                </a:lnTo>
                <a:lnTo>
                  <a:pt x="382476" y="458565"/>
                </a:lnTo>
                <a:lnTo>
                  <a:pt x="396972" y="446139"/>
                </a:lnTo>
                <a:lnTo>
                  <a:pt x="144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45" name="Google Shape;745;p47"/>
          <p:cNvSpPr txBox="1"/>
          <p:nvPr/>
        </p:nvSpPr>
        <p:spPr>
          <a:xfrm>
            <a:off x="247599" y="2812034"/>
            <a:ext cx="939165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6" name="Google Shape;746;p47"/>
          <p:cNvGraphicFramePr/>
          <p:nvPr/>
        </p:nvGraphicFramePr>
        <p:xfrm>
          <a:off x="159232" y="3142233"/>
          <a:ext cx="2170975" cy="1854250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6025"/>
                <a:gridCol w="882900"/>
              </a:tblGrid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47" name="Google Shape;747;p47"/>
          <p:cNvSpPr txBox="1"/>
          <p:nvPr/>
        </p:nvSpPr>
        <p:spPr>
          <a:xfrm>
            <a:off x="3067050" y="4456429"/>
            <a:ext cx="2893060" cy="112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Employee;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935" marR="0" lvl="0" indent="0" algn="ctr" rtl="0">
              <a:lnSpc>
                <a:spcPct val="1174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TRUNCATE TABLE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70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8" name="Google Shape;748;p47"/>
          <p:cNvSpPr txBox="1"/>
          <p:nvPr/>
        </p:nvSpPr>
        <p:spPr>
          <a:xfrm>
            <a:off x="3067050" y="2079625"/>
            <a:ext cx="2346325" cy="112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70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98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70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 &gt; 20000;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13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54" name="Google Shape;754;p4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549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DELETE</a:t>
            </a:r>
            <a:endParaRPr/>
          </a:p>
        </p:txBody>
      </p:sp>
      <p:sp>
        <p:nvSpPr>
          <p:cNvPr id="755" name="Google Shape;755;p48"/>
          <p:cNvSpPr/>
          <p:nvPr/>
        </p:nvSpPr>
        <p:spPr>
          <a:xfrm>
            <a:off x="2403982" y="2657601"/>
            <a:ext cx="492125" cy="704850"/>
          </a:xfrm>
          <a:custGeom>
            <a:avLst/>
            <a:gdLst/>
            <a:ahLst/>
            <a:cxnLst/>
            <a:rect l="l" t="t" r="r" b="b"/>
            <a:pathLst>
              <a:path w="492125" h="704850" extrusionOk="0">
                <a:moveTo>
                  <a:pt x="440439" y="57195"/>
                </a:moveTo>
                <a:lnTo>
                  <a:pt x="0" y="693927"/>
                </a:lnTo>
                <a:lnTo>
                  <a:pt x="15621" y="704850"/>
                </a:lnTo>
                <a:lnTo>
                  <a:pt x="456100" y="68059"/>
                </a:lnTo>
                <a:lnTo>
                  <a:pt x="440439" y="57195"/>
                </a:lnTo>
                <a:close/>
              </a:path>
              <a:path w="492125" h="704850" extrusionOk="0">
                <a:moveTo>
                  <a:pt x="484930" y="46736"/>
                </a:moveTo>
                <a:lnTo>
                  <a:pt x="447675" y="46736"/>
                </a:lnTo>
                <a:lnTo>
                  <a:pt x="463296" y="57658"/>
                </a:lnTo>
                <a:lnTo>
                  <a:pt x="456100" y="68059"/>
                </a:lnTo>
                <a:lnTo>
                  <a:pt x="479552" y="84327"/>
                </a:lnTo>
                <a:lnTo>
                  <a:pt x="484930" y="46736"/>
                </a:lnTo>
                <a:close/>
              </a:path>
              <a:path w="492125" h="704850" extrusionOk="0">
                <a:moveTo>
                  <a:pt x="447675" y="46736"/>
                </a:moveTo>
                <a:lnTo>
                  <a:pt x="440439" y="57195"/>
                </a:lnTo>
                <a:lnTo>
                  <a:pt x="456100" y="68059"/>
                </a:lnTo>
                <a:lnTo>
                  <a:pt x="463296" y="57658"/>
                </a:lnTo>
                <a:lnTo>
                  <a:pt x="447675" y="46736"/>
                </a:lnTo>
                <a:close/>
              </a:path>
              <a:path w="492125" h="704850" extrusionOk="0">
                <a:moveTo>
                  <a:pt x="491617" y="0"/>
                </a:moveTo>
                <a:lnTo>
                  <a:pt x="416941" y="40894"/>
                </a:lnTo>
                <a:lnTo>
                  <a:pt x="440439" y="57195"/>
                </a:lnTo>
                <a:lnTo>
                  <a:pt x="447675" y="46736"/>
                </a:lnTo>
                <a:lnTo>
                  <a:pt x="484930" y="46736"/>
                </a:lnTo>
                <a:lnTo>
                  <a:pt x="4916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56" name="Google Shape;756;p48"/>
          <p:cNvSpPr/>
          <p:nvPr/>
        </p:nvSpPr>
        <p:spPr>
          <a:xfrm>
            <a:off x="2404491" y="4502911"/>
            <a:ext cx="439420" cy="510540"/>
          </a:xfrm>
          <a:custGeom>
            <a:avLst/>
            <a:gdLst/>
            <a:ahLst/>
            <a:cxnLst/>
            <a:rect l="l" t="t" r="r" b="b"/>
            <a:pathLst>
              <a:path w="439419" h="510539" extrusionOk="0">
                <a:moveTo>
                  <a:pt x="382476" y="458565"/>
                </a:moveTo>
                <a:lnTo>
                  <a:pt x="360806" y="477138"/>
                </a:lnTo>
                <a:lnTo>
                  <a:pt x="439292" y="510286"/>
                </a:lnTo>
                <a:lnTo>
                  <a:pt x="428767" y="468249"/>
                </a:lnTo>
                <a:lnTo>
                  <a:pt x="390778" y="468249"/>
                </a:lnTo>
                <a:lnTo>
                  <a:pt x="382476" y="458565"/>
                </a:lnTo>
                <a:close/>
              </a:path>
              <a:path w="439419" h="510539" extrusionOk="0">
                <a:moveTo>
                  <a:pt x="396972" y="446139"/>
                </a:moveTo>
                <a:lnTo>
                  <a:pt x="382476" y="458565"/>
                </a:lnTo>
                <a:lnTo>
                  <a:pt x="390778" y="468249"/>
                </a:lnTo>
                <a:lnTo>
                  <a:pt x="405256" y="455802"/>
                </a:lnTo>
                <a:lnTo>
                  <a:pt x="396972" y="446139"/>
                </a:lnTo>
                <a:close/>
              </a:path>
              <a:path w="439419" h="510539" extrusionOk="0">
                <a:moveTo>
                  <a:pt x="418591" y="427608"/>
                </a:moveTo>
                <a:lnTo>
                  <a:pt x="396972" y="446139"/>
                </a:lnTo>
                <a:lnTo>
                  <a:pt x="405256" y="455802"/>
                </a:lnTo>
                <a:lnTo>
                  <a:pt x="390778" y="468249"/>
                </a:lnTo>
                <a:lnTo>
                  <a:pt x="428767" y="468249"/>
                </a:lnTo>
                <a:lnTo>
                  <a:pt x="418591" y="427608"/>
                </a:lnTo>
                <a:close/>
              </a:path>
              <a:path w="439419" h="510539" extrusionOk="0">
                <a:moveTo>
                  <a:pt x="14477" y="0"/>
                </a:moveTo>
                <a:lnTo>
                  <a:pt x="0" y="12445"/>
                </a:lnTo>
                <a:lnTo>
                  <a:pt x="382476" y="458565"/>
                </a:lnTo>
                <a:lnTo>
                  <a:pt x="396972" y="446139"/>
                </a:lnTo>
                <a:lnTo>
                  <a:pt x="144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>
            <a:off x="247599" y="2812034"/>
            <a:ext cx="939165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8" name="Google Shape;758;p48"/>
          <p:cNvGraphicFramePr/>
          <p:nvPr/>
        </p:nvGraphicFramePr>
        <p:xfrm>
          <a:off x="159232" y="3142233"/>
          <a:ext cx="2170975" cy="1854250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6025"/>
                <a:gridCol w="882900"/>
              </a:tblGrid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59" name="Google Shape;759;p48"/>
          <p:cNvSpPr/>
          <p:nvPr/>
        </p:nvSpPr>
        <p:spPr>
          <a:xfrm>
            <a:off x="5834888" y="2476119"/>
            <a:ext cx="609600" cy="191135"/>
          </a:xfrm>
          <a:custGeom>
            <a:avLst/>
            <a:gdLst/>
            <a:ahLst/>
            <a:cxnLst/>
            <a:rect l="l" t="t" r="r" b="b"/>
            <a:pathLst>
              <a:path w="609600" h="191135" extrusionOk="0">
                <a:moveTo>
                  <a:pt x="533263" y="27600"/>
                </a:moveTo>
                <a:lnTo>
                  <a:pt x="0" y="172211"/>
                </a:lnTo>
                <a:lnTo>
                  <a:pt x="5079" y="190626"/>
                </a:lnTo>
                <a:lnTo>
                  <a:pt x="538223" y="45890"/>
                </a:lnTo>
                <a:lnTo>
                  <a:pt x="533263" y="27600"/>
                </a:lnTo>
                <a:close/>
              </a:path>
              <a:path w="609600" h="191135" extrusionOk="0">
                <a:moveTo>
                  <a:pt x="600947" y="24256"/>
                </a:moveTo>
                <a:lnTo>
                  <a:pt x="545591" y="24256"/>
                </a:lnTo>
                <a:lnTo>
                  <a:pt x="550545" y="42544"/>
                </a:lnTo>
                <a:lnTo>
                  <a:pt x="538223" y="45890"/>
                </a:lnTo>
                <a:lnTo>
                  <a:pt x="545719" y="73532"/>
                </a:lnTo>
                <a:lnTo>
                  <a:pt x="600947" y="24256"/>
                </a:lnTo>
                <a:close/>
              </a:path>
              <a:path w="609600" h="191135" extrusionOk="0">
                <a:moveTo>
                  <a:pt x="545591" y="24256"/>
                </a:moveTo>
                <a:lnTo>
                  <a:pt x="533263" y="27600"/>
                </a:lnTo>
                <a:lnTo>
                  <a:pt x="538223" y="45890"/>
                </a:lnTo>
                <a:lnTo>
                  <a:pt x="550545" y="42544"/>
                </a:lnTo>
                <a:lnTo>
                  <a:pt x="545591" y="24256"/>
                </a:lnTo>
                <a:close/>
              </a:path>
              <a:path w="609600" h="191135" extrusionOk="0">
                <a:moveTo>
                  <a:pt x="525779" y="0"/>
                </a:moveTo>
                <a:lnTo>
                  <a:pt x="533263" y="27600"/>
                </a:lnTo>
                <a:lnTo>
                  <a:pt x="545591" y="24256"/>
                </a:lnTo>
                <a:lnTo>
                  <a:pt x="600947" y="24256"/>
                </a:lnTo>
                <a:lnTo>
                  <a:pt x="609346" y="16763"/>
                </a:lnTo>
                <a:lnTo>
                  <a:pt x="5257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60" name="Google Shape;760;p48"/>
          <p:cNvSpPr txBox="1"/>
          <p:nvPr/>
        </p:nvSpPr>
        <p:spPr>
          <a:xfrm>
            <a:off x="3067050" y="4456429"/>
            <a:ext cx="2893060" cy="112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Employee;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935" marR="0" lvl="0" indent="0" algn="ctr" rtl="0">
              <a:lnSpc>
                <a:spcPct val="1174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TRUNCATE TABLE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70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48"/>
          <p:cNvSpPr txBox="1"/>
          <p:nvPr/>
        </p:nvSpPr>
        <p:spPr>
          <a:xfrm>
            <a:off x="3067050" y="2079625"/>
            <a:ext cx="2346325" cy="112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70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98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70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 &gt; 20000;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Google Shape;762;p48"/>
          <p:cNvSpPr txBox="1"/>
          <p:nvPr/>
        </p:nvSpPr>
        <p:spPr>
          <a:xfrm>
            <a:off x="6729476" y="1450847"/>
            <a:ext cx="939165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3" name="Google Shape;763;p48"/>
          <p:cNvGraphicFramePr/>
          <p:nvPr/>
        </p:nvGraphicFramePr>
        <p:xfrm>
          <a:off x="6639941" y="1781301"/>
          <a:ext cx="2171050" cy="1112550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5975"/>
                <a:gridCol w="883025"/>
              </a:tblGrid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64" name="Google Shape;764;p48"/>
          <p:cNvSpPr txBox="1"/>
          <p:nvPr/>
        </p:nvSpPr>
        <p:spPr>
          <a:xfrm>
            <a:off x="6740143" y="4900929"/>
            <a:ext cx="939165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5" name="Google Shape;765;p48"/>
          <p:cNvGraphicFramePr/>
          <p:nvPr/>
        </p:nvGraphicFramePr>
        <p:xfrm>
          <a:off x="6650735" y="5230495"/>
          <a:ext cx="2170925" cy="370825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5975"/>
                <a:gridCol w="882900"/>
              </a:tblGrid>
              <a:tr h="370825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66" name="Google Shape;766;p48"/>
          <p:cNvSpPr/>
          <p:nvPr/>
        </p:nvSpPr>
        <p:spPr>
          <a:xfrm>
            <a:off x="5796153" y="5192521"/>
            <a:ext cx="648335" cy="76200"/>
          </a:xfrm>
          <a:custGeom>
            <a:avLst/>
            <a:gdLst/>
            <a:ahLst/>
            <a:cxnLst/>
            <a:rect l="l" t="t" r="r" b="b"/>
            <a:pathLst>
              <a:path w="648335" h="76200" extrusionOk="0">
                <a:moveTo>
                  <a:pt x="571849" y="47594"/>
                </a:moveTo>
                <a:lnTo>
                  <a:pt x="571754" y="76199"/>
                </a:lnTo>
                <a:lnTo>
                  <a:pt x="629190" y="47624"/>
                </a:lnTo>
                <a:lnTo>
                  <a:pt x="584581" y="47624"/>
                </a:lnTo>
                <a:lnTo>
                  <a:pt x="571849" y="47594"/>
                </a:lnTo>
                <a:close/>
              </a:path>
              <a:path w="648335" h="76200" extrusionOk="0">
                <a:moveTo>
                  <a:pt x="571912" y="28544"/>
                </a:moveTo>
                <a:lnTo>
                  <a:pt x="571849" y="47594"/>
                </a:lnTo>
                <a:lnTo>
                  <a:pt x="584581" y="47624"/>
                </a:lnTo>
                <a:lnTo>
                  <a:pt x="584581" y="28575"/>
                </a:lnTo>
                <a:lnTo>
                  <a:pt x="571912" y="28544"/>
                </a:lnTo>
                <a:close/>
              </a:path>
              <a:path w="648335" h="76200" extrusionOk="0">
                <a:moveTo>
                  <a:pt x="572008" y="0"/>
                </a:moveTo>
                <a:lnTo>
                  <a:pt x="571912" y="28544"/>
                </a:lnTo>
                <a:lnTo>
                  <a:pt x="584581" y="28575"/>
                </a:lnTo>
                <a:lnTo>
                  <a:pt x="584581" y="47624"/>
                </a:lnTo>
                <a:lnTo>
                  <a:pt x="629190" y="47624"/>
                </a:lnTo>
                <a:lnTo>
                  <a:pt x="648081" y="38226"/>
                </a:lnTo>
                <a:lnTo>
                  <a:pt x="572008" y="0"/>
                </a:lnTo>
                <a:close/>
              </a:path>
              <a:path w="648335" h="76200" extrusionOk="0">
                <a:moveTo>
                  <a:pt x="0" y="27177"/>
                </a:moveTo>
                <a:lnTo>
                  <a:pt x="0" y="46227"/>
                </a:lnTo>
                <a:lnTo>
                  <a:pt x="571849" y="47594"/>
                </a:lnTo>
                <a:lnTo>
                  <a:pt x="571912" y="28544"/>
                </a:lnTo>
                <a:lnTo>
                  <a:pt x="0" y="271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14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72" name="Google Shape;772;p49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39014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SQL SELECT</a:t>
            </a:r>
            <a:endParaRPr/>
          </a:p>
        </p:txBody>
      </p:sp>
      <p:sp>
        <p:nvSpPr>
          <p:cNvPr id="773" name="Google Shape;773;p49"/>
          <p:cNvSpPr txBox="1"/>
          <p:nvPr/>
        </p:nvSpPr>
        <p:spPr>
          <a:xfrm>
            <a:off x="535940" y="1621154"/>
            <a:ext cx="7935595" cy="38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is the type of query you will use most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5080" lvl="1" indent="-286385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Queries one or more tables and returns the result  as a table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options, which will be covered over the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few lectures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372745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queries can be achieved in a number of  ways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05803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Simple SELECT</a:t>
            </a:r>
            <a:endParaRPr/>
          </a:p>
        </p:txBody>
      </p:sp>
      <p:sp>
        <p:nvSpPr>
          <p:cNvPr id="779" name="Google Shape;779;p5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15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80" name="Google Shape;780;p50"/>
          <p:cNvSpPr txBox="1"/>
          <p:nvPr/>
        </p:nvSpPr>
        <p:spPr>
          <a:xfrm>
            <a:off x="535940" y="2629027"/>
            <a:ext cx="1303020" cy="97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39419" marR="0" lvl="0" indent="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50"/>
          <p:cNvSpPr txBox="1"/>
          <p:nvPr/>
        </p:nvSpPr>
        <p:spPr>
          <a:xfrm>
            <a:off x="2025142" y="2629027"/>
            <a:ext cx="2366645" cy="97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33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table-name;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Google Shape;782;p50"/>
          <p:cNvSpPr txBox="1"/>
          <p:nvPr/>
        </p:nvSpPr>
        <p:spPr>
          <a:xfrm>
            <a:off x="4727828" y="2121534"/>
            <a:ext cx="3685540" cy="2147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0" indent="-286385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column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0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comma-separated list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columns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0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‘all columns’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16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88" name="Google Shape;788;p51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89928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Sample SELECTs</a:t>
            </a:r>
            <a:endParaRPr/>
          </a:p>
        </p:txBody>
      </p:sp>
      <p:sp>
        <p:nvSpPr>
          <p:cNvPr id="789" name="Google Shape;789;p51"/>
          <p:cNvSpPr txBox="1"/>
          <p:nvPr/>
        </p:nvSpPr>
        <p:spPr>
          <a:xfrm>
            <a:off x="535940" y="1598295"/>
            <a:ext cx="149161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0" name="Google Shape;790;p51"/>
          <p:cNvSpPr txBox="1"/>
          <p:nvPr/>
        </p:nvSpPr>
        <p:spPr>
          <a:xfrm>
            <a:off x="2246233" y="1598295"/>
            <a:ext cx="149161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FROM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Google Shape;791;p51"/>
          <p:cNvSpPr txBox="1"/>
          <p:nvPr/>
        </p:nvSpPr>
        <p:spPr>
          <a:xfrm>
            <a:off x="3956430" y="1598295"/>
            <a:ext cx="1980564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2" name="Google Shape;792;p51"/>
          <p:cNvSpPr txBox="1"/>
          <p:nvPr/>
        </p:nvSpPr>
        <p:spPr>
          <a:xfrm>
            <a:off x="1986788" y="2490851"/>
            <a:ext cx="99949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93" name="Google Shape;793;p51"/>
          <p:cNvGraphicFramePr/>
          <p:nvPr/>
        </p:nvGraphicFramePr>
        <p:xfrm>
          <a:off x="1898142" y="2911982"/>
          <a:ext cx="5575925" cy="3200375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633725"/>
                <a:gridCol w="1441325"/>
                <a:gridCol w="2598550"/>
                <a:gridCol w="902325"/>
              </a:tblGrid>
              <a:tr h="45720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sName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sAddress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sYear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48400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Arnold Close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</a:tr>
              <a:tr h="457275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Brooks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Holly Avenue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</a:tr>
              <a:tr h="4575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Anderson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Main Street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</a:tr>
              <a:tr h="4571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Evans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Flat 1a, High Street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</a:tr>
              <a:tr h="457325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Harrison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Newark Hall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</a:tr>
              <a:tr h="429875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Southwell Hall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89928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Sample SELECTs</a:t>
            </a:r>
            <a:endParaRPr/>
          </a:p>
        </p:txBody>
      </p:sp>
      <p:sp>
        <p:nvSpPr>
          <p:cNvPr id="799" name="Google Shape;799;p52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52"/>
          <p:cNvSpPr txBox="1"/>
          <p:nvPr/>
        </p:nvSpPr>
        <p:spPr>
          <a:xfrm>
            <a:off x="535940" y="1598295"/>
            <a:ext cx="149161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52"/>
          <p:cNvSpPr txBox="1"/>
          <p:nvPr/>
        </p:nvSpPr>
        <p:spPr>
          <a:xfrm>
            <a:off x="2246122" y="1598295"/>
            <a:ext cx="124714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sName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2" name="Google Shape;802;p52"/>
          <p:cNvSpPr txBox="1"/>
          <p:nvPr/>
        </p:nvSpPr>
        <p:spPr>
          <a:xfrm>
            <a:off x="3712590" y="1598295"/>
            <a:ext cx="100266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Google Shape;803;p52"/>
          <p:cNvSpPr txBox="1"/>
          <p:nvPr/>
        </p:nvSpPr>
        <p:spPr>
          <a:xfrm>
            <a:off x="4935092" y="1598295"/>
            <a:ext cx="1980564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89928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Sample SELECTs</a:t>
            </a:r>
            <a:endParaRPr/>
          </a:p>
        </p:txBody>
      </p:sp>
      <p:sp>
        <p:nvSpPr>
          <p:cNvPr id="809" name="Google Shape;809;p5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18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10" name="Google Shape;810;p53"/>
          <p:cNvSpPr txBox="1"/>
          <p:nvPr/>
        </p:nvSpPr>
        <p:spPr>
          <a:xfrm>
            <a:off x="535940" y="1598295"/>
            <a:ext cx="149161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1" name="Google Shape;811;p53"/>
          <p:cNvSpPr txBox="1"/>
          <p:nvPr/>
        </p:nvSpPr>
        <p:spPr>
          <a:xfrm>
            <a:off x="2246122" y="1598295"/>
            <a:ext cx="124714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sName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2" name="Google Shape;812;p53"/>
          <p:cNvSpPr txBox="1"/>
          <p:nvPr/>
        </p:nvSpPr>
        <p:spPr>
          <a:xfrm>
            <a:off x="3712590" y="1598295"/>
            <a:ext cx="100266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3" name="Google Shape;813;p53"/>
          <p:cNvSpPr txBox="1"/>
          <p:nvPr/>
        </p:nvSpPr>
        <p:spPr>
          <a:xfrm>
            <a:off x="4935092" y="1598295"/>
            <a:ext cx="1980564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14" name="Google Shape;814;p53"/>
          <p:cNvGraphicFramePr/>
          <p:nvPr/>
        </p:nvGraphicFramePr>
        <p:xfrm>
          <a:off x="3914394" y="2652522"/>
          <a:ext cx="1441325" cy="3200375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1441325"/>
              </a:tblGrid>
              <a:tr h="45720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sName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4841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</a:tr>
              <a:tr h="4571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Brooks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Anderson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</a:tr>
              <a:tr h="457475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Evans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Harrison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</a:tr>
              <a:tr h="430025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19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20" name="Google Shape;820;p5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89928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Sample SELECTs</a:t>
            </a:r>
            <a:endParaRPr/>
          </a:p>
        </p:txBody>
      </p:sp>
      <p:sp>
        <p:nvSpPr>
          <p:cNvPr id="821" name="Google Shape;821;p54"/>
          <p:cNvSpPr txBox="1"/>
          <p:nvPr/>
        </p:nvSpPr>
        <p:spPr>
          <a:xfrm>
            <a:off x="2246122" y="1598295"/>
            <a:ext cx="369062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sName, sAddress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Google Shape;822;p54"/>
          <p:cNvSpPr txBox="1"/>
          <p:nvPr/>
        </p:nvSpPr>
        <p:spPr>
          <a:xfrm>
            <a:off x="535940" y="1598295"/>
            <a:ext cx="1491615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54"/>
          <p:cNvSpPr txBox="1"/>
          <p:nvPr/>
        </p:nvSpPr>
        <p:spPr>
          <a:xfrm>
            <a:off x="2001724" y="2085975"/>
            <a:ext cx="197866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3215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This Lecture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372486" y="2325344"/>
            <a:ext cx="8056880" cy="417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SQL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UPDATE, and DELETE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Schema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Reading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6385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Systems, Connolly and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Chapter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20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29" name="Google Shape;829;p5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89928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Sample SELECTs</a:t>
            </a:r>
            <a:endParaRPr/>
          </a:p>
        </p:txBody>
      </p:sp>
      <p:sp>
        <p:nvSpPr>
          <p:cNvPr id="830" name="Google Shape;830;p55"/>
          <p:cNvSpPr txBox="1"/>
          <p:nvPr/>
        </p:nvSpPr>
        <p:spPr>
          <a:xfrm>
            <a:off x="2246122" y="1598295"/>
            <a:ext cx="369062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sName, sAddress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1" name="Google Shape;831;p55"/>
          <p:cNvSpPr txBox="1"/>
          <p:nvPr/>
        </p:nvSpPr>
        <p:spPr>
          <a:xfrm>
            <a:off x="535940" y="1598295"/>
            <a:ext cx="1491615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2" name="Google Shape;832;p55"/>
          <p:cNvSpPr txBox="1"/>
          <p:nvPr/>
        </p:nvSpPr>
        <p:spPr>
          <a:xfrm>
            <a:off x="2001724" y="2085975"/>
            <a:ext cx="197866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33" name="Google Shape;833;p55"/>
          <p:cNvGraphicFramePr/>
          <p:nvPr/>
        </p:nvGraphicFramePr>
        <p:xfrm>
          <a:off x="2538857" y="2868548"/>
          <a:ext cx="4039875" cy="3200425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1441325"/>
                <a:gridCol w="2598550"/>
              </a:tblGrid>
              <a:tr h="45720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sName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sAddress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48400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Arnold Close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</a:tr>
              <a:tr h="457325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Brooks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Holly Avenue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</a:tr>
              <a:tr h="457275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Anderson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Main Street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</a:tr>
              <a:tr h="4575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Evans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Flat 1a, High Street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</a:tr>
              <a:tr h="4571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Harrison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Newark Hall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CC"/>
                    </a:solidFill>
                  </a:tcPr>
                </a:tc>
              </a:tr>
              <a:tr h="429925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Jones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Southwell Hall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026"/>
            <a:ext cx="5164387" cy="2354496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84" y="1686106"/>
            <a:ext cx="4778729" cy="14450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50" y="3998614"/>
            <a:ext cx="4799045" cy="22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22752"/>
            <a:ext cx="7457737" cy="1068861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5913"/>
            <a:ext cx="3834885" cy="202108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49" y="4768620"/>
            <a:ext cx="5893123" cy="20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6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62" y="2721047"/>
            <a:ext cx="5280825" cy="338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1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9089"/>
            <a:ext cx="5658027" cy="2693761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58" y="4892455"/>
            <a:ext cx="6035925" cy="1663749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558" y="2000784"/>
            <a:ext cx="3966442" cy="10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04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43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099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INSERT, UPDATE, DELETE</a:t>
            </a:r>
            <a:endParaRPr/>
          </a:p>
        </p:txBody>
      </p:sp>
      <p:sp>
        <p:nvSpPr>
          <p:cNvPr id="558" name="Google Shape;558;p3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3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59" name="Google Shape;559;p34"/>
          <p:cNvSpPr txBox="1"/>
          <p:nvPr/>
        </p:nvSpPr>
        <p:spPr>
          <a:xfrm>
            <a:off x="535940" y="1609471"/>
            <a:ext cx="3735070" cy="379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 a row to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3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change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row(s) in a table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5600" marR="619125" lvl="0" indent="-342900" algn="l" rtl="0">
              <a:lnSpc>
                <a:spcPct val="103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remove  row(s) from a table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4"/>
          <p:cNvSpPr txBox="1"/>
          <p:nvPr/>
        </p:nvSpPr>
        <p:spPr>
          <a:xfrm>
            <a:off x="4727828" y="1606057"/>
            <a:ext cx="3743325" cy="397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noAutofit/>
          </a:bodyPr>
          <a:lstStyle/>
          <a:p>
            <a:pPr marL="355600" marR="116204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make use of  ‘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clauses’ to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which rows to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or remove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CAREFUL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 incorrect or absent  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 can  destroy lots of data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8988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INSERT</a:t>
            </a:r>
            <a:endParaRPr/>
          </a:p>
        </p:txBody>
      </p:sp>
      <p:sp>
        <p:nvSpPr>
          <p:cNvPr id="566" name="Google Shape;566;p3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4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67" name="Google Shape;567;p35"/>
          <p:cNvSpPr txBox="1"/>
          <p:nvPr/>
        </p:nvSpPr>
        <p:spPr>
          <a:xfrm>
            <a:off x="535940" y="1626742"/>
            <a:ext cx="3768725" cy="243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Inserts rows into the  database with the specified  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3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78460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table-name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35"/>
          <p:cNvSpPr txBox="1"/>
          <p:nvPr/>
        </p:nvSpPr>
        <p:spPr>
          <a:xfrm>
            <a:off x="2179116" y="4097401"/>
            <a:ext cx="148590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col2, …)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35"/>
          <p:cNvSpPr txBox="1"/>
          <p:nvPr/>
        </p:nvSpPr>
        <p:spPr>
          <a:xfrm>
            <a:off x="902004" y="4023883"/>
            <a:ext cx="1121410" cy="135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(col1,  VALUES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(val1,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35"/>
          <p:cNvSpPr txBox="1"/>
          <p:nvPr/>
        </p:nvSpPr>
        <p:spPr>
          <a:xfrm>
            <a:off x="2179116" y="4975605"/>
            <a:ext cx="166878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val2, …);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35"/>
          <p:cNvSpPr txBox="1"/>
          <p:nvPr/>
        </p:nvSpPr>
        <p:spPr>
          <a:xfrm>
            <a:off x="5185028" y="1626742"/>
            <a:ext cx="337439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99085" marR="5080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columns  and the number of  values must be the same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53975" lvl="0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are adding a value  to every column, you  don’t have to list them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36830" lvl="0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don’t list columns,  be careful of the  ordering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5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77" name="Google Shape;577;p36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8988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INSERT</a:t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2402967" y="2657601"/>
            <a:ext cx="499745" cy="1207135"/>
          </a:xfrm>
          <a:custGeom>
            <a:avLst/>
            <a:gdLst/>
            <a:ahLst/>
            <a:cxnLst/>
            <a:rect l="l" t="t" r="r" b="b"/>
            <a:pathLst>
              <a:path w="499744" h="1207135" extrusionOk="0">
                <a:moveTo>
                  <a:pt x="455421" y="67062"/>
                </a:moveTo>
                <a:lnTo>
                  <a:pt x="0" y="1199896"/>
                </a:lnTo>
                <a:lnTo>
                  <a:pt x="17652" y="1207008"/>
                </a:lnTo>
                <a:lnTo>
                  <a:pt x="473078" y="74163"/>
                </a:lnTo>
                <a:lnTo>
                  <a:pt x="455421" y="67062"/>
                </a:lnTo>
                <a:close/>
              </a:path>
              <a:path w="499744" h="1207135" extrusionOk="0">
                <a:moveTo>
                  <a:pt x="497192" y="55372"/>
                </a:moveTo>
                <a:lnTo>
                  <a:pt x="460120" y="55372"/>
                </a:lnTo>
                <a:lnTo>
                  <a:pt x="477774" y="62484"/>
                </a:lnTo>
                <a:lnTo>
                  <a:pt x="473078" y="74163"/>
                </a:lnTo>
                <a:lnTo>
                  <a:pt x="499618" y="84836"/>
                </a:lnTo>
                <a:lnTo>
                  <a:pt x="497192" y="55372"/>
                </a:lnTo>
                <a:close/>
              </a:path>
              <a:path w="499744" h="1207135" extrusionOk="0">
                <a:moveTo>
                  <a:pt x="460120" y="55372"/>
                </a:moveTo>
                <a:lnTo>
                  <a:pt x="455421" y="67062"/>
                </a:lnTo>
                <a:lnTo>
                  <a:pt x="473078" y="74163"/>
                </a:lnTo>
                <a:lnTo>
                  <a:pt x="477774" y="62484"/>
                </a:lnTo>
                <a:lnTo>
                  <a:pt x="460120" y="55372"/>
                </a:lnTo>
                <a:close/>
              </a:path>
              <a:path w="499744" h="1207135" extrusionOk="0">
                <a:moveTo>
                  <a:pt x="492632" y="0"/>
                </a:moveTo>
                <a:lnTo>
                  <a:pt x="428878" y="56387"/>
                </a:lnTo>
                <a:lnTo>
                  <a:pt x="455421" y="67062"/>
                </a:lnTo>
                <a:lnTo>
                  <a:pt x="460120" y="55372"/>
                </a:lnTo>
                <a:lnTo>
                  <a:pt x="497192" y="55372"/>
                </a:lnTo>
                <a:lnTo>
                  <a:pt x="4926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79" name="Google Shape;579;p36"/>
          <p:cNvSpPr/>
          <p:nvPr/>
        </p:nvSpPr>
        <p:spPr>
          <a:xfrm>
            <a:off x="2411729" y="4040251"/>
            <a:ext cx="432434" cy="76200"/>
          </a:xfrm>
          <a:custGeom>
            <a:avLst/>
            <a:gdLst/>
            <a:ahLst/>
            <a:cxnLst/>
            <a:rect l="l" t="t" r="r" b="b"/>
            <a:pathLst>
              <a:path w="432435" h="76200" extrusionOk="0">
                <a:moveTo>
                  <a:pt x="355821" y="47703"/>
                </a:moveTo>
                <a:lnTo>
                  <a:pt x="355726" y="76200"/>
                </a:lnTo>
                <a:lnTo>
                  <a:pt x="413100" y="47751"/>
                </a:lnTo>
                <a:lnTo>
                  <a:pt x="368553" y="47751"/>
                </a:lnTo>
                <a:lnTo>
                  <a:pt x="355821" y="47703"/>
                </a:lnTo>
                <a:close/>
              </a:path>
              <a:path w="432435" h="76200" extrusionOk="0">
                <a:moveTo>
                  <a:pt x="355885" y="28653"/>
                </a:moveTo>
                <a:lnTo>
                  <a:pt x="355821" y="47703"/>
                </a:lnTo>
                <a:lnTo>
                  <a:pt x="368553" y="47751"/>
                </a:lnTo>
                <a:lnTo>
                  <a:pt x="368553" y="28701"/>
                </a:lnTo>
                <a:lnTo>
                  <a:pt x="355885" y="28653"/>
                </a:lnTo>
                <a:close/>
              </a:path>
              <a:path w="432435" h="76200" extrusionOk="0">
                <a:moveTo>
                  <a:pt x="355981" y="0"/>
                </a:moveTo>
                <a:lnTo>
                  <a:pt x="355885" y="28653"/>
                </a:lnTo>
                <a:lnTo>
                  <a:pt x="368553" y="28701"/>
                </a:lnTo>
                <a:lnTo>
                  <a:pt x="368553" y="47751"/>
                </a:lnTo>
                <a:lnTo>
                  <a:pt x="413100" y="47751"/>
                </a:lnTo>
                <a:lnTo>
                  <a:pt x="432053" y="38354"/>
                </a:lnTo>
                <a:lnTo>
                  <a:pt x="355981" y="0"/>
                </a:lnTo>
                <a:close/>
              </a:path>
              <a:path w="432435" h="76200" extrusionOk="0">
                <a:moveTo>
                  <a:pt x="126" y="27305"/>
                </a:moveTo>
                <a:lnTo>
                  <a:pt x="0" y="46355"/>
                </a:lnTo>
                <a:lnTo>
                  <a:pt x="355821" y="47703"/>
                </a:lnTo>
                <a:lnTo>
                  <a:pt x="355885" y="28653"/>
                </a:lnTo>
                <a:lnTo>
                  <a:pt x="126" y="2730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80" name="Google Shape;580;p36"/>
          <p:cNvSpPr/>
          <p:nvPr/>
        </p:nvSpPr>
        <p:spPr>
          <a:xfrm>
            <a:off x="2403601" y="4288154"/>
            <a:ext cx="440690" cy="725170"/>
          </a:xfrm>
          <a:custGeom>
            <a:avLst/>
            <a:gdLst/>
            <a:ahLst/>
            <a:cxnLst/>
            <a:rect l="l" t="t" r="r" b="b"/>
            <a:pathLst>
              <a:path w="440689" h="725170" extrusionOk="0">
                <a:moveTo>
                  <a:pt x="392859" y="664587"/>
                </a:moveTo>
                <a:lnTo>
                  <a:pt x="368300" y="679323"/>
                </a:lnTo>
                <a:lnTo>
                  <a:pt x="440181" y="725043"/>
                </a:lnTo>
                <a:lnTo>
                  <a:pt x="436406" y="675513"/>
                </a:lnTo>
                <a:lnTo>
                  <a:pt x="399415" y="675513"/>
                </a:lnTo>
                <a:lnTo>
                  <a:pt x="392859" y="664587"/>
                </a:lnTo>
                <a:close/>
              </a:path>
              <a:path w="440689" h="725170" extrusionOk="0">
                <a:moveTo>
                  <a:pt x="409183" y="654792"/>
                </a:moveTo>
                <a:lnTo>
                  <a:pt x="392859" y="664587"/>
                </a:lnTo>
                <a:lnTo>
                  <a:pt x="399415" y="675513"/>
                </a:lnTo>
                <a:lnTo>
                  <a:pt x="415671" y="665607"/>
                </a:lnTo>
                <a:lnTo>
                  <a:pt x="409183" y="654792"/>
                </a:lnTo>
                <a:close/>
              </a:path>
              <a:path w="440689" h="725170" extrusionOk="0">
                <a:moveTo>
                  <a:pt x="433705" y="640080"/>
                </a:moveTo>
                <a:lnTo>
                  <a:pt x="409183" y="654792"/>
                </a:lnTo>
                <a:lnTo>
                  <a:pt x="415671" y="665607"/>
                </a:lnTo>
                <a:lnTo>
                  <a:pt x="399415" y="675513"/>
                </a:lnTo>
                <a:lnTo>
                  <a:pt x="436406" y="675513"/>
                </a:lnTo>
                <a:lnTo>
                  <a:pt x="433705" y="640080"/>
                </a:lnTo>
                <a:close/>
              </a:path>
              <a:path w="440689" h="725170" extrusionOk="0">
                <a:moveTo>
                  <a:pt x="16383" y="0"/>
                </a:moveTo>
                <a:lnTo>
                  <a:pt x="0" y="9779"/>
                </a:lnTo>
                <a:lnTo>
                  <a:pt x="392859" y="664587"/>
                </a:lnTo>
                <a:lnTo>
                  <a:pt x="409183" y="654792"/>
                </a:lnTo>
                <a:lnTo>
                  <a:pt x="163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81" name="Google Shape;581;p36"/>
          <p:cNvSpPr txBox="1"/>
          <p:nvPr/>
        </p:nvSpPr>
        <p:spPr>
          <a:xfrm>
            <a:off x="247599" y="2076322"/>
            <a:ext cx="5484495" cy="382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77185" marR="5080" lvl="0" indent="-13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Employee  (ID, Name, Salary)  VALUES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771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(2, ‘Mary’, 26000);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7185" marR="5080" lvl="0" indent="-137160" algn="l" rtl="0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Employee  (Name, ID)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771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 (‘Mary’, 2);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77185" marR="5080" lvl="0" indent="-13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Employee  VALUES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771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(2, ‘Mary’, 26000);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82" name="Google Shape;582;p36"/>
          <p:cNvGraphicFramePr/>
          <p:nvPr/>
        </p:nvGraphicFramePr>
        <p:xfrm>
          <a:off x="159232" y="3646296"/>
          <a:ext cx="2170975" cy="741700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6025"/>
                <a:gridCol w="882900"/>
              </a:tblGrid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6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88" name="Google Shape;588;p37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88988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INSERT</a:t>
            </a:r>
            <a:endParaRPr/>
          </a:p>
        </p:txBody>
      </p:sp>
      <p:sp>
        <p:nvSpPr>
          <p:cNvPr id="589" name="Google Shape;589;p37"/>
          <p:cNvSpPr txBox="1"/>
          <p:nvPr/>
        </p:nvSpPr>
        <p:spPr>
          <a:xfrm>
            <a:off x="2974975" y="3600577"/>
            <a:ext cx="2756535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9860" marR="5080" lvl="0" indent="-13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Employee  (Name, ID)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98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 (‘Mary’, 2);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2974975" y="5048758"/>
            <a:ext cx="275717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9860" marR="5080" lvl="0" indent="-13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Employee  VALUES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98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(2, ‘Mary’, 26000);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37"/>
          <p:cNvSpPr/>
          <p:nvPr/>
        </p:nvSpPr>
        <p:spPr>
          <a:xfrm>
            <a:off x="2402967" y="2657601"/>
            <a:ext cx="499745" cy="1207135"/>
          </a:xfrm>
          <a:custGeom>
            <a:avLst/>
            <a:gdLst/>
            <a:ahLst/>
            <a:cxnLst/>
            <a:rect l="l" t="t" r="r" b="b"/>
            <a:pathLst>
              <a:path w="499744" h="1207135" extrusionOk="0">
                <a:moveTo>
                  <a:pt x="455421" y="67062"/>
                </a:moveTo>
                <a:lnTo>
                  <a:pt x="0" y="1199896"/>
                </a:lnTo>
                <a:lnTo>
                  <a:pt x="17652" y="1207008"/>
                </a:lnTo>
                <a:lnTo>
                  <a:pt x="473078" y="74163"/>
                </a:lnTo>
                <a:lnTo>
                  <a:pt x="455421" y="67062"/>
                </a:lnTo>
                <a:close/>
              </a:path>
              <a:path w="499744" h="1207135" extrusionOk="0">
                <a:moveTo>
                  <a:pt x="497192" y="55372"/>
                </a:moveTo>
                <a:lnTo>
                  <a:pt x="460120" y="55372"/>
                </a:lnTo>
                <a:lnTo>
                  <a:pt x="477774" y="62484"/>
                </a:lnTo>
                <a:lnTo>
                  <a:pt x="473078" y="74163"/>
                </a:lnTo>
                <a:lnTo>
                  <a:pt x="499618" y="84836"/>
                </a:lnTo>
                <a:lnTo>
                  <a:pt x="497192" y="55372"/>
                </a:lnTo>
                <a:close/>
              </a:path>
              <a:path w="499744" h="1207135" extrusionOk="0">
                <a:moveTo>
                  <a:pt x="460120" y="55372"/>
                </a:moveTo>
                <a:lnTo>
                  <a:pt x="455421" y="67062"/>
                </a:lnTo>
                <a:lnTo>
                  <a:pt x="473078" y="74163"/>
                </a:lnTo>
                <a:lnTo>
                  <a:pt x="477774" y="62484"/>
                </a:lnTo>
                <a:lnTo>
                  <a:pt x="460120" y="55372"/>
                </a:lnTo>
                <a:close/>
              </a:path>
              <a:path w="499744" h="1207135" extrusionOk="0">
                <a:moveTo>
                  <a:pt x="492632" y="0"/>
                </a:moveTo>
                <a:lnTo>
                  <a:pt x="428878" y="56387"/>
                </a:lnTo>
                <a:lnTo>
                  <a:pt x="455421" y="67062"/>
                </a:lnTo>
                <a:lnTo>
                  <a:pt x="460120" y="55372"/>
                </a:lnTo>
                <a:lnTo>
                  <a:pt x="497192" y="55372"/>
                </a:lnTo>
                <a:lnTo>
                  <a:pt x="4926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92" name="Google Shape;592;p37"/>
          <p:cNvSpPr/>
          <p:nvPr/>
        </p:nvSpPr>
        <p:spPr>
          <a:xfrm>
            <a:off x="2411729" y="4040251"/>
            <a:ext cx="432434" cy="76200"/>
          </a:xfrm>
          <a:custGeom>
            <a:avLst/>
            <a:gdLst/>
            <a:ahLst/>
            <a:cxnLst/>
            <a:rect l="l" t="t" r="r" b="b"/>
            <a:pathLst>
              <a:path w="432435" h="76200" extrusionOk="0">
                <a:moveTo>
                  <a:pt x="355821" y="47703"/>
                </a:moveTo>
                <a:lnTo>
                  <a:pt x="355726" y="76200"/>
                </a:lnTo>
                <a:lnTo>
                  <a:pt x="413100" y="47751"/>
                </a:lnTo>
                <a:lnTo>
                  <a:pt x="368553" y="47751"/>
                </a:lnTo>
                <a:lnTo>
                  <a:pt x="355821" y="47703"/>
                </a:lnTo>
                <a:close/>
              </a:path>
              <a:path w="432435" h="76200" extrusionOk="0">
                <a:moveTo>
                  <a:pt x="355885" y="28653"/>
                </a:moveTo>
                <a:lnTo>
                  <a:pt x="355821" y="47703"/>
                </a:lnTo>
                <a:lnTo>
                  <a:pt x="368553" y="47751"/>
                </a:lnTo>
                <a:lnTo>
                  <a:pt x="368553" y="28701"/>
                </a:lnTo>
                <a:lnTo>
                  <a:pt x="355885" y="28653"/>
                </a:lnTo>
                <a:close/>
              </a:path>
              <a:path w="432435" h="76200" extrusionOk="0">
                <a:moveTo>
                  <a:pt x="355981" y="0"/>
                </a:moveTo>
                <a:lnTo>
                  <a:pt x="355885" y="28653"/>
                </a:lnTo>
                <a:lnTo>
                  <a:pt x="368553" y="28701"/>
                </a:lnTo>
                <a:lnTo>
                  <a:pt x="368553" y="47751"/>
                </a:lnTo>
                <a:lnTo>
                  <a:pt x="413100" y="47751"/>
                </a:lnTo>
                <a:lnTo>
                  <a:pt x="432053" y="38354"/>
                </a:lnTo>
                <a:lnTo>
                  <a:pt x="355981" y="0"/>
                </a:lnTo>
                <a:close/>
              </a:path>
              <a:path w="432435" h="76200" extrusionOk="0">
                <a:moveTo>
                  <a:pt x="126" y="27305"/>
                </a:moveTo>
                <a:lnTo>
                  <a:pt x="0" y="46355"/>
                </a:lnTo>
                <a:lnTo>
                  <a:pt x="355821" y="47703"/>
                </a:lnTo>
                <a:lnTo>
                  <a:pt x="355885" y="28653"/>
                </a:lnTo>
                <a:lnTo>
                  <a:pt x="126" y="2730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93" name="Google Shape;593;p37"/>
          <p:cNvSpPr/>
          <p:nvPr/>
        </p:nvSpPr>
        <p:spPr>
          <a:xfrm>
            <a:off x="2403601" y="4288154"/>
            <a:ext cx="440690" cy="725170"/>
          </a:xfrm>
          <a:custGeom>
            <a:avLst/>
            <a:gdLst/>
            <a:ahLst/>
            <a:cxnLst/>
            <a:rect l="l" t="t" r="r" b="b"/>
            <a:pathLst>
              <a:path w="440689" h="725170" extrusionOk="0">
                <a:moveTo>
                  <a:pt x="392859" y="664587"/>
                </a:moveTo>
                <a:lnTo>
                  <a:pt x="368300" y="679323"/>
                </a:lnTo>
                <a:lnTo>
                  <a:pt x="440181" y="725043"/>
                </a:lnTo>
                <a:lnTo>
                  <a:pt x="436406" y="675513"/>
                </a:lnTo>
                <a:lnTo>
                  <a:pt x="399415" y="675513"/>
                </a:lnTo>
                <a:lnTo>
                  <a:pt x="392859" y="664587"/>
                </a:lnTo>
                <a:close/>
              </a:path>
              <a:path w="440689" h="725170" extrusionOk="0">
                <a:moveTo>
                  <a:pt x="409183" y="654792"/>
                </a:moveTo>
                <a:lnTo>
                  <a:pt x="392859" y="664587"/>
                </a:lnTo>
                <a:lnTo>
                  <a:pt x="399415" y="675513"/>
                </a:lnTo>
                <a:lnTo>
                  <a:pt x="415671" y="665607"/>
                </a:lnTo>
                <a:lnTo>
                  <a:pt x="409183" y="654792"/>
                </a:lnTo>
                <a:close/>
              </a:path>
              <a:path w="440689" h="725170" extrusionOk="0">
                <a:moveTo>
                  <a:pt x="433705" y="640080"/>
                </a:moveTo>
                <a:lnTo>
                  <a:pt x="409183" y="654792"/>
                </a:lnTo>
                <a:lnTo>
                  <a:pt x="415671" y="665607"/>
                </a:lnTo>
                <a:lnTo>
                  <a:pt x="399415" y="675513"/>
                </a:lnTo>
                <a:lnTo>
                  <a:pt x="436406" y="675513"/>
                </a:lnTo>
                <a:lnTo>
                  <a:pt x="433705" y="640080"/>
                </a:lnTo>
                <a:close/>
              </a:path>
              <a:path w="440689" h="725170" extrusionOk="0">
                <a:moveTo>
                  <a:pt x="16383" y="0"/>
                </a:moveTo>
                <a:lnTo>
                  <a:pt x="0" y="9779"/>
                </a:lnTo>
                <a:lnTo>
                  <a:pt x="392859" y="664587"/>
                </a:lnTo>
                <a:lnTo>
                  <a:pt x="409183" y="654792"/>
                </a:lnTo>
                <a:lnTo>
                  <a:pt x="163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94" name="Google Shape;594;p37"/>
          <p:cNvSpPr txBox="1"/>
          <p:nvPr/>
        </p:nvSpPr>
        <p:spPr>
          <a:xfrm>
            <a:off x="247599" y="3316223"/>
            <a:ext cx="939165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5" name="Google Shape;595;p37"/>
          <p:cNvGraphicFramePr/>
          <p:nvPr/>
        </p:nvGraphicFramePr>
        <p:xfrm>
          <a:off x="159232" y="3646296"/>
          <a:ext cx="2170975" cy="741700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6025"/>
                <a:gridCol w="882900"/>
              </a:tblGrid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96" name="Google Shape;596;p37"/>
          <p:cNvSpPr/>
          <p:nvPr/>
        </p:nvSpPr>
        <p:spPr>
          <a:xfrm>
            <a:off x="5832728" y="2348864"/>
            <a:ext cx="539750" cy="317500"/>
          </a:xfrm>
          <a:custGeom>
            <a:avLst/>
            <a:gdLst/>
            <a:ahLst/>
            <a:cxnLst/>
            <a:rect l="l" t="t" r="r" b="b"/>
            <a:pathLst>
              <a:path w="539750" h="317500" extrusionOk="0">
                <a:moveTo>
                  <a:pt x="468690" y="29840"/>
                </a:moveTo>
                <a:lnTo>
                  <a:pt x="0" y="300482"/>
                </a:lnTo>
                <a:lnTo>
                  <a:pt x="9525" y="316992"/>
                </a:lnTo>
                <a:lnTo>
                  <a:pt x="478215" y="46350"/>
                </a:lnTo>
                <a:lnTo>
                  <a:pt x="468690" y="29840"/>
                </a:lnTo>
                <a:close/>
              </a:path>
              <a:path w="539750" h="317500" extrusionOk="0">
                <a:moveTo>
                  <a:pt x="523972" y="23495"/>
                </a:moveTo>
                <a:lnTo>
                  <a:pt x="479679" y="23495"/>
                </a:lnTo>
                <a:lnTo>
                  <a:pt x="489204" y="40005"/>
                </a:lnTo>
                <a:lnTo>
                  <a:pt x="478215" y="46350"/>
                </a:lnTo>
                <a:lnTo>
                  <a:pt x="492506" y="71120"/>
                </a:lnTo>
                <a:lnTo>
                  <a:pt x="523972" y="23495"/>
                </a:lnTo>
                <a:close/>
              </a:path>
              <a:path w="539750" h="317500" extrusionOk="0">
                <a:moveTo>
                  <a:pt x="479679" y="23495"/>
                </a:moveTo>
                <a:lnTo>
                  <a:pt x="468690" y="29840"/>
                </a:lnTo>
                <a:lnTo>
                  <a:pt x="478215" y="46350"/>
                </a:lnTo>
                <a:lnTo>
                  <a:pt x="489204" y="40005"/>
                </a:lnTo>
                <a:lnTo>
                  <a:pt x="479679" y="23495"/>
                </a:lnTo>
                <a:close/>
              </a:path>
              <a:path w="539750" h="317500" extrusionOk="0">
                <a:moveTo>
                  <a:pt x="539496" y="0"/>
                </a:moveTo>
                <a:lnTo>
                  <a:pt x="454406" y="5080"/>
                </a:lnTo>
                <a:lnTo>
                  <a:pt x="468690" y="29840"/>
                </a:lnTo>
                <a:lnTo>
                  <a:pt x="479679" y="23495"/>
                </a:lnTo>
                <a:lnTo>
                  <a:pt x="523972" y="23495"/>
                </a:lnTo>
                <a:lnTo>
                  <a:pt x="5394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97" name="Google Shape;597;p37"/>
          <p:cNvSpPr/>
          <p:nvPr/>
        </p:nvSpPr>
        <p:spPr>
          <a:xfrm>
            <a:off x="5796153" y="4040378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 extrusionOk="0">
                <a:moveTo>
                  <a:pt x="499840" y="47590"/>
                </a:moveTo>
                <a:lnTo>
                  <a:pt x="499745" y="76200"/>
                </a:lnTo>
                <a:lnTo>
                  <a:pt x="557181" y="47625"/>
                </a:lnTo>
                <a:lnTo>
                  <a:pt x="512572" y="47625"/>
                </a:lnTo>
                <a:lnTo>
                  <a:pt x="499840" y="47590"/>
                </a:lnTo>
                <a:close/>
              </a:path>
              <a:path w="576579" h="76200" extrusionOk="0">
                <a:moveTo>
                  <a:pt x="499903" y="28540"/>
                </a:moveTo>
                <a:lnTo>
                  <a:pt x="499840" y="47590"/>
                </a:lnTo>
                <a:lnTo>
                  <a:pt x="512572" y="47625"/>
                </a:lnTo>
                <a:lnTo>
                  <a:pt x="512572" y="28575"/>
                </a:lnTo>
                <a:lnTo>
                  <a:pt x="499903" y="28540"/>
                </a:lnTo>
                <a:close/>
              </a:path>
              <a:path w="576579" h="76200" extrusionOk="0">
                <a:moveTo>
                  <a:pt x="499999" y="0"/>
                </a:moveTo>
                <a:lnTo>
                  <a:pt x="499903" y="28540"/>
                </a:lnTo>
                <a:lnTo>
                  <a:pt x="512572" y="28575"/>
                </a:lnTo>
                <a:lnTo>
                  <a:pt x="512572" y="47625"/>
                </a:lnTo>
                <a:lnTo>
                  <a:pt x="557181" y="47625"/>
                </a:lnTo>
                <a:lnTo>
                  <a:pt x="576072" y="38227"/>
                </a:lnTo>
                <a:lnTo>
                  <a:pt x="499999" y="0"/>
                </a:lnTo>
                <a:close/>
              </a:path>
              <a:path w="576579" h="76200" extrusionOk="0">
                <a:moveTo>
                  <a:pt x="0" y="27178"/>
                </a:moveTo>
                <a:lnTo>
                  <a:pt x="0" y="46228"/>
                </a:lnTo>
                <a:lnTo>
                  <a:pt x="499840" y="47590"/>
                </a:lnTo>
                <a:lnTo>
                  <a:pt x="499903" y="28540"/>
                </a:lnTo>
                <a:lnTo>
                  <a:pt x="0" y="2717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98" name="Google Shape;598;p37"/>
          <p:cNvSpPr/>
          <p:nvPr/>
        </p:nvSpPr>
        <p:spPr>
          <a:xfrm>
            <a:off x="5791072" y="5437123"/>
            <a:ext cx="581660" cy="368300"/>
          </a:xfrm>
          <a:custGeom>
            <a:avLst/>
            <a:gdLst/>
            <a:ahLst/>
            <a:cxnLst/>
            <a:rect l="l" t="t" r="r" b="b"/>
            <a:pathLst>
              <a:path w="581660" h="368300" extrusionOk="0">
                <a:moveTo>
                  <a:pt x="511459" y="335828"/>
                </a:moveTo>
                <a:lnTo>
                  <a:pt x="496315" y="360057"/>
                </a:lnTo>
                <a:lnTo>
                  <a:pt x="581151" y="368134"/>
                </a:lnTo>
                <a:lnTo>
                  <a:pt x="565512" y="342557"/>
                </a:lnTo>
                <a:lnTo>
                  <a:pt x="522224" y="342557"/>
                </a:lnTo>
                <a:lnTo>
                  <a:pt x="511459" y="335828"/>
                </a:lnTo>
                <a:close/>
              </a:path>
              <a:path w="581660" h="368300" extrusionOk="0">
                <a:moveTo>
                  <a:pt x="521573" y="319645"/>
                </a:moveTo>
                <a:lnTo>
                  <a:pt x="511459" y="335828"/>
                </a:lnTo>
                <a:lnTo>
                  <a:pt x="522224" y="342557"/>
                </a:lnTo>
                <a:lnTo>
                  <a:pt x="532384" y="326402"/>
                </a:lnTo>
                <a:lnTo>
                  <a:pt x="521573" y="319645"/>
                </a:lnTo>
                <a:close/>
              </a:path>
              <a:path w="581660" h="368300" extrusionOk="0">
                <a:moveTo>
                  <a:pt x="536701" y="295440"/>
                </a:moveTo>
                <a:lnTo>
                  <a:pt x="521573" y="319645"/>
                </a:lnTo>
                <a:lnTo>
                  <a:pt x="532384" y="326402"/>
                </a:lnTo>
                <a:lnTo>
                  <a:pt x="522224" y="342557"/>
                </a:lnTo>
                <a:lnTo>
                  <a:pt x="565512" y="342557"/>
                </a:lnTo>
                <a:lnTo>
                  <a:pt x="536701" y="295440"/>
                </a:lnTo>
                <a:close/>
              </a:path>
              <a:path w="581660" h="368300" extrusionOk="0">
                <a:moveTo>
                  <a:pt x="10160" y="0"/>
                </a:moveTo>
                <a:lnTo>
                  <a:pt x="0" y="16128"/>
                </a:lnTo>
                <a:lnTo>
                  <a:pt x="511459" y="335828"/>
                </a:lnTo>
                <a:lnTo>
                  <a:pt x="521573" y="319645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99" name="Google Shape;599;p37"/>
          <p:cNvSpPr txBox="1"/>
          <p:nvPr/>
        </p:nvSpPr>
        <p:spPr>
          <a:xfrm>
            <a:off x="2974975" y="1443482"/>
            <a:ext cx="4632325" cy="175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7058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9860" marR="1880235" lvl="0" indent="-137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Employee  (ID, Name, Salary)  VALUES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98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(2, ‘Mary’, 26000);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00" name="Google Shape;600;p37"/>
          <p:cNvGraphicFramePr/>
          <p:nvPr/>
        </p:nvGraphicFramePr>
        <p:xfrm>
          <a:off x="6578727" y="1774063"/>
          <a:ext cx="2170925" cy="1112525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5975"/>
                <a:gridCol w="882900"/>
              </a:tblGrid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87925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</a:tr>
              <a:tr h="3537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01" name="Google Shape;601;p37"/>
          <p:cNvSpPr txBox="1"/>
          <p:nvPr/>
        </p:nvSpPr>
        <p:spPr>
          <a:xfrm>
            <a:off x="6668261" y="3244341"/>
            <a:ext cx="939165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2" name="Google Shape;602;p37"/>
          <p:cNvGraphicFramePr/>
          <p:nvPr/>
        </p:nvGraphicFramePr>
        <p:xfrm>
          <a:off x="6578727" y="3574288"/>
          <a:ext cx="2170925" cy="1112525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5975"/>
                <a:gridCol w="882900"/>
              </a:tblGrid>
              <a:tr h="3708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88425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3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5325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3" name="Google Shape;603;p37"/>
          <p:cNvSpPr txBox="1"/>
          <p:nvPr/>
        </p:nvSpPr>
        <p:spPr>
          <a:xfrm>
            <a:off x="6668261" y="5045075"/>
            <a:ext cx="939165" cy="29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4" name="Google Shape;604;p37"/>
          <p:cNvGraphicFramePr/>
          <p:nvPr/>
        </p:nvGraphicFramePr>
        <p:xfrm>
          <a:off x="6578727" y="5374513"/>
          <a:ext cx="2170925" cy="1112500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5975"/>
                <a:gridCol w="882900"/>
              </a:tblGrid>
              <a:tr h="370825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88875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CC"/>
                    </a:solidFill>
                  </a:tcPr>
                </a:tc>
              </a:tr>
              <a:tr h="352800"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1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7863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UPDATE</a:t>
            </a:r>
            <a:endParaRPr/>
          </a:p>
        </p:txBody>
      </p:sp>
      <p:sp>
        <p:nvSpPr>
          <p:cNvPr id="655" name="Google Shape;655;p4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7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56" name="Google Shape;656;p41"/>
          <p:cNvSpPr txBox="1"/>
          <p:nvPr/>
        </p:nvSpPr>
        <p:spPr>
          <a:xfrm>
            <a:off x="535940" y="1626742"/>
            <a:ext cx="3731895" cy="112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values in specified  rows based on WHERE  conditions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1"/>
          <p:cNvSpPr txBox="1"/>
          <p:nvPr/>
        </p:nvSpPr>
        <p:spPr>
          <a:xfrm>
            <a:off x="718819" y="3219577"/>
            <a:ext cx="112268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Google Shape;658;p41"/>
          <p:cNvSpPr txBox="1"/>
          <p:nvPr/>
        </p:nvSpPr>
        <p:spPr>
          <a:xfrm>
            <a:off x="1995932" y="3219577"/>
            <a:ext cx="185229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table-name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41"/>
          <p:cNvSpPr txBox="1"/>
          <p:nvPr/>
        </p:nvSpPr>
        <p:spPr>
          <a:xfrm>
            <a:off x="2361946" y="3658489"/>
            <a:ext cx="1485900" cy="83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val1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val2…]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Google Shape;660;p41"/>
          <p:cNvSpPr txBox="1"/>
          <p:nvPr/>
        </p:nvSpPr>
        <p:spPr>
          <a:xfrm>
            <a:off x="718819" y="3585336"/>
            <a:ext cx="1485900" cy="135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78460" marR="5080" lvl="0" indent="-36639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col1  [,col2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[WHERE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41"/>
          <p:cNvSpPr txBox="1"/>
          <p:nvPr/>
        </p:nvSpPr>
        <p:spPr>
          <a:xfrm>
            <a:off x="1084884" y="4975605"/>
            <a:ext cx="185166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condition]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41"/>
          <p:cNvSpPr txBox="1"/>
          <p:nvPr/>
        </p:nvSpPr>
        <p:spPr>
          <a:xfrm>
            <a:off x="5185028" y="1626742"/>
            <a:ext cx="3194685" cy="383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99085" marR="116839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rows where the  condition is true have  the columns set to the  given 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5080" lvl="0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condition is given  all rows are changed so  BE CAREFUL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26034" lvl="0" indent="-286385" algn="just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are constants or  can be computed from  columns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7863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UPDATE</a:t>
            </a:r>
            <a:endParaRPr/>
          </a:p>
        </p:txBody>
      </p:sp>
      <p:sp>
        <p:nvSpPr>
          <p:cNvPr id="683" name="Google Shape;683;p4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8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84" name="Google Shape;684;p43"/>
          <p:cNvSpPr/>
          <p:nvPr/>
        </p:nvSpPr>
        <p:spPr>
          <a:xfrm>
            <a:off x="2403982" y="2657601"/>
            <a:ext cx="492125" cy="704850"/>
          </a:xfrm>
          <a:custGeom>
            <a:avLst/>
            <a:gdLst/>
            <a:ahLst/>
            <a:cxnLst/>
            <a:rect l="l" t="t" r="r" b="b"/>
            <a:pathLst>
              <a:path w="492125" h="704850" extrusionOk="0">
                <a:moveTo>
                  <a:pt x="440439" y="57195"/>
                </a:moveTo>
                <a:lnTo>
                  <a:pt x="0" y="693927"/>
                </a:lnTo>
                <a:lnTo>
                  <a:pt x="15621" y="704850"/>
                </a:lnTo>
                <a:lnTo>
                  <a:pt x="456100" y="68059"/>
                </a:lnTo>
                <a:lnTo>
                  <a:pt x="440439" y="57195"/>
                </a:lnTo>
                <a:close/>
              </a:path>
              <a:path w="492125" h="704850" extrusionOk="0">
                <a:moveTo>
                  <a:pt x="484930" y="46736"/>
                </a:moveTo>
                <a:lnTo>
                  <a:pt x="447675" y="46736"/>
                </a:lnTo>
                <a:lnTo>
                  <a:pt x="463296" y="57658"/>
                </a:lnTo>
                <a:lnTo>
                  <a:pt x="456100" y="68059"/>
                </a:lnTo>
                <a:lnTo>
                  <a:pt x="479552" y="84327"/>
                </a:lnTo>
                <a:lnTo>
                  <a:pt x="484930" y="46736"/>
                </a:lnTo>
                <a:close/>
              </a:path>
              <a:path w="492125" h="704850" extrusionOk="0">
                <a:moveTo>
                  <a:pt x="447675" y="46736"/>
                </a:moveTo>
                <a:lnTo>
                  <a:pt x="440439" y="57195"/>
                </a:lnTo>
                <a:lnTo>
                  <a:pt x="456100" y="68059"/>
                </a:lnTo>
                <a:lnTo>
                  <a:pt x="463296" y="57658"/>
                </a:lnTo>
                <a:lnTo>
                  <a:pt x="447675" y="46736"/>
                </a:lnTo>
                <a:close/>
              </a:path>
              <a:path w="492125" h="704850" extrusionOk="0">
                <a:moveTo>
                  <a:pt x="491617" y="0"/>
                </a:moveTo>
                <a:lnTo>
                  <a:pt x="416941" y="40894"/>
                </a:lnTo>
                <a:lnTo>
                  <a:pt x="440439" y="57195"/>
                </a:lnTo>
                <a:lnTo>
                  <a:pt x="447675" y="46736"/>
                </a:lnTo>
                <a:lnTo>
                  <a:pt x="484930" y="46736"/>
                </a:lnTo>
                <a:lnTo>
                  <a:pt x="4916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85" name="Google Shape;685;p43"/>
          <p:cNvSpPr/>
          <p:nvPr/>
        </p:nvSpPr>
        <p:spPr>
          <a:xfrm>
            <a:off x="2404491" y="4502911"/>
            <a:ext cx="439420" cy="510540"/>
          </a:xfrm>
          <a:custGeom>
            <a:avLst/>
            <a:gdLst/>
            <a:ahLst/>
            <a:cxnLst/>
            <a:rect l="l" t="t" r="r" b="b"/>
            <a:pathLst>
              <a:path w="439419" h="510539" extrusionOk="0">
                <a:moveTo>
                  <a:pt x="382476" y="458565"/>
                </a:moveTo>
                <a:lnTo>
                  <a:pt x="360806" y="477138"/>
                </a:lnTo>
                <a:lnTo>
                  <a:pt x="439292" y="510286"/>
                </a:lnTo>
                <a:lnTo>
                  <a:pt x="428767" y="468249"/>
                </a:lnTo>
                <a:lnTo>
                  <a:pt x="390778" y="468249"/>
                </a:lnTo>
                <a:lnTo>
                  <a:pt x="382476" y="458565"/>
                </a:lnTo>
                <a:close/>
              </a:path>
              <a:path w="439419" h="510539" extrusionOk="0">
                <a:moveTo>
                  <a:pt x="396972" y="446139"/>
                </a:moveTo>
                <a:lnTo>
                  <a:pt x="382476" y="458565"/>
                </a:lnTo>
                <a:lnTo>
                  <a:pt x="390778" y="468249"/>
                </a:lnTo>
                <a:lnTo>
                  <a:pt x="405256" y="455802"/>
                </a:lnTo>
                <a:lnTo>
                  <a:pt x="396972" y="446139"/>
                </a:lnTo>
                <a:close/>
              </a:path>
              <a:path w="439419" h="510539" extrusionOk="0">
                <a:moveTo>
                  <a:pt x="418591" y="427608"/>
                </a:moveTo>
                <a:lnTo>
                  <a:pt x="396972" y="446139"/>
                </a:lnTo>
                <a:lnTo>
                  <a:pt x="405256" y="455802"/>
                </a:lnTo>
                <a:lnTo>
                  <a:pt x="390778" y="468249"/>
                </a:lnTo>
                <a:lnTo>
                  <a:pt x="428767" y="468249"/>
                </a:lnTo>
                <a:lnTo>
                  <a:pt x="418591" y="427608"/>
                </a:lnTo>
                <a:close/>
              </a:path>
              <a:path w="439419" h="510539" extrusionOk="0">
                <a:moveTo>
                  <a:pt x="14477" y="0"/>
                </a:moveTo>
                <a:lnTo>
                  <a:pt x="0" y="12445"/>
                </a:lnTo>
                <a:lnTo>
                  <a:pt x="382476" y="458565"/>
                </a:lnTo>
                <a:lnTo>
                  <a:pt x="396972" y="446139"/>
                </a:lnTo>
                <a:lnTo>
                  <a:pt x="144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86" name="Google Shape;686;p43"/>
          <p:cNvSpPr txBox="1"/>
          <p:nvPr/>
        </p:nvSpPr>
        <p:spPr>
          <a:xfrm>
            <a:off x="247599" y="2812034"/>
            <a:ext cx="939165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7" name="Google Shape;687;p43"/>
          <p:cNvGraphicFramePr/>
          <p:nvPr/>
        </p:nvGraphicFramePr>
        <p:xfrm>
          <a:off x="159232" y="3142233"/>
          <a:ext cx="2170975" cy="1854250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6025"/>
                <a:gridCol w="882900"/>
              </a:tblGrid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88" name="Google Shape;688;p43"/>
          <p:cNvSpPr txBox="1"/>
          <p:nvPr/>
        </p:nvSpPr>
        <p:spPr>
          <a:xfrm>
            <a:off x="3067050" y="4820157"/>
            <a:ext cx="207391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Employee  SET Salary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 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p43"/>
          <p:cNvSpPr txBox="1"/>
          <p:nvPr/>
        </p:nvSpPr>
        <p:spPr>
          <a:xfrm>
            <a:off x="5211343" y="5368747"/>
            <a:ext cx="570865" cy="3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1.05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p43"/>
          <p:cNvSpPr txBox="1"/>
          <p:nvPr/>
        </p:nvSpPr>
        <p:spPr>
          <a:xfrm>
            <a:off x="3067050" y="2079625"/>
            <a:ext cx="2073910" cy="3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Employee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1" name="Google Shape;691;p43"/>
          <p:cNvSpPr txBox="1"/>
          <p:nvPr/>
        </p:nvSpPr>
        <p:spPr>
          <a:xfrm>
            <a:off x="3067050" y="2353945"/>
            <a:ext cx="1393190" cy="85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Salary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600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ID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2" name="Google Shape;692;p43"/>
          <p:cNvSpPr txBox="1"/>
          <p:nvPr/>
        </p:nvSpPr>
        <p:spPr>
          <a:xfrm>
            <a:off x="4567809" y="2353945"/>
            <a:ext cx="1120140" cy="85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15000,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33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‘Jane’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7863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</a:pPr>
            <a:r>
              <a:rPr lang="en-US"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UPDATE</a:t>
            </a:r>
            <a:endParaRPr/>
          </a:p>
        </p:txBody>
      </p:sp>
      <p:sp>
        <p:nvSpPr>
          <p:cNvPr id="698" name="Google Shape;698;p4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540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9</a:t>
            </a:fld>
            <a:endParaRPr sz="1000">
              <a:solidFill>
                <a:schemeClr val="dk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99" name="Google Shape;699;p44"/>
          <p:cNvSpPr/>
          <p:nvPr/>
        </p:nvSpPr>
        <p:spPr>
          <a:xfrm>
            <a:off x="2403982" y="2657601"/>
            <a:ext cx="492125" cy="704850"/>
          </a:xfrm>
          <a:custGeom>
            <a:avLst/>
            <a:gdLst/>
            <a:ahLst/>
            <a:cxnLst/>
            <a:rect l="l" t="t" r="r" b="b"/>
            <a:pathLst>
              <a:path w="492125" h="704850" extrusionOk="0">
                <a:moveTo>
                  <a:pt x="440439" y="57195"/>
                </a:moveTo>
                <a:lnTo>
                  <a:pt x="0" y="693927"/>
                </a:lnTo>
                <a:lnTo>
                  <a:pt x="15621" y="704850"/>
                </a:lnTo>
                <a:lnTo>
                  <a:pt x="456100" y="68059"/>
                </a:lnTo>
                <a:lnTo>
                  <a:pt x="440439" y="57195"/>
                </a:lnTo>
                <a:close/>
              </a:path>
              <a:path w="492125" h="704850" extrusionOk="0">
                <a:moveTo>
                  <a:pt x="484930" y="46736"/>
                </a:moveTo>
                <a:lnTo>
                  <a:pt x="447675" y="46736"/>
                </a:lnTo>
                <a:lnTo>
                  <a:pt x="463296" y="57658"/>
                </a:lnTo>
                <a:lnTo>
                  <a:pt x="456100" y="68059"/>
                </a:lnTo>
                <a:lnTo>
                  <a:pt x="479552" y="84327"/>
                </a:lnTo>
                <a:lnTo>
                  <a:pt x="484930" y="46736"/>
                </a:lnTo>
                <a:close/>
              </a:path>
              <a:path w="492125" h="704850" extrusionOk="0">
                <a:moveTo>
                  <a:pt x="447675" y="46736"/>
                </a:moveTo>
                <a:lnTo>
                  <a:pt x="440439" y="57195"/>
                </a:lnTo>
                <a:lnTo>
                  <a:pt x="456100" y="68059"/>
                </a:lnTo>
                <a:lnTo>
                  <a:pt x="463296" y="57658"/>
                </a:lnTo>
                <a:lnTo>
                  <a:pt x="447675" y="46736"/>
                </a:lnTo>
                <a:close/>
              </a:path>
              <a:path w="492125" h="704850" extrusionOk="0">
                <a:moveTo>
                  <a:pt x="491617" y="0"/>
                </a:moveTo>
                <a:lnTo>
                  <a:pt x="416941" y="40894"/>
                </a:lnTo>
                <a:lnTo>
                  <a:pt x="440439" y="57195"/>
                </a:lnTo>
                <a:lnTo>
                  <a:pt x="447675" y="46736"/>
                </a:lnTo>
                <a:lnTo>
                  <a:pt x="484930" y="46736"/>
                </a:lnTo>
                <a:lnTo>
                  <a:pt x="4916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00" name="Google Shape;700;p44"/>
          <p:cNvSpPr/>
          <p:nvPr/>
        </p:nvSpPr>
        <p:spPr>
          <a:xfrm>
            <a:off x="2404491" y="4502911"/>
            <a:ext cx="439420" cy="510540"/>
          </a:xfrm>
          <a:custGeom>
            <a:avLst/>
            <a:gdLst/>
            <a:ahLst/>
            <a:cxnLst/>
            <a:rect l="l" t="t" r="r" b="b"/>
            <a:pathLst>
              <a:path w="439419" h="510539" extrusionOk="0">
                <a:moveTo>
                  <a:pt x="382476" y="458565"/>
                </a:moveTo>
                <a:lnTo>
                  <a:pt x="360806" y="477138"/>
                </a:lnTo>
                <a:lnTo>
                  <a:pt x="439292" y="510286"/>
                </a:lnTo>
                <a:lnTo>
                  <a:pt x="428767" y="468249"/>
                </a:lnTo>
                <a:lnTo>
                  <a:pt x="390778" y="468249"/>
                </a:lnTo>
                <a:lnTo>
                  <a:pt x="382476" y="458565"/>
                </a:lnTo>
                <a:close/>
              </a:path>
              <a:path w="439419" h="510539" extrusionOk="0">
                <a:moveTo>
                  <a:pt x="396972" y="446139"/>
                </a:moveTo>
                <a:lnTo>
                  <a:pt x="382476" y="458565"/>
                </a:lnTo>
                <a:lnTo>
                  <a:pt x="390778" y="468249"/>
                </a:lnTo>
                <a:lnTo>
                  <a:pt x="405256" y="455802"/>
                </a:lnTo>
                <a:lnTo>
                  <a:pt x="396972" y="446139"/>
                </a:lnTo>
                <a:close/>
              </a:path>
              <a:path w="439419" h="510539" extrusionOk="0">
                <a:moveTo>
                  <a:pt x="418591" y="427608"/>
                </a:moveTo>
                <a:lnTo>
                  <a:pt x="396972" y="446139"/>
                </a:lnTo>
                <a:lnTo>
                  <a:pt x="405256" y="455802"/>
                </a:lnTo>
                <a:lnTo>
                  <a:pt x="390778" y="468249"/>
                </a:lnTo>
                <a:lnTo>
                  <a:pt x="428767" y="468249"/>
                </a:lnTo>
                <a:lnTo>
                  <a:pt x="418591" y="427608"/>
                </a:lnTo>
                <a:close/>
              </a:path>
              <a:path w="439419" h="510539" extrusionOk="0">
                <a:moveTo>
                  <a:pt x="14477" y="0"/>
                </a:moveTo>
                <a:lnTo>
                  <a:pt x="0" y="12445"/>
                </a:lnTo>
                <a:lnTo>
                  <a:pt x="382476" y="458565"/>
                </a:lnTo>
                <a:lnTo>
                  <a:pt x="396972" y="446139"/>
                </a:lnTo>
                <a:lnTo>
                  <a:pt x="144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01" name="Google Shape;701;p44"/>
          <p:cNvSpPr txBox="1"/>
          <p:nvPr/>
        </p:nvSpPr>
        <p:spPr>
          <a:xfrm>
            <a:off x="247599" y="2812034"/>
            <a:ext cx="939165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02" name="Google Shape;702;p44"/>
          <p:cNvGraphicFramePr/>
          <p:nvPr/>
        </p:nvGraphicFramePr>
        <p:xfrm>
          <a:off x="159232" y="3142233"/>
          <a:ext cx="2170975" cy="1854250"/>
        </p:xfrm>
        <a:graphic>
          <a:graphicData uri="http://schemas.openxmlformats.org/drawingml/2006/table">
            <a:tbl>
              <a:tblPr firstRow="1" bandRow="1">
                <a:noFill/>
                <a:tableStyleId>{25CCA9D5-F566-4A7D-A6A2-C7C209B711DC}</a:tableStyleId>
              </a:tblPr>
              <a:tblGrid>
                <a:gridCol w="432050"/>
                <a:gridCol w="856025"/>
                <a:gridCol w="882900"/>
              </a:tblGrid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03" name="Google Shape;703;p44"/>
          <p:cNvSpPr txBox="1"/>
          <p:nvPr/>
        </p:nvSpPr>
        <p:spPr>
          <a:xfrm>
            <a:off x="3067050" y="4820157"/>
            <a:ext cx="207391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Employee  SET Salary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Salary 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44"/>
          <p:cNvSpPr txBox="1"/>
          <p:nvPr/>
        </p:nvSpPr>
        <p:spPr>
          <a:xfrm>
            <a:off x="5211343" y="5368747"/>
            <a:ext cx="708025" cy="3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1.05;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44"/>
          <p:cNvSpPr txBox="1"/>
          <p:nvPr/>
        </p:nvSpPr>
        <p:spPr>
          <a:xfrm>
            <a:off x="3067050" y="2079625"/>
            <a:ext cx="2073910" cy="3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Employee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6" name="Google Shape;706;p44"/>
          <p:cNvSpPr txBox="1"/>
          <p:nvPr/>
        </p:nvSpPr>
        <p:spPr>
          <a:xfrm>
            <a:off x="3067050" y="2353945"/>
            <a:ext cx="1393190" cy="85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Salary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600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ID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44"/>
          <p:cNvSpPr txBox="1"/>
          <p:nvPr/>
        </p:nvSpPr>
        <p:spPr>
          <a:xfrm>
            <a:off x="4568444" y="2353945"/>
            <a:ext cx="1119505" cy="85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15000,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‘Jane’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veform">
  <a:themeElements>
    <a:clrScheme name="Waveform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895</Words>
  <Application>Microsoft Macintosh PowerPoint</Application>
  <PresentationFormat>Экран (4:3)</PresentationFormat>
  <Paragraphs>405</Paragraphs>
  <Slides>25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Waveform</vt:lpstr>
      <vt:lpstr>SQL Development. DML Statements. </vt:lpstr>
      <vt:lpstr>This Lecture</vt:lpstr>
      <vt:lpstr>INSERT, UPDATE, DELETE</vt:lpstr>
      <vt:lpstr>INSERT</vt:lpstr>
      <vt:lpstr>INSERT</vt:lpstr>
      <vt:lpstr>INSERT</vt:lpstr>
      <vt:lpstr>UPDATE</vt:lpstr>
      <vt:lpstr>UPDATE</vt:lpstr>
      <vt:lpstr>UPDATE</vt:lpstr>
      <vt:lpstr>UPDATE</vt:lpstr>
      <vt:lpstr>DELETE</vt:lpstr>
      <vt:lpstr>DELETE</vt:lpstr>
      <vt:lpstr>DELETE</vt:lpstr>
      <vt:lpstr>SQL SELECT</vt:lpstr>
      <vt:lpstr>Simple SELECT</vt:lpstr>
      <vt:lpstr>Sample SELECTs</vt:lpstr>
      <vt:lpstr>Sample SELECTs</vt:lpstr>
      <vt:lpstr>Sample SELECTs</vt:lpstr>
      <vt:lpstr>Sample SELECTs</vt:lpstr>
      <vt:lpstr>Sample SELECTs</vt:lpstr>
      <vt:lpstr>Example</vt:lpstr>
      <vt:lpstr>Example</vt:lpstr>
      <vt:lpstr>Example</vt:lpstr>
      <vt:lpstr>Example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Definition II</dc:title>
  <cp:lastModifiedBy>Assel Syrymbayeva</cp:lastModifiedBy>
  <cp:revision>5</cp:revision>
  <dcterms:modified xsi:type="dcterms:W3CDTF">2019-10-08T06:22:46Z</dcterms:modified>
</cp:coreProperties>
</file>