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sldIdLst>
    <p:sldId id="308" r:id="rId2"/>
    <p:sldId id="258" r:id="rId3"/>
    <p:sldId id="259" r:id="rId4"/>
    <p:sldId id="260" r:id="rId5"/>
    <p:sldId id="261" r:id="rId6"/>
    <p:sldId id="262" r:id="rId7"/>
    <p:sldId id="266" r:id="rId8"/>
    <p:sldId id="301" r:id="rId9"/>
    <p:sldId id="267" r:id="rId10"/>
    <p:sldId id="302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0" r:id="rId40"/>
    <p:sldId id="303" r:id="rId41"/>
    <p:sldId id="304" r:id="rId42"/>
    <p:sldId id="305" r:id="rId43"/>
    <p:sldId id="306" r:id="rId44"/>
    <p:sldId id="307" r:id="rId4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70978" autoAdjust="0"/>
  </p:normalViewPr>
  <p:slideViewPr>
    <p:cSldViewPr>
      <p:cViewPr varScale="1">
        <p:scale>
          <a:sx n="66" d="100"/>
          <a:sy n="66" d="100"/>
        </p:scale>
        <p:origin x="-232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26E7-CC4F-D64B-A34A-70052C72C5F7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D9ECA-94D5-034C-8310-875DDF81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DBMS-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D9ECA-94D5-034C-8310-875DDF812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29.09.19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-5" dirty="0">
                <a:solidFill>
                  <a:srgbClr val="06436B"/>
                </a:solidFill>
              </a:rPr>
              <a:t>SQL </a:t>
            </a:r>
            <a:r>
              <a:rPr lang="en-US" b="1" spc="-20" dirty="0">
                <a:solidFill>
                  <a:srgbClr val="06436B"/>
                </a:solidFill>
              </a:rPr>
              <a:t>Data</a:t>
            </a:r>
            <a:r>
              <a:rPr lang="en-US" b="1" spc="-60" dirty="0">
                <a:solidFill>
                  <a:srgbClr val="06436B"/>
                </a:solidFill>
              </a:rPr>
              <a:t> </a:t>
            </a:r>
            <a:r>
              <a:rPr lang="en-US" b="1" spc="-5" dirty="0">
                <a:solidFill>
                  <a:srgbClr val="06436B"/>
                </a:solidFill>
              </a:rPr>
              <a:t>Definition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DDL – is used to define database objects. </a:t>
            </a:r>
            <a:endParaRPr lang="en-US" dirty="0"/>
          </a:p>
          <a:p>
            <a:pPr lvl="1"/>
            <a:r>
              <a:rPr lang="en-US" sz="2400" dirty="0"/>
              <a:t>-  Create Table – Create a new Table in database. </a:t>
            </a:r>
            <a:endParaRPr lang="en-US" dirty="0"/>
          </a:p>
          <a:p>
            <a:pPr lvl="1"/>
            <a:r>
              <a:rPr lang="en-US" sz="2400" dirty="0"/>
              <a:t>-  Alter Table – Changes at existing table(s). </a:t>
            </a:r>
            <a:endParaRPr lang="en-US" dirty="0"/>
          </a:p>
          <a:p>
            <a:pPr lvl="1"/>
            <a:r>
              <a:rPr lang="en-US" sz="2400" dirty="0"/>
              <a:t>-  Drop Table – Removes Table from database. </a:t>
            </a:r>
            <a:endParaRPr lang="en-US" dirty="0"/>
          </a:p>
          <a:p>
            <a:pPr lvl="1"/>
            <a:r>
              <a:rPr lang="en-US" sz="2400" dirty="0"/>
              <a:t>Other DDL: View, Index, Trigger, Procedure, Function and etc. </a:t>
            </a:r>
            <a:endParaRPr lang="en-US" dirty="0"/>
          </a:p>
          <a:p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53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10" dirty="0"/>
              <a:t>Database </a:t>
            </a:r>
            <a:r>
              <a:rPr spc="-5" dirty="0"/>
              <a:t>Management</a:t>
            </a:r>
            <a:r>
              <a:rPr spc="-65" dirty="0"/>
              <a:t>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3562985" cy="450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DBMS is a </a:t>
            </a:r>
            <a:r>
              <a:rPr sz="2600" spc="-10" dirty="0">
                <a:latin typeface="Calibri"/>
                <a:cs typeface="Calibri"/>
              </a:rPr>
              <a:t>software 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5" dirty="0">
                <a:latin typeface="Calibri"/>
                <a:cs typeface="Calibri"/>
              </a:rPr>
              <a:t>responsible </a:t>
            </a:r>
            <a:r>
              <a:rPr sz="2600" spc="-25" dirty="0">
                <a:latin typeface="Calibri"/>
                <a:cs typeface="Calibri"/>
              </a:rPr>
              <a:t>for  </a:t>
            </a:r>
            <a:r>
              <a:rPr sz="2600" spc="-5" dirty="0">
                <a:latin typeface="Calibri"/>
                <a:cs typeface="Calibri"/>
              </a:rPr>
              <a:t>allowing </a:t>
            </a:r>
            <a:r>
              <a:rPr sz="2600" spc="-10" dirty="0">
                <a:latin typeface="Calibri"/>
                <a:cs typeface="Calibri"/>
              </a:rPr>
              <a:t>users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 data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DBMS will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usually</a:t>
            </a:r>
            <a:endParaRPr sz="2600" dirty="0">
              <a:latin typeface="Calibri"/>
              <a:cs typeface="Calibri"/>
            </a:endParaRPr>
          </a:p>
          <a:p>
            <a:pPr marL="756285" marR="74295" lvl="1" indent="-286385">
              <a:lnSpc>
                <a:spcPts val="2380"/>
              </a:lnSpc>
              <a:spcBef>
                <a:spcPts val="5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Allow the </a:t>
            </a:r>
            <a:r>
              <a:rPr sz="2200" spc="-10" dirty="0">
                <a:latin typeface="Calibri"/>
                <a:cs typeface="Calibri"/>
              </a:rPr>
              <a:t>user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access 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SQL</a:t>
            </a:r>
            <a:endParaRPr sz="2200" dirty="0">
              <a:latin typeface="Calibri"/>
              <a:cs typeface="Calibri"/>
            </a:endParaRPr>
          </a:p>
          <a:p>
            <a:pPr marL="756285" marR="115570" lvl="1" indent="-286385">
              <a:lnSpc>
                <a:spcPts val="2380"/>
              </a:lnSpc>
              <a:spcBef>
                <a:spcPts val="5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Allow </a:t>
            </a:r>
            <a:r>
              <a:rPr sz="2200" spc="-10" dirty="0">
                <a:latin typeface="Calibri"/>
                <a:cs typeface="Calibri"/>
              </a:rPr>
              <a:t>connections </a:t>
            </a:r>
            <a:r>
              <a:rPr sz="2200" spc="-15" dirty="0">
                <a:latin typeface="Calibri"/>
                <a:cs typeface="Calibri"/>
              </a:rPr>
              <a:t>from 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5" dirty="0">
                <a:latin typeface="Calibri"/>
                <a:cs typeface="Calibri"/>
              </a:rPr>
              <a:t>programming  </a:t>
            </a:r>
            <a:r>
              <a:rPr sz="2200" spc="-5" dirty="0">
                <a:latin typeface="Calibri"/>
                <a:cs typeface="Calibri"/>
              </a:rPr>
              <a:t>languages</a:t>
            </a:r>
            <a:endParaRPr sz="2200" dirty="0">
              <a:latin typeface="Calibri"/>
              <a:cs typeface="Calibri"/>
            </a:endParaRPr>
          </a:p>
          <a:p>
            <a:pPr marL="756285" marR="737235" lvl="1" indent="-286385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Provide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additional  functionality </a:t>
            </a:r>
            <a:r>
              <a:rPr sz="2200" spc="-25" dirty="0">
                <a:latin typeface="Calibri"/>
                <a:cs typeface="Calibri"/>
              </a:rPr>
              <a:t>like  </a:t>
            </a:r>
            <a:r>
              <a:rPr sz="2200" spc="-10" dirty="0">
                <a:latin typeface="Calibri"/>
                <a:cs typeface="Calibri"/>
              </a:rPr>
              <a:t>concurrency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2590800"/>
            <a:ext cx="3829050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4795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DBMSs,  some </a:t>
            </a:r>
            <a:r>
              <a:rPr sz="2600" dirty="0">
                <a:latin typeface="Calibri"/>
                <a:cs typeface="Calibri"/>
              </a:rPr>
              <a:t>popular </a:t>
            </a:r>
            <a:r>
              <a:rPr sz="2600" spc="-5" dirty="0">
                <a:latin typeface="Calibri"/>
                <a:cs typeface="Calibri"/>
              </a:rPr>
              <a:t>ones  include: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Oracle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DB2</a:t>
            </a: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Microsoft SQL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Ingres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PostgreSQL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MySQL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510"/>
              </a:lnSpc>
              <a:spcBef>
                <a:spcPts val="2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Microsoft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spc="-10" dirty="0">
                <a:latin typeface="Calibri"/>
                <a:cs typeface="Calibri"/>
              </a:rPr>
              <a:t>(with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SQL</a:t>
            </a:r>
            <a:endParaRPr sz="2200" dirty="0">
              <a:latin typeface="Calibri"/>
              <a:cs typeface="Calibri"/>
            </a:endParaRPr>
          </a:p>
          <a:p>
            <a:pPr marL="532765" algn="ctr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Server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20" dirty="0">
                <a:latin typeface="Calibri"/>
                <a:cs typeface="Calibri"/>
              </a:rPr>
              <a:t>storage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engine)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3025">
              <a:lnSpc>
                <a:spcPct val="100000"/>
              </a:lnSpc>
            </a:pPr>
            <a:r>
              <a:rPr dirty="0"/>
              <a:t>SQL</a:t>
            </a:r>
            <a:r>
              <a:rPr spc="-8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600" y="2133600"/>
            <a:ext cx="221869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COURIER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FONT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133600"/>
            <a:ext cx="564832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903470" algn="l"/>
              </a:tabLst>
            </a:pPr>
            <a:r>
              <a:rPr sz="2600" spc="-5" dirty="0">
                <a:latin typeface="Calibri"/>
                <a:cs typeface="Calibri"/>
              </a:rPr>
              <a:t>SQ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wri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	</a:t>
            </a:r>
            <a:r>
              <a:rPr sz="2400" b="1" spc="-5" dirty="0">
                <a:latin typeface="Courier New"/>
                <a:cs typeface="Courier New"/>
              </a:rPr>
              <a:t>BOLD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latin typeface="Arial"/>
                <a:cs typeface="Arial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2590800"/>
            <a:ext cx="7885430" cy="177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SQL </a:t>
            </a:r>
            <a:r>
              <a:rPr sz="2600" spc="-20" dirty="0">
                <a:latin typeface="Calibri"/>
                <a:cs typeface="Calibri"/>
              </a:rPr>
              <a:t>keywords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not case-sensitive, </a:t>
            </a:r>
            <a:r>
              <a:rPr sz="2600" dirty="0">
                <a:latin typeface="Calibri"/>
                <a:cs typeface="Calibri"/>
              </a:rPr>
              <a:t>but </a:t>
            </a:r>
            <a:r>
              <a:rPr sz="2600" spc="-5" dirty="0">
                <a:latin typeface="Calibri"/>
                <a:cs typeface="Calibri"/>
              </a:rPr>
              <a:t>we’ll write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</a:p>
          <a:p>
            <a:pPr marL="355600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keywords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upper case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emphasis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names, column names </a:t>
            </a:r>
            <a:r>
              <a:rPr sz="2600" spc="-15" dirty="0">
                <a:latin typeface="Calibri"/>
                <a:cs typeface="Calibri"/>
              </a:rPr>
              <a:t>etc.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case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sensitive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6833" y="4381372"/>
            <a:ext cx="12160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SELECT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5476" y="4381372"/>
            <a:ext cx="121475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latin typeface="Courier New"/>
                <a:cs typeface="Courier New"/>
              </a:rPr>
              <a:t>*</a:t>
            </a:r>
            <a:r>
              <a:rPr sz="2600" b="1" spc="-10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FROM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3942" y="4381372"/>
            <a:ext cx="141414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Student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1614" y="4885817"/>
            <a:ext cx="10166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WHE</a:t>
            </a:r>
            <a:r>
              <a:rPr sz="2600" b="1" spc="-15" dirty="0">
                <a:latin typeface="Courier New"/>
                <a:cs typeface="Courier New"/>
              </a:rPr>
              <a:t>R</a:t>
            </a:r>
            <a:r>
              <a:rPr sz="2600" b="1" dirty="0">
                <a:latin typeface="Courier New"/>
                <a:cs typeface="Courier New"/>
              </a:rPr>
              <a:t>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859" y="4885817"/>
            <a:ext cx="10166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sName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2357" y="4860417"/>
            <a:ext cx="20396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latin typeface="Courier New"/>
                <a:cs typeface="Courier New"/>
              </a:rPr>
              <a:t>=</a:t>
            </a:r>
            <a:r>
              <a:rPr sz="2600" b="1" spc="-18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'</a:t>
            </a:r>
            <a:r>
              <a:rPr sz="2600" b="1" spc="-5" dirty="0">
                <a:latin typeface="Courier New"/>
                <a:cs typeface="Courier New"/>
              </a:rPr>
              <a:t>James</a:t>
            </a:r>
            <a:r>
              <a:rPr sz="2800" b="1" spc="-5" dirty="0">
                <a:latin typeface="Courier New"/>
                <a:cs typeface="Courier New"/>
              </a:rPr>
              <a:t>'</a:t>
            </a:r>
            <a:r>
              <a:rPr sz="2600" b="1" spc="-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3630">
              <a:lnSpc>
                <a:spcPct val="100000"/>
              </a:lnSpc>
            </a:pPr>
            <a:r>
              <a:rPr dirty="0"/>
              <a:t>SQL</a:t>
            </a:r>
            <a:r>
              <a:rPr spc="-8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6070"/>
            <a:ext cx="7626350" cy="18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Strings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5" dirty="0">
                <a:latin typeface="Calibri"/>
                <a:cs typeface="Calibri"/>
              </a:rPr>
              <a:t>are surrounded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single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quotes: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b="1" dirty="0">
                <a:latin typeface="Courier New"/>
                <a:cs typeface="Courier New"/>
              </a:rPr>
              <a:t>'I AM A</a:t>
            </a:r>
            <a:r>
              <a:rPr sz="2600" b="1" spc="-8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STRING'</a:t>
            </a:r>
            <a:endParaRPr sz="2600" dirty="0">
              <a:latin typeface="Courier New"/>
              <a:cs typeface="Courier New"/>
            </a:endParaRPr>
          </a:p>
          <a:p>
            <a:pPr marL="355600" marR="542925" indent="-342900">
              <a:lnSpc>
                <a:spcPts val="324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10" dirty="0">
                <a:latin typeface="Calibri"/>
                <a:cs typeface="Calibri"/>
              </a:rPr>
              <a:t>quotes </a:t>
            </a:r>
            <a:r>
              <a:rPr sz="3000" dirty="0">
                <a:latin typeface="Calibri"/>
                <a:cs typeface="Calibri"/>
              </a:rPr>
              <a:t>within a </a:t>
            </a:r>
            <a:r>
              <a:rPr sz="3000" spc="-10" dirty="0">
                <a:latin typeface="Calibri"/>
                <a:cs typeface="Calibri"/>
              </a:rPr>
              <a:t>string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doubled or  escaped using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\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3419475"/>
            <a:ext cx="1303020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b="1" spc="-5" dirty="0">
                <a:latin typeface="Courier New"/>
                <a:cs typeface="Courier New"/>
              </a:rPr>
              <a:t>'I'</a:t>
            </a:r>
            <a:r>
              <a:rPr sz="2600" b="1" spc="-15" dirty="0">
                <a:latin typeface="Courier New"/>
                <a:cs typeface="Courier New"/>
              </a:rPr>
              <a:t>'</a:t>
            </a:r>
            <a:r>
              <a:rPr sz="2600" b="1" dirty="0">
                <a:latin typeface="Courier New"/>
                <a:cs typeface="Courier New"/>
              </a:rPr>
              <a:t>M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9908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b="1" spc="-5" dirty="0">
                <a:latin typeface="Courier New"/>
                <a:cs typeface="Courier New"/>
              </a:rPr>
              <a:t>'I\'M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9132" y="3379454"/>
            <a:ext cx="181102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0100"/>
              </a:lnSpc>
            </a:pPr>
            <a:r>
              <a:rPr sz="2600" b="1" dirty="0">
                <a:latin typeface="Courier New"/>
                <a:cs typeface="Courier New"/>
              </a:rPr>
              <a:t>A</a:t>
            </a:r>
            <a:r>
              <a:rPr sz="2600" b="1" spc="-7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STRING'  </a:t>
            </a:r>
            <a:r>
              <a:rPr sz="2600" b="1" dirty="0">
                <a:latin typeface="Courier New"/>
                <a:cs typeface="Courier New"/>
              </a:rPr>
              <a:t>A</a:t>
            </a:r>
            <a:r>
              <a:rPr sz="2600" b="1" spc="-9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STRING'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97045"/>
            <a:ext cx="793115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''</a:t>
            </a:r>
            <a:r>
              <a:rPr sz="3000" spc="-1225" dirty="0">
                <a:latin typeface="Courier New"/>
                <a:cs typeface="Courier New"/>
              </a:rPr>
              <a:t> </a:t>
            </a:r>
            <a:r>
              <a:rPr sz="3000" dirty="0">
                <a:latin typeface="Calibri"/>
                <a:cs typeface="Calibri"/>
              </a:rPr>
              <a:t>is an </a:t>
            </a:r>
            <a:r>
              <a:rPr sz="3000" spc="-5" dirty="0">
                <a:latin typeface="Calibri"/>
                <a:cs typeface="Calibri"/>
              </a:rPr>
              <a:t>empty </a:t>
            </a:r>
            <a:r>
              <a:rPr sz="3000" spc="-10" dirty="0">
                <a:latin typeface="Calibri"/>
                <a:cs typeface="Calibri"/>
              </a:rPr>
              <a:t>string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MySQL, </a:t>
            </a:r>
            <a:r>
              <a:rPr sz="3000" spc="-5" dirty="0">
                <a:latin typeface="Calibri"/>
                <a:cs typeface="Calibri"/>
              </a:rPr>
              <a:t>double </a:t>
            </a:r>
            <a:r>
              <a:rPr sz="3000" spc="-10" dirty="0">
                <a:latin typeface="Calibri"/>
                <a:cs typeface="Calibri"/>
              </a:rPr>
              <a:t>quotes </a:t>
            </a:r>
            <a:r>
              <a:rPr sz="3000" spc="-5" dirty="0">
                <a:latin typeface="Calibri"/>
                <a:cs typeface="Calibri"/>
              </a:rPr>
              <a:t>also </a:t>
            </a:r>
            <a:r>
              <a:rPr sz="3000" spc="-10" dirty="0">
                <a:latin typeface="Calibri"/>
                <a:cs typeface="Calibri"/>
              </a:rPr>
              <a:t>work </a:t>
            </a:r>
            <a:r>
              <a:rPr sz="3000" spc="-5" dirty="0">
                <a:latin typeface="Calibri"/>
                <a:cs typeface="Calibri"/>
              </a:rPr>
              <a:t>(this isn’t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ts val="3420"/>
              </a:lnSpc>
            </a:pPr>
            <a:r>
              <a:rPr sz="3000" dirty="0">
                <a:latin typeface="Calibri"/>
                <a:cs typeface="Calibri"/>
              </a:rPr>
              <a:t>ANSI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standard)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15">
              <a:lnSpc>
                <a:spcPct val="100000"/>
              </a:lnSpc>
            </a:pPr>
            <a:r>
              <a:rPr spc="-10" dirty="0"/>
              <a:t>Non-Procedural</a:t>
            </a:r>
            <a:r>
              <a:rPr spc="-9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62200"/>
            <a:ext cx="3764279" cy="396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3095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SQL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declarative  (non-procedural)  </a:t>
            </a:r>
            <a:r>
              <a:rPr sz="2800" spc="-5" dirty="0">
                <a:latin typeface="Calibri"/>
                <a:cs typeface="Calibri"/>
              </a:rPr>
              <a:t>language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Procedural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tell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computer what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do  using specific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successive  instructions</a:t>
            </a:r>
            <a:endParaRPr sz="2400" dirty="0">
              <a:latin typeface="Calibri"/>
              <a:cs typeface="Calibri"/>
            </a:endParaRPr>
          </a:p>
          <a:p>
            <a:pPr marL="756285" marR="339725" lvl="1" indent="-286385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Non-procedural </a:t>
            </a:r>
            <a:r>
              <a:rPr sz="2400" dirty="0">
                <a:latin typeface="Calibri"/>
                <a:cs typeface="Calibri"/>
              </a:rPr>
              <a:t>– 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  result </a:t>
            </a:r>
            <a:r>
              <a:rPr sz="2400" spc="-5" dirty="0">
                <a:latin typeface="Calibri"/>
                <a:cs typeface="Calibri"/>
              </a:rPr>
              <a:t>(not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way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0" y="2438400"/>
            <a:ext cx="3960495" cy="427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Example: Given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endParaRPr sz="2800" dirty="0">
              <a:latin typeface="Calibri"/>
              <a:cs typeface="Calibri"/>
            </a:endParaRPr>
          </a:p>
          <a:p>
            <a:pPr marL="756285" marR="32639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Student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  </a:t>
            </a:r>
            <a:r>
              <a:rPr sz="2400" spc="-20" dirty="0">
                <a:latin typeface="Calibri"/>
                <a:cs typeface="Calibri"/>
              </a:rPr>
              <a:t>sID,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sName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mCode,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mTitle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Enrolment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  </a:t>
            </a:r>
            <a:r>
              <a:rPr sz="2400" spc="-20" dirty="0">
                <a:latin typeface="Calibri"/>
                <a:cs typeface="Calibri"/>
              </a:rPr>
              <a:t>sID,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mCode</a:t>
            </a:r>
            <a:endParaRPr sz="2400" dirty="0">
              <a:latin typeface="Calibri"/>
              <a:cs typeface="Calibri"/>
            </a:endParaRPr>
          </a:p>
          <a:p>
            <a:pPr marL="355600" marR="531495" indent="-342900" algn="just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students 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0" dirty="0">
                <a:latin typeface="Calibri"/>
                <a:cs typeface="Calibri"/>
              </a:rPr>
              <a:t>the module  ‘Database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Systems’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905000"/>
            <a:ext cx="7408333" cy="3450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2540" marR="417195" indent="-514984">
              <a:lnSpc>
                <a:spcPct val="100000"/>
              </a:lnSpc>
              <a:buAutoNum type="arabicPeriod"/>
              <a:tabLst>
                <a:tab pos="3813175" algn="l"/>
                <a:tab pos="3813810" algn="l"/>
              </a:tabLst>
            </a:pPr>
            <a:r>
              <a:rPr sz="2600" spc="-5" dirty="0"/>
              <a:t>Find </a:t>
            </a:r>
            <a:r>
              <a:rPr sz="2600" dirty="0"/>
              <a:t>the </a:t>
            </a:r>
            <a:r>
              <a:rPr sz="2600" spc="-10" dirty="0"/>
              <a:t>instance </a:t>
            </a:r>
            <a:r>
              <a:rPr sz="2600" spc="-5" dirty="0"/>
              <a:t>of</a:t>
            </a:r>
            <a:r>
              <a:rPr sz="2600" spc="-70" dirty="0"/>
              <a:t> </a:t>
            </a:r>
            <a:r>
              <a:rPr sz="2600" dirty="0"/>
              <a:t>Module  with the title </a:t>
            </a:r>
            <a:r>
              <a:rPr sz="2600" spc="-5" dirty="0"/>
              <a:t>‘Database  </a:t>
            </a:r>
            <a:r>
              <a:rPr sz="2600" spc="-15" dirty="0"/>
              <a:t>Systems’</a:t>
            </a:r>
            <a:endParaRPr sz="2600" dirty="0"/>
          </a:p>
          <a:p>
            <a:pPr marL="3812540" marR="182880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3175" algn="l"/>
                <a:tab pos="3813810" algn="l"/>
              </a:tabLst>
            </a:pPr>
            <a:r>
              <a:rPr sz="2600" spc="-5" dirty="0"/>
              <a:t>Find </a:t>
            </a:r>
            <a:r>
              <a:rPr sz="2600" spc="-10" dirty="0"/>
              <a:t>instances </a:t>
            </a:r>
            <a:r>
              <a:rPr sz="2600" spc="-5" dirty="0"/>
              <a:t>of </a:t>
            </a:r>
            <a:r>
              <a:rPr sz="2600" dirty="0"/>
              <a:t>the  </a:t>
            </a:r>
            <a:r>
              <a:rPr sz="2600" spc="-10" dirty="0"/>
              <a:t>Enrolment </a:t>
            </a:r>
            <a:r>
              <a:rPr sz="2600" spc="-5" dirty="0"/>
              <a:t>entity </a:t>
            </a:r>
            <a:r>
              <a:rPr sz="2600" dirty="0"/>
              <a:t>with the  </a:t>
            </a:r>
            <a:r>
              <a:rPr sz="2600" spc="-5" dirty="0"/>
              <a:t>same Code </a:t>
            </a:r>
            <a:r>
              <a:rPr sz="2600" dirty="0"/>
              <a:t>as the </a:t>
            </a:r>
            <a:r>
              <a:rPr sz="2600" spc="-5" dirty="0"/>
              <a:t>result </a:t>
            </a:r>
            <a:r>
              <a:rPr sz="2600" dirty="0"/>
              <a:t>of</a:t>
            </a:r>
            <a:r>
              <a:rPr sz="2600" spc="-125" dirty="0"/>
              <a:t> </a:t>
            </a:r>
            <a:r>
              <a:rPr sz="2600" spc="-5" dirty="0"/>
              <a:t>(1)</a:t>
            </a:r>
            <a:endParaRPr sz="2600" dirty="0"/>
          </a:p>
          <a:p>
            <a:pPr marL="3812540" marR="5080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3175" algn="l"/>
                <a:tab pos="3813810" algn="l"/>
              </a:tabLst>
            </a:pPr>
            <a:r>
              <a:rPr sz="2600" spc="-15" dirty="0"/>
              <a:t>For </a:t>
            </a:r>
            <a:r>
              <a:rPr sz="2600" dirty="0"/>
              <a:t>each </a:t>
            </a:r>
            <a:r>
              <a:rPr sz="2600" spc="-10" dirty="0"/>
              <a:t>instance </a:t>
            </a:r>
            <a:r>
              <a:rPr sz="2600" spc="-5" dirty="0"/>
              <a:t>of </a:t>
            </a:r>
            <a:r>
              <a:rPr sz="2600" spc="-10" dirty="0"/>
              <a:t>Enrolment  </a:t>
            </a:r>
            <a:r>
              <a:rPr sz="2600" dirty="0"/>
              <a:t>in the </a:t>
            </a:r>
            <a:r>
              <a:rPr sz="2600" spc="-10" dirty="0"/>
              <a:t>result </a:t>
            </a:r>
            <a:r>
              <a:rPr sz="2600" spc="-5" dirty="0"/>
              <a:t>of </a:t>
            </a:r>
            <a:r>
              <a:rPr sz="2600" dirty="0"/>
              <a:t>(2) </a:t>
            </a:r>
            <a:r>
              <a:rPr sz="2600" spc="-5" dirty="0"/>
              <a:t>find </a:t>
            </a:r>
            <a:r>
              <a:rPr sz="2600" dirty="0"/>
              <a:t>the  </a:t>
            </a:r>
            <a:r>
              <a:rPr sz="2600" spc="-5" dirty="0"/>
              <a:t>corresponding</a:t>
            </a:r>
            <a:r>
              <a:rPr sz="2600" spc="-90" dirty="0"/>
              <a:t> </a:t>
            </a:r>
            <a:r>
              <a:rPr sz="2600" spc="-10" dirty="0"/>
              <a:t>student</a:t>
            </a:r>
            <a:endParaRPr sz="26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764410" y="38100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328" y="526420"/>
                </a:lnTo>
                <a:lnTo>
                  <a:pt x="26066" y="507380"/>
                </a:lnTo>
                <a:lnTo>
                  <a:pt x="699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9782" y="3918077"/>
            <a:ext cx="11855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0610" y="21336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328" y="526420"/>
                </a:lnTo>
                <a:lnTo>
                  <a:pt x="26066" y="507380"/>
                </a:lnTo>
                <a:lnTo>
                  <a:pt x="699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1514" y="2241422"/>
            <a:ext cx="9036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0610" y="54864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328" y="526413"/>
                </a:lnTo>
                <a:lnTo>
                  <a:pt x="26066" y="507361"/>
                </a:lnTo>
                <a:lnTo>
                  <a:pt x="699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810" y="46482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4448" y="4788789"/>
            <a:ext cx="1949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6810" y="29718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19960" y="3112134"/>
            <a:ext cx="3860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2110" y="2667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2110" y="3505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2110" y="4343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2110" y="5181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7810" y="43434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400"/>
                </a:lnTo>
                <a:lnTo>
                  <a:pt x="78236" y="144646"/>
                </a:lnTo>
                <a:lnTo>
                  <a:pt x="46890" y="123049"/>
                </a:lnTo>
                <a:lnTo>
                  <a:pt x="22146" y="90101"/>
                </a:lnTo>
                <a:lnTo>
                  <a:pt x="5888" y="48296"/>
                </a:lnTo>
                <a:lnTo>
                  <a:pt x="0" y="1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7810" y="36576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400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236" y="7753"/>
                </a:lnTo>
                <a:lnTo>
                  <a:pt x="46890" y="29350"/>
                </a:lnTo>
                <a:lnTo>
                  <a:pt x="22146" y="62298"/>
                </a:lnTo>
                <a:lnTo>
                  <a:pt x="5888" y="104103"/>
                </a:lnTo>
                <a:lnTo>
                  <a:pt x="0" y="1522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836" y="1905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23" y="3070"/>
                </a:lnTo>
                <a:lnTo>
                  <a:pt x="462526" y="11924"/>
                </a:lnTo>
                <a:lnTo>
                  <a:pt x="515940" y="26020"/>
                </a:lnTo>
                <a:lnTo>
                  <a:pt x="563796" y="44821"/>
                </a:lnTo>
                <a:lnTo>
                  <a:pt x="605123" y="67785"/>
                </a:lnTo>
                <a:lnTo>
                  <a:pt x="638954" y="94375"/>
                </a:lnTo>
                <a:lnTo>
                  <a:pt x="664319" y="124050"/>
                </a:lnTo>
                <a:lnTo>
                  <a:pt x="685774" y="190500"/>
                </a:lnTo>
                <a:lnTo>
                  <a:pt x="680249" y="224728"/>
                </a:lnTo>
                <a:lnTo>
                  <a:pt x="638954" y="286624"/>
                </a:lnTo>
                <a:lnTo>
                  <a:pt x="605123" y="313214"/>
                </a:lnTo>
                <a:lnTo>
                  <a:pt x="563796" y="336178"/>
                </a:lnTo>
                <a:lnTo>
                  <a:pt x="515940" y="354979"/>
                </a:lnTo>
                <a:lnTo>
                  <a:pt x="462526" y="369075"/>
                </a:lnTo>
                <a:lnTo>
                  <a:pt x="404523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3703" y="1952497"/>
            <a:ext cx="368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latin typeface="Arial"/>
                <a:cs typeface="Arial"/>
              </a:rPr>
              <a:t>sID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9546" y="5257800"/>
            <a:ext cx="920115" cy="381000"/>
          </a:xfrm>
          <a:custGeom>
            <a:avLst/>
            <a:gdLst/>
            <a:ahLst/>
            <a:cxnLst/>
            <a:rect l="l" t="t" r="r" b="b"/>
            <a:pathLst>
              <a:path w="920115" h="381000">
                <a:moveTo>
                  <a:pt x="0" y="190500"/>
                </a:moveTo>
                <a:lnTo>
                  <a:pt x="19477" y="135500"/>
                </a:lnTo>
                <a:lnTo>
                  <a:pt x="74115" y="86794"/>
                </a:lnTo>
                <a:lnTo>
                  <a:pt x="112841" y="65540"/>
                </a:lnTo>
                <a:lnTo>
                  <a:pt x="158221" y="46744"/>
                </a:lnTo>
                <a:lnTo>
                  <a:pt x="209545" y="30704"/>
                </a:lnTo>
                <a:lnTo>
                  <a:pt x="266101" y="17714"/>
                </a:lnTo>
                <a:lnTo>
                  <a:pt x="327177" y="8069"/>
                </a:lnTo>
                <a:lnTo>
                  <a:pt x="392062" y="2066"/>
                </a:lnTo>
                <a:lnTo>
                  <a:pt x="460044" y="0"/>
                </a:lnTo>
                <a:lnTo>
                  <a:pt x="528026" y="2066"/>
                </a:lnTo>
                <a:lnTo>
                  <a:pt x="592909" y="8069"/>
                </a:lnTo>
                <a:lnTo>
                  <a:pt x="653983" y="17714"/>
                </a:lnTo>
                <a:lnTo>
                  <a:pt x="710536" y="30704"/>
                </a:lnTo>
                <a:lnTo>
                  <a:pt x="761857" y="46744"/>
                </a:lnTo>
                <a:lnTo>
                  <a:pt x="807234" y="65540"/>
                </a:lnTo>
                <a:lnTo>
                  <a:pt x="845955" y="86794"/>
                </a:lnTo>
                <a:lnTo>
                  <a:pt x="877311" y="110213"/>
                </a:lnTo>
                <a:lnTo>
                  <a:pt x="915076" y="162361"/>
                </a:lnTo>
                <a:lnTo>
                  <a:pt x="920064" y="190500"/>
                </a:lnTo>
                <a:lnTo>
                  <a:pt x="915076" y="218638"/>
                </a:lnTo>
                <a:lnTo>
                  <a:pt x="877311" y="270786"/>
                </a:lnTo>
                <a:lnTo>
                  <a:pt x="845955" y="294205"/>
                </a:lnTo>
                <a:lnTo>
                  <a:pt x="807234" y="315459"/>
                </a:lnTo>
                <a:lnTo>
                  <a:pt x="761857" y="334255"/>
                </a:lnTo>
                <a:lnTo>
                  <a:pt x="710536" y="350295"/>
                </a:lnTo>
                <a:lnTo>
                  <a:pt x="653983" y="363285"/>
                </a:lnTo>
                <a:lnTo>
                  <a:pt x="592909" y="372930"/>
                </a:lnTo>
                <a:lnTo>
                  <a:pt x="528026" y="378933"/>
                </a:lnTo>
                <a:lnTo>
                  <a:pt x="460044" y="381000"/>
                </a:lnTo>
                <a:lnTo>
                  <a:pt x="392062" y="378933"/>
                </a:lnTo>
                <a:lnTo>
                  <a:pt x="327177" y="372930"/>
                </a:lnTo>
                <a:lnTo>
                  <a:pt x="266101" y="363285"/>
                </a:lnTo>
                <a:lnTo>
                  <a:pt x="209545" y="350295"/>
                </a:lnTo>
                <a:lnTo>
                  <a:pt x="158221" y="334255"/>
                </a:lnTo>
                <a:lnTo>
                  <a:pt x="112841" y="315459"/>
                </a:lnTo>
                <a:lnTo>
                  <a:pt x="74115" y="294205"/>
                </a:lnTo>
                <a:lnTo>
                  <a:pt x="42757" y="270786"/>
                </a:lnTo>
                <a:lnTo>
                  <a:pt x="4988" y="218638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9455" y="5306314"/>
            <a:ext cx="7613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latin typeface="Arial"/>
                <a:cs typeface="Arial"/>
              </a:rPr>
              <a:t>m</a:t>
            </a:r>
            <a:r>
              <a:rPr sz="1800" u="heavy" spc="-10" dirty="0">
                <a:latin typeface="Arial"/>
                <a:cs typeface="Arial"/>
              </a:rPr>
              <a:t>Cod</a:t>
            </a:r>
            <a:r>
              <a:rPr sz="1800" u="heavy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9546" y="5867400"/>
            <a:ext cx="920115" cy="381000"/>
          </a:xfrm>
          <a:custGeom>
            <a:avLst/>
            <a:gdLst/>
            <a:ahLst/>
            <a:cxnLst/>
            <a:rect l="l" t="t" r="r" b="b"/>
            <a:pathLst>
              <a:path w="920115" h="381000">
                <a:moveTo>
                  <a:pt x="0" y="190500"/>
                </a:moveTo>
                <a:lnTo>
                  <a:pt x="19477" y="135482"/>
                </a:lnTo>
                <a:lnTo>
                  <a:pt x="74115" y="86772"/>
                </a:lnTo>
                <a:lnTo>
                  <a:pt x="112841" y="65519"/>
                </a:lnTo>
                <a:lnTo>
                  <a:pt x="158221" y="46727"/>
                </a:lnTo>
                <a:lnTo>
                  <a:pt x="209545" y="30691"/>
                </a:lnTo>
                <a:lnTo>
                  <a:pt x="266101" y="17706"/>
                </a:lnTo>
                <a:lnTo>
                  <a:pt x="327177" y="8065"/>
                </a:lnTo>
                <a:lnTo>
                  <a:pt x="392062" y="2065"/>
                </a:lnTo>
                <a:lnTo>
                  <a:pt x="460044" y="0"/>
                </a:lnTo>
                <a:lnTo>
                  <a:pt x="528026" y="2065"/>
                </a:lnTo>
                <a:lnTo>
                  <a:pt x="592909" y="8065"/>
                </a:lnTo>
                <a:lnTo>
                  <a:pt x="653983" y="17706"/>
                </a:lnTo>
                <a:lnTo>
                  <a:pt x="710536" y="30691"/>
                </a:lnTo>
                <a:lnTo>
                  <a:pt x="761857" y="46727"/>
                </a:lnTo>
                <a:lnTo>
                  <a:pt x="807234" y="65519"/>
                </a:lnTo>
                <a:lnTo>
                  <a:pt x="845955" y="86772"/>
                </a:lnTo>
                <a:lnTo>
                  <a:pt x="877311" y="110191"/>
                </a:lnTo>
                <a:lnTo>
                  <a:pt x="915076" y="162350"/>
                </a:lnTo>
                <a:lnTo>
                  <a:pt x="920064" y="190500"/>
                </a:lnTo>
                <a:lnTo>
                  <a:pt x="915076" y="218649"/>
                </a:lnTo>
                <a:lnTo>
                  <a:pt x="877311" y="270808"/>
                </a:lnTo>
                <a:lnTo>
                  <a:pt x="845955" y="294227"/>
                </a:lnTo>
                <a:lnTo>
                  <a:pt x="807234" y="315480"/>
                </a:lnTo>
                <a:lnTo>
                  <a:pt x="761857" y="334272"/>
                </a:lnTo>
                <a:lnTo>
                  <a:pt x="710536" y="350308"/>
                </a:lnTo>
                <a:lnTo>
                  <a:pt x="653983" y="363293"/>
                </a:lnTo>
                <a:lnTo>
                  <a:pt x="592909" y="372934"/>
                </a:lnTo>
                <a:lnTo>
                  <a:pt x="528026" y="378934"/>
                </a:lnTo>
                <a:lnTo>
                  <a:pt x="460044" y="381000"/>
                </a:lnTo>
                <a:lnTo>
                  <a:pt x="392062" y="378934"/>
                </a:lnTo>
                <a:lnTo>
                  <a:pt x="327177" y="372934"/>
                </a:lnTo>
                <a:lnTo>
                  <a:pt x="266101" y="363293"/>
                </a:lnTo>
                <a:lnTo>
                  <a:pt x="209545" y="350308"/>
                </a:lnTo>
                <a:lnTo>
                  <a:pt x="158221" y="334272"/>
                </a:lnTo>
                <a:lnTo>
                  <a:pt x="112841" y="315480"/>
                </a:lnTo>
                <a:lnTo>
                  <a:pt x="74115" y="294227"/>
                </a:lnTo>
                <a:lnTo>
                  <a:pt x="42757" y="270808"/>
                </a:lnTo>
                <a:lnTo>
                  <a:pt x="4988" y="218649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415" y="5594807"/>
            <a:ext cx="216217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1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ule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Arial"/>
                <a:cs typeface="Arial"/>
              </a:rPr>
              <a:t>mTitle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9546" y="2514600"/>
            <a:ext cx="920115" cy="381000"/>
          </a:xfrm>
          <a:custGeom>
            <a:avLst/>
            <a:gdLst/>
            <a:ahLst/>
            <a:cxnLst/>
            <a:rect l="l" t="t" r="r" b="b"/>
            <a:pathLst>
              <a:path w="920115" h="381000">
                <a:moveTo>
                  <a:pt x="0" y="190500"/>
                </a:moveTo>
                <a:lnTo>
                  <a:pt x="19477" y="135500"/>
                </a:lnTo>
                <a:lnTo>
                  <a:pt x="74115" y="86794"/>
                </a:lnTo>
                <a:lnTo>
                  <a:pt x="112841" y="65540"/>
                </a:lnTo>
                <a:lnTo>
                  <a:pt x="158221" y="46744"/>
                </a:lnTo>
                <a:lnTo>
                  <a:pt x="209545" y="30704"/>
                </a:lnTo>
                <a:lnTo>
                  <a:pt x="266101" y="17714"/>
                </a:lnTo>
                <a:lnTo>
                  <a:pt x="327177" y="8069"/>
                </a:lnTo>
                <a:lnTo>
                  <a:pt x="392062" y="2066"/>
                </a:lnTo>
                <a:lnTo>
                  <a:pt x="460044" y="0"/>
                </a:lnTo>
                <a:lnTo>
                  <a:pt x="528026" y="2066"/>
                </a:lnTo>
                <a:lnTo>
                  <a:pt x="592909" y="8069"/>
                </a:lnTo>
                <a:lnTo>
                  <a:pt x="653983" y="17714"/>
                </a:lnTo>
                <a:lnTo>
                  <a:pt x="710536" y="30704"/>
                </a:lnTo>
                <a:lnTo>
                  <a:pt x="761857" y="46744"/>
                </a:lnTo>
                <a:lnTo>
                  <a:pt x="807234" y="65540"/>
                </a:lnTo>
                <a:lnTo>
                  <a:pt x="845955" y="86794"/>
                </a:lnTo>
                <a:lnTo>
                  <a:pt x="877311" y="110213"/>
                </a:lnTo>
                <a:lnTo>
                  <a:pt x="915076" y="162361"/>
                </a:lnTo>
                <a:lnTo>
                  <a:pt x="920064" y="190500"/>
                </a:lnTo>
                <a:lnTo>
                  <a:pt x="915076" y="218638"/>
                </a:lnTo>
                <a:lnTo>
                  <a:pt x="877311" y="270786"/>
                </a:lnTo>
                <a:lnTo>
                  <a:pt x="845955" y="294205"/>
                </a:lnTo>
                <a:lnTo>
                  <a:pt x="807234" y="315459"/>
                </a:lnTo>
                <a:lnTo>
                  <a:pt x="761857" y="334255"/>
                </a:lnTo>
                <a:lnTo>
                  <a:pt x="710536" y="350295"/>
                </a:lnTo>
                <a:lnTo>
                  <a:pt x="653983" y="363285"/>
                </a:lnTo>
                <a:lnTo>
                  <a:pt x="592909" y="372930"/>
                </a:lnTo>
                <a:lnTo>
                  <a:pt x="528026" y="378933"/>
                </a:lnTo>
                <a:lnTo>
                  <a:pt x="460044" y="381000"/>
                </a:lnTo>
                <a:lnTo>
                  <a:pt x="392062" y="378933"/>
                </a:lnTo>
                <a:lnTo>
                  <a:pt x="327177" y="372930"/>
                </a:lnTo>
                <a:lnTo>
                  <a:pt x="266101" y="363285"/>
                </a:lnTo>
                <a:lnTo>
                  <a:pt x="209545" y="350295"/>
                </a:lnTo>
                <a:lnTo>
                  <a:pt x="158221" y="334255"/>
                </a:lnTo>
                <a:lnTo>
                  <a:pt x="112841" y="315459"/>
                </a:lnTo>
                <a:lnTo>
                  <a:pt x="74115" y="294205"/>
                </a:lnTo>
                <a:lnTo>
                  <a:pt x="42757" y="270786"/>
                </a:lnTo>
                <a:lnTo>
                  <a:pt x="4988" y="218638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5551" y="2562478"/>
            <a:ext cx="748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3836" y="3581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23" y="3070"/>
                </a:lnTo>
                <a:lnTo>
                  <a:pt x="462526" y="11924"/>
                </a:lnTo>
                <a:lnTo>
                  <a:pt x="515940" y="26020"/>
                </a:lnTo>
                <a:lnTo>
                  <a:pt x="563796" y="44821"/>
                </a:lnTo>
                <a:lnTo>
                  <a:pt x="605123" y="67785"/>
                </a:lnTo>
                <a:lnTo>
                  <a:pt x="638954" y="94375"/>
                </a:lnTo>
                <a:lnTo>
                  <a:pt x="664319" y="124050"/>
                </a:lnTo>
                <a:lnTo>
                  <a:pt x="685774" y="190500"/>
                </a:lnTo>
                <a:lnTo>
                  <a:pt x="680249" y="224728"/>
                </a:lnTo>
                <a:lnTo>
                  <a:pt x="638954" y="286624"/>
                </a:lnTo>
                <a:lnTo>
                  <a:pt x="605123" y="313214"/>
                </a:lnTo>
                <a:lnTo>
                  <a:pt x="563796" y="336178"/>
                </a:lnTo>
                <a:lnTo>
                  <a:pt x="515940" y="354979"/>
                </a:lnTo>
                <a:lnTo>
                  <a:pt x="462526" y="369075"/>
                </a:lnTo>
                <a:lnTo>
                  <a:pt x="404523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3703" y="3629279"/>
            <a:ext cx="368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latin typeface="Arial"/>
                <a:cs typeface="Arial"/>
              </a:rPr>
              <a:t>sID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9546" y="4191000"/>
            <a:ext cx="920115" cy="381000"/>
          </a:xfrm>
          <a:custGeom>
            <a:avLst/>
            <a:gdLst/>
            <a:ahLst/>
            <a:cxnLst/>
            <a:rect l="l" t="t" r="r" b="b"/>
            <a:pathLst>
              <a:path w="920115" h="381000">
                <a:moveTo>
                  <a:pt x="0" y="190500"/>
                </a:moveTo>
                <a:lnTo>
                  <a:pt x="19477" y="135500"/>
                </a:lnTo>
                <a:lnTo>
                  <a:pt x="74115" y="86794"/>
                </a:lnTo>
                <a:lnTo>
                  <a:pt x="112841" y="65540"/>
                </a:lnTo>
                <a:lnTo>
                  <a:pt x="158221" y="46744"/>
                </a:lnTo>
                <a:lnTo>
                  <a:pt x="209545" y="30704"/>
                </a:lnTo>
                <a:lnTo>
                  <a:pt x="266101" y="17714"/>
                </a:lnTo>
                <a:lnTo>
                  <a:pt x="327177" y="8069"/>
                </a:lnTo>
                <a:lnTo>
                  <a:pt x="392062" y="2066"/>
                </a:lnTo>
                <a:lnTo>
                  <a:pt x="460044" y="0"/>
                </a:lnTo>
                <a:lnTo>
                  <a:pt x="528026" y="2066"/>
                </a:lnTo>
                <a:lnTo>
                  <a:pt x="592909" y="8069"/>
                </a:lnTo>
                <a:lnTo>
                  <a:pt x="653983" y="17714"/>
                </a:lnTo>
                <a:lnTo>
                  <a:pt x="710536" y="30704"/>
                </a:lnTo>
                <a:lnTo>
                  <a:pt x="761857" y="46744"/>
                </a:lnTo>
                <a:lnTo>
                  <a:pt x="807234" y="65540"/>
                </a:lnTo>
                <a:lnTo>
                  <a:pt x="845955" y="86794"/>
                </a:lnTo>
                <a:lnTo>
                  <a:pt x="877311" y="110213"/>
                </a:lnTo>
                <a:lnTo>
                  <a:pt x="915076" y="162361"/>
                </a:lnTo>
                <a:lnTo>
                  <a:pt x="920064" y="190500"/>
                </a:lnTo>
                <a:lnTo>
                  <a:pt x="915076" y="218638"/>
                </a:lnTo>
                <a:lnTo>
                  <a:pt x="877311" y="270786"/>
                </a:lnTo>
                <a:lnTo>
                  <a:pt x="845955" y="294205"/>
                </a:lnTo>
                <a:lnTo>
                  <a:pt x="807234" y="315459"/>
                </a:lnTo>
                <a:lnTo>
                  <a:pt x="761857" y="334255"/>
                </a:lnTo>
                <a:lnTo>
                  <a:pt x="710536" y="350295"/>
                </a:lnTo>
                <a:lnTo>
                  <a:pt x="653983" y="363285"/>
                </a:lnTo>
                <a:lnTo>
                  <a:pt x="592909" y="372930"/>
                </a:lnTo>
                <a:lnTo>
                  <a:pt x="528026" y="378933"/>
                </a:lnTo>
                <a:lnTo>
                  <a:pt x="460044" y="381000"/>
                </a:lnTo>
                <a:lnTo>
                  <a:pt x="392062" y="378933"/>
                </a:lnTo>
                <a:lnTo>
                  <a:pt x="327177" y="372930"/>
                </a:lnTo>
                <a:lnTo>
                  <a:pt x="266101" y="363285"/>
                </a:lnTo>
                <a:lnTo>
                  <a:pt x="209545" y="350295"/>
                </a:lnTo>
                <a:lnTo>
                  <a:pt x="158221" y="334255"/>
                </a:lnTo>
                <a:lnTo>
                  <a:pt x="112841" y="315459"/>
                </a:lnTo>
                <a:lnTo>
                  <a:pt x="74115" y="294205"/>
                </a:lnTo>
                <a:lnTo>
                  <a:pt x="42757" y="270786"/>
                </a:lnTo>
                <a:lnTo>
                  <a:pt x="4988" y="218638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9455" y="4239132"/>
            <a:ext cx="7613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latin typeface="Arial"/>
                <a:cs typeface="Arial"/>
              </a:rPr>
              <a:t>mC</a:t>
            </a:r>
            <a:r>
              <a:rPr sz="1800" u="heavy" spc="-10" dirty="0">
                <a:latin typeface="Arial"/>
                <a:cs typeface="Arial"/>
              </a:rPr>
              <a:t>o</a:t>
            </a:r>
            <a:r>
              <a:rPr sz="1800" u="heavy" spc="-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69136" y="3771900"/>
            <a:ext cx="285750" cy="304800"/>
          </a:xfrm>
          <a:custGeom>
            <a:avLst/>
            <a:gdLst/>
            <a:ahLst/>
            <a:cxnLst/>
            <a:rect l="l" t="t" r="r" b="b"/>
            <a:pathLst>
              <a:path w="285750" h="304800">
                <a:moveTo>
                  <a:pt x="0" y="0"/>
                </a:moveTo>
                <a:lnTo>
                  <a:pt x="28575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9611" y="4076700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0" y="304800"/>
                </a:moveTo>
                <a:lnTo>
                  <a:pt x="2952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9611" y="5448300"/>
            <a:ext cx="371475" cy="304800"/>
          </a:xfrm>
          <a:custGeom>
            <a:avLst/>
            <a:gdLst/>
            <a:ahLst/>
            <a:cxnLst/>
            <a:rect l="l" t="t" r="r" b="b"/>
            <a:pathLst>
              <a:path w="371475" h="304800">
                <a:moveTo>
                  <a:pt x="0" y="0"/>
                </a:moveTo>
                <a:lnTo>
                  <a:pt x="371475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611" y="5753100"/>
            <a:ext cx="371475" cy="304800"/>
          </a:xfrm>
          <a:custGeom>
            <a:avLst/>
            <a:gdLst/>
            <a:ahLst/>
            <a:cxnLst/>
            <a:rect l="l" t="t" r="r" b="b"/>
            <a:pathLst>
              <a:path w="371475" h="304800">
                <a:moveTo>
                  <a:pt x="0" y="304800"/>
                </a:moveTo>
                <a:lnTo>
                  <a:pt x="3714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9611" y="2400300"/>
            <a:ext cx="371475" cy="304800"/>
          </a:xfrm>
          <a:custGeom>
            <a:avLst/>
            <a:gdLst/>
            <a:ahLst/>
            <a:cxnLst/>
            <a:rect l="l" t="t" r="r" b="b"/>
            <a:pathLst>
              <a:path w="371475" h="304800">
                <a:moveTo>
                  <a:pt x="0" y="304800"/>
                </a:moveTo>
                <a:lnTo>
                  <a:pt x="3714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9136" y="2095500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0"/>
                </a:moveTo>
                <a:lnTo>
                  <a:pt x="36195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0419">
              <a:lnSpc>
                <a:spcPct val="100000"/>
              </a:lnSpc>
            </a:pPr>
            <a:r>
              <a:rPr spc="-15" dirty="0"/>
              <a:t>Procedural</a:t>
            </a:r>
            <a:r>
              <a:rPr spc="-80" dirty="0"/>
              <a:t> </a:t>
            </a:r>
            <a:r>
              <a:rPr spc="-15" dirty="0"/>
              <a:t>Programming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815" y="1985785"/>
          <a:ext cx="7286239" cy="696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278"/>
                <a:gridCol w="368495"/>
                <a:gridCol w="552054"/>
                <a:gridCol w="2012235"/>
                <a:gridCol w="812320"/>
                <a:gridCol w="2070452"/>
                <a:gridCol w="391405"/>
              </a:tblGrid>
              <a:tr h="24950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Set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5" dirty="0">
                          <a:latin typeface="Courier New"/>
                          <a:cs typeface="Courier New"/>
                        </a:rPr>
                        <a:t>be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first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Module</a:t>
                      </a:r>
                      <a:r>
                        <a:rPr sz="12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Record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/*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Find module code</a:t>
                      </a:r>
                      <a:r>
                        <a:rPr sz="12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for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*/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19798">
                <a:tc>
                  <a:txBody>
                    <a:bodyPr/>
                    <a:lstStyle/>
                    <a:p>
                      <a:pPr marL="22225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Code =</a:t>
                      </a:r>
                      <a:r>
                        <a:rPr sz="12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10" dirty="0">
                          <a:latin typeface="Courier New"/>
                          <a:cs typeface="Courier New"/>
                        </a:rPr>
                        <a:t>''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/*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'Database</a:t>
                      </a:r>
                      <a:r>
                        <a:rPr sz="12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Systems'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*/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27543">
                <a:tc>
                  <a:txBody>
                    <a:bodyPr/>
                    <a:lstStyle/>
                    <a:p>
                      <a:pPr marL="22225">
                        <a:lnSpc>
                          <a:spcPts val="1385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While (M</a:t>
                      </a:r>
                      <a:r>
                        <a:rPr sz="12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5" dirty="0">
                          <a:latin typeface="Courier New"/>
                          <a:cs typeface="Courier New"/>
                        </a:rPr>
                        <a:t>is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not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null)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and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(Code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'')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1228" y="3326003"/>
            <a:ext cx="269240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/* </a:t>
            </a:r>
            <a:r>
              <a:rPr sz="1200" b="1" dirty="0">
                <a:latin typeface="Courier New"/>
                <a:cs typeface="Courier New"/>
              </a:rPr>
              <a:t>A list </a:t>
            </a:r>
            <a:r>
              <a:rPr sz="1200" b="1" spc="-5" dirty="0">
                <a:latin typeface="Courier New"/>
                <a:cs typeface="Courier New"/>
              </a:rPr>
              <a:t>of </a:t>
            </a:r>
            <a:r>
              <a:rPr sz="1200" b="1" dirty="0">
                <a:latin typeface="Courier New"/>
                <a:cs typeface="Courier New"/>
              </a:rPr>
              <a:t>student names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631058"/>
            <a:ext cx="3801110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4515" marR="5080" indent="-276225">
              <a:lnSpc>
                <a:spcPct val="120000"/>
              </a:lnSpc>
            </a:pPr>
            <a:r>
              <a:rPr sz="1200" b="1" spc="-5" dirty="0">
                <a:latin typeface="Courier New"/>
                <a:cs typeface="Courier New"/>
              </a:rPr>
              <a:t>If </a:t>
            </a:r>
            <a:r>
              <a:rPr sz="1200" b="1" dirty="0">
                <a:latin typeface="Courier New"/>
                <a:cs typeface="Courier New"/>
              </a:rPr>
              <a:t>(M.Title = 'Database Systems') Then  Code =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M.Code</a:t>
            </a:r>
            <a:endParaRPr sz="1200">
              <a:latin typeface="Courier New"/>
              <a:cs typeface="Courier New"/>
            </a:endParaRPr>
          </a:p>
          <a:p>
            <a:pPr marL="12700" marR="375920" indent="275590">
              <a:lnSpc>
                <a:spcPct val="120000"/>
              </a:lnSpc>
            </a:pPr>
            <a:r>
              <a:rPr sz="1200" b="1" spc="-5" dirty="0">
                <a:latin typeface="Courier New"/>
                <a:cs typeface="Courier New"/>
              </a:rPr>
              <a:t>Set </a:t>
            </a:r>
            <a:r>
              <a:rPr sz="1200" b="1" dirty="0">
                <a:latin typeface="Courier New"/>
                <a:cs typeface="Courier New"/>
              </a:rPr>
              <a:t>M </a:t>
            </a:r>
            <a:r>
              <a:rPr sz="1200" b="1" spc="5" dirty="0">
                <a:latin typeface="Courier New"/>
                <a:cs typeface="Courier New"/>
              </a:rPr>
              <a:t>to be </a:t>
            </a:r>
            <a:r>
              <a:rPr sz="1200" b="1" dirty="0">
                <a:latin typeface="Courier New"/>
                <a:cs typeface="Courier New"/>
              </a:rPr>
              <a:t>the next Module Record  </a:t>
            </a:r>
            <a:r>
              <a:rPr sz="1200" b="1" spc="-5" dirty="0">
                <a:latin typeface="Courier New"/>
                <a:cs typeface="Courier New"/>
              </a:rPr>
              <a:t>Set </a:t>
            </a:r>
            <a:r>
              <a:rPr sz="1200" b="1" dirty="0">
                <a:latin typeface="Courier New"/>
                <a:cs typeface="Courier New"/>
              </a:rPr>
              <a:t>NAMES </a:t>
            </a:r>
            <a:r>
              <a:rPr sz="1200" b="1" spc="-5" dirty="0">
                <a:latin typeface="Courier New"/>
                <a:cs typeface="Courier New"/>
              </a:rPr>
              <a:t>to be empty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/>
                <a:cs typeface="Courier New"/>
              </a:rPr>
              <a:t>Set </a:t>
            </a:r>
            <a:r>
              <a:rPr sz="1200" b="1" dirty="0">
                <a:latin typeface="Courier New"/>
                <a:cs typeface="Courier New"/>
              </a:rPr>
              <a:t>S </a:t>
            </a:r>
            <a:r>
              <a:rPr sz="1200" b="1" spc="-5" dirty="0">
                <a:latin typeface="Courier New"/>
                <a:cs typeface="Courier New"/>
              </a:rPr>
              <a:t>to </a:t>
            </a:r>
            <a:r>
              <a:rPr sz="1200" b="1" spc="5" dirty="0">
                <a:latin typeface="Courier New"/>
                <a:cs typeface="Courier New"/>
              </a:rPr>
              <a:t>be </a:t>
            </a:r>
            <a:r>
              <a:rPr sz="1200" b="1" dirty="0">
                <a:latin typeface="Courier New"/>
                <a:cs typeface="Courier New"/>
              </a:rPr>
              <a:t>the </a:t>
            </a:r>
            <a:r>
              <a:rPr sz="1200" b="1" spc="-5" dirty="0">
                <a:latin typeface="Courier New"/>
                <a:cs typeface="Courier New"/>
              </a:rPr>
              <a:t>first </a:t>
            </a:r>
            <a:r>
              <a:rPr sz="1200" b="1" dirty="0">
                <a:latin typeface="Courier New"/>
                <a:cs typeface="Courier New"/>
              </a:rPr>
              <a:t>Student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Record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28" y="3765169"/>
            <a:ext cx="204914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/* For </a:t>
            </a:r>
            <a:r>
              <a:rPr sz="1200" b="1" dirty="0">
                <a:latin typeface="Courier New"/>
                <a:cs typeface="Courier New"/>
              </a:rPr>
              <a:t>each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student...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5431" y="3765169"/>
            <a:ext cx="20891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9771" y="3984625"/>
            <a:ext cx="57721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Re</a:t>
            </a:r>
            <a:r>
              <a:rPr sz="1200" b="1" spc="10" dirty="0">
                <a:latin typeface="Courier New"/>
                <a:cs typeface="Courier New"/>
              </a:rPr>
              <a:t>c</a:t>
            </a:r>
            <a:r>
              <a:rPr sz="1200" b="1" spc="-5" dirty="0">
                <a:latin typeface="Courier New"/>
                <a:cs typeface="Courier New"/>
              </a:rPr>
              <a:t>o</a:t>
            </a:r>
            <a:r>
              <a:rPr sz="1200" b="1" spc="10" dirty="0">
                <a:latin typeface="Courier New"/>
                <a:cs typeface="Courier New"/>
              </a:rPr>
              <a:t>r</a:t>
            </a:r>
            <a:r>
              <a:rPr sz="1200" b="1" dirty="0"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2871" y="3765169"/>
            <a:ext cx="1799589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null</a:t>
            </a:r>
            <a:endParaRPr sz="1200">
              <a:latin typeface="Courier New"/>
              <a:cs typeface="Courier New"/>
            </a:endParaRPr>
          </a:p>
          <a:p>
            <a:pPr marL="12700" marR="5080" indent="25400">
              <a:lnSpc>
                <a:spcPct val="120000"/>
              </a:lnSpc>
            </a:pPr>
            <a:r>
              <a:rPr sz="1200" b="1" dirty="0">
                <a:latin typeface="Courier New"/>
                <a:cs typeface="Courier New"/>
              </a:rPr>
              <a:t>the </a:t>
            </a:r>
            <a:r>
              <a:rPr sz="1200" b="1" spc="-5" dirty="0">
                <a:latin typeface="Courier New"/>
                <a:cs typeface="Courier New"/>
              </a:rPr>
              <a:t>first </a:t>
            </a:r>
            <a:r>
              <a:rPr sz="1200" b="1" dirty="0">
                <a:latin typeface="Courier New"/>
                <a:cs typeface="Courier New"/>
              </a:rPr>
              <a:t>Enrolment  not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null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728592"/>
            <a:ext cx="1313180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marR="5080" indent="-276225" algn="r">
              <a:lnSpc>
                <a:spcPct val="120000"/>
              </a:lnSpc>
            </a:pPr>
            <a:r>
              <a:rPr sz="1200" b="1" spc="-5" dirty="0">
                <a:latin typeface="Courier New"/>
                <a:cs typeface="Courier New"/>
              </a:rPr>
              <a:t>While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is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not  </a:t>
            </a:r>
            <a:r>
              <a:rPr sz="1200" b="1" spc="-5" dirty="0">
                <a:latin typeface="Courier New"/>
                <a:cs typeface="Courier New"/>
              </a:rPr>
              <a:t>Set 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to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be </a:t>
            </a:r>
            <a:r>
              <a:rPr sz="1200" b="1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While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is  If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(E.ID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6125" y="4642992"/>
            <a:ext cx="66992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E.</a:t>
            </a:r>
            <a:r>
              <a:rPr sz="1200" b="1" spc="10" dirty="0">
                <a:latin typeface="Courier New"/>
                <a:cs typeface="Courier New"/>
              </a:rPr>
              <a:t>C</a:t>
            </a:r>
            <a:r>
              <a:rPr sz="1200" b="1" spc="-5" dirty="0">
                <a:latin typeface="Courier New"/>
                <a:cs typeface="Courier New"/>
              </a:rPr>
              <a:t>o</a:t>
            </a:r>
            <a:r>
              <a:rPr sz="1200" b="1" spc="10" dirty="0">
                <a:latin typeface="Courier New"/>
                <a:cs typeface="Courier New"/>
              </a:rPr>
              <a:t>d</a:t>
            </a:r>
            <a:r>
              <a:rPr sz="1200" b="1" dirty="0"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779" y="4423536"/>
            <a:ext cx="14986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= S.ID)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And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Courier New"/>
                <a:cs typeface="Courier New"/>
              </a:rPr>
              <a:t>= Code)</a:t>
            </a:r>
            <a:r>
              <a:rPr sz="1200" b="1" spc="-6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Then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Courier New"/>
                <a:cs typeface="Courier New"/>
              </a:rPr>
              <a:t>= </a:t>
            </a:r>
            <a:r>
              <a:rPr sz="1200" b="1" spc="-5" dirty="0">
                <a:latin typeface="Courier New"/>
                <a:cs typeface="Courier New"/>
              </a:rPr>
              <a:t>NAMES </a:t>
            </a:r>
            <a:r>
              <a:rPr sz="1200" b="1" dirty="0">
                <a:latin typeface="Courier New"/>
                <a:cs typeface="Courier New"/>
              </a:rPr>
              <a:t>+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S.NAME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228" y="4204080"/>
            <a:ext cx="269240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6185" algn="l"/>
              </a:tabLst>
            </a:pPr>
            <a:r>
              <a:rPr sz="1200" b="1" spc="-5" dirty="0">
                <a:latin typeface="Courier New"/>
                <a:cs typeface="Courier New"/>
              </a:rPr>
              <a:t>/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Fo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0" dirty="0">
                <a:latin typeface="Courier New"/>
                <a:cs typeface="Courier New"/>
              </a:rPr>
              <a:t> e</a:t>
            </a:r>
            <a:r>
              <a:rPr sz="1200" b="1" spc="-5" dirty="0">
                <a:latin typeface="Courier New"/>
                <a:cs typeface="Courier New"/>
              </a:rPr>
              <a:t>a</a:t>
            </a:r>
            <a:r>
              <a:rPr sz="1200" b="1" spc="10" dirty="0">
                <a:latin typeface="Courier New"/>
                <a:cs typeface="Courier New"/>
              </a:rPr>
              <a:t>c</a:t>
            </a:r>
            <a:r>
              <a:rPr sz="1200" b="1" dirty="0">
                <a:latin typeface="Courier New"/>
                <a:cs typeface="Courier New"/>
              </a:rPr>
              <a:t>h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spc="-5" dirty="0">
                <a:latin typeface="Courier New"/>
                <a:cs typeface="Courier New"/>
              </a:rPr>
              <a:t>n</a:t>
            </a:r>
            <a:r>
              <a:rPr sz="1200" b="1" spc="10" dirty="0">
                <a:latin typeface="Courier New"/>
                <a:cs typeface="Courier New"/>
              </a:rPr>
              <a:t>ro</a:t>
            </a:r>
            <a:r>
              <a:rPr sz="1200" b="1" spc="-5" dirty="0">
                <a:latin typeface="Courier New"/>
                <a:cs typeface="Courier New"/>
              </a:rPr>
              <a:t>lm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spc="-5" dirty="0">
                <a:latin typeface="Courier New"/>
                <a:cs typeface="Courier New"/>
              </a:rPr>
              <a:t>nt</a:t>
            </a:r>
            <a:r>
              <a:rPr sz="1200" b="1" spc="10" dirty="0">
                <a:latin typeface="Courier New"/>
                <a:cs typeface="Courier New"/>
              </a:rPr>
              <a:t>.</a:t>
            </a:r>
            <a:r>
              <a:rPr sz="1200" b="1" spc="-5" dirty="0">
                <a:latin typeface="Courier New"/>
                <a:cs typeface="Courier New"/>
              </a:rPr>
              <a:t>.</a:t>
            </a:r>
            <a:r>
              <a:rPr sz="1200" b="1" dirty="0">
                <a:latin typeface="Courier New"/>
                <a:cs typeface="Courier New"/>
              </a:rPr>
              <a:t>.	</a:t>
            </a: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496185" algn="l"/>
              </a:tabLst>
            </a:pPr>
            <a:r>
              <a:rPr sz="1200" b="1" spc="-5" dirty="0">
                <a:latin typeface="Courier New"/>
                <a:cs typeface="Courier New"/>
              </a:rPr>
              <a:t>/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I</a:t>
            </a:r>
            <a:r>
              <a:rPr sz="1200" b="1" dirty="0">
                <a:latin typeface="Courier New"/>
                <a:cs typeface="Courier New"/>
              </a:rPr>
              <a:t>f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t</a:t>
            </a:r>
            <a:r>
              <a:rPr sz="1200" b="1" spc="10" dirty="0">
                <a:latin typeface="Courier New"/>
                <a:cs typeface="Courier New"/>
              </a:rPr>
              <a:t>h</a:t>
            </a:r>
            <a:r>
              <a:rPr sz="1200" b="1" spc="-5" dirty="0">
                <a:latin typeface="Courier New"/>
                <a:cs typeface="Courier New"/>
              </a:rPr>
              <a:t>i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s</a:t>
            </a:r>
            <a:r>
              <a:rPr sz="1200" b="1" spc="10" dirty="0">
                <a:latin typeface="Courier New"/>
                <a:cs typeface="Courier New"/>
              </a:rPr>
              <a:t>t</a:t>
            </a:r>
            <a:r>
              <a:rPr sz="1200" b="1" spc="-5" dirty="0">
                <a:latin typeface="Courier New"/>
                <a:cs typeface="Courier New"/>
              </a:rPr>
              <a:t>u</a:t>
            </a:r>
            <a:r>
              <a:rPr sz="1200" b="1" spc="10" dirty="0">
                <a:latin typeface="Courier New"/>
                <a:cs typeface="Courier New"/>
              </a:rPr>
              <a:t>de</a:t>
            </a:r>
            <a:r>
              <a:rPr sz="1200" b="1" spc="-5" dirty="0">
                <a:latin typeface="Courier New"/>
                <a:cs typeface="Courier New"/>
              </a:rPr>
              <a:t>n</a:t>
            </a:r>
            <a:r>
              <a:rPr sz="1200" b="1" dirty="0">
                <a:latin typeface="Courier New"/>
                <a:cs typeface="Courier New"/>
              </a:rPr>
              <a:t>t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i</a:t>
            </a:r>
            <a:r>
              <a:rPr sz="1200" b="1" dirty="0">
                <a:latin typeface="Courier New"/>
                <a:cs typeface="Courier New"/>
              </a:rPr>
              <a:t>s	</a:t>
            </a: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496185" algn="l"/>
              </a:tabLst>
            </a:pPr>
            <a:r>
              <a:rPr sz="1200" b="1" spc="-5" dirty="0">
                <a:latin typeface="Courier New"/>
                <a:cs typeface="Courier New"/>
              </a:rPr>
              <a:t>/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en</a:t>
            </a:r>
            <a:r>
              <a:rPr sz="1200" b="1" spc="10" dirty="0">
                <a:latin typeface="Courier New"/>
                <a:cs typeface="Courier New"/>
              </a:rPr>
              <a:t>r</a:t>
            </a:r>
            <a:r>
              <a:rPr sz="1200" b="1" spc="-5" dirty="0">
                <a:latin typeface="Courier New"/>
                <a:cs typeface="Courier New"/>
              </a:rPr>
              <a:t>o</a:t>
            </a:r>
            <a:r>
              <a:rPr sz="1200" b="1" spc="10" dirty="0">
                <a:latin typeface="Courier New"/>
                <a:cs typeface="Courier New"/>
              </a:rPr>
              <a:t>l</a:t>
            </a:r>
            <a:r>
              <a:rPr sz="1200" b="1" spc="-5" dirty="0">
                <a:latin typeface="Courier New"/>
                <a:cs typeface="Courier New"/>
              </a:rPr>
              <a:t>l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i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10" dirty="0">
                <a:latin typeface="Courier New"/>
                <a:cs typeface="Courier New"/>
              </a:rPr>
              <a:t> D</a:t>
            </a:r>
            <a:r>
              <a:rPr sz="1200" b="1" dirty="0">
                <a:latin typeface="Courier New"/>
                <a:cs typeface="Courier New"/>
              </a:rPr>
              <a:t>B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S</a:t>
            </a:r>
            <a:r>
              <a:rPr sz="1200" b="1" spc="-5" dirty="0">
                <a:latin typeface="Courier New"/>
                <a:cs typeface="Courier New"/>
              </a:rPr>
              <a:t>ys</a:t>
            </a:r>
            <a:r>
              <a:rPr sz="1200" b="1" spc="10" dirty="0">
                <a:latin typeface="Courier New"/>
                <a:cs typeface="Courier New"/>
              </a:rPr>
              <a:t>t</a:t>
            </a:r>
            <a:r>
              <a:rPr sz="1200" b="1" spc="-5" dirty="0">
                <a:latin typeface="Courier New"/>
                <a:cs typeface="Courier New"/>
              </a:rPr>
              <a:t>e</a:t>
            </a:r>
            <a:r>
              <a:rPr sz="1200" b="1" spc="10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s	</a:t>
            </a: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496185" algn="l"/>
              </a:tabLst>
            </a:pPr>
            <a:r>
              <a:rPr sz="1200" b="1" spc="-5" dirty="0">
                <a:latin typeface="Courier New"/>
                <a:cs typeface="Courier New"/>
              </a:rPr>
              <a:t>/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ad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10" dirty="0">
                <a:latin typeface="Courier New"/>
                <a:cs typeface="Courier New"/>
              </a:rPr>
              <a:t> t</a:t>
            </a:r>
            <a:r>
              <a:rPr sz="1200" b="1" spc="-5" dirty="0">
                <a:latin typeface="Courier New"/>
                <a:cs typeface="Courier New"/>
              </a:rPr>
              <a:t>h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dirty="0">
                <a:latin typeface="Courier New"/>
                <a:cs typeface="Courier New"/>
              </a:rPr>
              <a:t>m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10" dirty="0">
                <a:latin typeface="Courier New"/>
                <a:cs typeface="Courier New"/>
              </a:rPr>
              <a:t> t</a:t>
            </a:r>
            <a:r>
              <a:rPr sz="1200" b="1" spc="-5" dirty="0">
                <a:latin typeface="Courier New"/>
                <a:cs typeface="Courier New"/>
              </a:rPr>
              <a:t>h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li</a:t>
            </a:r>
            <a:r>
              <a:rPr sz="1200" b="1" spc="10" dirty="0"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t	</a:t>
            </a:r>
            <a:r>
              <a:rPr sz="1200" b="1" spc="-5" dirty="0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626" y="5045328"/>
            <a:ext cx="260286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200" b="1" spc="5" dirty="0">
                <a:latin typeface="Courier New"/>
                <a:cs typeface="Courier New"/>
              </a:rPr>
              <a:t>be </a:t>
            </a:r>
            <a:r>
              <a:rPr sz="1200" b="1" dirty="0">
                <a:latin typeface="Courier New"/>
                <a:cs typeface="Courier New"/>
              </a:rPr>
              <a:t>the next Enrolment Record  the next Student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Record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4862448"/>
            <a:ext cx="131318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0105">
              <a:lnSpc>
                <a:spcPct val="100000"/>
              </a:lnSpc>
            </a:pPr>
            <a:r>
              <a:rPr sz="1200" b="1" spc="10" dirty="0">
                <a:latin typeface="Courier New"/>
                <a:cs typeface="Courier New"/>
              </a:rPr>
              <a:t>N</a:t>
            </a:r>
            <a:r>
              <a:rPr sz="1200" b="1" spc="-5" dirty="0">
                <a:latin typeface="Courier New"/>
                <a:cs typeface="Courier New"/>
              </a:rPr>
              <a:t>AM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dirty="0"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288290" marR="5080" indent="275590">
              <a:lnSpc>
                <a:spcPct val="120000"/>
              </a:lnSpc>
            </a:pPr>
            <a:r>
              <a:rPr sz="1200" b="1" dirty="0">
                <a:latin typeface="Courier New"/>
                <a:cs typeface="Courier New"/>
              </a:rPr>
              <a:t>Set E</a:t>
            </a:r>
            <a:r>
              <a:rPr sz="1200" b="1" spc="-9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to  </a:t>
            </a:r>
            <a:r>
              <a:rPr sz="1200" b="1" spc="-5" dirty="0">
                <a:latin typeface="Courier New"/>
                <a:cs typeface="Courier New"/>
              </a:rPr>
              <a:t>Set </a:t>
            </a:r>
            <a:r>
              <a:rPr sz="1200" b="1" dirty="0">
                <a:latin typeface="Courier New"/>
                <a:cs typeface="Courier New"/>
              </a:rPr>
              <a:t>S </a:t>
            </a:r>
            <a:r>
              <a:rPr sz="1200" b="1" spc="5" dirty="0">
                <a:latin typeface="Courier New"/>
                <a:cs typeface="Courier New"/>
              </a:rPr>
              <a:t>to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be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Courier New"/>
                <a:cs typeface="Courier New"/>
              </a:rPr>
              <a:t>Return</a:t>
            </a:r>
            <a:r>
              <a:rPr sz="1200" b="1" spc="-6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NAMES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9355">
              <a:lnSpc>
                <a:spcPct val="100000"/>
              </a:lnSpc>
            </a:pPr>
            <a:r>
              <a:rPr spc="-10" dirty="0"/>
              <a:t>Non-Procedural</a:t>
            </a:r>
            <a:r>
              <a:rPr spc="-100" dirty="0"/>
              <a:t> </a:t>
            </a:r>
            <a:r>
              <a:rPr spc="-5" dirty="0"/>
              <a:t>(SQL)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16963"/>
            <a:ext cx="25800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SELECT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sName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634" y="2116963"/>
            <a:ext cx="8769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ourier New"/>
                <a:cs typeface="Courier New"/>
              </a:rPr>
              <a:t>F</a:t>
            </a:r>
            <a:r>
              <a:rPr sz="2800" b="1" spc="-10" dirty="0">
                <a:latin typeface="Courier New"/>
                <a:cs typeface="Courier New"/>
              </a:rPr>
              <a:t>ROM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6337" y="2116963"/>
            <a:ext cx="1727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ourier New"/>
                <a:cs typeface="Courier New"/>
              </a:rPr>
              <a:t>S</a:t>
            </a:r>
            <a:r>
              <a:rPr sz="2800" b="1" spc="-10" dirty="0">
                <a:latin typeface="Courier New"/>
                <a:cs typeface="Courier New"/>
              </a:rPr>
              <a:t>t</a:t>
            </a:r>
            <a:r>
              <a:rPr sz="2800" b="1" spc="-20" dirty="0">
                <a:latin typeface="Courier New"/>
                <a:cs typeface="Courier New"/>
              </a:rPr>
              <a:t>u</a:t>
            </a:r>
            <a:r>
              <a:rPr sz="2800" b="1" spc="-10" dirty="0">
                <a:latin typeface="Courier New"/>
                <a:cs typeface="Courier New"/>
              </a:rPr>
              <a:t>de</a:t>
            </a:r>
            <a:r>
              <a:rPr sz="2800" b="1" spc="-15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t,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0149" y="2116963"/>
            <a:ext cx="1939289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ourier New"/>
                <a:cs typeface="Courier New"/>
              </a:rPr>
              <a:t>E</a:t>
            </a:r>
            <a:r>
              <a:rPr sz="2800" b="1" spc="-10" dirty="0">
                <a:latin typeface="Courier New"/>
                <a:cs typeface="Courier New"/>
              </a:rPr>
              <a:t>nr</a:t>
            </a:r>
            <a:r>
              <a:rPr sz="2800" b="1" spc="-15" dirty="0">
                <a:latin typeface="Courier New"/>
                <a:cs typeface="Courier New"/>
              </a:rPr>
              <a:t>o</a:t>
            </a:r>
            <a:r>
              <a:rPr sz="2800" b="1" spc="-10" dirty="0">
                <a:latin typeface="Courier New"/>
                <a:cs typeface="Courier New"/>
              </a:rPr>
              <a:t>l</a:t>
            </a:r>
            <a:r>
              <a:rPr sz="2800" b="1" spc="-20" dirty="0">
                <a:latin typeface="Courier New"/>
                <a:cs typeface="Courier New"/>
              </a:rPr>
              <a:t>m</a:t>
            </a:r>
            <a:r>
              <a:rPr sz="2800" b="1" spc="-10" dirty="0">
                <a:latin typeface="Courier New"/>
                <a:cs typeface="Courier New"/>
              </a:rPr>
              <a:t>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5" dirty="0">
                <a:latin typeface="Courier New"/>
                <a:cs typeface="Courier New"/>
              </a:rPr>
              <a:t>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7830" y="3141090"/>
            <a:ext cx="343090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Enrolment.sID)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964" y="2629027"/>
            <a:ext cx="2578100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ourier New"/>
                <a:cs typeface="Courier New"/>
              </a:rPr>
              <a:t>(Student.sID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ourier New"/>
                <a:cs typeface="Courier New"/>
              </a:rPr>
              <a:t>AND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964" y="4165472"/>
            <a:ext cx="38538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(Enrolment.mCode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8110" y="4677536"/>
            <a:ext cx="38550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(SELECT mCode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FROM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0597" y="4677536"/>
            <a:ext cx="257746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Module</a:t>
            </a:r>
            <a:r>
              <a:rPr sz="2800" b="1" spc="-10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5142" y="5189982"/>
            <a:ext cx="38557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mTitle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‘Database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7425" y="5189982"/>
            <a:ext cx="236664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Systems’));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505">
              <a:lnSpc>
                <a:spcPct val="100000"/>
              </a:lnSpc>
            </a:pPr>
            <a:r>
              <a:rPr spc="-15" dirty="0"/>
              <a:t>Relations, </a:t>
            </a:r>
            <a:r>
              <a:rPr spc="-5" dirty="0"/>
              <a:t>Entities </a:t>
            </a:r>
            <a:r>
              <a:rPr dirty="0"/>
              <a:t>and</a:t>
            </a:r>
            <a:r>
              <a:rPr spc="-20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743200"/>
            <a:ext cx="786574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terminology changes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Relational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through to </a:t>
            </a:r>
            <a:r>
              <a:rPr sz="2800" dirty="0">
                <a:latin typeface="Calibri"/>
                <a:cs typeface="Calibri"/>
              </a:rPr>
              <a:t>SQL, </a:t>
            </a:r>
            <a:r>
              <a:rPr sz="2800" spc="-10" dirty="0">
                <a:latin typeface="Calibri"/>
                <a:cs typeface="Calibri"/>
              </a:rPr>
              <a:t>but usually </a:t>
            </a:r>
            <a:r>
              <a:rPr sz="2800" spc="-5" dirty="0">
                <a:latin typeface="Calibri"/>
                <a:cs typeface="Calibri"/>
              </a:rPr>
              <a:t>means the same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505">
              <a:lnSpc>
                <a:spcPct val="100000"/>
              </a:lnSpc>
            </a:pPr>
            <a:r>
              <a:rPr spc="-15" dirty="0"/>
              <a:t>Relations, </a:t>
            </a:r>
            <a:r>
              <a:rPr spc="-5" dirty="0"/>
              <a:t>Entities </a:t>
            </a:r>
            <a:r>
              <a:rPr dirty="0"/>
              <a:t>and</a:t>
            </a:r>
            <a:r>
              <a:rPr spc="-20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786574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terminology changes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Relational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through to </a:t>
            </a:r>
            <a:r>
              <a:rPr sz="2800" dirty="0">
                <a:latin typeface="Calibri"/>
                <a:cs typeface="Calibri"/>
              </a:rPr>
              <a:t>SQL, </a:t>
            </a:r>
            <a:r>
              <a:rPr sz="2800" spc="-10" dirty="0">
                <a:latin typeface="Calibri"/>
                <a:cs typeface="Calibri"/>
              </a:rPr>
              <a:t>but usually </a:t>
            </a:r>
            <a:r>
              <a:rPr sz="2800" spc="-5" dirty="0">
                <a:latin typeface="Calibri"/>
                <a:cs typeface="Calibri"/>
              </a:rPr>
              <a:t>means the same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429000"/>
            <a:ext cx="11652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Relations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3429000"/>
            <a:ext cx="168211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E/R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3429000"/>
            <a:ext cx="4997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73505"/>
              </p:ext>
            </p:extLst>
          </p:nvPr>
        </p:nvGraphicFramePr>
        <p:xfrm>
          <a:off x="1143000" y="3886200"/>
          <a:ext cx="6912813" cy="228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37"/>
                <a:gridCol w="2304288"/>
                <a:gridCol w="2304288"/>
              </a:tblGrid>
              <a:tr h="48381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Relation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Entity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Table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5754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Tuple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Instance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Row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16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Attribute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Attribute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Column 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Field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18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Key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2400" dirty="0" smtClean="0">
                          <a:latin typeface="Calibri"/>
                          <a:cs typeface="Calibri"/>
                        </a:rPr>
                        <a:t>:N</a:t>
                      </a:r>
                      <a:r>
                        <a:rPr sz="2400" spc="-7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Relationship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Key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3028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Key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u="heavy" spc="-15" dirty="0">
                          <a:latin typeface="Calibri"/>
                          <a:cs typeface="Calibri"/>
                        </a:rPr>
                        <a:t>Attribute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Key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4570">
              <a:lnSpc>
                <a:spcPct val="100000"/>
              </a:lnSpc>
            </a:pPr>
            <a:r>
              <a:rPr dirty="0"/>
              <a:t>This</a:t>
            </a:r>
            <a:r>
              <a:rPr spc="-90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62200"/>
            <a:ext cx="6750684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SQL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5" dirty="0">
                <a:latin typeface="Calibri"/>
                <a:cs typeface="Calibri"/>
              </a:rPr>
              <a:t>SQL,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-5" dirty="0">
                <a:latin typeface="Calibri"/>
                <a:cs typeface="Calibri"/>
              </a:rPr>
              <a:t>model,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E/R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Columns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Primary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Foreign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Further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Systems, </a:t>
            </a:r>
            <a:r>
              <a:rPr sz="2400" spc="-5" dirty="0">
                <a:latin typeface="Calibri"/>
                <a:cs typeface="Calibri"/>
              </a:rPr>
              <a:t>Connolly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10" dirty="0">
                <a:latin typeface="Calibri"/>
                <a:cs typeface="Calibri"/>
              </a:rPr>
              <a:t>Begg, </a:t>
            </a:r>
            <a:r>
              <a:rPr sz="2400" spc="-10" dirty="0">
                <a:latin typeface="Calibri"/>
                <a:cs typeface="Calibri"/>
              </a:rPr>
              <a:t>Chapter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7.3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075">
              <a:lnSpc>
                <a:spcPct val="100000"/>
              </a:lnSpc>
            </a:pPr>
            <a:r>
              <a:rPr spc="-5" dirty="0"/>
              <a:t>Implementing E/R</a:t>
            </a:r>
            <a:r>
              <a:rPr spc="-6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05000"/>
            <a:ext cx="303339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Given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E/R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7426" y="5238750"/>
            <a:ext cx="31813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800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2653" y="5238750"/>
            <a:ext cx="31877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435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438400"/>
            <a:ext cx="3263900" cy="384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54305" indent="-286385">
              <a:lnSpc>
                <a:spcPts val="238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The entities become SQL  tables</a:t>
            </a:r>
            <a:endParaRPr sz="2200" dirty="0">
              <a:latin typeface="Calibri"/>
              <a:cs typeface="Calibri"/>
            </a:endParaRPr>
          </a:p>
          <a:p>
            <a:pPr marL="299085" marR="316865" indent="-286385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20" dirty="0">
                <a:latin typeface="Calibri"/>
                <a:cs typeface="Calibri"/>
              </a:rPr>
              <a:t>Attributes </a:t>
            </a:r>
            <a:r>
              <a:rPr sz="2200" spc="-5" dirty="0">
                <a:latin typeface="Calibri"/>
                <a:cs typeface="Calibri"/>
              </a:rPr>
              <a:t>of an </a:t>
            </a:r>
            <a:r>
              <a:rPr sz="2200" spc="-10" dirty="0">
                <a:latin typeface="Calibri"/>
                <a:cs typeface="Calibri"/>
              </a:rPr>
              <a:t>entity  become columns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</a:t>
            </a:r>
            <a:endParaRPr sz="2200" dirty="0">
              <a:latin typeface="Calibri"/>
              <a:cs typeface="Calibri"/>
            </a:endParaRPr>
          </a:p>
          <a:p>
            <a:pPr marL="299085" marR="5080" indent="-286385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approximate </a:t>
            </a:r>
            <a:r>
              <a:rPr sz="2200" spc="-5" dirty="0">
                <a:latin typeface="Calibri"/>
                <a:cs typeface="Calibri"/>
              </a:rPr>
              <a:t>the  domains of the </a:t>
            </a:r>
            <a:r>
              <a:rPr sz="2200" spc="-15" dirty="0">
                <a:latin typeface="Calibri"/>
                <a:cs typeface="Calibri"/>
              </a:rPr>
              <a:t>attributes 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assigning types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each  </a:t>
            </a:r>
            <a:r>
              <a:rPr sz="2200" spc="-10" dirty="0">
                <a:latin typeface="Calibri"/>
                <a:cs typeface="Calibri"/>
              </a:rPr>
              <a:t>column</a:t>
            </a:r>
            <a:endParaRPr sz="2200" dirty="0">
              <a:latin typeface="Calibri"/>
              <a:cs typeface="Calibri"/>
            </a:endParaRPr>
          </a:p>
          <a:p>
            <a:pPr marL="299085" marR="356870" indent="-28638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Relationships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10" dirty="0">
                <a:latin typeface="Calibri"/>
                <a:cs typeface="Calibri"/>
              </a:rPr>
              <a:t>be  </a:t>
            </a:r>
            <a:r>
              <a:rPr sz="2200" spc="-15" dirty="0">
                <a:latin typeface="Calibri"/>
                <a:cs typeface="Calibri"/>
              </a:rPr>
              <a:t>represented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foreign  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keys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6153" y="36652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206500" y="0"/>
                </a:lnTo>
                <a:lnTo>
                  <a:pt x="1241071" y="6996"/>
                </a:lnTo>
                <a:lnTo>
                  <a:pt x="1269333" y="26066"/>
                </a:lnTo>
                <a:lnTo>
                  <a:pt x="1288403" y="54328"/>
                </a:lnTo>
                <a:lnTo>
                  <a:pt x="1295400" y="88899"/>
                </a:lnTo>
                <a:lnTo>
                  <a:pt x="1295400" y="444499"/>
                </a:lnTo>
                <a:lnTo>
                  <a:pt x="1288403" y="479125"/>
                </a:lnTo>
                <a:lnTo>
                  <a:pt x="1269333" y="507380"/>
                </a:lnTo>
                <a:lnTo>
                  <a:pt x="1241071" y="526420"/>
                </a:lnTo>
                <a:lnTo>
                  <a:pt x="1206500" y="533399"/>
                </a:lnTo>
                <a:lnTo>
                  <a:pt x="88900" y="533399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1910" y="3764153"/>
            <a:ext cx="1105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2353" y="19888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4498" y="2087498"/>
            <a:ext cx="83946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2353" y="5341620"/>
            <a:ext cx="1143000" cy="534035"/>
          </a:xfrm>
          <a:custGeom>
            <a:avLst/>
            <a:gdLst/>
            <a:ahLst/>
            <a:cxnLst/>
            <a:rect l="l" t="t" r="r" b="b"/>
            <a:pathLst>
              <a:path w="1143000" h="534035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899"/>
                </a:lnTo>
                <a:lnTo>
                  <a:pt x="1143000" y="444512"/>
                </a:lnTo>
                <a:lnTo>
                  <a:pt x="1136003" y="479118"/>
                </a:lnTo>
                <a:lnTo>
                  <a:pt x="1116933" y="507380"/>
                </a:lnTo>
                <a:lnTo>
                  <a:pt x="1088671" y="526437"/>
                </a:lnTo>
                <a:lnTo>
                  <a:pt x="1054100" y="533425"/>
                </a:lnTo>
                <a:lnTo>
                  <a:pt x="88900" y="533425"/>
                </a:lnTo>
                <a:lnTo>
                  <a:pt x="54274" y="526437"/>
                </a:lnTo>
                <a:lnTo>
                  <a:pt x="26019" y="507380"/>
                </a:lnTo>
                <a:lnTo>
                  <a:pt x="6979" y="479118"/>
                </a:lnTo>
                <a:lnTo>
                  <a:pt x="0" y="444512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9071" y="5440883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8553" y="45034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699"/>
                </a:moveTo>
                <a:lnTo>
                  <a:pt x="495300" y="0"/>
                </a:lnTo>
                <a:lnTo>
                  <a:pt x="990600" y="266699"/>
                </a:lnTo>
                <a:lnTo>
                  <a:pt x="495300" y="533399"/>
                </a:lnTo>
                <a:lnTo>
                  <a:pt x="0" y="2666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52794" y="4636389"/>
            <a:ext cx="184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48553" y="28270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9641" y="2959734"/>
            <a:ext cx="3289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43853" y="252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3853" y="33604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3853" y="41986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3853" y="50368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553" y="41986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399"/>
                </a:lnTo>
                <a:lnTo>
                  <a:pt x="78175" y="144647"/>
                </a:lnTo>
                <a:lnTo>
                  <a:pt x="46798" y="123057"/>
                </a:lnTo>
                <a:lnTo>
                  <a:pt x="22055" y="90129"/>
                </a:lnTo>
                <a:lnTo>
                  <a:pt x="5827" y="48361"/>
                </a:lnTo>
                <a:lnTo>
                  <a:pt x="0" y="25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9553" y="35128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399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75" y="7765"/>
                </a:lnTo>
                <a:lnTo>
                  <a:pt x="46798" y="29386"/>
                </a:lnTo>
                <a:lnTo>
                  <a:pt x="22055" y="62352"/>
                </a:lnTo>
                <a:lnTo>
                  <a:pt x="5827" y="104152"/>
                </a:lnTo>
                <a:lnTo>
                  <a:pt x="0" y="1522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0080" y="141274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3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3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66079" y="1494535"/>
            <a:ext cx="5168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000" y="203885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5097" y="2120646"/>
            <a:ext cx="203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04279" y="141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216026"/>
                </a:moveTo>
                <a:lnTo>
                  <a:pt x="14943" y="169700"/>
                </a:lnTo>
                <a:lnTo>
                  <a:pt x="57669" y="126828"/>
                </a:lnTo>
                <a:lnTo>
                  <a:pt x="125016" y="88468"/>
                </a:lnTo>
                <a:lnTo>
                  <a:pt x="166936" y="71309"/>
                </a:lnTo>
                <a:lnTo>
                  <a:pt x="213827" y="55675"/>
                </a:lnTo>
                <a:lnTo>
                  <a:pt x="265294" y="41696"/>
                </a:lnTo>
                <a:lnTo>
                  <a:pt x="320943" y="29506"/>
                </a:lnTo>
                <a:lnTo>
                  <a:pt x="380377" y="19236"/>
                </a:lnTo>
                <a:lnTo>
                  <a:pt x="443203" y="11018"/>
                </a:lnTo>
                <a:lnTo>
                  <a:pt x="509026" y="4985"/>
                </a:lnTo>
                <a:lnTo>
                  <a:pt x="577450" y="1268"/>
                </a:lnTo>
                <a:lnTo>
                  <a:pt x="648080" y="0"/>
                </a:lnTo>
                <a:lnTo>
                  <a:pt x="718689" y="1268"/>
                </a:lnTo>
                <a:lnTo>
                  <a:pt x="787097" y="4985"/>
                </a:lnTo>
                <a:lnTo>
                  <a:pt x="852909" y="11018"/>
                </a:lnTo>
                <a:lnTo>
                  <a:pt x="915729" y="19236"/>
                </a:lnTo>
                <a:lnTo>
                  <a:pt x="975162" y="29506"/>
                </a:lnTo>
                <a:lnTo>
                  <a:pt x="1030812" y="41696"/>
                </a:lnTo>
                <a:lnTo>
                  <a:pt x="1082283" y="55675"/>
                </a:lnTo>
                <a:lnTo>
                  <a:pt x="1129180" y="71309"/>
                </a:lnTo>
                <a:lnTo>
                  <a:pt x="1171108" y="88468"/>
                </a:lnTo>
                <a:lnTo>
                  <a:pt x="1207671" y="107018"/>
                </a:lnTo>
                <a:lnTo>
                  <a:pt x="1263118" y="147767"/>
                </a:lnTo>
                <a:lnTo>
                  <a:pt x="1292358" y="192498"/>
                </a:lnTo>
                <a:lnTo>
                  <a:pt x="1296162" y="216026"/>
                </a:lnTo>
                <a:lnTo>
                  <a:pt x="1292358" y="239577"/>
                </a:lnTo>
                <a:lnTo>
                  <a:pt x="1263118" y="284335"/>
                </a:lnTo>
                <a:lnTo>
                  <a:pt x="1207671" y="325091"/>
                </a:lnTo>
                <a:lnTo>
                  <a:pt x="1171108" y="343640"/>
                </a:lnTo>
                <a:lnTo>
                  <a:pt x="1129180" y="360794"/>
                </a:lnTo>
                <a:lnTo>
                  <a:pt x="1082283" y="376423"/>
                </a:lnTo>
                <a:lnTo>
                  <a:pt x="1030812" y="390393"/>
                </a:lnTo>
                <a:lnTo>
                  <a:pt x="975162" y="402575"/>
                </a:lnTo>
                <a:lnTo>
                  <a:pt x="915729" y="412837"/>
                </a:lnTo>
                <a:lnTo>
                  <a:pt x="852909" y="421047"/>
                </a:lnTo>
                <a:lnTo>
                  <a:pt x="787097" y="427074"/>
                </a:lnTo>
                <a:lnTo>
                  <a:pt x="718689" y="430787"/>
                </a:lnTo>
                <a:lnTo>
                  <a:pt x="648080" y="432053"/>
                </a:lnTo>
                <a:lnTo>
                  <a:pt x="577450" y="430787"/>
                </a:lnTo>
                <a:lnTo>
                  <a:pt x="509026" y="427074"/>
                </a:lnTo>
                <a:lnTo>
                  <a:pt x="443203" y="421047"/>
                </a:lnTo>
                <a:lnTo>
                  <a:pt x="380377" y="412837"/>
                </a:lnTo>
                <a:lnTo>
                  <a:pt x="320943" y="402575"/>
                </a:lnTo>
                <a:lnTo>
                  <a:pt x="265294" y="390393"/>
                </a:lnTo>
                <a:lnTo>
                  <a:pt x="213827" y="376423"/>
                </a:lnTo>
                <a:lnTo>
                  <a:pt x="166936" y="360794"/>
                </a:lnTo>
                <a:lnTo>
                  <a:pt x="125016" y="343640"/>
                </a:lnTo>
                <a:lnTo>
                  <a:pt x="88462" y="325091"/>
                </a:lnTo>
                <a:lnTo>
                  <a:pt x="33031" y="284335"/>
                </a:lnTo>
                <a:lnTo>
                  <a:pt x="3801" y="239577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12254" y="1494535"/>
            <a:ext cx="6832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 smtClean="0">
                <a:latin typeface="Calibri"/>
                <a:cs typeface="Calibri"/>
              </a:rPr>
              <a:t>Number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08342" y="203936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4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24698" y="2121153"/>
            <a:ext cx="3784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39229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5988"/>
                </a:moveTo>
                <a:lnTo>
                  <a:pt x="15394" y="162788"/>
                </a:lnTo>
                <a:lnTo>
                  <a:pt x="59059" y="114427"/>
                </a:lnTo>
                <a:lnTo>
                  <a:pt x="90311" y="92565"/>
                </a:lnTo>
                <a:lnTo>
                  <a:pt x="127214" y="72520"/>
                </a:lnTo>
                <a:lnTo>
                  <a:pt x="169295" y="54491"/>
                </a:lnTo>
                <a:lnTo>
                  <a:pt x="216081" y="38683"/>
                </a:lnTo>
                <a:lnTo>
                  <a:pt x="267101" y="25295"/>
                </a:lnTo>
                <a:lnTo>
                  <a:pt x="321881" y="14531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1"/>
                </a:lnTo>
                <a:lnTo>
                  <a:pt x="741024" y="25295"/>
                </a:lnTo>
                <a:lnTo>
                  <a:pt x="792044" y="38683"/>
                </a:lnTo>
                <a:lnTo>
                  <a:pt x="838830" y="54491"/>
                </a:lnTo>
                <a:lnTo>
                  <a:pt x="880911" y="72520"/>
                </a:lnTo>
                <a:lnTo>
                  <a:pt x="917814" y="92565"/>
                </a:lnTo>
                <a:lnTo>
                  <a:pt x="949066" y="114427"/>
                </a:lnTo>
                <a:lnTo>
                  <a:pt x="992731" y="162788"/>
                </a:lnTo>
                <a:lnTo>
                  <a:pt x="1008126" y="215988"/>
                </a:lnTo>
                <a:lnTo>
                  <a:pt x="1004198" y="243088"/>
                </a:lnTo>
                <a:lnTo>
                  <a:pt x="974196" y="294070"/>
                </a:lnTo>
                <a:lnTo>
                  <a:pt x="917814" y="339413"/>
                </a:lnTo>
                <a:lnTo>
                  <a:pt x="880911" y="359464"/>
                </a:lnTo>
                <a:lnTo>
                  <a:pt x="838830" y="377498"/>
                </a:lnTo>
                <a:lnTo>
                  <a:pt x="792044" y="393313"/>
                </a:lnTo>
                <a:lnTo>
                  <a:pt x="741024" y="406706"/>
                </a:lnTo>
                <a:lnTo>
                  <a:pt x="686244" y="417475"/>
                </a:lnTo>
                <a:lnTo>
                  <a:pt x="628175" y="425418"/>
                </a:lnTo>
                <a:lnTo>
                  <a:pt x="567291" y="430332"/>
                </a:lnTo>
                <a:lnTo>
                  <a:pt x="504063" y="432015"/>
                </a:lnTo>
                <a:lnTo>
                  <a:pt x="440834" y="430332"/>
                </a:lnTo>
                <a:lnTo>
                  <a:pt x="379950" y="425418"/>
                </a:lnTo>
                <a:lnTo>
                  <a:pt x="321881" y="417475"/>
                </a:lnTo>
                <a:lnTo>
                  <a:pt x="267101" y="406706"/>
                </a:lnTo>
                <a:lnTo>
                  <a:pt x="216081" y="393313"/>
                </a:lnTo>
                <a:lnTo>
                  <a:pt x="169295" y="377498"/>
                </a:lnTo>
                <a:lnTo>
                  <a:pt x="127214" y="359464"/>
                </a:lnTo>
                <a:lnTo>
                  <a:pt x="90311" y="339413"/>
                </a:lnTo>
                <a:lnTo>
                  <a:pt x="59059" y="317547"/>
                </a:lnTo>
                <a:lnTo>
                  <a:pt x="15394" y="269183"/>
                </a:lnTo>
                <a:lnTo>
                  <a:pt x="0" y="21598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53178" y="5474919"/>
            <a:ext cx="44830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40171" y="6165303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7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3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7"/>
                </a:lnTo>
                <a:lnTo>
                  <a:pt x="1004198" y="243124"/>
                </a:lnTo>
                <a:lnTo>
                  <a:pt x="974196" y="294103"/>
                </a:lnTo>
                <a:lnTo>
                  <a:pt x="917814" y="339445"/>
                </a:lnTo>
                <a:lnTo>
                  <a:pt x="880911" y="359497"/>
                </a:lnTo>
                <a:lnTo>
                  <a:pt x="838830" y="377532"/>
                </a:lnTo>
                <a:lnTo>
                  <a:pt x="792044" y="393347"/>
                </a:lnTo>
                <a:lnTo>
                  <a:pt x="741024" y="406742"/>
                </a:lnTo>
                <a:lnTo>
                  <a:pt x="686244" y="417512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3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2"/>
                </a:lnTo>
                <a:lnTo>
                  <a:pt x="267101" y="406742"/>
                </a:lnTo>
                <a:lnTo>
                  <a:pt x="216081" y="393347"/>
                </a:lnTo>
                <a:lnTo>
                  <a:pt x="169295" y="377532"/>
                </a:lnTo>
                <a:lnTo>
                  <a:pt x="127214" y="359497"/>
                </a:lnTo>
                <a:lnTo>
                  <a:pt x="90311" y="339445"/>
                </a:lnTo>
                <a:lnTo>
                  <a:pt x="59059" y="317580"/>
                </a:lnTo>
                <a:lnTo>
                  <a:pt x="15394" y="269216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50304" y="6247891"/>
            <a:ext cx="3879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08342" y="5392292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215988"/>
                </a:moveTo>
                <a:lnTo>
                  <a:pt x="16494" y="162788"/>
                </a:lnTo>
                <a:lnTo>
                  <a:pt x="63277" y="114427"/>
                </a:lnTo>
                <a:lnTo>
                  <a:pt x="96761" y="92565"/>
                </a:lnTo>
                <a:lnTo>
                  <a:pt x="136298" y="72520"/>
                </a:lnTo>
                <a:lnTo>
                  <a:pt x="181381" y="54491"/>
                </a:lnTo>
                <a:lnTo>
                  <a:pt x="231505" y="38683"/>
                </a:lnTo>
                <a:lnTo>
                  <a:pt x="286163" y="25295"/>
                </a:lnTo>
                <a:lnTo>
                  <a:pt x="344848" y="14531"/>
                </a:lnTo>
                <a:lnTo>
                  <a:pt x="407054" y="6593"/>
                </a:lnTo>
                <a:lnTo>
                  <a:pt x="472274" y="1681"/>
                </a:lnTo>
                <a:lnTo>
                  <a:pt x="540003" y="0"/>
                </a:lnTo>
                <a:lnTo>
                  <a:pt x="607760" y="1681"/>
                </a:lnTo>
                <a:lnTo>
                  <a:pt x="673003" y="6593"/>
                </a:lnTo>
                <a:lnTo>
                  <a:pt x="735229" y="14531"/>
                </a:lnTo>
                <a:lnTo>
                  <a:pt x="793929" y="25295"/>
                </a:lnTo>
                <a:lnTo>
                  <a:pt x="848599" y="38683"/>
                </a:lnTo>
                <a:lnTo>
                  <a:pt x="898733" y="54491"/>
                </a:lnTo>
                <a:lnTo>
                  <a:pt x="943824" y="72520"/>
                </a:lnTo>
                <a:lnTo>
                  <a:pt x="983366" y="92565"/>
                </a:lnTo>
                <a:lnTo>
                  <a:pt x="1016853" y="114427"/>
                </a:lnTo>
                <a:lnTo>
                  <a:pt x="1063639" y="162788"/>
                </a:lnTo>
                <a:lnTo>
                  <a:pt x="1080134" y="215988"/>
                </a:lnTo>
                <a:lnTo>
                  <a:pt x="1075926" y="243088"/>
                </a:lnTo>
                <a:lnTo>
                  <a:pt x="1043780" y="294070"/>
                </a:lnTo>
                <a:lnTo>
                  <a:pt x="983366" y="339413"/>
                </a:lnTo>
                <a:lnTo>
                  <a:pt x="943824" y="359464"/>
                </a:lnTo>
                <a:lnTo>
                  <a:pt x="898733" y="377498"/>
                </a:lnTo>
                <a:lnTo>
                  <a:pt x="848599" y="393313"/>
                </a:lnTo>
                <a:lnTo>
                  <a:pt x="793929" y="406706"/>
                </a:lnTo>
                <a:lnTo>
                  <a:pt x="735229" y="417475"/>
                </a:lnTo>
                <a:lnTo>
                  <a:pt x="673003" y="425418"/>
                </a:lnTo>
                <a:lnTo>
                  <a:pt x="607760" y="430332"/>
                </a:lnTo>
                <a:lnTo>
                  <a:pt x="540003" y="432015"/>
                </a:lnTo>
                <a:lnTo>
                  <a:pt x="472274" y="430332"/>
                </a:lnTo>
                <a:lnTo>
                  <a:pt x="407054" y="425418"/>
                </a:lnTo>
                <a:lnTo>
                  <a:pt x="344848" y="417475"/>
                </a:lnTo>
                <a:lnTo>
                  <a:pt x="286163" y="406706"/>
                </a:lnTo>
                <a:lnTo>
                  <a:pt x="231505" y="393313"/>
                </a:lnTo>
                <a:lnTo>
                  <a:pt x="181381" y="377498"/>
                </a:lnTo>
                <a:lnTo>
                  <a:pt x="136298" y="359464"/>
                </a:lnTo>
                <a:lnTo>
                  <a:pt x="96761" y="339413"/>
                </a:lnTo>
                <a:lnTo>
                  <a:pt x="63277" y="317547"/>
                </a:lnTo>
                <a:lnTo>
                  <a:pt x="16494" y="269183"/>
                </a:lnTo>
                <a:lnTo>
                  <a:pt x="0" y="21598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46975" y="5474919"/>
            <a:ext cx="6032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99990" y="371462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3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3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02834" y="3796665"/>
            <a:ext cx="203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80351" y="371462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3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3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61909" y="3796665"/>
            <a:ext cx="44830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80126" y="2254885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80505" y="1781555"/>
            <a:ext cx="147955" cy="207645"/>
          </a:xfrm>
          <a:custGeom>
            <a:avLst/>
            <a:gdLst/>
            <a:ahLst/>
            <a:cxnLst/>
            <a:rect l="l" t="t" r="r" b="b"/>
            <a:pathLst>
              <a:path w="147954" h="207644">
                <a:moveTo>
                  <a:pt x="0" y="0"/>
                </a:moveTo>
                <a:lnTo>
                  <a:pt x="147701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32269" y="1781555"/>
            <a:ext cx="262255" cy="207645"/>
          </a:xfrm>
          <a:custGeom>
            <a:avLst/>
            <a:gdLst/>
            <a:ahLst/>
            <a:cxnLst/>
            <a:rect l="l" t="t" r="r" b="b"/>
            <a:pathLst>
              <a:path w="262254" h="207644">
                <a:moveTo>
                  <a:pt x="261747" y="0"/>
                </a:moveTo>
                <a:lnTo>
                  <a:pt x="0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5353" y="2255392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7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8116" y="393065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0" y="0"/>
                </a:moveTo>
                <a:lnTo>
                  <a:pt x="288036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91553" y="3930650"/>
            <a:ext cx="288925" cy="1270"/>
          </a:xfrm>
          <a:custGeom>
            <a:avLst/>
            <a:gdLst/>
            <a:ahLst/>
            <a:cxnLst/>
            <a:rect l="l" t="t" r="r" b="b"/>
            <a:pathLst>
              <a:path w="288925" h="1270">
                <a:moveTo>
                  <a:pt x="0" y="1269"/>
                </a:moveTo>
                <a:lnTo>
                  <a:pt x="2887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3853" y="5875045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2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2260">
              <a:lnSpc>
                <a:spcPct val="100000"/>
              </a:lnSpc>
            </a:pPr>
            <a:r>
              <a:rPr spc="-70" dirty="0"/>
              <a:t>CREATE</a:t>
            </a:r>
            <a:r>
              <a:rPr spc="-75" dirty="0"/>
              <a:t> </a:t>
            </a:r>
            <a:r>
              <a:rPr spc="-1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895600"/>
            <a:ext cx="787019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First,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spc="-20" dirty="0">
                <a:latin typeface="Calibri"/>
                <a:cs typeface="Calibri"/>
              </a:rPr>
              <a:t>to create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05"/>
              </a:spcBef>
            </a:pPr>
            <a:r>
              <a:rPr sz="2000" b="1" spc="-5" dirty="0">
                <a:latin typeface="Courier New"/>
                <a:cs typeface="Courier New"/>
              </a:rPr>
              <a:t>CREATE DATABASE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database-name;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261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270">
              <a:lnSpc>
                <a:spcPct val="100000"/>
              </a:lnSpc>
            </a:pPr>
            <a:r>
              <a:rPr spc="-70" dirty="0"/>
              <a:t>CREATE </a:t>
            </a:r>
            <a:r>
              <a:rPr spc="-70" dirty="0" smtClean="0"/>
              <a:t>TABLE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1854835" cy="131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CREATE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TABLE</a:t>
            </a:r>
            <a:endParaRPr sz="2000" dirty="0">
              <a:latin typeface="Courier New"/>
              <a:cs typeface="Courier New"/>
            </a:endParaRPr>
          </a:p>
          <a:p>
            <a:pPr marL="317500" marR="5080">
              <a:lnSpc>
                <a:spcPts val="3840"/>
              </a:lnSpc>
              <a:spcBef>
                <a:spcPts val="365"/>
              </a:spcBef>
            </a:pPr>
            <a:r>
              <a:rPr sz="2000" b="1" spc="-5" dirty="0">
                <a:latin typeface="Courier New"/>
                <a:cs typeface="Courier New"/>
              </a:rPr>
              <a:t>col-name-</a:t>
            </a:r>
            <a:r>
              <a:rPr sz="2000" b="1" dirty="0">
                <a:latin typeface="Courier New"/>
                <a:cs typeface="Courier New"/>
              </a:rPr>
              <a:t>1  </a:t>
            </a:r>
            <a:r>
              <a:rPr sz="2000" b="1" spc="-5" dirty="0">
                <a:latin typeface="Courier New"/>
                <a:cs typeface="Courier New"/>
              </a:rPr>
              <a:t>col-name-</a:t>
            </a:r>
            <a:r>
              <a:rPr sz="2000" b="1" dirty="0">
                <a:latin typeface="Courier New"/>
                <a:cs typeface="Courier New"/>
              </a:rPr>
              <a:t>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1410157"/>
            <a:ext cx="2667000" cy="1447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60100"/>
              </a:lnSpc>
            </a:pPr>
            <a:r>
              <a:rPr sz="2000" b="1" spc="-5" dirty="0">
                <a:latin typeface="Courier New"/>
                <a:cs typeface="Courier New"/>
              </a:rPr>
              <a:t>table-</a:t>
            </a:r>
            <a:r>
              <a:rPr sz="2000" b="1" spc="-5" dirty="0" smtClean="0">
                <a:latin typeface="Courier New"/>
                <a:cs typeface="Courier New"/>
              </a:rPr>
              <a:t>name</a:t>
            </a:r>
            <a:r>
              <a:rPr lang="en-US" sz="2000" b="1" spc="-5" dirty="0">
                <a:latin typeface="Courier New"/>
                <a:cs typeface="Courier New"/>
              </a:rPr>
              <a:t>(</a:t>
            </a:r>
            <a:r>
              <a:rPr sz="2000" b="1" spc="-70" dirty="0" smtClean="0">
                <a:latin typeface="Courier New"/>
                <a:cs typeface="Courier New"/>
              </a:rPr>
              <a:t> </a:t>
            </a:r>
            <a:r>
              <a:rPr sz="2000" b="1" dirty="0" smtClean="0">
                <a:latin typeface="Courier New"/>
                <a:cs typeface="Courier New"/>
              </a:rPr>
              <a:t>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12700" marR="5080" indent="-635">
              <a:lnSpc>
                <a:spcPct val="160100"/>
              </a:lnSpc>
            </a:pPr>
            <a:r>
              <a:rPr sz="2000" b="1" spc="-5" dirty="0" smtClean="0">
                <a:latin typeface="Courier New"/>
                <a:cs typeface="Courier New"/>
              </a:rPr>
              <a:t>col</a:t>
            </a:r>
            <a:r>
              <a:rPr sz="2000" b="1" spc="-5" dirty="0">
                <a:latin typeface="Courier New"/>
                <a:cs typeface="Courier New"/>
              </a:rPr>
              <a:t>-def-1,  </a:t>
            </a:r>
            <a:endParaRPr lang="en-US" sz="2000" b="1" spc="-5" dirty="0" smtClean="0">
              <a:latin typeface="Courier New"/>
              <a:cs typeface="Courier New"/>
            </a:endParaRPr>
          </a:p>
          <a:p>
            <a:pPr marL="12700" marR="5080" indent="-635">
              <a:lnSpc>
                <a:spcPct val="160100"/>
              </a:lnSpc>
            </a:pPr>
            <a:r>
              <a:rPr sz="2000" b="1" spc="-5" dirty="0" smtClean="0">
                <a:latin typeface="Courier New"/>
                <a:cs typeface="Courier New"/>
              </a:rPr>
              <a:t>col</a:t>
            </a:r>
            <a:r>
              <a:rPr sz="2000" b="1" spc="-5" dirty="0">
                <a:latin typeface="Courier New"/>
                <a:cs typeface="Courier New"/>
              </a:rPr>
              <a:t>-def-2,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80563"/>
            <a:ext cx="3531235" cy="277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algn="ctr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ts val="3840"/>
              </a:lnSpc>
              <a:spcBef>
                <a:spcPts val="365"/>
              </a:spcBef>
            </a:pPr>
            <a:r>
              <a:rPr sz="2000" b="1" spc="-5" dirty="0">
                <a:latin typeface="Courier New"/>
                <a:cs typeface="Courier New"/>
              </a:rPr>
              <a:t>col-name-n col-def-n,  constraint-1,</a:t>
            </a:r>
            <a:endParaRPr sz="2000">
              <a:latin typeface="Courier New"/>
              <a:cs typeface="Courier New"/>
            </a:endParaRPr>
          </a:p>
          <a:p>
            <a:pPr marL="304800" algn="ctr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ourier New"/>
                <a:cs typeface="Courier New"/>
              </a:rPr>
              <a:t>constraint-k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200" y="2667000"/>
            <a:ext cx="3315335" cy="287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supply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 dirty="0">
              <a:latin typeface="Calibri"/>
              <a:cs typeface="Calibri"/>
            </a:endParaRPr>
          </a:p>
          <a:p>
            <a:pPr marL="756285" marR="12573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definition </a:t>
            </a:r>
            <a:r>
              <a:rPr sz="2400" dirty="0">
                <a:latin typeface="Calibri"/>
                <a:cs typeface="Calibri"/>
              </a:rPr>
              <a:t>/ type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constraints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0025">
              <a:lnSpc>
                <a:spcPct val="100000"/>
              </a:lnSpc>
            </a:pPr>
            <a:r>
              <a:rPr dirty="0"/>
              <a:t>Column</a:t>
            </a:r>
            <a:r>
              <a:rPr spc="-45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9597"/>
            <a:ext cx="14878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indent="-18288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co</a:t>
            </a:r>
            <a:r>
              <a:rPr sz="2400" b="1" dirty="0">
                <a:latin typeface="Courier New"/>
                <a:cs typeface="Courier New"/>
              </a:rPr>
              <a:t>l</a:t>
            </a:r>
            <a:r>
              <a:rPr sz="2400" b="1" spc="-5" dirty="0">
                <a:latin typeface="Courier New"/>
                <a:cs typeface="Courier New"/>
              </a:rPr>
              <a:t>-na</a:t>
            </a:r>
            <a:r>
              <a:rPr sz="2400" b="1" spc="-15" dirty="0">
                <a:latin typeface="Courier New"/>
                <a:cs typeface="Courier New"/>
              </a:rPr>
              <a:t>m</a:t>
            </a:r>
            <a:r>
              <a:rPr sz="2400" b="1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latin typeface="Courier New"/>
                <a:cs typeface="Courier New"/>
              </a:rPr>
              <a:t>[NULL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066" y="1609597"/>
            <a:ext cx="1669414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col-def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latin typeface="Courier New"/>
                <a:cs typeface="Courier New"/>
              </a:rPr>
              <a:t>NOT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NULL]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2640203"/>
            <a:ext cx="14859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[DEFAULT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945" y="2640203"/>
            <a:ext cx="258191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0" dirty="0">
                <a:latin typeface="Courier New"/>
                <a:cs typeface="Courier New"/>
              </a:rPr>
              <a:t>default_value</a:t>
            </a:r>
            <a:r>
              <a:rPr sz="2400" b="1" spc="-1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819" y="3005719"/>
            <a:ext cx="4422775" cy="313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99210">
              <a:lnSpc>
                <a:spcPct val="140900"/>
              </a:lnSpc>
            </a:pPr>
            <a:r>
              <a:rPr sz="2400" b="1" spc="-5" dirty="0">
                <a:latin typeface="Courier New"/>
                <a:cs typeface="Courier New"/>
              </a:rPr>
              <a:t>[NOT </a:t>
            </a:r>
            <a:r>
              <a:rPr sz="2400" b="1" spc="-10" dirty="0">
                <a:latin typeface="Courier New"/>
                <a:cs typeface="Courier New"/>
              </a:rPr>
              <a:t>NULL </a:t>
            </a: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NULL]  [AUTO_INCREMENT]  [UNIQUE </a:t>
            </a:r>
            <a:r>
              <a:rPr sz="2400" b="1" spc="-5" dirty="0">
                <a:latin typeface="Courier New"/>
                <a:cs typeface="Courier New"/>
              </a:rPr>
              <a:t>[KEY] </a:t>
            </a:r>
            <a:r>
              <a:rPr sz="2400" b="1" dirty="0">
                <a:latin typeface="Courier New"/>
                <a:cs typeface="Courier New"/>
              </a:rPr>
              <a:t>|  </a:t>
            </a:r>
            <a:r>
              <a:rPr sz="2400" b="1" spc="-10" dirty="0">
                <a:latin typeface="Courier New"/>
                <a:cs typeface="Courier New"/>
              </a:rPr>
              <a:t>[PRIMARY]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3298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([] </a:t>
            </a:r>
            <a:r>
              <a:rPr sz="2400" i="1" spc="-5" dirty="0">
                <a:latin typeface="Calibri"/>
                <a:cs typeface="Calibri"/>
              </a:rPr>
              <a:t>optional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054" y="1622805"/>
            <a:ext cx="3061970" cy="446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column has</a:t>
            </a:r>
            <a:r>
              <a:rPr sz="2800" spc="-5" dirty="0">
                <a:latin typeface="Calibri"/>
                <a:cs typeface="Calibri"/>
              </a:rPr>
              <a:t> a</a:t>
            </a:r>
            <a:endParaRPr sz="2800">
              <a:latin typeface="Calibri"/>
              <a:cs typeface="Calibri"/>
            </a:endParaRPr>
          </a:p>
          <a:p>
            <a:pPr marL="6667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name and 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5" dirty="0">
                <a:latin typeface="Calibri"/>
                <a:cs typeface="Calibri"/>
              </a:rPr>
              <a:t>rest </a:t>
            </a:r>
            <a:r>
              <a:rPr sz="2800" spc="-1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column  definition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optional</a:t>
            </a:r>
            <a:endParaRPr sz="2800">
              <a:latin typeface="Calibri"/>
              <a:cs typeface="Calibri"/>
            </a:endParaRPr>
          </a:p>
          <a:p>
            <a:pPr marL="355600" marR="15113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5" dirty="0">
                <a:latin typeface="Calibri"/>
                <a:cs typeface="Calibri"/>
              </a:rPr>
              <a:t>There’s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20" dirty="0">
                <a:latin typeface="Calibri"/>
                <a:cs typeface="Calibri"/>
              </a:rPr>
              <a:t>you 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add, </a:t>
            </a:r>
            <a:r>
              <a:rPr sz="2800" spc="-30" dirty="0">
                <a:latin typeface="Calibri"/>
                <a:cs typeface="Calibri"/>
              </a:rPr>
              <a:t>like 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index 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261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0">
              <a:lnSpc>
                <a:spcPct val="100000"/>
              </a:lnSpc>
            </a:pPr>
            <a:r>
              <a:rPr lang="en-US" spc="-204" dirty="0" smtClean="0"/>
              <a:t>Data </a:t>
            </a:r>
            <a:r>
              <a:rPr spc="-204" dirty="0" smtClean="0"/>
              <a:t>T</a:t>
            </a:r>
            <a:r>
              <a:rPr dirty="0" smtClean="0"/>
              <a:t>ypes</a:t>
            </a:r>
            <a:endParaRPr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24199"/>
            <a:ext cx="7620000" cy="37048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539494"/>
            <a:ext cx="7418705" cy="2074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/>
              <a:t>While creating table(s) in </a:t>
            </a:r>
            <a:r>
              <a:rPr lang="en-US" sz="2800" dirty="0" err="1"/>
              <a:t>PostgreSQL</a:t>
            </a:r>
            <a:r>
              <a:rPr lang="en-US" sz="2800" dirty="0"/>
              <a:t>, each column must be specified by data types that identify what kind of data would be stored in that table </a:t>
            </a:r>
          </a:p>
          <a:p>
            <a:pPr marL="12700">
              <a:lnSpc>
                <a:spcPts val="3240"/>
              </a:lnSpc>
              <a:tabLst>
                <a:tab pos="354965" algn="l"/>
                <a:tab pos="355600" algn="l"/>
              </a:tabLst>
            </a:pP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0025">
              <a:lnSpc>
                <a:spcPct val="100000"/>
              </a:lnSpc>
            </a:pPr>
            <a:r>
              <a:rPr dirty="0"/>
              <a:t>Column</a:t>
            </a:r>
            <a:r>
              <a:rPr spc="-45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62200"/>
            <a:ext cx="3495040" cy="40430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128270" indent="-342900">
              <a:lnSpc>
                <a:spcPct val="97900"/>
              </a:lnSpc>
              <a:spcBef>
                <a:spcPts val="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Columns can be  </a:t>
            </a:r>
            <a:r>
              <a:rPr sz="2800" spc="-5" dirty="0">
                <a:latin typeface="Calibri"/>
                <a:cs typeface="Calibri"/>
              </a:rPr>
              <a:t>specified as </a:t>
            </a:r>
            <a:r>
              <a:rPr sz="2800" b="1" spc="-5" dirty="0">
                <a:latin typeface="Courier New"/>
                <a:cs typeface="Courier New"/>
              </a:rPr>
              <a:t>NULL</a:t>
            </a:r>
            <a:r>
              <a:rPr sz="2800" b="1" spc="-10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b="1" spc="-10" dirty="0">
                <a:latin typeface="Courier New"/>
                <a:cs typeface="Courier New"/>
              </a:rPr>
              <a:t>NOT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NULL</a:t>
            </a:r>
            <a:endParaRPr sz="2800" dirty="0">
              <a:latin typeface="Courier New"/>
              <a:cs typeface="Courier New"/>
            </a:endParaRPr>
          </a:p>
          <a:p>
            <a:pPr marL="355600" marR="5080" indent="-342900">
              <a:lnSpc>
                <a:spcPct val="1016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ourier New"/>
                <a:cs typeface="Courier New"/>
              </a:rPr>
              <a:t>NOT NULL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  cannot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missing  </a:t>
            </a:r>
            <a:r>
              <a:rPr sz="2800" spc="-15" dirty="0">
                <a:latin typeface="Calibri"/>
                <a:cs typeface="Calibri"/>
              </a:rPr>
              <a:t>values</a:t>
            </a:r>
            <a:endParaRPr sz="2800" dirty="0">
              <a:latin typeface="Calibri"/>
              <a:cs typeface="Calibri"/>
            </a:endParaRPr>
          </a:p>
          <a:p>
            <a:pPr marL="355600" marR="43815" indent="-342900">
              <a:lnSpc>
                <a:spcPct val="101699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ourier New"/>
                <a:cs typeface="Courier New"/>
              </a:rPr>
              <a:t>NULL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default </a:t>
            </a:r>
            <a:r>
              <a:rPr sz="2800" spc="-5" dirty="0">
                <a:latin typeface="Calibri"/>
                <a:cs typeface="Calibri"/>
              </a:rPr>
              <a:t>if 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not specify  </a:t>
            </a:r>
            <a:r>
              <a:rPr sz="2800" spc="-5" dirty="0">
                <a:latin typeface="Calibri"/>
                <a:cs typeface="Calibri"/>
              </a:rPr>
              <a:t>either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3048000"/>
            <a:ext cx="3753485" cy="26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Columns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default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  <a:p>
            <a:pPr marL="355600" marR="21082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just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5" dirty="0">
                <a:latin typeface="Calibri"/>
                <a:cs typeface="Calibri"/>
              </a:rPr>
              <a:t>keyword </a:t>
            </a:r>
            <a:r>
              <a:rPr sz="2800" b="1" spc="-5" dirty="0">
                <a:latin typeface="Courier New"/>
                <a:cs typeface="Courier New"/>
              </a:rPr>
              <a:t>DEFAULT 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value,  </a:t>
            </a:r>
            <a:r>
              <a:rPr sz="2800" dirty="0">
                <a:latin typeface="Calibri"/>
                <a:cs typeface="Calibri"/>
              </a:rPr>
              <a:t>e.g.: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000" y="6019800"/>
            <a:ext cx="18542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col-name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200" y="6019800"/>
            <a:ext cx="1549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DEFAULT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0,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42900">
              <a:lnSpc>
                <a:spcPct val="100000"/>
              </a:lnSpc>
            </a:pPr>
            <a:r>
              <a:rPr spc="-30" dirty="0"/>
              <a:t>Write </a:t>
            </a:r>
            <a:r>
              <a:rPr spc="-5" dirty="0"/>
              <a:t>the </a:t>
            </a:r>
            <a:r>
              <a:rPr spc="-10" dirty="0"/>
              <a:t>SQL </a:t>
            </a:r>
            <a:r>
              <a:rPr spc="-20" dirty="0"/>
              <a:t>statement </a:t>
            </a:r>
            <a:r>
              <a:rPr spc="-15" dirty="0"/>
              <a:t>to </a:t>
            </a:r>
            <a:r>
              <a:rPr spc="-20" dirty="0"/>
              <a:t>create </a:t>
            </a:r>
            <a:r>
              <a:rPr spc="-5" dirty="0"/>
              <a:t>a </a:t>
            </a:r>
            <a:r>
              <a:rPr spc="-10" dirty="0"/>
              <a:t>table </a:t>
            </a:r>
            <a:r>
              <a:rPr spc="-25" dirty="0"/>
              <a:t>for </a:t>
            </a:r>
            <a:r>
              <a:rPr spc="-15" dirty="0"/>
              <a:t>Student  </a:t>
            </a:r>
            <a:r>
              <a:rPr spc="-5" dirty="0"/>
              <a:t>with the </a:t>
            </a:r>
            <a:r>
              <a:rPr spc="-15" dirty="0"/>
              <a:t>attributes listed </a:t>
            </a:r>
            <a:r>
              <a:rPr spc="-50" dirty="0"/>
              <a:t>below, </a:t>
            </a:r>
            <a:r>
              <a:rPr spc="-10" dirty="0"/>
              <a:t>where </a:t>
            </a:r>
            <a:r>
              <a:rPr spc="-5" dirty="0"/>
              <a:t>the </a:t>
            </a:r>
            <a:r>
              <a:rPr spc="-10" dirty="0"/>
              <a:t>sID  number </a:t>
            </a:r>
            <a:r>
              <a:rPr spc="-5" dirty="0"/>
              <a:t>and the </a:t>
            </a:r>
            <a:r>
              <a:rPr spc="-10" dirty="0"/>
              <a:t>Student name cannot </a:t>
            </a:r>
            <a:r>
              <a:rPr spc="-5" dirty="0"/>
              <a:t>be </a:t>
            </a:r>
            <a:r>
              <a:rPr spc="-10" dirty="0"/>
              <a:t>null </a:t>
            </a:r>
            <a:r>
              <a:rPr spc="-5" dirty="0"/>
              <a:t>and, if  </a:t>
            </a:r>
            <a:r>
              <a:rPr spc="-10" dirty="0"/>
              <a:t>not </a:t>
            </a:r>
            <a:r>
              <a:rPr spc="-5" dirty="0"/>
              <a:t>otherwise </a:t>
            </a:r>
            <a:r>
              <a:rPr spc="-10" dirty="0"/>
              <a:t>specified, </a:t>
            </a:r>
            <a:r>
              <a:rPr spc="-15" dirty="0"/>
              <a:t>students </a:t>
            </a:r>
            <a:r>
              <a:rPr spc="-20" dirty="0"/>
              <a:t>are </a:t>
            </a:r>
            <a:r>
              <a:rPr spc="-15" dirty="0"/>
              <a:t>in </a:t>
            </a:r>
            <a:r>
              <a:rPr spc="-55" dirty="0"/>
              <a:t>Year</a:t>
            </a:r>
            <a:r>
              <a:rPr spc="190" dirty="0"/>
              <a:t> </a:t>
            </a:r>
            <a:r>
              <a:rPr spc="-5" dirty="0"/>
              <a:t>1.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5471286" y="5424170"/>
            <a:ext cx="1297305" cy="741680"/>
          </a:xfrm>
          <a:custGeom>
            <a:avLst/>
            <a:gdLst/>
            <a:ahLst/>
            <a:cxnLst/>
            <a:rect l="l" t="t" r="r" b="b"/>
            <a:pathLst>
              <a:path w="1297304" h="741679">
                <a:moveTo>
                  <a:pt x="0" y="123570"/>
                </a:moveTo>
                <a:lnTo>
                  <a:pt x="9717" y="75491"/>
                </a:lnTo>
                <a:lnTo>
                  <a:pt x="36210" y="36210"/>
                </a:lnTo>
                <a:lnTo>
                  <a:pt x="75491" y="9717"/>
                </a:lnTo>
                <a:lnTo>
                  <a:pt x="123571" y="0"/>
                </a:lnTo>
                <a:lnTo>
                  <a:pt x="1173353" y="0"/>
                </a:lnTo>
                <a:lnTo>
                  <a:pt x="1221432" y="9717"/>
                </a:lnTo>
                <a:lnTo>
                  <a:pt x="1260713" y="36210"/>
                </a:lnTo>
                <a:lnTo>
                  <a:pt x="1287206" y="75491"/>
                </a:lnTo>
                <a:lnTo>
                  <a:pt x="1296923" y="123570"/>
                </a:lnTo>
                <a:lnTo>
                  <a:pt x="1296923" y="617613"/>
                </a:lnTo>
                <a:lnTo>
                  <a:pt x="1287206" y="665690"/>
                </a:lnTo>
                <a:lnTo>
                  <a:pt x="1260713" y="704953"/>
                </a:lnTo>
                <a:lnTo>
                  <a:pt x="1221432" y="731426"/>
                </a:lnTo>
                <a:lnTo>
                  <a:pt x="1173353" y="741133"/>
                </a:lnTo>
                <a:lnTo>
                  <a:pt x="123571" y="741133"/>
                </a:lnTo>
                <a:lnTo>
                  <a:pt x="75491" y="731426"/>
                </a:lnTo>
                <a:lnTo>
                  <a:pt x="36210" y="704953"/>
                </a:lnTo>
                <a:lnTo>
                  <a:pt x="9717" y="665690"/>
                </a:lnTo>
                <a:lnTo>
                  <a:pt x="0" y="617613"/>
                </a:lnTo>
                <a:lnTo>
                  <a:pt x="0" y="12357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0140" y="5627116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7809" y="4623815"/>
            <a:ext cx="1307465" cy="600710"/>
          </a:xfrm>
          <a:custGeom>
            <a:avLst/>
            <a:gdLst/>
            <a:ahLst/>
            <a:cxnLst/>
            <a:rect l="l" t="t" r="r" b="b"/>
            <a:pathLst>
              <a:path w="1307464" h="600710">
                <a:moveTo>
                  <a:pt x="0" y="300100"/>
                </a:moveTo>
                <a:lnTo>
                  <a:pt x="11784" y="243076"/>
                </a:lnTo>
                <a:lnTo>
                  <a:pt x="45679" y="189663"/>
                </a:lnTo>
                <a:lnTo>
                  <a:pt x="99493" y="140867"/>
                </a:lnTo>
                <a:lnTo>
                  <a:pt x="133185" y="118516"/>
                </a:lnTo>
                <a:lnTo>
                  <a:pt x="171037" y="97696"/>
                </a:lnTo>
                <a:lnTo>
                  <a:pt x="212773" y="78533"/>
                </a:lnTo>
                <a:lnTo>
                  <a:pt x="258120" y="61154"/>
                </a:lnTo>
                <a:lnTo>
                  <a:pt x="306805" y="45684"/>
                </a:lnTo>
                <a:lnTo>
                  <a:pt x="358553" y="32249"/>
                </a:lnTo>
                <a:lnTo>
                  <a:pt x="413091" y="20975"/>
                </a:lnTo>
                <a:lnTo>
                  <a:pt x="470146" y="11987"/>
                </a:lnTo>
                <a:lnTo>
                  <a:pt x="529443" y="5411"/>
                </a:lnTo>
                <a:lnTo>
                  <a:pt x="590708" y="1373"/>
                </a:lnTo>
                <a:lnTo>
                  <a:pt x="653668" y="0"/>
                </a:lnTo>
                <a:lnTo>
                  <a:pt x="716608" y="1373"/>
                </a:lnTo>
                <a:lnTo>
                  <a:pt x="777855" y="5411"/>
                </a:lnTo>
                <a:lnTo>
                  <a:pt x="837135" y="11987"/>
                </a:lnTo>
                <a:lnTo>
                  <a:pt x="894176" y="20975"/>
                </a:lnTo>
                <a:lnTo>
                  <a:pt x="948702" y="32249"/>
                </a:lnTo>
                <a:lnTo>
                  <a:pt x="1000440" y="45684"/>
                </a:lnTo>
                <a:lnTo>
                  <a:pt x="1049116" y="61154"/>
                </a:lnTo>
                <a:lnTo>
                  <a:pt x="1094456" y="78533"/>
                </a:lnTo>
                <a:lnTo>
                  <a:pt x="1136187" y="97696"/>
                </a:lnTo>
                <a:lnTo>
                  <a:pt x="1174033" y="118516"/>
                </a:lnTo>
                <a:lnTo>
                  <a:pt x="1207723" y="140867"/>
                </a:lnTo>
                <a:lnTo>
                  <a:pt x="1261533" y="189663"/>
                </a:lnTo>
                <a:lnTo>
                  <a:pt x="1295426" y="243076"/>
                </a:lnTo>
                <a:lnTo>
                  <a:pt x="1307211" y="300100"/>
                </a:lnTo>
                <a:lnTo>
                  <a:pt x="1304219" y="329003"/>
                </a:lnTo>
                <a:lnTo>
                  <a:pt x="1281106" y="384356"/>
                </a:lnTo>
                <a:lnTo>
                  <a:pt x="1236981" y="435602"/>
                </a:lnTo>
                <a:lnTo>
                  <a:pt x="1174033" y="481732"/>
                </a:lnTo>
                <a:lnTo>
                  <a:pt x="1136187" y="502563"/>
                </a:lnTo>
                <a:lnTo>
                  <a:pt x="1094456" y="521737"/>
                </a:lnTo>
                <a:lnTo>
                  <a:pt x="1049116" y="539127"/>
                </a:lnTo>
                <a:lnTo>
                  <a:pt x="1000440" y="554608"/>
                </a:lnTo>
                <a:lnTo>
                  <a:pt x="948702" y="568052"/>
                </a:lnTo>
                <a:lnTo>
                  <a:pt x="894176" y="579336"/>
                </a:lnTo>
                <a:lnTo>
                  <a:pt x="837135" y="588331"/>
                </a:lnTo>
                <a:lnTo>
                  <a:pt x="777855" y="594912"/>
                </a:lnTo>
                <a:lnTo>
                  <a:pt x="716608" y="598953"/>
                </a:lnTo>
                <a:lnTo>
                  <a:pt x="653668" y="600328"/>
                </a:lnTo>
                <a:lnTo>
                  <a:pt x="590708" y="598953"/>
                </a:lnTo>
                <a:lnTo>
                  <a:pt x="529443" y="594912"/>
                </a:lnTo>
                <a:lnTo>
                  <a:pt x="470146" y="588331"/>
                </a:lnTo>
                <a:lnTo>
                  <a:pt x="413091" y="579336"/>
                </a:lnTo>
                <a:lnTo>
                  <a:pt x="358553" y="568052"/>
                </a:lnTo>
                <a:lnTo>
                  <a:pt x="306805" y="554608"/>
                </a:lnTo>
                <a:lnTo>
                  <a:pt x="258120" y="539127"/>
                </a:lnTo>
                <a:lnTo>
                  <a:pt x="212773" y="521737"/>
                </a:lnTo>
                <a:lnTo>
                  <a:pt x="171037" y="502563"/>
                </a:lnTo>
                <a:lnTo>
                  <a:pt x="133185" y="481732"/>
                </a:lnTo>
                <a:lnTo>
                  <a:pt x="99493" y="459370"/>
                </a:lnTo>
                <a:lnTo>
                  <a:pt x="45679" y="410556"/>
                </a:lnTo>
                <a:lnTo>
                  <a:pt x="11784" y="357130"/>
                </a:lnTo>
                <a:lnTo>
                  <a:pt x="0" y="300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2542" y="4756277"/>
            <a:ext cx="7404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sNa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5928" y="5493639"/>
            <a:ext cx="1144270" cy="600710"/>
          </a:xfrm>
          <a:custGeom>
            <a:avLst/>
            <a:gdLst/>
            <a:ahLst/>
            <a:cxnLst/>
            <a:rect l="l" t="t" r="r" b="b"/>
            <a:pathLst>
              <a:path w="1144270" h="600710">
                <a:moveTo>
                  <a:pt x="0" y="300139"/>
                </a:moveTo>
                <a:lnTo>
                  <a:pt x="13189" y="235748"/>
                </a:lnTo>
                <a:lnTo>
                  <a:pt x="50899" y="176173"/>
                </a:lnTo>
                <a:lnTo>
                  <a:pt x="78076" y="148648"/>
                </a:lnTo>
                <a:lnTo>
                  <a:pt x="110337" y="122876"/>
                </a:lnTo>
                <a:lnTo>
                  <a:pt x="147332" y="99039"/>
                </a:lnTo>
                <a:lnTo>
                  <a:pt x="188714" y="77322"/>
                </a:lnTo>
                <a:lnTo>
                  <a:pt x="234132" y="57906"/>
                </a:lnTo>
                <a:lnTo>
                  <a:pt x="283238" y="40975"/>
                </a:lnTo>
                <a:lnTo>
                  <a:pt x="335683" y="26712"/>
                </a:lnTo>
                <a:lnTo>
                  <a:pt x="391119" y="15300"/>
                </a:lnTo>
                <a:lnTo>
                  <a:pt x="449196" y="6922"/>
                </a:lnTo>
                <a:lnTo>
                  <a:pt x="509566" y="1761"/>
                </a:lnTo>
                <a:lnTo>
                  <a:pt x="571881" y="0"/>
                </a:lnTo>
                <a:lnTo>
                  <a:pt x="634196" y="1761"/>
                </a:lnTo>
                <a:lnTo>
                  <a:pt x="694571" y="6922"/>
                </a:lnTo>
                <a:lnTo>
                  <a:pt x="752655" y="15300"/>
                </a:lnTo>
                <a:lnTo>
                  <a:pt x="808100" y="26712"/>
                </a:lnTo>
                <a:lnTo>
                  <a:pt x="860556" y="40975"/>
                </a:lnTo>
                <a:lnTo>
                  <a:pt x="909674" y="57906"/>
                </a:lnTo>
                <a:lnTo>
                  <a:pt x="955105" y="77322"/>
                </a:lnTo>
                <a:lnTo>
                  <a:pt x="996498" y="99039"/>
                </a:lnTo>
                <a:lnTo>
                  <a:pt x="1033506" y="122876"/>
                </a:lnTo>
                <a:lnTo>
                  <a:pt x="1065779" y="148648"/>
                </a:lnTo>
                <a:lnTo>
                  <a:pt x="1092967" y="176173"/>
                </a:lnTo>
                <a:lnTo>
                  <a:pt x="1130692" y="235748"/>
                </a:lnTo>
                <a:lnTo>
                  <a:pt x="1143889" y="300139"/>
                </a:lnTo>
                <a:lnTo>
                  <a:pt x="1140531" y="332842"/>
                </a:lnTo>
                <a:lnTo>
                  <a:pt x="1114721" y="395006"/>
                </a:lnTo>
                <a:lnTo>
                  <a:pt x="1065779" y="451627"/>
                </a:lnTo>
                <a:lnTo>
                  <a:pt x="1033506" y="477401"/>
                </a:lnTo>
                <a:lnTo>
                  <a:pt x="996498" y="501239"/>
                </a:lnTo>
                <a:lnTo>
                  <a:pt x="955105" y="522958"/>
                </a:lnTo>
                <a:lnTo>
                  <a:pt x="909674" y="542376"/>
                </a:lnTo>
                <a:lnTo>
                  <a:pt x="860556" y="559309"/>
                </a:lnTo>
                <a:lnTo>
                  <a:pt x="808100" y="573574"/>
                </a:lnTo>
                <a:lnTo>
                  <a:pt x="752655" y="584988"/>
                </a:lnTo>
                <a:lnTo>
                  <a:pt x="694571" y="593367"/>
                </a:lnTo>
                <a:lnTo>
                  <a:pt x="634196" y="598529"/>
                </a:lnTo>
                <a:lnTo>
                  <a:pt x="571881" y="600290"/>
                </a:lnTo>
                <a:lnTo>
                  <a:pt x="509566" y="598529"/>
                </a:lnTo>
                <a:lnTo>
                  <a:pt x="449196" y="593367"/>
                </a:lnTo>
                <a:lnTo>
                  <a:pt x="391119" y="584988"/>
                </a:lnTo>
                <a:lnTo>
                  <a:pt x="335683" y="573574"/>
                </a:lnTo>
                <a:lnTo>
                  <a:pt x="283238" y="559309"/>
                </a:lnTo>
                <a:lnTo>
                  <a:pt x="234132" y="542376"/>
                </a:lnTo>
                <a:lnTo>
                  <a:pt x="188714" y="522958"/>
                </a:lnTo>
                <a:lnTo>
                  <a:pt x="147332" y="501239"/>
                </a:lnTo>
                <a:lnTo>
                  <a:pt x="110337" y="477401"/>
                </a:lnTo>
                <a:lnTo>
                  <a:pt x="78076" y="451627"/>
                </a:lnTo>
                <a:lnTo>
                  <a:pt x="50899" y="424101"/>
                </a:lnTo>
                <a:lnTo>
                  <a:pt x="13189" y="364526"/>
                </a:lnTo>
                <a:lnTo>
                  <a:pt x="0" y="3001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95596" y="5626201"/>
            <a:ext cx="3460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latin typeface="Calibri"/>
                <a:cs typeface="Calibri"/>
              </a:rPr>
              <a:t>sID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2225" y="4623815"/>
            <a:ext cx="1627505" cy="600710"/>
          </a:xfrm>
          <a:custGeom>
            <a:avLst/>
            <a:gdLst/>
            <a:ahLst/>
            <a:cxnLst/>
            <a:rect l="l" t="t" r="r" b="b"/>
            <a:pathLst>
              <a:path w="1627504" h="600710">
                <a:moveTo>
                  <a:pt x="0" y="300100"/>
                </a:moveTo>
                <a:lnTo>
                  <a:pt x="10647" y="251424"/>
                </a:lnTo>
                <a:lnTo>
                  <a:pt x="41475" y="205248"/>
                </a:lnTo>
                <a:lnTo>
                  <a:pt x="90806" y="162190"/>
                </a:lnTo>
                <a:lnTo>
                  <a:pt x="156967" y="122867"/>
                </a:lnTo>
                <a:lnTo>
                  <a:pt x="195836" y="104801"/>
                </a:lnTo>
                <a:lnTo>
                  <a:pt x="238283" y="87899"/>
                </a:lnTo>
                <a:lnTo>
                  <a:pt x="284101" y="72241"/>
                </a:lnTo>
                <a:lnTo>
                  <a:pt x="333079" y="57903"/>
                </a:lnTo>
                <a:lnTo>
                  <a:pt x="385008" y="44963"/>
                </a:lnTo>
                <a:lnTo>
                  <a:pt x="439679" y="33497"/>
                </a:lnTo>
                <a:lnTo>
                  <a:pt x="496883" y="23584"/>
                </a:lnTo>
                <a:lnTo>
                  <a:pt x="556410" y="15299"/>
                </a:lnTo>
                <a:lnTo>
                  <a:pt x="618050" y="8722"/>
                </a:lnTo>
                <a:lnTo>
                  <a:pt x="681596" y="3927"/>
                </a:lnTo>
                <a:lnTo>
                  <a:pt x="746836" y="994"/>
                </a:lnTo>
                <a:lnTo>
                  <a:pt x="813561" y="0"/>
                </a:lnTo>
                <a:lnTo>
                  <a:pt x="880287" y="994"/>
                </a:lnTo>
                <a:lnTo>
                  <a:pt x="945527" y="3927"/>
                </a:lnTo>
                <a:lnTo>
                  <a:pt x="1009073" y="8722"/>
                </a:lnTo>
                <a:lnTo>
                  <a:pt x="1070713" y="15299"/>
                </a:lnTo>
                <a:lnTo>
                  <a:pt x="1130240" y="23584"/>
                </a:lnTo>
                <a:lnTo>
                  <a:pt x="1187444" y="33497"/>
                </a:lnTo>
                <a:lnTo>
                  <a:pt x="1242115" y="44963"/>
                </a:lnTo>
                <a:lnTo>
                  <a:pt x="1294044" y="57903"/>
                </a:lnTo>
                <a:lnTo>
                  <a:pt x="1343022" y="72241"/>
                </a:lnTo>
                <a:lnTo>
                  <a:pt x="1388840" y="87899"/>
                </a:lnTo>
                <a:lnTo>
                  <a:pt x="1431287" y="104801"/>
                </a:lnTo>
                <a:lnTo>
                  <a:pt x="1470156" y="122867"/>
                </a:lnTo>
                <a:lnTo>
                  <a:pt x="1505235" y="142023"/>
                </a:lnTo>
                <a:lnTo>
                  <a:pt x="1563191" y="183290"/>
                </a:lnTo>
                <a:lnTo>
                  <a:pt x="1603480" y="227985"/>
                </a:lnTo>
                <a:lnTo>
                  <a:pt x="1624427" y="275488"/>
                </a:lnTo>
                <a:lnTo>
                  <a:pt x="1627124" y="300100"/>
                </a:lnTo>
                <a:lnTo>
                  <a:pt x="1624427" y="324714"/>
                </a:lnTo>
                <a:lnTo>
                  <a:pt x="1603480" y="372224"/>
                </a:lnTo>
                <a:lnTo>
                  <a:pt x="1563191" y="416931"/>
                </a:lnTo>
                <a:lnTo>
                  <a:pt x="1505235" y="458214"/>
                </a:lnTo>
                <a:lnTo>
                  <a:pt x="1470156" y="477378"/>
                </a:lnTo>
                <a:lnTo>
                  <a:pt x="1431287" y="495454"/>
                </a:lnTo>
                <a:lnTo>
                  <a:pt x="1388840" y="512365"/>
                </a:lnTo>
                <a:lnTo>
                  <a:pt x="1343022" y="528033"/>
                </a:lnTo>
                <a:lnTo>
                  <a:pt x="1294044" y="542380"/>
                </a:lnTo>
                <a:lnTo>
                  <a:pt x="1242115" y="555329"/>
                </a:lnTo>
                <a:lnTo>
                  <a:pt x="1187444" y="566803"/>
                </a:lnTo>
                <a:lnTo>
                  <a:pt x="1130240" y="576724"/>
                </a:lnTo>
                <a:lnTo>
                  <a:pt x="1070713" y="585015"/>
                </a:lnTo>
                <a:lnTo>
                  <a:pt x="1009073" y="591599"/>
                </a:lnTo>
                <a:lnTo>
                  <a:pt x="945527" y="596397"/>
                </a:lnTo>
                <a:lnTo>
                  <a:pt x="880287" y="599333"/>
                </a:lnTo>
                <a:lnTo>
                  <a:pt x="813561" y="600328"/>
                </a:lnTo>
                <a:lnTo>
                  <a:pt x="746836" y="599333"/>
                </a:lnTo>
                <a:lnTo>
                  <a:pt x="681596" y="596397"/>
                </a:lnTo>
                <a:lnTo>
                  <a:pt x="618050" y="591599"/>
                </a:lnTo>
                <a:lnTo>
                  <a:pt x="556410" y="585015"/>
                </a:lnTo>
                <a:lnTo>
                  <a:pt x="496883" y="576724"/>
                </a:lnTo>
                <a:lnTo>
                  <a:pt x="439679" y="566803"/>
                </a:lnTo>
                <a:lnTo>
                  <a:pt x="385008" y="555329"/>
                </a:lnTo>
                <a:lnTo>
                  <a:pt x="333079" y="542380"/>
                </a:lnTo>
                <a:lnTo>
                  <a:pt x="284101" y="528033"/>
                </a:lnTo>
                <a:lnTo>
                  <a:pt x="238283" y="512365"/>
                </a:lnTo>
                <a:lnTo>
                  <a:pt x="195836" y="495454"/>
                </a:lnTo>
                <a:lnTo>
                  <a:pt x="156967" y="477378"/>
                </a:lnTo>
                <a:lnTo>
                  <a:pt x="121888" y="458214"/>
                </a:lnTo>
                <a:lnTo>
                  <a:pt x="63932" y="416931"/>
                </a:lnTo>
                <a:lnTo>
                  <a:pt x="23643" y="372224"/>
                </a:lnTo>
                <a:lnTo>
                  <a:pt x="2696" y="324714"/>
                </a:lnTo>
                <a:lnTo>
                  <a:pt x="0" y="300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2077" y="4756277"/>
            <a:ext cx="9518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lang="en-US" sz="2000" spc="-5" dirty="0" smtClean="0">
                <a:latin typeface="Calibri"/>
                <a:cs typeface="Calibri"/>
              </a:rPr>
              <a:t>Num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0569" y="5494401"/>
            <a:ext cx="1144270" cy="600710"/>
          </a:xfrm>
          <a:custGeom>
            <a:avLst/>
            <a:gdLst/>
            <a:ahLst/>
            <a:cxnLst/>
            <a:rect l="l" t="t" r="r" b="b"/>
            <a:pathLst>
              <a:path w="1144270" h="600710">
                <a:moveTo>
                  <a:pt x="0" y="300215"/>
                </a:moveTo>
                <a:lnTo>
                  <a:pt x="13189" y="235821"/>
                </a:lnTo>
                <a:lnTo>
                  <a:pt x="50899" y="176236"/>
                </a:lnTo>
                <a:lnTo>
                  <a:pt x="78076" y="148704"/>
                </a:lnTo>
                <a:lnTo>
                  <a:pt x="110337" y="122925"/>
                </a:lnTo>
                <a:lnTo>
                  <a:pt x="147332" y="99081"/>
                </a:lnTo>
                <a:lnTo>
                  <a:pt x="188714" y="77356"/>
                </a:lnTo>
                <a:lnTo>
                  <a:pt x="234132" y="57933"/>
                </a:lnTo>
                <a:lnTo>
                  <a:pt x="283238" y="40995"/>
                </a:lnTo>
                <a:lnTo>
                  <a:pt x="335683" y="26725"/>
                </a:lnTo>
                <a:lnTo>
                  <a:pt x="391119" y="15308"/>
                </a:lnTo>
                <a:lnTo>
                  <a:pt x="449196" y="6925"/>
                </a:lnTo>
                <a:lnTo>
                  <a:pt x="509566" y="1762"/>
                </a:lnTo>
                <a:lnTo>
                  <a:pt x="571880" y="0"/>
                </a:lnTo>
                <a:lnTo>
                  <a:pt x="634196" y="1762"/>
                </a:lnTo>
                <a:lnTo>
                  <a:pt x="694571" y="6925"/>
                </a:lnTo>
                <a:lnTo>
                  <a:pt x="752655" y="15308"/>
                </a:lnTo>
                <a:lnTo>
                  <a:pt x="808100" y="26725"/>
                </a:lnTo>
                <a:lnTo>
                  <a:pt x="860556" y="40995"/>
                </a:lnTo>
                <a:lnTo>
                  <a:pt x="909674" y="57933"/>
                </a:lnTo>
                <a:lnTo>
                  <a:pt x="955105" y="77356"/>
                </a:lnTo>
                <a:lnTo>
                  <a:pt x="996498" y="99081"/>
                </a:lnTo>
                <a:lnTo>
                  <a:pt x="1033506" y="122925"/>
                </a:lnTo>
                <a:lnTo>
                  <a:pt x="1065779" y="148704"/>
                </a:lnTo>
                <a:lnTo>
                  <a:pt x="1092967" y="176236"/>
                </a:lnTo>
                <a:lnTo>
                  <a:pt x="1130692" y="235821"/>
                </a:lnTo>
                <a:lnTo>
                  <a:pt x="1143888" y="300215"/>
                </a:lnTo>
                <a:lnTo>
                  <a:pt x="1140531" y="332918"/>
                </a:lnTo>
                <a:lnTo>
                  <a:pt x="1114721" y="395081"/>
                </a:lnTo>
                <a:lnTo>
                  <a:pt x="1065779" y="451700"/>
                </a:lnTo>
                <a:lnTo>
                  <a:pt x="1033506" y="477472"/>
                </a:lnTo>
                <a:lnTo>
                  <a:pt x="996498" y="501309"/>
                </a:lnTo>
                <a:lnTo>
                  <a:pt x="955105" y="523027"/>
                </a:lnTo>
                <a:lnTo>
                  <a:pt x="909674" y="542444"/>
                </a:lnTo>
                <a:lnTo>
                  <a:pt x="860556" y="559376"/>
                </a:lnTo>
                <a:lnTo>
                  <a:pt x="808100" y="573640"/>
                </a:lnTo>
                <a:lnTo>
                  <a:pt x="752655" y="585052"/>
                </a:lnTo>
                <a:lnTo>
                  <a:pt x="694571" y="593431"/>
                </a:lnTo>
                <a:lnTo>
                  <a:pt x="634196" y="598593"/>
                </a:lnTo>
                <a:lnTo>
                  <a:pt x="571880" y="600354"/>
                </a:lnTo>
                <a:lnTo>
                  <a:pt x="509566" y="598593"/>
                </a:lnTo>
                <a:lnTo>
                  <a:pt x="449196" y="593431"/>
                </a:lnTo>
                <a:lnTo>
                  <a:pt x="391119" y="585052"/>
                </a:lnTo>
                <a:lnTo>
                  <a:pt x="335683" y="573640"/>
                </a:lnTo>
                <a:lnTo>
                  <a:pt x="283238" y="559376"/>
                </a:lnTo>
                <a:lnTo>
                  <a:pt x="234132" y="542444"/>
                </a:lnTo>
                <a:lnTo>
                  <a:pt x="188714" y="523027"/>
                </a:lnTo>
                <a:lnTo>
                  <a:pt x="147332" y="501309"/>
                </a:lnTo>
                <a:lnTo>
                  <a:pt x="110337" y="477472"/>
                </a:lnTo>
                <a:lnTo>
                  <a:pt x="78076" y="451700"/>
                </a:lnTo>
                <a:lnTo>
                  <a:pt x="50899" y="424175"/>
                </a:lnTo>
                <a:lnTo>
                  <a:pt x="13189" y="364601"/>
                </a:lnTo>
                <a:lnTo>
                  <a:pt x="0" y="30021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9368" y="5627116"/>
            <a:ext cx="5676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39816" y="5793778"/>
            <a:ext cx="331470" cy="1270"/>
          </a:xfrm>
          <a:custGeom>
            <a:avLst/>
            <a:gdLst/>
            <a:ahLst/>
            <a:cxnLst/>
            <a:rect l="l" t="t" r="r" b="b"/>
            <a:pathLst>
              <a:path w="331470" h="1270">
                <a:moveTo>
                  <a:pt x="331470" y="96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3630" y="5136134"/>
            <a:ext cx="191770" cy="288290"/>
          </a:xfrm>
          <a:custGeom>
            <a:avLst/>
            <a:gdLst/>
            <a:ahLst/>
            <a:cxnLst/>
            <a:rect l="l" t="t" r="r" b="b"/>
            <a:pathLst>
              <a:path w="191770" h="288289">
                <a:moveTo>
                  <a:pt x="0" y="0"/>
                </a:moveTo>
                <a:lnTo>
                  <a:pt x="191389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7028" y="5136134"/>
            <a:ext cx="163830" cy="288290"/>
          </a:xfrm>
          <a:custGeom>
            <a:avLst/>
            <a:gdLst/>
            <a:ahLst/>
            <a:cxnLst/>
            <a:rect l="l" t="t" r="r" b="b"/>
            <a:pathLst>
              <a:path w="163829" h="288289">
                <a:moveTo>
                  <a:pt x="163449" y="0"/>
                </a:moveTo>
                <a:lnTo>
                  <a:pt x="0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8210" y="5794616"/>
            <a:ext cx="332740" cy="635"/>
          </a:xfrm>
          <a:custGeom>
            <a:avLst/>
            <a:gdLst/>
            <a:ahLst/>
            <a:cxnLst/>
            <a:rect l="l" t="t" r="r" b="b"/>
            <a:pathLst>
              <a:path w="332740" h="635">
                <a:moveTo>
                  <a:pt x="0" y="126"/>
                </a:moveTo>
                <a:lnTo>
                  <a:pt x="3323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5906" y="1604517"/>
            <a:ext cx="10896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TA</a:t>
            </a:r>
            <a:r>
              <a:rPr sz="2800" b="1" spc="-20" dirty="0">
                <a:latin typeface="Courier New"/>
                <a:cs typeface="Courier New"/>
              </a:rPr>
              <a:t>B</a:t>
            </a:r>
            <a:r>
              <a:rPr sz="2800" b="1" spc="-10" dirty="0">
                <a:latin typeface="Courier New"/>
                <a:cs typeface="Courier New"/>
              </a:rPr>
              <a:t>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4517"/>
            <a:ext cx="130238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CREA</a:t>
            </a:r>
            <a:r>
              <a:rPr sz="2800" b="1" spc="-20" dirty="0">
                <a:latin typeface="Courier New"/>
                <a:cs typeface="Courier New"/>
              </a:rPr>
              <a:t>T</a:t>
            </a:r>
            <a:r>
              <a:rPr sz="2800" b="1" spc="-5" dirty="0">
                <a:latin typeface="Courier New"/>
                <a:cs typeface="Courier New"/>
              </a:rPr>
              <a:t>E</a:t>
            </a:r>
            <a:endParaRPr sz="2800" dirty="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ourier New"/>
                <a:cs typeface="Courier New"/>
              </a:rPr>
              <a:t>sID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3305" y="2116963"/>
            <a:ext cx="1514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INT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NOT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817" y="1604517"/>
            <a:ext cx="193992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Student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(</a:t>
            </a:r>
            <a:endParaRPr sz="2800" dirty="0">
              <a:latin typeface="Courier New"/>
              <a:cs typeface="Courier New"/>
            </a:endParaRPr>
          </a:p>
          <a:p>
            <a:pPr marL="22352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ourier New"/>
                <a:cs typeface="Courier New"/>
              </a:rPr>
              <a:t>NULL,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64" y="2629027"/>
            <a:ext cx="10896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Courier New"/>
                <a:cs typeface="Courier New"/>
              </a:rPr>
              <a:t>s</a:t>
            </a:r>
            <a:r>
              <a:rPr sz="2800" b="1" spc="-10" dirty="0">
                <a:latin typeface="Courier New"/>
                <a:cs typeface="Courier New"/>
              </a:rPr>
              <a:t>Name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501" y="2629027"/>
            <a:ext cx="32162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VARCHAR(50)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spc="-15" dirty="0">
                <a:latin typeface="Courier New"/>
                <a:cs typeface="Courier New"/>
              </a:rPr>
              <a:t>NOT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2414" y="2629027"/>
            <a:ext cx="10896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N</a:t>
            </a:r>
            <a:r>
              <a:rPr sz="2800" b="1" spc="-20" dirty="0">
                <a:latin typeface="Courier New"/>
                <a:cs typeface="Courier New"/>
              </a:rPr>
              <a:t>U</a:t>
            </a:r>
            <a:r>
              <a:rPr sz="2800" b="1" spc="-10" dirty="0">
                <a:latin typeface="Courier New"/>
                <a:cs typeface="Courier New"/>
              </a:rPr>
              <a:t>LL,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964" y="3141090"/>
            <a:ext cx="1727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 smtClean="0">
                <a:latin typeface="Courier New"/>
                <a:cs typeface="Courier New"/>
              </a:rPr>
              <a:t>s</a:t>
            </a:r>
            <a:r>
              <a:rPr lang="en-US" sz="2800" b="1" spc="-10" dirty="0" smtClean="0">
                <a:latin typeface="Courier New"/>
                <a:cs typeface="Courier New"/>
              </a:rPr>
              <a:t>Num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964" y="3653408"/>
            <a:ext cx="1939289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sYear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INT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600" y="3124200"/>
            <a:ext cx="279146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 smtClean="0">
                <a:latin typeface="Courier New"/>
                <a:cs typeface="Courier New"/>
              </a:rPr>
              <a:t>INT </a:t>
            </a:r>
            <a:r>
              <a:rPr sz="2800" b="1" spc="-10" dirty="0" smtClean="0">
                <a:latin typeface="Courier New"/>
                <a:cs typeface="Courier New"/>
              </a:rPr>
              <a:t>,</a:t>
            </a:r>
            <a:endParaRPr sz="2800" dirty="0">
              <a:latin typeface="Courier New"/>
              <a:cs typeface="Courier New"/>
            </a:endParaRPr>
          </a:p>
          <a:p>
            <a:pPr marL="22352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ourier New"/>
                <a:cs typeface="Courier New"/>
              </a:rPr>
              <a:t>DEFAULT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165472"/>
            <a:ext cx="45275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1286" y="5424170"/>
            <a:ext cx="1297305" cy="741680"/>
          </a:xfrm>
          <a:custGeom>
            <a:avLst/>
            <a:gdLst/>
            <a:ahLst/>
            <a:cxnLst/>
            <a:rect l="l" t="t" r="r" b="b"/>
            <a:pathLst>
              <a:path w="1297304" h="741679">
                <a:moveTo>
                  <a:pt x="0" y="123570"/>
                </a:moveTo>
                <a:lnTo>
                  <a:pt x="9717" y="75491"/>
                </a:lnTo>
                <a:lnTo>
                  <a:pt x="36210" y="36210"/>
                </a:lnTo>
                <a:lnTo>
                  <a:pt x="75491" y="9717"/>
                </a:lnTo>
                <a:lnTo>
                  <a:pt x="123571" y="0"/>
                </a:lnTo>
                <a:lnTo>
                  <a:pt x="1173353" y="0"/>
                </a:lnTo>
                <a:lnTo>
                  <a:pt x="1221432" y="9717"/>
                </a:lnTo>
                <a:lnTo>
                  <a:pt x="1260713" y="36210"/>
                </a:lnTo>
                <a:lnTo>
                  <a:pt x="1287206" y="75491"/>
                </a:lnTo>
                <a:lnTo>
                  <a:pt x="1296923" y="123570"/>
                </a:lnTo>
                <a:lnTo>
                  <a:pt x="1296923" y="617613"/>
                </a:lnTo>
                <a:lnTo>
                  <a:pt x="1287206" y="665690"/>
                </a:lnTo>
                <a:lnTo>
                  <a:pt x="1260713" y="704953"/>
                </a:lnTo>
                <a:lnTo>
                  <a:pt x="1221432" y="731426"/>
                </a:lnTo>
                <a:lnTo>
                  <a:pt x="1173353" y="741133"/>
                </a:lnTo>
                <a:lnTo>
                  <a:pt x="123571" y="741133"/>
                </a:lnTo>
                <a:lnTo>
                  <a:pt x="75491" y="731426"/>
                </a:lnTo>
                <a:lnTo>
                  <a:pt x="36210" y="704953"/>
                </a:lnTo>
                <a:lnTo>
                  <a:pt x="9717" y="665690"/>
                </a:lnTo>
                <a:lnTo>
                  <a:pt x="0" y="617613"/>
                </a:lnTo>
                <a:lnTo>
                  <a:pt x="0" y="12357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0140" y="5627116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67809" y="4623815"/>
            <a:ext cx="1307465" cy="600710"/>
          </a:xfrm>
          <a:custGeom>
            <a:avLst/>
            <a:gdLst/>
            <a:ahLst/>
            <a:cxnLst/>
            <a:rect l="l" t="t" r="r" b="b"/>
            <a:pathLst>
              <a:path w="1307464" h="600710">
                <a:moveTo>
                  <a:pt x="0" y="300100"/>
                </a:moveTo>
                <a:lnTo>
                  <a:pt x="11784" y="243076"/>
                </a:lnTo>
                <a:lnTo>
                  <a:pt x="45679" y="189663"/>
                </a:lnTo>
                <a:lnTo>
                  <a:pt x="99493" y="140867"/>
                </a:lnTo>
                <a:lnTo>
                  <a:pt x="133185" y="118516"/>
                </a:lnTo>
                <a:lnTo>
                  <a:pt x="171037" y="97696"/>
                </a:lnTo>
                <a:lnTo>
                  <a:pt x="212773" y="78533"/>
                </a:lnTo>
                <a:lnTo>
                  <a:pt x="258120" y="61154"/>
                </a:lnTo>
                <a:lnTo>
                  <a:pt x="306805" y="45684"/>
                </a:lnTo>
                <a:lnTo>
                  <a:pt x="358553" y="32249"/>
                </a:lnTo>
                <a:lnTo>
                  <a:pt x="413091" y="20975"/>
                </a:lnTo>
                <a:lnTo>
                  <a:pt x="470146" y="11987"/>
                </a:lnTo>
                <a:lnTo>
                  <a:pt x="529443" y="5411"/>
                </a:lnTo>
                <a:lnTo>
                  <a:pt x="590708" y="1373"/>
                </a:lnTo>
                <a:lnTo>
                  <a:pt x="653668" y="0"/>
                </a:lnTo>
                <a:lnTo>
                  <a:pt x="716608" y="1373"/>
                </a:lnTo>
                <a:lnTo>
                  <a:pt x="777855" y="5411"/>
                </a:lnTo>
                <a:lnTo>
                  <a:pt x="837135" y="11987"/>
                </a:lnTo>
                <a:lnTo>
                  <a:pt x="894176" y="20975"/>
                </a:lnTo>
                <a:lnTo>
                  <a:pt x="948702" y="32249"/>
                </a:lnTo>
                <a:lnTo>
                  <a:pt x="1000440" y="45684"/>
                </a:lnTo>
                <a:lnTo>
                  <a:pt x="1049116" y="61154"/>
                </a:lnTo>
                <a:lnTo>
                  <a:pt x="1094456" y="78533"/>
                </a:lnTo>
                <a:lnTo>
                  <a:pt x="1136187" y="97696"/>
                </a:lnTo>
                <a:lnTo>
                  <a:pt x="1174033" y="118516"/>
                </a:lnTo>
                <a:lnTo>
                  <a:pt x="1207723" y="140867"/>
                </a:lnTo>
                <a:lnTo>
                  <a:pt x="1261533" y="189663"/>
                </a:lnTo>
                <a:lnTo>
                  <a:pt x="1295426" y="243076"/>
                </a:lnTo>
                <a:lnTo>
                  <a:pt x="1307211" y="300100"/>
                </a:lnTo>
                <a:lnTo>
                  <a:pt x="1304219" y="329003"/>
                </a:lnTo>
                <a:lnTo>
                  <a:pt x="1281106" y="384356"/>
                </a:lnTo>
                <a:lnTo>
                  <a:pt x="1236981" y="435602"/>
                </a:lnTo>
                <a:lnTo>
                  <a:pt x="1174033" y="481732"/>
                </a:lnTo>
                <a:lnTo>
                  <a:pt x="1136187" y="502563"/>
                </a:lnTo>
                <a:lnTo>
                  <a:pt x="1094456" y="521737"/>
                </a:lnTo>
                <a:lnTo>
                  <a:pt x="1049116" y="539127"/>
                </a:lnTo>
                <a:lnTo>
                  <a:pt x="1000440" y="554608"/>
                </a:lnTo>
                <a:lnTo>
                  <a:pt x="948702" y="568052"/>
                </a:lnTo>
                <a:lnTo>
                  <a:pt x="894176" y="579336"/>
                </a:lnTo>
                <a:lnTo>
                  <a:pt x="837135" y="588331"/>
                </a:lnTo>
                <a:lnTo>
                  <a:pt x="777855" y="594912"/>
                </a:lnTo>
                <a:lnTo>
                  <a:pt x="716608" y="598953"/>
                </a:lnTo>
                <a:lnTo>
                  <a:pt x="653668" y="600328"/>
                </a:lnTo>
                <a:lnTo>
                  <a:pt x="590708" y="598953"/>
                </a:lnTo>
                <a:lnTo>
                  <a:pt x="529443" y="594912"/>
                </a:lnTo>
                <a:lnTo>
                  <a:pt x="470146" y="588331"/>
                </a:lnTo>
                <a:lnTo>
                  <a:pt x="413091" y="579336"/>
                </a:lnTo>
                <a:lnTo>
                  <a:pt x="358553" y="568052"/>
                </a:lnTo>
                <a:lnTo>
                  <a:pt x="306805" y="554608"/>
                </a:lnTo>
                <a:lnTo>
                  <a:pt x="258120" y="539127"/>
                </a:lnTo>
                <a:lnTo>
                  <a:pt x="212773" y="521737"/>
                </a:lnTo>
                <a:lnTo>
                  <a:pt x="171037" y="502563"/>
                </a:lnTo>
                <a:lnTo>
                  <a:pt x="133185" y="481732"/>
                </a:lnTo>
                <a:lnTo>
                  <a:pt x="99493" y="459370"/>
                </a:lnTo>
                <a:lnTo>
                  <a:pt x="45679" y="410556"/>
                </a:lnTo>
                <a:lnTo>
                  <a:pt x="11784" y="357130"/>
                </a:lnTo>
                <a:lnTo>
                  <a:pt x="0" y="300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52542" y="4756277"/>
            <a:ext cx="7404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sNa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5928" y="5493639"/>
            <a:ext cx="1144270" cy="600710"/>
          </a:xfrm>
          <a:custGeom>
            <a:avLst/>
            <a:gdLst/>
            <a:ahLst/>
            <a:cxnLst/>
            <a:rect l="l" t="t" r="r" b="b"/>
            <a:pathLst>
              <a:path w="1144270" h="600710">
                <a:moveTo>
                  <a:pt x="0" y="300139"/>
                </a:moveTo>
                <a:lnTo>
                  <a:pt x="13189" y="235748"/>
                </a:lnTo>
                <a:lnTo>
                  <a:pt x="50899" y="176173"/>
                </a:lnTo>
                <a:lnTo>
                  <a:pt x="78076" y="148648"/>
                </a:lnTo>
                <a:lnTo>
                  <a:pt x="110337" y="122876"/>
                </a:lnTo>
                <a:lnTo>
                  <a:pt x="147332" y="99039"/>
                </a:lnTo>
                <a:lnTo>
                  <a:pt x="188714" y="77322"/>
                </a:lnTo>
                <a:lnTo>
                  <a:pt x="234132" y="57906"/>
                </a:lnTo>
                <a:lnTo>
                  <a:pt x="283238" y="40975"/>
                </a:lnTo>
                <a:lnTo>
                  <a:pt x="335683" y="26712"/>
                </a:lnTo>
                <a:lnTo>
                  <a:pt x="391119" y="15300"/>
                </a:lnTo>
                <a:lnTo>
                  <a:pt x="449196" y="6922"/>
                </a:lnTo>
                <a:lnTo>
                  <a:pt x="509566" y="1761"/>
                </a:lnTo>
                <a:lnTo>
                  <a:pt x="571881" y="0"/>
                </a:lnTo>
                <a:lnTo>
                  <a:pt x="634196" y="1761"/>
                </a:lnTo>
                <a:lnTo>
                  <a:pt x="694571" y="6922"/>
                </a:lnTo>
                <a:lnTo>
                  <a:pt x="752655" y="15300"/>
                </a:lnTo>
                <a:lnTo>
                  <a:pt x="808100" y="26712"/>
                </a:lnTo>
                <a:lnTo>
                  <a:pt x="860556" y="40975"/>
                </a:lnTo>
                <a:lnTo>
                  <a:pt x="909674" y="57906"/>
                </a:lnTo>
                <a:lnTo>
                  <a:pt x="955105" y="77322"/>
                </a:lnTo>
                <a:lnTo>
                  <a:pt x="996498" y="99039"/>
                </a:lnTo>
                <a:lnTo>
                  <a:pt x="1033506" y="122876"/>
                </a:lnTo>
                <a:lnTo>
                  <a:pt x="1065779" y="148648"/>
                </a:lnTo>
                <a:lnTo>
                  <a:pt x="1092967" y="176173"/>
                </a:lnTo>
                <a:lnTo>
                  <a:pt x="1130692" y="235748"/>
                </a:lnTo>
                <a:lnTo>
                  <a:pt x="1143889" y="300139"/>
                </a:lnTo>
                <a:lnTo>
                  <a:pt x="1140531" y="332842"/>
                </a:lnTo>
                <a:lnTo>
                  <a:pt x="1114721" y="395006"/>
                </a:lnTo>
                <a:lnTo>
                  <a:pt x="1065779" y="451627"/>
                </a:lnTo>
                <a:lnTo>
                  <a:pt x="1033506" y="477401"/>
                </a:lnTo>
                <a:lnTo>
                  <a:pt x="996498" y="501239"/>
                </a:lnTo>
                <a:lnTo>
                  <a:pt x="955105" y="522958"/>
                </a:lnTo>
                <a:lnTo>
                  <a:pt x="909674" y="542376"/>
                </a:lnTo>
                <a:lnTo>
                  <a:pt x="860556" y="559309"/>
                </a:lnTo>
                <a:lnTo>
                  <a:pt x="808100" y="573574"/>
                </a:lnTo>
                <a:lnTo>
                  <a:pt x="752655" y="584988"/>
                </a:lnTo>
                <a:lnTo>
                  <a:pt x="694571" y="593367"/>
                </a:lnTo>
                <a:lnTo>
                  <a:pt x="634196" y="598529"/>
                </a:lnTo>
                <a:lnTo>
                  <a:pt x="571881" y="600290"/>
                </a:lnTo>
                <a:lnTo>
                  <a:pt x="509566" y="598529"/>
                </a:lnTo>
                <a:lnTo>
                  <a:pt x="449196" y="593367"/>
                </a:lnTo>
                <a:lnTo>
                  <a:pt x="391119" y="584988"/>
                </a:lnTo>
                <a:lnTo>
                  <a:pt x="335683" y="573574"/>
                </a:lnTo>
                <a:lnTo>
                  <a:pt x="283238" y="559309"/>
                </a:lnTo>
                <a:lnTo>
                  <a:pt x="234132" y="542376"/>
                </a:lnTo>
                <a:lnTo>
                  <a:pt x="188714" y="522958"/>
                </a:lnTo>
                <a:lnTo>
                  <a:pt x="147332" y="501239"/>
                </a:lnTo>
                <a:lnTo>
                  <a:pt x="110337" y="477401"/>
                </a:lnTo>
                <a:lnTo>
                  <a:pt x="78076" y="451627"/>
                </a:lnTo>
                <a:lnTo>
                  <a:pt x="50899" y="424101"/>
                </a:lnTo>
                <a:lnTo>
                  <a:pt x="13189" y="364526"/>
                </a:lnTo>
                <a:lnTo>
                  <a:pt x="0" y="3001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95596" y="5626201"/>
            <a:ext cx="3460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latin typeface="Calibri"/>
                <a:cs typeface="Calibri"/>
              </a:rPr>
              <a:t>sID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2225" y="4623815"/>
            <a:ext cx="1627505" cy="600710"/>
          </a:xfrm>
          <a:custGeom>
            <a:avLst/>
            <a:gdLst/>
            <a:ahLst/>
            <a:cxnLst/>
            <a:rect l="l" t="t" r="r" b="b"/>
            <a:pathLst>
              <a:path w="1627504" h="600710">
                <a:moveTo>
                  <a:pt x="0" y="300100"/>
                </a:moveTo>
                <a:lnTo>
                  <a:pt x="10647" y="251424"/>
                </a:lnTo>
                <a:lnTo>
                  <a:pt x="41475" y="205248"/>
                </a:lnTo>
                <a:lnTo>
                  <a:pt x="90806" y="162190"/>
                </a:lnTo>
                <a:lnTo>
                  <a:pt x="156967" y="122867"/>
                </a:lnTo>
                <a:lnTo>
                  <a:pt x="195836" y="104801"/>
                </a:lnTo>
                <a:lnTo>
                  <a:pt x="238283" y="87899"/>
                </a:lnTo>
                <a:lnTo>
                  <a:pt x="284101" y="72241"/>
                </a:lnTo>
                <a:lnTo>
                  <a:pt x="333079" y="57903"/>
                </a:lnTo>
                <a:lnTo>
                  <a:pt x="385008" y="44963"/>
                </a:lnTo>
                <a:lnTo>
                  <a:pt x="439679" y="33497"/>
                </a:lnTo>
                <a:lnTo>
                  <a:pt x="496883" y="23584"/>
                </a:lnTo>
                <a:lnTo>
                  <a:pt x="556410" y="15299"/>
                </a:lnTo>
                <a:lnTo>
                  <a:pt x="618050" y="8722"/>
                </a:lnTo>
                <a:lnTo>
                  <a:pt x="681596" y="3927"/>
                </a:lnTo>
                <a:lnTo>
                  <a:pt x="746836" y="994"/>
                </a:lnTo>
                <a:lnTo>
                  <a:pt x="813561" y="0"/>
                </a:lnTo>
                <a:lnTo>
                  <a:pt x="880287" y="994"/>
                </a:lnTo>
                <a:lnTo>
                  <a:pt x="945527" y="3927"/>
                </a:lnTo>
                <a:lnTo>
                  <a:pt x="1009073" y="8722"/>
                </a:lnTo>
                <a:lnTo>
                  <a:pt x="1070713" y="15299"/>
                </a:lnTo>
                <a:lnTo>
                  <a:pt x="1130240" y="23584"/>
                </a:lnTo>
                <a:lnTo>
                  <a:pt x="1187444" y="33497"/>
                </a:lnTo>
                <a:lnTo>
                  <a:pt x="1242115" y="44963"/>
                </a:lnTo>
                <a:lnTo>
                  <a:pt x="1294044" y="57903"/>
                </a:lnTo>
                <a:lnTo>
                  <a:pt x="1343022" y="72241"/>
                </a:lnTo>
                <a:lnTo>
                  <a:pt x="1388840" y="87899"/>
                </a:lnTo>
                <a:lnTo>
                  <a:pt x="1431287" y="104801"/>
                </a:lnTo>
                <a:lnTo>
                  <a:pt x="1470156" y="122867"/>
                </a:lnTo>
                <a:lnTo>
                  <a:pt x="1505235" y="142023"/>
                </a:lnTo>
                <a:lnTo>
                  <a:pt x="1563191" y="183290"/>
                </a:lnTo>
                <a:lnTo>
                  <a:pt x="1603480" y="227985"/>
                </a:lnTo>
                <a:lnTo>
                  <a:pt x="1624427" y="275488"/>
                </a:lnTo>
                <a:lnTo>
                  <a:pt x="1627124" y="300100"/>
                </a:lnTo>
                <a:lnTo>
                  <a:pt x="1624427" y="324714"/>
                </a:lnTo>
                <a:lnTo>
                  <a:pt x="1603480" y="372224"/>
                </a:lnTo>
                <a:lnTo>
                  <a:pt x="1563191" y="416931"/>
                </a:lnTo>
                <a:lnTo>
                  <a:pt x="1505235" y="458214"/>
                </a:lnTo>
                <a:lnTo>
                  <a:pt x="1470156" y="477378"/>
                </a:lnTo>
                <a:lnTo>
                  <a:pt x="1431287" y="495454"/>
                </a:lnTo>
                <a:lnTo>
                  <a:pt x="1388840" y="512365"/>
                </a:lnTo>
                <a:lnTo>
                  <a:pt x="1343022" y="528033"/>
                </a:lnTo>
                <a:lnTo>
                  <a:pt x="1294044" y="542380"/>
                </a:lnTo>
                <a:lnTo>
                  <a:pt x="1242115" y="555329"/>
                </a:lnTo>
                <a:lnTo>
                  <a:pt x="1187444" y="566803"/>
                </a:lnTo>
                <a:lnTo>
                  <a:pt x="1130240" y="576724"/>
                </a:lnTo>
                <a:lnTo>
                  <a:pt x="1070713" y="585015"/>
                </a:lnTo>
                <a:lnTo>
                  <a:pt x="1009073" y="591599"/>
                </a:lnTo>
                <a:lnTo>
                  <a:pt x="945527" y="596397"/>
                </a:lnTo>
                <a:lnTo>
                  <a:pt x="880287" y="599333"/>
                </a:lnTo>
                <a:lnTo>
                  <a:pt x="813561" y="600328"/>
                </a:lnTo>
                <a:lnTo>
                  <a:pt x="746836" y="599333"/>
                </a:lnTo>
                <a:lnTo>
                  <a:pt x="681596" y="596397"/>
                </a:lnTo>
                <a:lnTo>
                  <a:pt x="618050" y="591599"/>
                </a:lnTo>
                <a:lnTo>
                  <a:pt x="556410" y="585015"/>
                </a:lnTo>
                <a:lnTo>
                  <a:pt x="496883" y="576724"/>
                </a:lnTo>
                <a:lnTo>
                  <a:pt x="439679" y="566803"/>
                </a:lnTo>
                <a:lnTo>
                  <a:pt x="385008" y="555329"/>
                </a:lnTo>
                <a:lnTo>
                  <a:pt x="333079" y="542380"/>
                </a:lnTo>
                <a:lnTo>
                  <a:pt x="284101" y="528033"/>
                </a:lnTo>
                <a:lnTo>
                  <a:pt x="238283" y="512365"/>
                </a:lnTo>
                <a:lnTo>
                  <a:pt x="195836" y="495454"/>
                </a:lnTo>
                <a:lnTo>
                  <a:pt x="156967" y="477378"/>
                </a:lnTo>
                <a:lnTo>
                  <a:pt x="121888" y="458214"/>
                </a:lnTo>
                <a:lnTo>
                  <a:pt x="63932" y="416931"/>
                </a:lnTo>
                <a:lnTo>
                  <a:pt x="23643" y="372224"/>
                </a:lnTo>
                <a:lnTo>
                  <a:pt x="2696" y="324714"/>
                </a:lnTo>
                <a:lnTo>
                  <a:pt x="0" y="300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44335" y="4756277"/>
            <a:ext cx="9518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Calibri"/>
                <a:cs typeface="Calibri"/>
              </a:rPr>
              <a:t>s</a:t>
            </a:r>
            <a:r>
              <a:rPr lang="en-US" sz="2000" spc="-5" dirty="0" smtClean="0">
                <a:latin typeface="Calibri"/>
                <a:cs typeface="Calibri"/>
              </a:rPr>
              <a:t>Num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00569" y="5494401"/>
            <a:ext cx="1144270" cy="600710"/>
          </a:xfrm>
          <a:custGeom>
            <a:avLst/>
            <a:gdLst/>
            <a:ahLst/>
            <a:cxnLst/>
            <a:rect l="l" t="t" r="r" b="b"/>
            <a:pathLst>
              <a:path w="1144270" h="600710">
                <a:moveTo>
                  <a:pt x="0" y="300215"/>
                </a:moveTo>
                <a:lnTo>
                  <a:pt x="13189" y="235821"/>
                </a:lnTo>
                <a:lnTo>
                  <a:pt x="50899" y="176236"/>
                </a:lnTo>
                <a:lnTo>
                  <a:pt x="78076" y="148704"/>
                </a:lnTo>
                <a:lnTo>
                  <a:pt x="110337" y="122925"/>
                </a:lnTo>
                <a:lnTo>
                  <a:pt x="147332" y="99081"/>
                </a:lnTo>
                <a:lnTo>
                  <a:pt x="188714" y="77356"/>
                </a:lnTo>
                <a:lnTo>
                  <a:pt x="234132" y="57933"/>
                </a:lnTo>
                <a:lnTo>
                  <a:pt x="283238" y="40995"/>
                </a:lnTo>
                <a:lnTo>
                  <a:pt x="335683" y="26725"/>
                </a:lnTo>
                <a:lnTo>
                  <a:pt x="391119" y="15308"/>
                </a:lnTo>
                <a:lnTo>
                  <a:pt x="449196" y="6925"/>
                </a:lnTo>
                <a:lnTo>
                  <a:pt x="509566" y="1762"/>
                </a:lnTo>
                <a:lnTo>
                  <a:pt x="571880" y="0"/>
                </a:lnTo>
                <a:lnTo>
                  <a:pt x="634196" y="1762"/>
                </a:lnTo>
                <a:lnTo>
                  <a:pt x="694571" y="6925"/>
                </a:lnTo>
                <a:lnTo>
                  <a:pt x="752655" y="15308"/>
                </a:lnTo>
                <a:lnTo>
                  <a:pt x="808100" y="26725"/>
                </a:lnTo>
                <a:lnTo>
                  <a:pt x="860556" y="40995"/>
                </a:lnTo>
                <a:lnTo>
                  <a:pt x="909674" y="57933"/>
                </a:lnTo>
                <a:lnTo>
                  <a:pt x="955105" y="77356"/>
                </a:lnTo>
                <a:lnTo>
                  <a:pt x="996498" y="99081"/>
                </a:lnTo>
                <a:lnTo>
                  <a:pt x="1033506" y="122925"/>
                </a:lnTo>
                <a:lnTo>
                  <a:pt x="1065779" y="148704"/>
                </a:lnTo>
                <a:lnTo>
                  <a:pt x="1092967" y="176236"/>
                </a:lnTo>
                <a:lnTo>
                  <a:pt x="1130692" y="235821"/>
                </a:lnTo>
                <a:lnTo>
                  <a:pt x="1143888" y="300215"/>
                </a:lnTo>
                <a:lnTo>
                  <a:pt x="1140531" y="332918"/>
                </a:lnTo>
                <a:lnTo>
                  <a:pt x="1114721" y="395081"/>
                </a:lnTo>
                <a:lnTo>
                  <a:pt x="1065779" y="451700"/>
                </a:lnTo>
                <a:lnTo>
                  <a:pt x="1033506" y="477472"/>
                </a:lnTo>
                <a:lnTo>
                  <a:pt x="996498" y="501309"/>
                </a:lnTo>
                <a:lnTo>
                  <a:pt x="955105" y="523027"/>
                </a:lnTo>
                <a:lnTo>
                  <a:pt x="909674" y="542444"/>
                </a:lnTo>
                <a:lnTo>
                  <a:pt x="860556" y="559376"/>
                </a:lnTo>
                <a:lnTo>
                  <a:pt x="808100" y="573640"/>
                </a:lnTo>
                <a:lnTo>
                  <a:pt x="752655" y="585052"/>
                </a:lnTo>
                <a:lnTo>
                  <a:pt x="694571" y="593431"/>
                </a:lnTo>
                <a:lnTo>
                  <a:pt x="634196" y="598593"/>
                </a:lnTo>
                <a:lnTo>
                  <a:pt x="571880" y="600354"/>
                </a:lnTo>
                <a:lnTo>
                  <a:pt x="509566" y="598593"/>
                </a:lnTo>
                <a:lnTo>
                  <a:pt x="449196" y="593431"/>
                </a:lnTo>
                <a:lnTo>
                  <a:pt x="391119" y="585052"/>
                </a:lnTo>
                <a:lnTo>
                  <a:pt x="335683" y="573640"/>
                </a:lnTo>
                <a:lnTo>
                  <a:pt x="283238" y="559376"/>
                </a:lnTo>
                <a:lnTo>
                  <a:pt x="234132" y="542444"/>
                </a:lnTo>
                <a:lnTo>
                  <a:pt x="188714" y="523027"/>
                </a:lnTo>
                <a:lnTo>
                  <a:pt x="147332" y="501309"/>
                </a:lnTo>
                <a:lnTo>
                  <a:pt x="110337" y="477472"/>
                </a:lnTo>
                <a:lnTo>
                  <a:pt x="78076" y="451700"/>
                </a:lnTo>
                <a:lnTo>
                  <a:pt x="50899" y="424175"/>
                </a:lnTo>
                <a:lnTo>
                  <a:pt x="13189" y="364601"/>
                </a:lnTo>
                <a:lnTo>
                  <a:pt x="0" y="30021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89368" y="5627116"/>
            <a:ext cx="5676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39816" y="5793778"/>
            <a:ext cx="331470" cy="1270"/>
          </a:xfrm>
          <a:custGeom>
            <a:avLst/>
            <a:gdLst/>
            <a:ahLst/>
            <a:cxnLst/>
            <a:rect l="l" t="t" r="r" b="b"/>
            <a:pathLst>
              <a:path w="331470" h="1270">
                <a:moveTo>
                  <a:pt x="331470" y="96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83630" y="5136134"/>
            <a:ext cx="191770" cy="288290"/>
          </a:xfrm>
          <a:custGeom>
            <a:avLst/>
            <a:gdLst/>
            <a:ahLst/>
            <a:cxnLst/>
            <a:rect l="l" t="t" r="r" b="b"/>
            <a:pathLst>
              <a:path w="191770" h="288289">
                <a:moveTo>
                  <a:pt x="0" y="0"/>
                </a:moveTo>
                <a:lnTo>
                  <a:pt x="191389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7028" y="5136134"/>
            <a:ext cx="163830" cy="288290"/>
          </a:xfrm>
          <a:custGeom>
            <a:avLst/>
            <a:gdLst/>
            <a:ahLst/>
            <a:cxnLst/>
            <a:rect l="l" t="t" r="r" b="b"/>
            <a:pathLst>
              <a:path w="163829" h="288289">
                <a:moveTo>
                  <a:pt x="163449" y="0"/>
                </a:moveTo>
                <a:lnTo>
                  <a:pt x="0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68210" y="5794616"/>
            <a:ext cx="332740" cy="635"/>
          </a:xfrm>
          <a:custGeom>
            <a:avLst/>
            <a:gdLst/>
            <a:ahLst/>
            <a:cxnLst/>
            <a:rect l="l" t="t" r="r" b="b"/>
            <a:pathLst>
              <a:path w="332740" h="635">
                <a:moveTo>
                  <a:pt x="0" y="126"/>
                </a:moveTo>
                <a:lnTo>
                  <a:pt x="3323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2565">
              <a:lnSpc>
                <a:spcPct val="100000"/>
              </a:lnSpc>
            </a:pPr>
            <a:r>
              <a:rPr spc="-15" dirty="0"/>
              <a:t>AUTO_INCREMENT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3029"/>
            <a:ext cx="8047355" cy="460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column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200" b="1" spc="-5" dirty="0">
                <a:latin typeface="Courier New"/>
                <a:cs typeface="Courier New"/>
              </a:rPr>
              <a:t>AUTO_INCREMENT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 </a:t>
            </a:r>
            <a:r>
              <a:rPr sz="2600" spc="-5" dirty="0">
                <a:latin typeface="Calibri"/>
                <a:cs typeface="Calibri"/>
              </a:rPr>
              <a:t>(usually </a:t>
            </a:r>
            <a:r>
              <a:rPr sz="2600" spc="-10" dirty="0">
                <a:latin typeface="Calibri"/>
                <a:cs typeface="Calibri"/>
              </a:rPr>
              <a:t>max(col) </a:t>
            </a:r>
            <a:r>
              <a:rPr sz="2600" dirty="0">
                <a:latin typeface="Calibri"/>
                <a:cs typeface="Calibri"/>
              </a:rPr>
              <a:t>+ 1) is </a:t>
            </a:r>
            <a:r>
              <a:rPr sz="2600" spc="-5" dirty="0">
                <a:latin typeface="Calibri"/>
                <a:cs typeface="Calibri"/>
              </a:rPr>
              <a:t>automatically inserted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15" dirty="0">
                <a:latin typeface="Calibri"/>
                <a:cs typeface="Calibri"/>
              </a:rPr>
              <a:t>data  </a:t>
            </a:r>
            <a:r>
              <a:rPr sz="2600" dirty="0">
                <a:latin typeface="Calibri"/>
                <a:cs typeface="Calibri"/>
              </a:rPr>
              <a:t>is added. </a:t>
            </a:r>
            <a:endParaRPr lang="en-US" sz="2600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90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 smtClean="0">
                <a:latin typeface="Calibri"/>
                <a:cs typeface="Calibri"/>
              </a:rPr>
              <a:t>For</a:t>
            </a:r>
            <a:r>
              <a:rPr sz="2600" spc="-75" dirty="0" smtClean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example:</a:t>
            </a:r>
            <a:endParaRPr sz="2600" dirty="0">
              <a:latin typeface="Calibri"/>
              <a:cs typeface="Calibri"/>
            </a:endParaRPr>
          </a:p>
          <a:p>
            <a:pPr marL="20320" algn="ctr">
              <a:lnSpc>
                <a:spcPct val="100000"/>
              </a:lnSpc>
              <a:spcBef>
                <a:spcPts val="229"/>
              </a:spcBef>
            </a:pPr>
            <a:r>
              <a:rPr sz="2200" b="1" dirty="0">
                <a:latin typeface="Courier New"/>
                <a:cs typeface="Courier New"/>
              </a:rPr>
              <a:t>col-name </a:t>
            </a:r>
            <a:r>
              <a:rPr sz="2200" b="1" spc="-10" dirty="0">
                <a:latin typeface="Courier New"/>
                <a:cs typeface="Courier New"/>
              </a:rPr>
              <a:t>INT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AUTO_INCREMENT,</a:t>
            </a:r>
            <a:endParaRPr sz="2200" dirty="0">
              <a:latin typeface="Courier New"/>
              <a:cs typeface="Courier New"/>
            </a:endParaRPr>
          </a:p>
          <a:p>
            <a:pPr marL="355600" marR="128270" indent="-342900" algn="just">
              <a:lnSpc>
                <a:spcPct val="9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 it </a:t>
            </a:r>
            <a:r>
              <a:rPr sz="2600" spc="-5" dirty="0">
                <a:latin typeface="Calibri"/>
                <a:cs typeface="Calibri"/>
              </a:rPr>
              <a:t>comes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inserting </a:t>
            </a:r>
            <a:r>
              <a:rPr sz="2600" spc="-10" dirty="0">
                <a:latin typeface="Calibri"/>
                <a:cs typeface="Calibri"/>
              </a:rPr>
              <a:t>values,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should use </a:t>
            </a:r>
            <a:r>
              <a:rPr sz="2600" dirty="0">
                <a:latin typeface="Calibri"/>
                <a:cs typeface="Calibri"/>
              </a:rPr>
              <a:t>NULL,  0 or nothing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ensure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don’t override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automatic 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Note: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0" dirty="0">
                <a:latin typeface="Calibri"/>
                <a:cs typeface="Calibri"/>
              </a:rPr>
              <a:t>auto_increment value </a:t>
            </a:r>
            <a:r>
              <a:rPr sz="2600" dirty="0">
                <a:latin typeface="Calibri"/>
                <a:cs typeface="Calibri"/>
              </a:rPr>
              <a:t>isn’t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recalculated</a:t>
            </a:r>
            <a:endParaRPr sz="2600" dirty="0">
              <a:latin typeface="Calibri"/>
              <a:cs typeface="Calibri"/>
            </a:endParaRPr>
          </a:p>
          <a:p>
            <a:pPr marL="3556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during </a:t>
            </a:r>
            <a:r>
              <a:rPr sz="2600" spc="-10" dirty="0">
                <a:latin typeface="Calibri"/>
                <a:cs typeface="Calibri"/>
              </a:rPr>
              <a:t>deletes,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might </a:t>
            </a:r>
            <a:r>
              <a:rPr sz="2600" spc="-15" dirty="0">
                <a:latin typeface="Calibri"/>
                <a:cs typeface="Calibri"/>
              </a:rPr>
              <a:t>want to </a:t>
            </a:r>
            <a:r>
              <a:rPr sz="2600" spc="-10" dirty="0">
                <a:latin typeface="Calibri"/>
                <a:cs typeface="Calibri"/>
              </a:rPr>
              <a:t>reset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using:</a:t>
            </a:r>
            <a:endParaRPr sz="2600" dirty="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229"/>
              </a:spcBef>
            </a:pPr>
            <a:r>
              <a:rPr sz="2200" b="1" spc="-5" dirty="0">
                <a:latin typeface="Courier New"/>
                <a:cs typeface="Courier New"/>
              </a:rPr>
              <a:t>ALTER </a:t>
            </a:r>
            <a:r>
              <a:rPr sz="2200" b="1" dirty="0">
                <a:latin typeface="Courier New"/>
                <a:cs typeface="Courier New"/>
              </a:rPr>
              <a:t>TABLE table-name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AUTO_INCREMENT=1;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4036060" cy="177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860425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Student (  sID INT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NULL</a:t>
            </a:r>
            <a:r>
              <a:rPr sz="1600" b="1" spc="-5" dirty="0" smtClean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sName VARCHAR(50) 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255904" marR="615315">
              <a:lnSpc>
                <a:spcPct val="120000"/>
              </a:lnSpc>
            </a:pPr>
            <a:r>
              <a:rPr lang="en-US" sz="1600" b="1" spc="-5" dirty="0" err="1" smtClean="0">
                <a:latin typeface="Courier New"/>
                <a:cs typeface="Courier New"/>
              </a:rPr>
              <a:t>s</a:t>
            </a:r>
            <a:r>
              <a:rPr lang="en-US" sz="1600" b="1" spc="-5" dirty="0" err="1">
                <a:latin typeface="Courier New"/>
                <a:cs typeface="Courier New"/>
              </a:rPr>
              <a:t>N</a:t>
            </a:r>
            <a:r>
              <a:rPr lang="en-US" sz="1600" b="1" spc="-5" dirty="0" err="1" smtClean="0">
                <a:latin typeface="Courier New"/>
                <a:cs typeface="Courier New"/>
              </a:rPr>
              <a:t>um</a:t>
            </a:r>
            <a:r>
              <a:rPr lang="en-US" sz="1600" b="1" spc="-5" dirty="0" smtClean="0">
                <a:latin typeface="Courier New"/>
                <a:cs typeface="Courier New"/>
              </a:rPr>
              <a:t> INT AUTO_INCREMENT</a:t>
            </a:r>
            <a:r>
              <a:rPr sz="1600" b="1" spc="-5" dirty="0" smtClean="0">
                <a:latin typeface="Courier New"/>
                <a:cs typeface="Courier New"/>
              </a:rPr>
              <a:t>,  </a:t>
            </a:r>
            <a:r>
              <a:rPr sz="1600" b="1" spc="-5" dirty="0">
                <a:latin typeface="Courier New"/>
                <a:cs typeface="Courier New"/>
              </a:rPr>
              <a:t>sYear INT DEFAULT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207" y="3915536"/>
            <a:ext cx="1001394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Module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15536"/>
            <a:ext cx="1488440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CREATE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TABLE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12665"/>
            <a:ext cx="3578860" cy="167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Tips:</a:t>
            </a:r>
            <a:endParaRPr sz="2000">
              <a:latin typeface="Calibri"/>
              <a:cs typeface="Calibri"/>
            </a:endParaRPr>
          </a:p>
          <a:p>
            <a:pPr marL="355600" marR="111760">
              <a:lnSpc>
                <a:spcPct val="100000"/>
              </a:lnSpc>
              <a:spcBef>
                <a:spcPts val="480"/>
              </a:spcBef>
              <a:buChar char="-"/>
              <a:tabLst>
                <a:tab pos="492125" algn="l"/>
              </a:tabLst>
            </a:pPr>
            <a:r>
              <a:rPr sz="2000" spc="-15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module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 6  </a:t>
            </a:r>
            <a:r>
              <a:rPr sz="2000" spc="-10" dirty="0">
                <a:latin typeface="Calibri"/>
                <a:cs typeface="Calibri"/>
              </a:rPr>
              <a:t>characters </a:t>
            </a:r>
            <a:r>
              <a:rPr sz="2000" spc="-5" dirty="0">
                <a:latin typeface="Calibri"/>
                <a:cs typeface="Calibri"/>
              </a:rPr>
              <a:t>code </a:t>
            </a:r>
            <a:r>
              <a:rPr sz="2000" dirty="0">
                <a:latin typeface="Calibri"/>
                <a:cs typeface="Calibri"/>
              </a:rPr>
              <a:t>(e.g.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G64DBS)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480"/>
              </a:spcBef>
              <a:buChar char="-"/>
              <a:tabLst>
                <a:tab pos="492125" algn="l"/>
              </a:tabLst>
            </a:pPr>
            <a:r>
              <a:rPr sz="2000" spc="-15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module </a:t>
            </a:r>
            <a:r>
              <a:rPr sz="2000" spc="-5" dirty="0">
                <a:latin typeface="Calibri"/>
                <a:cs typeface="Calibri"/>
              </a:rPr>
              <a:t>usually gives </a:t>
            </a:r>
            <a:r>
              <a:rPr sz="2000" dirty="0">
                <a:latin typeface="Calibri"/>
                <a:cs typeface="Calibri"/>
              </a:rPr>
              <a:t>10  </a:t>
            </a:r>
            <a:r>
              <a:rPr sz="2000" spc="-5" dirty="0">
                <a:latin typeface="Calibri"/>
                <a:cs typeface="Calibri"/>
              </a:rPr>
              <a:t>credits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353" y="2679573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79"/>
                </a:lnTo>
                <a:lnTo>
                  <a:pt x="1116933" y="26019"/>
                </a:lnTo>
                <a:lnTo>
                  <a:pt x="1136003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4498" y="2778125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6063" y="2103501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2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463" y="2185542"/>
            <a:ext cx="596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729610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5473" y="281152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2269" y="2103501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505"/>
                </a:lnTo>
                <a:lnTo>
                  <a:pt x="53746" y="131962"/>
                </a:lnTo>
                <a:lnTo>
                  <a:pt x="116807" y="95268"/>
                </a:lnTo>
                <a:lnTo>
                  <a:pt x="156181" y="78636"/>
                </a:lnTo>
                <a:lnTo>
                  <a:pt x="200326" y="63293"/>
                </a:lnTo>
                <a:lnTo>
                  <a:pt x="248899" y="49347"/>
                </a:lnTo>
                <a:lnTo>
                  <a:pt x="301556" y="36908"/>
                </a:lnTo>
                <a:lnTo>
                  <a:pt x="357954" y="26084"/>
                </a:lnTo>
                <a:lnTo>
                  <a:pt x="417748" y="16984"/>
                </a:lnTo>
                <a:lnTo>
                  <a:pt x="480596" y="9716"/>
                </a:lnTo>
                <a:lnTo>
                  <a:pt x="546153" y="4391"/>
                </a:lnTo>
                <a:lnTo>
                  <a:pt x="614076" y="1115"/>
                </a:lnTo>
                <a:lnTo>
                  <a:pt x="684022" y="0"/>
                </a:lnTo>
                <a:lnTo>
                  <a:pt x="753968" y="1115"/>
                </a:lnTo>
                <a:lnTo>
                  <a:pt x="821896" y="4391"/>
                </a:lnTo>
                <a:lnTo>
                  <a:pt x="887459" y="9716"/>
                </a:lnTo>
                <a:lnTo>
                  <a:pt x="950315" y="16984"/>
                </a:lnTo>
                <a:lnTo>
                  <a:pt x="1010119" y="26084"/>
                </a:lnTo>
                <a:lnTo>
                  <a:pt x="1066527" y="36908"/>
                </a:lnTo>
                <a:lnTo>
                  <a:pt x="1119195" y="49347"/>
                </a:lnTo>
                <a:lnTo>
                  <a:pt x="1167780" y="63293"/>
                </a:lnTo>
                <a:lnTo>
                  <a:pt x="1211938" y="78636"/>
                </a:lnTo>
                <a:lnTo>
                  <a:pt x="1251323" y="95268"/>
                </a:lnTo>
                <a:lnTo>
                  <a:pt x="1285593" y="113080"/>
                </a:lnTo>
                <a:lnTo>
                  <a:pt x="1337411" y="151807"/>
                </a:lnTo>
                <a:lnTo>
                  <a:pt x="1364638" y="193948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7069" y="2185542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8342" y="2730119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5075" y="2812160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126" y="2945638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472308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2269" y="2472308"/>
            <a:ext cx="200660" cy="207645"/>
          </a:xfrm>
          <a:custGeom>
            <a:avLst/>
            <a:gdLst/>
            <a:ahLst/>
            <a:cxnLst/>
            <a:rect l="l" t="t" r="r" b="b"/>
            <a:pathLst>
              <a:path w="200659" h="207644">
                <a:moveTo>
                  <a:pt x="200278" y="0"/>
                </a:moveTo>
                <a:lnTo>
                  <a:pt x="0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5353" y="2946145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6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2353" y="4189476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9071" y="4288408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7982" y="4240148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471"/>
                </a:lnTo>
                <a:lnTo>
                  <a:pt x="58556" y="120992"/>
                </a:lnTo>
                <a:lnTo>
                  <a:pt x="126563" y="80883"/>
                </a:lnTo>
                <a:lnTo>
                  <a:pt x="168735" y="63245"/>
                </a:lnTo>
                <a:lnTo>
                  <a:pt x="215777" y="47436"/>
                </a:lnTo>
                <a:lnTo>
                  <a:pt x="267255" y="33615"/>
                </a:lnTo>
                <a:lnTo>
                  <a:pt x="322739" y="21944"/>
                </a:lnTo>
                <a:lnTo>
                  <a:pt x="381794" y="12586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6"/>
                </a:lnTo>
                <a:lnTo>
                  <a:pt x="829404" y="21944"/>
                </a:lnTo>
                <a:lnTo>
                  <a:pt x="884888" y="33615"/>
                </a:lnTo>
                <a:lnTo>
                  <a:pt x="936366" y="47436"/>
                </a:lnTo>
                <a:lnTo>
                  <a:pt x="983408" y="63246"/>
                </a:lnTo>
                <a:lnTo>
                  <a:pt x="1025580" y="80883"/>
                </a:lnTo>
                <a:lnTo>
                  <a:pt x="1062451" y="100185"/>
                </a:lnTo>
                <a:lnTo>
                  <a:pt x="1118557" y="143141"/>
                </a:lnTo>
                <a:lnTo>
                  <a:pt x="1148268" y="190820"/>
                </a:lnTo>
                <a:lnTo>
                  <a:pt x="1152143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1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99761" y="432244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0171" y="501319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9533" y="5095747"/>
            <a:ext cx="549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8342" y="4240148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469"/>
                </a:lnTo>
                <a:lnTo>
                  <a:pt x="53746" y="131909"/>
                </a:lnTo>
                <a:lnTo>
                  <a:pt x="116807" y="95212"/>
                </a:lnTo>
                <a:lnTo>
                  <a:pt x="156181" y="78584"/>
                </a:lnTo>
                <a:lnTo>
                  <a:pt x="200326" y="63246"/>
                </a:lnTo>
                <a:lnTo>
                  <a:pt x="248899" y="49306"/>
                </a:lnTo>
                <a:lnTo>
                  <a:pt x="301556" y="36875"/>
                </a:lnTo>
                <a:lnTo>
                  <a:pt x="357954" y="26058"/>
                </a:lnTo>
                <a:lnTo>
                  <a:pt x="417748" y="16966"/>
                </a:lnTo>
                <a:lnTo>
                  <a:pt x="480596" y="9706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6"/>
                </a:lnTo>
                <a:lnTo>
                  <a:pt x="950315" y="16966"/>
                </a:lnTo>
                <a:lnTo>
                  <a:pt x="1010119" y="26058"/>
                </a:lnTo>
                <a:lnTo>
                  <a:pt x="1066527" y="36875"/>
                </a:lnTo>
                <a:lnTo>
                  <a:pt x="1119195" y="49306"/>
                </a:lnTo>
                <a:lnTo>
                  <a:pt x="1167780" y="63245"/>
                </a:lnTo>
                <a:lnTo>
                  <a:pt x="1211938" y="78584"/>
                </a:lnTo>
                <a:lnTo>
                  <a:pt x="1251323" y="95212"/>
                </a:lnTo>
                <a:lnTo>
                  <a:pt x="1285593" y="113023"/>
                </a:lnTo>
                <a:lnTo>
                  <a:pt x="1337411" y="151760"/>
                </a:lnTo>
                <a:lnTo>
                  <a:pt x="1364638" y="193927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1618" y="4322445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126" y="44561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5353" y="4456176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3853" y="4722876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085">
              <a:lnSpc>
                <a:spcPct val="100000"/>
              </a:lnSpc>
            </a:pPr>
            <a:r>
              <a:rPr dirty="0"/>
              <a:t>Learning</a:t>
            </a:r>
            <a:r>
              <a:rPr spc="-75" dirty="0"/>
              <a:t> </a:t>
            </a:r>
            <a:r>
              <a:rPr spc="-15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590800"/>
            <a:ext cx="7586345" cy="364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Introduce </a:t>
            </a:r>
            <a:r>
              <a:rPr sz="3200" dirty="0">
                <a:latin typeface="Calibri"/>
                <a:cs typeface="Calibri"/>
              </a:rPr>
              <a:t>the SQL </a:t>
            </a:r>
            <a:r>
              <a:rPr sz="3200" spc="-5" dirty="0">
                <a:latin typeface="Calibri"/>
                <a:cs typeface="Calibri"/>
              </a:rPr>
              <a:t>language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basic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create </a:t>
            </a: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tables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Understand </a:t>
            </a:r>
            <a:r>
              <a:rPr sz="3200" spc="-5" dirty="0">
                <a:latin typeface="Calibri"/>
                <a:cs typeface="Calibri"/>
              </a:rPr>
              <a:t>how terminology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30" dirty="0">
                <a:latin typeface="Calibri"/>
                <a:cs typeface="Calibri"/>
              </a:rPr>
              <a:t>keywords 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spc="-10" dirty="0">
                <a:latin typeface="Calibri"/>
                <a:cs typeface="Calibri"/>
              </a:rPr>
              <a:t>throughout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topics  </a:t>
            </a:r>
            <a:r>
              <a:rPr sz="3200" spc="-15" dirty="0">
                <a:latin typeface="Calibri"/>
                <a:cs typeface="Calibri"/>
              </a:rPr>
              <a:t>covered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</a:t>
            </a:r>
          </a:p>
          <a:p>
            <a:pPr marL="355600" marR="72517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Familiarise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SQL </a:t>
            </a:r>
            <a:r>
              <a:rPr sz="3200" spc="-10" dirty="0">
                <a:latin typeface="Calibri"/>
                <a:cs typeface="Calibri"/>
              </a:rPr>
              <a:t>terms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practice  elementary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queries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4112260" cy="177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860425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Student (  sID INT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NULL</a:t>
            </a:r>
            <a:r>
              <a:rPr sz="1600" b="1" spc="-5" dirty="0" smtClean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sName VARCHAR(50) 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255904" marR="615315">
              <a:lnSpc>
                <a:spcPct val="120000"/>
              </a:lnSpc>
            </a:pPr>
            <a:r>
              <a:rPr lang="en-US" sz="1600" b="1" spc="-5" dirty="0" err="1">
                <a:latin typeface="Courier New"/>
                <a:cs typeface="Courier New"/>
              </a:rPr>
              <a:t>sNum</a:t>
            </a:r>
            <a:r>
              <a:rPr lang="en-US" sz="1600" b="1" spc="-5" dirty="0">
                <a:latin typeface="Courier New"/>
                <a:cs typeface="Courier New"/>
              </a:rPr>
              <a:t> INT AUTO_INCREMENT</a:t>
            </a:r>
            <a:r>
              <a:rPr lang="en-US" sz="1600" b="1" spc="-5" dirty="0" smtClean="0">
                <a:latin typeface="Courier New"/>
                <a:cs typeface="Courier New"/>
              </a:rPr>
              <a:t>,</a:t>
            </a:r>
            <a:r>
              <a:rPr sz="1600" b="1" spc="-5" dirty="0" smtClean="0">
                <a:latin typeface="Courier New"/>
                <a:cs typeface="Courier New"/>
              </a:rPr>
              <a:t>  </a:t>
            </a:r>
            <a:r>
              <a:rPr sz="1600" b="1" spc="-5" dirty="0">
                <a:latin typeface="Courier New"/>
                <a:cs typeface="Courier New"/>
              </a:rPr>
              <a:t>sYear INT DEFAULT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66769"/>
            <a:ext cx="307784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Module (  mCode CHAR(6) NOT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800600"/>
            <a:ext cx="307784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mCredits TINYINT NOT NULL  DEFAULT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mTitle VARCHAR(100)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NOT</a:t>
            </a:r>
            <a:endParaRPr sz="1600" dirty="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NULL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573979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353" y="2679573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79"/>
                </a:lnTo>
                <a:lnTo>
                  <a:pt x="1116933" y="26019"/>
                </a:lnTo>
                <a:lnTo>
                  <a:pt x="1136003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4498" y="2778125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6063" y="2103501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2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463" y="2185542"/>
            <a:ext cx="596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729610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5473" y="281152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2269" y="2103501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505"/>
                </a:lnTo>
                <a:lnTo>
                  <a:pt x="53746" y="131962"/>
                </a:lnTo>
                <a:lnTo>
                  <a:pt x="116807" y="95268"/>
                </a:lnTo>
                <a:lnTo>
                  <a:pt x="156181" y="78636"/>
                </a:lnTo>
                <a:lnTo>
                  <a:pt x="200326" y="63293"/>
                </a:lnTo>
                <a:lnTo>
                  <a:pt x="248899" y="49347"/>
                </a:lnTo>
                <a:lnTo>
                  <a:pt x="301556" y="36908"/>
                </a:lnTo>
                <a:lnTo>
                  <a:pt x="357954" y="26084"/>
                </a:lnTo>
                <a:lnTo>
                  <a:pt x="417748" y="16984"/>
                </a:lnTo>
                <a:lnTo>
                  <a:pt x="480596" y="9716"/>
                </a:lnTo>
                <a:lnTo>
                  <a:pt x="546153" y="4391"/>
                </a:lnTo>
                <a:lnTo>
                  <a:pt x="614076" y="1115"/>
                </a:lnTo>
                <a:lnTo>
                  <a:pt x="684022" y="0"/>
                </a:lnTo>
                <a:lnTo>
                  <a:pt x="753968" y="1115"/>
                </a:lnTo>
                <a:lnTo>
                  <a:pt x="821896" y="4391"/>
                </a:lnTo>
                <a:lnTo>
                  <a:pt x="887459" y="9716"/>
                </a:lnTo>
                <a:lnTo>
                  <a:pt x="950315" y="16984"/>
                </a:lnTo>
                <a:lnTo>
                  <a:pt x="1010119" y="26084"/>
                </a:lnTo>
                <a:lnTo>
                  <a:pt x="1066527" y="36908"/>
                </a:lnTo>
                <a:lnTo>
                  <a:pt x="1119195" y="49347"/>
                </a:lnTo>
                <a:lnTo>
                  <a:pt x="1167780" y="63293"/>
                </a:lnTo>
                <a:lnTo>
                  <a:pt x="1211938" y="78636"/>
                </a:lnTo>
                <a:lnTo>
                  <a:pt x="1251323" y="95268"/>
                </a:lnTo>
                <a:lnTo>
                  <a:pt x="1285593" y="113080"/>
                </a:lnTo>
                <a:lnTo>
                  <a:pt x="1337411" y="151807"/>
                </a:lnTo>
                <a:lnTo>
                  <a:pt x="1364638" y="193948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7069" y="2185542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8342" y="2730119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5075" y="2812160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126" y="2945638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472308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2269" y="2472308"/>
            <a:ext cx="200660" cy="207645"/>
          </a:xfrm>
          <a:custGeom>
            <a:avLst/>
            <a:gdLst/>
            <a:ahLst/>
            <a:cxnLst/>
            <a:rect l="l" t="t" r="r" b="b"/>
            <a:pathLst>
              <a:path w="200659" h="207644">
                <a:moveTo>
                  <a:pt x="200278" y="0"/>
                </a:moveTo>
                <a:lnTo>
                  <a:pt x="0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5353" y="2946145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6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2353" y="4189476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9071" y="4288408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7982" y="4240148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471"/>
                </a:lnTo>
                <a:lnTo>
                  <a:pt x="58556" y="120992"/>
                </a:lnTo>
                <a:lnTo>
                  <a:pt x="126563" y="80883"/>
                </a:lnTo>
                <a:lnTo>
                  <a:pt x="168735" y="63245"/>
                </a:lnTo>
                <a:lnTo>
                  <a:pt x="215777" y="47436"/>
                </a:lnTo>
                <a:lnTo>
                  <a:pt x="267255" y="33615"/>
                </a:lnTo>
                <a:lnTo>
                  <a:pt x="322739" y="21944"/>
                </a:lnTo>
                <a:lnTo>
                  <a:pt x="381794" y="12586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6"/>
                </a:lnTo>
                <a:lnTo>
                  <a:pt x="829404" y="21944"/>
                </a:lnTo>
                <a:lnTo>
                  <a:pt x="884888" y="33615"/>
                </a:lnTo>
                <a:lnTo>
                  <a:pt x="936366" y="47436"/>
                </a:lnTo>
                <a:lnTo>
                  <a:pt x="983408" y="63246"/>
                </a:lnTo>
                <a:lnTo>
                  <a:pt x="1025580" y="80883"/>
                </a:lnTo>
                <a:lnTo>
                  <a:pt x="1062451" y="100185"/>
                </a:lnTo>
                <a:lnTo>
                  <a:pt x="1118557" y="143141"/>
                </a:lnTo>
                <a:lnTo>
                  <a:pt x="1148268" y="190820"/>
                </a:lnTo>
                <a:lnTo>
                  <a:pt x="1152143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1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99761" y="432244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0171" y="501319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9533" y="5095747"/>
            <a:ext cx="549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8342" y="4240148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469"/>
                </a:lnTo>
                <a:lnTo>
                  <a:pt x="53746" y="131909"/>
                </a:lnTo>
                <a:lnTo>
                  <a:pt x="116807" y="95212"/>
                </a:lnTo>
                <a:lnTo>
                  <a:pt x="156181" y="78584"/>
                </a:lnTo>
                <a:lnTo>
                  <a:pt x="200326" y="63246"/>
                </a:lnTo>
                <a:lnTo>
                  <a:pt x="248899" y="49306"/>
                </a:lnTo>
                <a:lnTo>
                  <a:pt x="301556" y="36875"/>
                </a:lnTo>
                <a:lnTo>
                  <a:pt x="357954" y="26058"/>
                </a:lnTo>
                <a:lnTo>
                  <a:pt x="417748" y="16966"/>
                </a:lnTo>
                <a:lnTo>
                  <a:pt x="480596" y="9706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6"/>
                </a:lnTo>
                <a:lnTo>
                  <a:pt x="950315" y="16966"/>
                </a:lnTo>
                <a:lnTo>
                  <a:pt x="1010119" y="26058"/>
                </a:lnTo>
                <a:lnTo>
                  <a:pt x="1066527" y="36875"/>
                </a:lnTo>
                <a:lnTo>
                  <a:pt x="1119195" y="49306"/>
                </a:lnTo>
                <a:lnTo>
                  <a:pt x="1167780" y="63245"/>
                </a:lnTo>
                <a:lnTo>
                  <a:pt x="1211938" y="78584"/>
                </a:lnTo>
                <a:lnTo>
                  <a:pt x="1251323" y="95212"/>
                </a:lnTo>
                <a:lnTo>
                  <a:pt x="1285593" y="113023"/>
                </a:lnTo>
                <a:lnTo>
                  <a:pt x="1337411" y="151760"/>
                </a:lnTo>
                <a:lnTo>
                  <a:pt x="1364638" y="193927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1618" y="4322445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126" y="44561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5353" y="4456176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3853" y="4722876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0295">
              <a:lnSpc>
                <a:spcPct val="100000"/>
              </a:lnSpc>
            </a:pPr>
            <a:r>
              <a:rPr spc="-1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2165"/>
            <a:ext cx="3091180" cy="462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CONSTRAINT</a:t>
            </a:r>
            <a:endParaRPr sz="24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Courier New"/>
                <a:cs typeface="Courier New"/>
              </a:rPr>
              <a:t>name</a:t>
            </a:r>
            <a:endParaRPr sz="2400" dirty="0">
              <a:latin typeface="Courier New"/>
              <a:cs typeface="Courier New"/>
            </a:endParaRPr>
          </a:p>
          <a:p>
            <a:pPr marL="194945" marR="1608455">
              <a:lnSpc>
                <a:spcPct val="110000"/>
              </a:lnSpc>
            </a:pPr>
            <a:r>
              <a:rPr sz="2400" b="1" spc="-5" dirty="0">
                <a:latin typeface="Courier New"/>
                <a:cs typeface="Courier New"/>
              </a:rPr>
              <a:t>type  detai</a:t>
            </a:r>
            <a:r>
              <a:rPr sz="2400" b="1" spc="-15" dirty="0">
                <a:latin typeface="Courier New"/>
                <a:cs typeface="Courier New"/>
              </a:rPr>
              <a:t>l</a:t>
            </a:r>
            <a:r>
              <a:rPr sz="2400" b="1" dirty="0">
                <a:latin typeface="Courier New"/>
                <a:cs typeface="Courier New"/>
              </a:rPr>
              <a:t>s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800" spc="-10" dirty="0" smtClean="0">
                <a:latin typeface="Calibri"/>
                <a:cs typeface="Calibri"/>
              </a:rPr>
              <a:t>PostgreSQL</a:t>
            </a:r>
            <a:r>
              <a:rPr sz="2800" spc="-20" dirty="0" smtClean="0">
                <a:latin typeface="Calibri"/>
                <a:cs typeface="Calibri"/>
              </a:rPr>
              <a:t>Constraints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PRIMARY</a:t>
            </a:r>
            <a:r>
              <a:rPr sz="2400" b="1" spc="-1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</a:t>
            </a:r>
            <a:endParaRPr sz="24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UNIQUE</a:t>
            </a:r>
            <a:endParaRPr sz="24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FOREIGN</a:t>
            </a:r>
            <a:r>
              <a:rPr sz="2400" b="1" spc="-1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</a:t>
            </a:r>
            <a:endParaRPr sz="24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INDEX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22805"/>
            <a:ext cx="3821429" cy="353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20" dirty="0">
                <a:latin typeface="Calibri"/>
                <a:cs typeface="Calibri"/>
              </a:rPr>
              <a:t>constraint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given  </a:t>
            </a:r>
            <a:r>
              <a:rPr sz="2800" spc="-5" dirty="0">
                <a:latin typeface="Calibri"/>
                <a:cs typeface="Calibri"/>
              </a:rPr>
              <a:t>a name. If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don’t  </a:t>
            </a:r>
            <a:r>
              <a:rPr sz="2800" spc="-10" dirty="0">
                <a:latin typeface="Calibri"/>
                <a:cs typeface="Calibri"/>
              </a:rPr>
              <a:t>specify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name, </a:t>
            </a:r>
            <a:r>
              <a:rPr sz="2800" spc="-5" dirty="0">
                <a:latin typeface="Calibri"/>
                <a:cs typeface="Calibri"/>
              </a:rPr>
              <a:t>one will  be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generated</a:t>
            </a:r>
            <a:endParaRPr sz="2800">
              <a:latin typeface="Calibri"/>
              <a:cs typeface="Calibri"/>
            </a:endParaRPr>
          </a:p>
          <a:p>
            <a:pPr marL="355600" marR="11557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Constraints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30" dirty="0">
                <a:latin typeface="Calibri"/>
                <a:cs typeface="Calibri"/>
              </a:rPr>
              <a:t>refer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single </a:t>
            </a:r>
            <a:r>
              <a:rPr sz="2800" spc="-10" dirty="0">
                <a:latin typeface="Calibri"/>
                <a:cs typeface="Calibri"/>
              </a:rPr>
              <a:t>columns can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included </a:t>
            </a:r>
            <a:r>
              <a:rPr sz="2800" spc="-5" dirty="0">
                <a:latin typeface="Calibri"/>
                <a:cs typeface="Calibri"/>
              </a:rPr>
              <a:t>in their  </a:t>
            </a:r>
            <a:r>
              <a:rPr sz="2800" spc="-10" dirty="0"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685">
              <a:lnSpc>
                <a:spcPct val="100000"/>
              </a:lnSpc>
            </a:pPr>
            <a:r>
              <a:rPr dirty="0"/>
              <a:t>Primary</a:t>
            </a:r>
            <a:r>
              <a:rPr spc="-75" dirty="0"/>
              <a:t> </a:t>
            </a:r>
            <a:r>
              <a:rPr spc="-3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3811270" cy="353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primary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 </a:t>
            </a:r>
            <a:r>
              <a:rPr sz="2800" spc="-15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15" dirty="0">
                <a:latin typeface="Calibri"/>
                <a:cs typeface="Calibri"/>
              </a:rPr>
              <a:t>through 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</a:t>
            </a:r>
            <a:endParaRPr sz="2800">
              <a:latin typeface="Calibri"/>
              <a:cs typeface="Calibri"/>
            </a:endParaRPr>
          </a:p>
          <a:p>
            <a:pPr marL="355600" marR="388620" indent="-342900">
              <a:lnSpc>
                <a:spcPct val="1008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ourier New"/>
                <a:cs typeface="Courier New"/>
              </a:rPr>
              <a:t>PRIMARY KEY</a:t>
            </a:r>
            <a:r>
              <a:rPr sz="2800" b="1" spc="-114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also  </a:t>
            </a:r>
            <a:r>
              <a:rPr sz="2800" spc="-10" dirty="0">
                <a:latin typeface="Calibri"/>
                <a:cs typeface="Calibri"/>
              </a:rPr>
              <a:t>automatically </a:t>
            </a:r>
            <a:r>
              <a:rPr sz="2800" spc="-5" dirty="0">
                <a:latin typeface="Calibri"/>
                <a:cs typeface="Calibri"/>
              </a:rPr>
              <a:t>adds  </a:t>
            </a:r>
            <a:r>
              <a:rPr sz="2800" b="1" spc="-5" dirty="0">
                <a:latin typeface="Courier New"/>
                <a:cs typeface="Courier New"/>
              </a:rPr>
              <a:t>UNIQUE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ourier New"/>
                <a:cs typeface="Courier New"/>
              </a:rPr>
              <a:t>NOT  NULL</a:t>
            </a:r>
            <a:r>
              <a:rPr sz="2800" b="1" spc="-110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relevant 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22805"/>
            <a:ext cx="3613785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 Primary </a:t>
            </a: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  are </a:t>
            </a:r>
            <a:r>
              <a:rPr sz="2800" spc="-10" dirty="0">
                <a:latin typeface="Calibri"/>
                <a:cs typeface="Calibri"/>
              </a:rPr>
              <a:t>the set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relevant  </a:t>
            </a:r>
            <a:r>
              <a:rPr sz="2800" spc="-10" dirty="0"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3909441"/>
            <a:ext cx="215455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CONSTRAINT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8595" y="3909441"/>
            <a:ext cx="87630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na</a:t>
            </a:r>
            <a:r>
              <a:rPr sz="2800" b="1" spc="-20" dirty="0">
                <a:latin typeface="Courier New"/>
                <a:cs typeface="Courier New"/>
              </a:rPr>
              <a:t>m</a:t>
            </a:r>
            <a:r>
              <a:rPr sz="2800" b="1" spc="-5" dirty="0"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4548" y="4421504"/>
            <a:ext cx="236537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PRIMARY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KEY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ourier New"/>
                <a:cs typeface="Courier New"/>
              </a:rPr>
              <a:t>(col1,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3094" y="4933569"/>
            <a:ext cx="17284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col2,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…)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7565">
              <a:lnSpc>
                <a:spcPct val="100000"/>
              </a:lnSpc>
            </a:pPr>
            <a:r>
              <a:rPr dirty="0"/>
              <a:t>Unique </a:t>
            </a:r>
            <a:r>
              <a:rPr spc="-15" dirty="0"/>
              <a:t>Constraints </a:t>
            </a:r>
            <a:r>
              <a:rPr dirty="0"/>
              <a:t>/</a:t>
            </a:r>
            <a:r>
              <a:rPr spc="-85" dirty="0"/>
              <a:t> </a:t>
            </a:r>
            <a:r>
              <a:rPr spc="-10" dirty="0"/>
              <a:t>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073"/>
            <a:ext cx="3622040" cy="309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2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single</a:t>
            </a:r>
            <a:endParaRPr sz="2800">
              <a:latin typeface="Calibri"/>
              <a:cs typeface="Calibri"/>
            </a:endParaRPr>
          </a:p>
          <a:p>
            <a:pPr marL="355600" marR="15240">
              <a:lnSpc>
                <a:spcPct val="98400"/>
              </a:lnSpc>
              <a:spcBef>
                <a:spcPts val="55"/>
              </a:spcBef>
            </a:pPr>
            <a:r>
              <a:rPr sz="2800" spc="-5" dirty="0">
                <a:latin typeface="Calibri"/>
                <a:cs typeface="Calibri"/>
              </a:rPr>
              <a:t>primary </a:t>
            </a:r>
            <a:r>
              <a:rPr sz="2800" spc="-80" dirty="0">
                <a:latin typeface="Calibri"/>
                <a:cs typeface="Calibri"/>
              </a:rPr>
              <a:t>key,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set of  columns can be  specified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UNIQUE</a:t>
            </a:r>
            <a:endParaRPr sz="2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effect </a:t>
            </a:r>
            <a:r>
              <a:rPr sz="2800" spc="-1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spc="-15" dirty="0">
                <a:latin typeface="Calibri"/>
                <a:cs typeface="Calibri"/>
              </a:rPr>
              <a:t>candidate </a:t>
            </a:r>
            <a:r>
              <a:rPr sz="2800" spc="-35" dirty="0">
                <a:latin typeface="Calibri"/>
                <a:cs typeface="Calibri"/>
              </a:rPr>
              <a:t>keys 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22805"/>
            <a:ext cx="3838575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unique  </a:t>
            </a:r>
            <a:r>
              <a:rPr sz="2800" spc="-20" dirty="0">
                <a:latin typeface="Calibri"/>
                <a:cs typeface="Calibri"/>
              </a:rPr>
              <a:t>constraint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of  columns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10" dirty="0">
                <a:latin typeface="Calibri"/>
                <a:cs typeface="Calibri"/>
              </a:rPr>
              <a:t>up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candidate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(CK)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9073" y="3909441"/>
            <a:ext cx="8769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28" y="3824097"/>
            <a:ext cx="215455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 indent="-426720">
              <a:lnSpc>
                <a:spcPct val="120000"/>
              </a:lnSpc>
            </a:pPr>
            <a:r>
              <a:rPr sz="2800" b="1" spc="-10" dirty="0">
                <a:latin typeface="Courier New"/>
                <a:cs typeface="Courier New"/>
              </a:rPr>
              <a:t>CONS</a:t>
            </a:r>
            <a:r>
              <a:rPr sz="2800" b="1" spc="-20" dirty="0">
                <a:latin typeface="Courier New"/>
                <a:cs typeface="Courier New"/>
              </a:rPr>
              <a:t>T</a:t>
            </a:r>
            <a:r>
              <a:rPr sz="2800" b="1" spc="-10" dirty="0">
                <a:latin typeface="Courier New"/>
                <a:cs typeface="Courier New"/>
              </a:rPr>
              <a:t>RAINT  UNIQUE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4548" y="4933569"/>
            <a:ext cx="321754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(col1, col2,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…)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3959860" cy="177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61595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Student ( 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255904" marR="615950" indent="-243840">
              <a:lnSpc>
                <a:spcPct val="120000"/>
              </a:lnSpc>
            </a:pPr>
            <a:r>
              <a:rPr lang="en-US" sz="1600" b="1" spc="-5" dirty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 err="1" smtClean="0">
                <a:latin typeface="Courier New"/>
                <a:cs typeface="Courier New"/>
              </a:rPr>
              <a:t>sID</a:t>
            </a:r>
            <a:r>
              <a:rPr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PRIMARY</a:t>
            </a:r>
            <a:r>
              <a:rPr sz="1600" b="1" spc="-75" dirty="0" smtClean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KEY,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sName VARCHAR(50) 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255904" marR="615315">
              <a:lnSpc>
                <a:spcPct val="120000"/>
              </a:lnSpc>
            </a:pPr>
            <a:r>
              <a:rPr sz="1600" b="1" spc="-5" dirty="0" smtClean="0">
                <a:latin typeface="Courier New"/>
                <a:cs typeface="Courier New"/>
              </a:rPr>
              <a:t>s</a:t>
            </a:r>
            <a:r>
              <a:rPr lang="en-US" sz="1600" b="1" spc="-5" dirty="0" smtClean="0">
                <a:latin typeface="Courier New"/>
                <a:cs typeface="Courier New"/>
              </a:rPr>
              <a:t>Num</a:t>
            </a:r>
            <a:r>
              <a:rPr sz="1600" b="1" spc="-5" dirty="0" smtClean="0">
                <a:latin typeface="Courier New"/>
                <a:cs typeface="Courier New"/>
              </a:rPr>
              <a:t> </a:t>
            </a:r>
            <a:r>
              <a:rPr lang="en-US" sz="1600" b="1" spc="-5" dirty="0">
                <a:latin typeface="Courier New"/>
                <a:cs typeface="Courier New"/>
              </a:rPr>
              <a:t>INT </a:t>
            </a:r>
            <a:r>
              <a:rPr lang="en-US" sz="1600" b="1" spc="-5" dirty="0" smtClean="0">
                <a:latin typeface="Courier New"/>
                <a:cs typeface="Courier New"/>
              </a:rPr>
              <a:t>AUTO_INCREMENT,</a:t>
            </a:r>
            <a:endParaRPr lang="en-US" sz="1600" b="1" spc="-5" dirty="0">
              <a:latin typeface="Courier New"/>
              <a:cs typeface="Courier New"/>
            </a:endParaRPr>
          </a:p>
          <a:p>
            <a:pPr marL="255904" marR="615315">
              <a:lnSpc>
                <a:spcPct val="120000"/>
              </a:lnSpc>
            </a:pPr>
            <a:r>
              <a:rPr sz="1600" b="1" spc="-5" dirty="0" smtClean="0">
                <a:latin typeface="Courier New"/>
                <a:cs typeface="Courier New"/>
              </a:rPr>
              <a:t>sYear </a:t>
            </a:r>
            <a:r>
              <a:rPr sz="1600" b="1" spc="-5" dirty="0">
                <a:latin typeface="Courier New"/>
                <a:cs typeface="Courier New"/>
              </a:rPr>
              <a:t>INT DEFAULT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66769"/>
            <a:ext cx="3426460" cy="582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Module ( 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255904" marR="5080" indent="-243840">
              <a:lnSpc>
                <a:spcPct val="120000"/>
              </a:lnSpc>
            </a:pPr>
            <a:r>
              <a:rPr sz="1600" b="1" spc="-5" dirty="0" smtClean="0">
                <a:latin typeface="Courier New"/>
                <a:cs typeface="Courier New"/>
              </a:rPr>
              <a:t>mCode </a:t>
            </a:r>
            <a:r>
              <a:rPr sz="1600" b="1" spc="-5" dirty="0">
                <a:latin typeface="Courier New"/>
                <a:cs typeface="Courier New"/>
              </a:rPr>
              <a:t>CHAR(6) NOT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4572000"/>
            <a:ext cx="3077845" cy="134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</a:pPr>
            <a:r>
              <a:rPr sz="1600" b="1" spc="-5" dirty="0" smtClean="0">
                <a:latin typeface="Courier New"/>
                <a:cs typeface="Courier New"/>
              </a:rPr>
              <a:t>mCredits TINYINT </a:t>
            </a:r>
            <a:r>
              <a:rPr sz="1600" b="1" spc="-5" dirty="0">
                <a:latin typeface="Courier New"/>
                <a:cs typeface="Courier New"/>
              </a:rPr>
              <a:t>NOT NULL  DEFAULT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mTitle VARCHAR(100)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NOT</a:t>
            </a:r>
            <a:endParaRPr sz="1600" dirty="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... ADD PRIMARY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KEY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866587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353" y="2679573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79"/>
                </a:lnTo>
                <a:lnTo>
                  <a:pt x="1116933" y="26019"/>
                </a:lnTo>
                <a:lnTo>
                  <a:pt x="1136003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4498" y="2778125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6063" y="2103501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2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463" y="2185542"/>
            <a:ext cx="596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729610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5473" y="281152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2269" y="2103501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505"/>
                </a:lnTo>
                <a:lnTo>
                  <a:pt x="53746" y="131962"/>
                </a:lnTo>
                <a:lnTo>
                  <a:pt x="116807" y="95268"/>
                </a:lnTo>
                <a:lnTo>
                  <a:pt x="156181" y="78636"/>
                </a:lnTo>
                <a:lnTo>
                  <a:pt x="200326" y="63293"/>
                </a:lnTo>
                <a:lnTo>
                  <a:pt x="248899" y="49347"/>
                </a:lnTo>
                <a:lnTo>
                  <a:pt x="301556" y="36908"/>
                </a:lnTo>
                <a:lnTo>
                  <a:pt x="357954" y="26084"/>
                </a:lnTo>
                <a:lnTo>
                  <a:pt x="417748" y="16984"/>
                </a:lnTo>
                <a:lnTo>
                  <a:pt x="480596" y="9716"/>
                </a:lnTo>
                <a:lnTo>
                  <a:pt x="546153" y="4391"/>
                </a:lnTo>
                <a:lnTo>
                  <a:pt x="614076" y="1115"/>
                </a:lnTo>
                <a:lnTo>
                  <a:pt x="684022" y="0"/>
                </a:lnTo>
                <a:lnTo>
                  <a:pt x="753968" y="1115"/>
                </a:lnTo>
                <a:lnTo>
                  <a:pt x="821896" y="4391"/>
                </a:lnTo>
                <a:lnTo>
                  <a:pt x="887459" y="9716"/>
                </a:lnTo>
                <a:lnTo>
                  <a:pt x="950315" y="16984"/>
                </a:lnTo>
                <a:lnTo>
                  <a:pt x="1010119" y="26084"/>
                </a:lnTo>
                <a:lnTo>
                  <a:pt x="1066527" y="36908"/>
                </a:lnTo>
                <a:lnTo>
                  <a:pt x="1119195" y="49347"/>
                </a:lnTo>
                <a:lnTo>
                  <a:pt x="1167780" y="63293"/>
                </a:lnTo>
                <a:lnTo>
                  <a:pt x="1211938" y="78636"/>
                </a:lnTo>
                <a:lnTo>
                  <a:pt x="1251323" y="95268"/>
                </a:lnTo>
                <a:lnTo>
                  <a:pt x="1285593" y="113080"/>
                </a:lnTo>
                <a:lnTo>
                  <a:pt x="1337411" y="151807"/>
                </a:lnTo>
                <a:lnTo>
                  <a:pt x="1364638" y="193948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7069" y="2185542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8342" y="2730119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5075" y="2812160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126" y="2945638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472308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2269" y="2472308"/>
            <a:ext cx="200660" cy="207645"/>
          </a:xfrm>
          <a:custGeom>
            <a:avLst/>
            <a:gdLst/>
            <a:ahLst/>
            <a:cxnLst/>
            <a:rect l="l" t="t" r="r" b="b"/>
            <a:pathLst>
              <a:path w="200659" h="207644">
                <a:moveTo>
                  <a:pt x="200278" y="0"/>
                </a:moveTo>
                <a:lnTo>
                  <a:pt x="0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5353" y="2946145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6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2353" y="4189476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9071" y="4288408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7982" y="4240148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471"/>
                </a:lnTo>
                <a:lnTo>
                  <a:pt x="58556" y="120992"/>
                </a:lnTo>
                <a:lnTo>
                  <a:pt x="126563" y="80883"/>
                </a:lnTo>
                <a:lnTo>
                  <a:pt x="168735" y="63245"/>
                </a:lnTo>
                <a:lnTo>
                  <a:pt x="215777" y="47436"/>
                </a:lnTo>
                <a:lnTo>
                  <a:pt x="267255" y="33615"/>
                </a:lnTo>
                <a:lnTo>
                  <a:pt x="322739" y="21944"/>
                </a:lnTo>
                <a:lnTo>
                  <a:pt x="381794" y="12586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6"/>
                </a:lnTo>
                <a:lnTo>
                  <a:pt x="829404" y="21944"/>
                </a:lnTo>
                <a:lnTo>
                  <a:pt x="884888" y="33615"/>
                </a:lnTo>
                <a:lnTo>
                  <a:pt x="936366" y="47436"/>
                </a:lnTo>
                <a:lnTo>
                  <a:pt x="983408" y="63246"/>
                </a:lnTo>
                <a:lnTo>
                  <a:pt x="1025580" y="80883"/>
                </a:lnTo>
                <a:lnTo>
                  <a:pt x="1062451" y="100185"/>
                </a:lnTo>
                <a:lnTo>
                  <a:pt x="1118557" y="143141"/>
                </a:lnTo>
                <a:lnTo>
                  <a:pt x="1148268" y="190820"/>
                </a:lnTo>
                <a:lnTo>
                  <a:pt x="1152143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1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99761" y="432244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0171" y="501319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9533" y="5095747"/>
            <a:ext cx="549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8342" y="4240148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469"/>
                </a:lnTo>
                <a:lnTo>
                  <a:pt x="53746" y="131909"/>
                </a:lnTo>
                <a:lnTo>
                  <a:pt x="116807" y="95212"/>
                </a:lnTo>
                <a:lnTo>
                  <a:pt x="156181" y="78584"/>
                </a:lnTo>
                <a:lnTo>
                  <a:pt x="200326" y="63246"/>
                </a:lnTo>
                <a:lnTo>
                  <a:pt x="248899" y="49306"/>
                </a:lnTo>
                <a:lnTo>
                  <a:pt x="301556" y="36875"/>
                </a:lnTo>
                <a:lnTo>
                  <a:pt x="357954" y="26058"/>
                </a:lnTo>
                <a:lnTo>
                  <a:pt x="417748" y="16966"/>
                </a:lnTo>
                <a:lnTo>
                  <a:pt x="480596" y="9706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6"/>
                </a:lnTo>
                <a:lnTo>
                  <a:pt x="950315" y="16966"/>
                </a:lnTo>
                <a:lnTo>
                  <a:pt x="1010119" y="26058"/>
                </a:lnTo>
                <a:lnTo>
                  <a:pt x="1066527" y="36875"/>
                </a:lnTo>
                <a:lnTo>
                  <a:pt x="1119195" y="49306"/>
                </a:lnTo>
                <a:lnTo>
                  <a:pt x="1167780" y="63245"/>
                </a:lnTo>
                <a:lnTo>
                  <a:pt x="1211938" y="78584"/>
                </a:lnTo>
                <a:lnTo>
                  <a:pt x="1251323" y="95212"/>
                </a:lnTo>
                <a:lnTo>
                  <a:pt x="1285593" y="113023"/>
                </a:lnTo>
                <a:lnTo>
                  <a:pt x="1337411" y="151760"/>
                </a:lnTo>
                <a:lnTo>
                  <a:pt x="1364638" y="193927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1618" y="4322445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126" y="44561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5353" y="4456176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3853" y="4722876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3959860" cy="177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61595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Student ( 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255904" marR="615950" indent="-243840">
              <a:lnSpc>
                <a:spcPct val="120000"/>
              </a:lnSpc>
            </a:pPr>
            <a:r>
              <a:rPr lang="en-US" sz="1600" b="1" spc="-5" dirty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 err="1" smtClean="0">
                <a:latin typeface="Courier New"/>
                <a:cs typeface="Courier New"/>
              </a:rPr>
              <a:t>sID</a:t>
            </a:r>
            <a:r>
              <a:rPr sz="1600" b="1" spc="-5" dirty="0" smtClean="0">
                <a:latin typeface="Courier New"/>
                <a:cs typeface="Courier New"/>
              </a:rPr>
              <a:t> INT</a:t>
            </a:r>
            <a:r>
              <a:rPr lang="en-US" sz="1600" b="1" spc="-45" dirty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PRIMARY</a:t>
            </a:r>
            <a:r>
              <a:rPr sz="1600" b="1" spc="-75" dirty="0" smtClean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KEY,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sName VARCHAR(50) 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255904" marR="615315">
              <a:lnSpc>
                <a:spcPct val="120000"/>
              </a:lnSpc>
            </a:pPr>
            <a:r>
              <a:rPr lang="en-US" sz="1600" b="1" spc="-5" dirty="0" err="1" smtClean="0">
                <a:latin typeface="Courier New"/>
                <a:cs typeface="Courier New"/>
              </a:rPr>
              <a:t>sNum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lang="en-US" sz="1600" b="1" spc="-5" dirty="0">
                <a:latin typeface="Courier New"/>
                <a:cs typeface="Courier New"/>
              </a:rPr>
              <a:t>INT </a:t>
            </a:r>
            <a:r>
              <a:rPr lang="en-US" sz="1600" b="1" spc="-5" dirty="0" smtClean="0">
                <a:latin typeface="Courier New"/>
                <a:cs typeface="Courier New"/>
              </a:rPr>
              <a:t>AUTO_INCREMENT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r>
              <a:rPr sz="1600" b="1" spc="-5" dirty="0" smtClean="0">
                <a:latin typeface="Courier New"/>
                <a:cs typeface="Courier New"/>
              </a:rPr>
              <a:t>  </a:t>
            </a:r>
            <a:r>
              <a:rPr sz="1600" b="1" spc="-5" dirty="0">
                <a:latin typeface="Courier New"/>
                <a:cs typeface="Courier New"/>
              </a:rPr>
              <a:t>sYear INT DEFAULT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114800"/>
            <a:ext cx="3655060" cy="582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Module ( 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255904" marR="5080" indent="-243840">
              <a:lnSpc>
                <a:spcPct val="120000"/>
              </a:lnSpc>
            </a:pPr>
            <a:r>
              <a:rPr sz="1600" b="1" spc="-5" dirty="0" smtClean="0">
                <a:latin typeface="Courier New"/>
                <a:cs typeface="Courier New"/>
              </a:rPr>
              <a:t>mCode </a:t>
            </a:r>
            <a:r>
              <a:rPr sz="1600" b="1" spc="-5" dirty="0">
                <a:latin typeface="Courier New"/>
                <a:cs typeface="Courier New"/>
              </a:rPr>
              <a:t>CHAR(6) NOT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4800600"/>
            <a:ext cx="5105400" cy="82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mCredits TINYINT NOT NULL  DEFAULT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mTitle VARCHAR(100)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 smtClean="0">
                <a:latin typeface="Courier New"/>
                <a:cs typeface="Courier New"/>
              </a:rPr>
              <a:t>NOT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NULL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34620" marR="613410" indent="-122555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CONSTRAINT </a:t>
            </a:r>
            <a:r>
              <a:rPr sz="1600" b="1" spc="-5" dirty="0" smtClean="0">
                <a:latin typeface="Courier New"/>
                <a:cs typeface="Courier New"/>
              </a:rPr>
              <a:t>mod_pk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PRIMARY </a:t>
            </a:r>
            <a:r>
              <a:rPr sz="1600" b="1" spc="-5" dirty="0">
                <a:latin typeface="Courier New"/>
                <a:cs typeface="Courier New"/>
              </a:rPr>
              <a:t>KEY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(mCode)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5791200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353" y="2679573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79"/>
                </a:lnTo>
                <a:lnTo>
                  <a:pt x="1116933" y="26019"/>
                </a:lnTo>
                <a:lnTo>
                  <a:pt x="1136003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4498" y="2778125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6063" y="2103501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2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463" y="2185542"/>
            <a:ext cx="596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729610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5473" y="281152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2269" y="2103501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505"/>
                </a:lnTo>
                <a:lnTo>
                  <a:pt x="53746" y="131962"/>
                </a:lnTo>
                <a:lnTo>
                  <a:pt x="116807" y="95268"/>
                </a:lnTo>
                <a:lnTo>
                  <a:pt x="156181" y="78636"/>
                </a:lnTo>
                <a:lnTo>
                  <a:pt x="200326" y="63293"/>
                </a:lnTo>
                <a:lnTo>
                  <a:pt x="248899" y="49347"/>
                </a:lnTo>
                <a:lnTo>
                  <a:pt x="301556" y="36908"/>
                </a:lnTo>
                <a:lnTo>
                  <a:pt x="357954" y="26084"/>
                </a:lnTo>
                <a:lnTo>
                  <a:pt x="417748" y="16984"/>
                </a:lnTo>
                <a:lnTo>
                  <a:pt x="480596" y="9716"/>
                </a:lnTo>
                <a:lnTo>
                  <a:pt x="546153" y="4391"/>
                </a:lnTo>
                <a:lnTo>
                  <a:pt x="614076" y="1115"/>
                </a:lnTo>
                <a:lnTo>
                  <a:pt x="684022" y="0"/>
                </a:lnTo>
                <a:lnTo>
                  <a:pt x="753968" y="1115"/>
                </a:lnTo>
                <a:lnTo>
                  <a:pt x="821896" y="4391"/>
                </a:lnTo>
                <a:lnTo>
                  <a:pt x="887459" y="9716"/>
                </a:lnTo>
                <a:lnTo>
                  <a:pt x="950315" y="16984"/>
                </a:lnTo>
                <a:lnTo>
                  <a:pt x="1010119" y="26084"/>
                </a:lnTo>
                <a:lnTo>
                  <a:pt x="1066527" y="36908"/>
                </a:lnTo>
                <a:lnTo>
                  <a:pt x="1119195" y="49347"/>
                </a:lnTo>
                <a:lnTo>
                  <a:pt x="1167780" y="63293"/>
                </a:lnTo>
                <a:lnTo>
                  <a:pt x="1211938" y="78636"/>
                </a:lnTo>
                <a:lnTo>
                  <a:pt x="1251323" y="95268"/>
                </a:lnTo>
                <a:lnTo>
                  <a:pt x="1285593" y="113080"/>
                </a:lnTo>
                <a:lnTo>
                  <a:pt x="1337411" y="151807"/>
                </a:lnTo>
                <a:lnTo>
                  <a:pt x="1364638" y="193948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7069" y="2185542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8342" y="2730119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5075" y="2812160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126" y="2945638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472308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2269" y="2472308"/>
            <a:ext cx="200660" cy="207645"/>
          </a:xfrm>
          <a:custGeom>
            <a:avLst/>
            <a:gdLst/>
            <a:ahLst/>
            <a:cxnLst/>
            <a:rect l="l" t="t" r="r" b="b"/>
            <a:pathLst>
              <a:path w="200659" h="207644">
                <a:moveTo>
                  <a:pt x="200278" y="0"/>
                </a:moveTo>
                <a:lnTo>
                  <a:pt x="0" y="2072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5353" y="2946145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6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2353" y="4189476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9071" y="4288408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7982" y="4240148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471"/>
                </a:lnTo>
                <a:lnTo>
                  <a:pt x="58556" y="120992"/>
                </a:lnTo>
                <a:lnTo>
                  <a:pt x="126563" y="80883"/>
                </a:lnTo>
                <a:lnTo>
                  <a:pt x="168735" y="63245"/>
                </a:lnTo>
                <a:lnTo>
                  <a:pt x="215777" y="47436"/>
                </a:lnTo>
                <a:lnTo>
                  <a:pt x="267255" y="33615"/>
                </a:lnTo>
                <a:lnTo>
                  <a:pt x="322739" y="21944"/>
                </a:lnTo>
                <a:lnTo>
                  <a:pt x="381794" y="12586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6"/>
                </a:lnTo>
                <a:lnTo>
                  <a:pt x="829404" y="21944"/>
                </a:lnTo>
                <a:lnTo>
                  <a:pt x="884888" y="33615"/>
                </a:lnTo>
                <a:lnTo>
                  <a:pt x="936366" y="47436"/>
                </a:lnTo>
                <a:lnTo>
                  <a:pt x="983408" y="63246"/>
                </a:lnTo>
                <a:lnTo>
                  <a:pt x="1025580" y="80883"/>
                </a:lnTo>
                <a:lnTo>
                  <a:pt x="1062451" y="100185"/>
                </a:lnTo>
                <a:lnTo>
                  <a:pt x="1118557" y="143141"/>
                </a:lnTo>
                <a:lnTo>
                  <a:pt x="1148268" y="190820"/>
                </a:lnTo>
                <a:lnTo>
                  <a:pt x="1152143" y="216026"/>
                </a:lnTo>
                <a:lnTo>
                  <a:pt x="1148268" y="241210"/>
                </a:lnTo>
                <a:lnTo>
                  <a:pt x="1118557" y="288862"/>
                </a:lnTo>
                <a:lnTo>
                  <a:pt x="1062451" y="331811"/>
                </a:lnTo>
                <a:lnTo>
                  <a:pt x="1025580" y="351117"/>
                </a:lnTo>
                <a:lnTo>
                  <a:pt x="983408" y="368760"/>
                </a:lnTo>
                <a:lnTo>
                  <a:pt x="936366" y="384577"/>
                </a:lnTo>
                <a:lnTo>
                  <a:pt x="884888" y="398407"/>
                </a:lnTo>
                <a:lnTo>
                  <a:pt x="829404" y="410087"/>
                </a:lnTo>
                <a:lnTo>
                  <a:pt x="770349" y="419453"/>
                </a:lnTo>
                <a:lnTo>
                  <a:pt x="708153" y="426345"/>
                </a:lnTo>
                <a:lnTo>
                  <a:pt x="643250" y="430599"/>
                </a:lnTo>
                <a:lnTo>
                  <a:pt x="576071" y="432053"/>
                </a:lnTo>
                <a:lnTo>
                  <a:pt x="508893" y="430599"/>
                </a:lnTo>
                <a:lnTo>
                  <a:pt x="443990" y="426345"/>
                </a:lnTo>
                <a:lnTo>
                  <a:pt x="381794" y="419453"/>
                </a:lnTo>
                <a:lnTo>
                  <a:pt x="322739" y="410087"/>
                </a:lnTo>
                <a:lnTo>
                  <a:pt x="267255" y="398407"/>
                </a:lnTo>
                <a:lnTo>
                  <a:pt x="215777" y="384577"/>
                </a:lnTo>
                <a:lnTo>
                  <a:pt x="168735" y="368760"/>
                </a:lnTo>
                <a:lnTo>
                  <a:pt x="126563" y="351117"/>
                </a:lnTo>
                <a:lnTo>
                  <a:pt x="89692" y="331811"/>
                </a:lnTo>
                <a:lnTo>
                  <a:pt x="33586" y="288862"/>
                </a:lnTo>
                <a:lnTo>
                  <a:pt x="3875" y="24121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99761" y="432244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0171" y="501319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9533" y="5095747"/>
            <a:ext cx="549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8342" y="4240148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469"/>
                </a:lnTo>
                <a:lnTo>
                  <a:pt x="53746" y="131909"/>
                </a:lnTo>
                <a:lnTo>
                  <a:pt x="116807" y="95212"/>
                </a:lnTo>
                <a:lnTo>
                  <a:pt x="156181" y="78584"/>
                </a:lnTo>
                <a:lnTo>
                  <a:pt x="200326" y="63246"/>
                </a:lnTo>
                <a:lnTo>
                  <a:pt x="248899" y="49306"/>
                </a:lnTo>
                <a:lnTo>
                  <a:pt x="301556" y="36875"/>
                </a:lnTo>
                <a:lnTo>
                  <a:pt x="357954" y="26058"/>
                </a:lnTo>
                <a:lnTo>
                  <a:pt x="417748" y="16966"/>
                </a:lnTo>
                <a:lnTo>
                  <a:pt x="480596" y="9706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6"/>
                </a:lnTo>
                <a:lnTo>
                  <a:pt x="950315" y="16966"/>
                </a:lnTo>
                <a:lnTo>
                  <a:pt x="1010119" y="26058"/>
                </a:lnTo>
                <a:lnTo>
                  <a:pt x="1066527" y="36875"/>
                </a:lnTo>
                <a:lnTo>
                  <a:pt x="1119195" y="49306"/>
                </a:lnTo>
                <a:lnTo>
                  <a:pt x="1167780" y="63245"/>
                </a:lnTo>
                <a:lnTo>
                  <a:pt x="1211938" y="78584"/>
                </a:lnTo>
                <a:lnTo>
                  <a:pt x="1251323" y="95212"/>
                </a:lnTo>
                <a:lnTo>
                  <a:pt x="1285593" y="113023"/>
                </a:lnTo>
                <a:lnTo>
                  <a:pt x="1337411" y="151760"/>
                </a:lnTo>
                <a:lnTo>
                  <a:pt x="1364638" y="193927"/>
                </a:lnTo>
                <a:lnTo>
                  <a:pt x="1368171" y="216026"/>
                </a:lnTo>
                <a:lnTo>
                  <a:pt x="1364638" y="238105"/>
                </a:lnTo>
                <a:lnTo>
                  <a:pt x="1337411" y="280246"/>
                </a:lnTo>
                <a:lnTo>
                  <a:pt x="1285593" y="318973"/>
                </a:lnTo>
                <a:lnTo>
                  <a:pt x="1251323" y="336785"/>
                </a:lnTo>
                <a:lnTo>
                  <a:pt x="1211938" y="353417"/>
                </a:lnTo>
                <a:lnTo>
                  <a:pt x="1167780" y="368760"/>
                </a:lnTo>
                <a:lnTo>
                  <a:pt x="1119195" y="382706"/>
                </a:lnTo>
                <a:lnTo>
                  <a:pt x="1066527" y="395145"/>
                </a:lnTo>
                <a:lnTo>
                  <a:pt x="1010119" y="405969"/>
                </a:lnTo>
                <a:lnTo>
                  <a:pt x="950315" y="415069"/>
                </a:lnTo>
                <a:lnTo>
                  <a:pt x="887459" y="422337"/>
                </a:lnTo>
                <a:lnTo>
                  <a:pt x="821896" y="427662"/>
                </a:lnTo>
                <a:lnTo>
                  <a:pt x="753968" y="430938"/>
                </a:lnTo>
                <a:lnTo>
                  <a:pt x="684022" y="432053"/>
                </a:lnTo>
                <a:lnTo>
                  <a:pt x="614076" y="430938"/>
                </a:lnTo>
                <a:lnTo>
                  <a:pt x="546153" y="427662"/>
                </a:lnTo>
                <a:lnTo>
                  <a:pt x="480596" y="422337"/>
                </a:lnTo>
                <a:lnTo>
                  <a:pt x="417748" y="415069"/>
                </a:lnTo>
                <a:lnTo>
                  <a:pt x="357954" y="405969"/>
                </a:lnTo>
                <a:lnTo>
                  <a:pt x="301556" y="395145"/>
                </a:lnTo>
                <a:lnTo>
                  <a:pt x="248899" y="382706"/>
                </a:lnTo>
                <a:lnTo>
                  <a:pt x="200326" y="368760"/>
                </a:lnTo>
                <a:lnTo>
                  <a:pt x="156181" y="353417"/>
                </a:lnTo>
                <a:lnTo>
                  <a:pt x="116807" y="336785"/>
                </a:lnTo>
                <a:lnTo>
                  <a:pt x="82547" y="318973"/>
                </a:lnTo>
                <a:lnTo>
                  <a:pt x="30747" y="280246"/>
                </a:lnTo>
                <a:lnTo>
                  <a:pt x="3530" y="238105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1618" y="4322445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126" y="44561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5353" y="4456176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3853" y="4722876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2965">
              <a:lnSpc>
                <a:spcPct val="100000"/>
              </a:lnSpc>
            </a:pPr>
            <a:r>
              <a:rPr spc="-75" dirty="0"/>
              <a:t>R</a:t>
            </a:r>
            <a:r>
              <a:rPr dirty="0"/>
              <a:t>el</a:t>
            </a:r>
            <a:r>
              <a:rPr spc="-40" dirty="0"/>
              <a:t>a</a:t>
            </a:r>
            <a:r>
              <a:rPr dirty="0"/>
              <a:t>ti</a:t>
            </a:r>
            <a:r>
              <a:rPr spc="-5" dirty="0"/>
              <a:t>onsh</a:t>
            </a:r>
            <a:r>
              <a:rPr dirty="0"/>
              <a:t>i</a:t>
            </a:r>
            <a:r>
              <a:rPr spc="-20" dirty="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3879215" cy="397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Enrolment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756285" marR="22161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student </a:t>
            </a:r>
            <a:r>
              <a:rPr sz="2400" dirty="0">
                <a:latin typeface="Calibri"/>
                <a:cs typeface="Calibri"/>
              </a:rPr>
              <a:t>ID and 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Student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‘has’ 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‘in’ 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7426" y="5199633"/>
            <a:ext cx="3181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800" algn="l"/>
              </a:tabLst>
            </a:pPr>
            <a:r>
              <a:rPr sz="2400" u="heavy" dirty="0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2653" y="5199633"/>
            <a:ext cx="3187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435" algn="l"/>
              </a:tabLst>
            </a:pPr>
            <a:r>
              <a:rPr sz="2400" u="heavy" dirty="0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6153" y="36652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206500" y="0"/>
                </a:lnTo>
                <a:lnTo>
                  <a:pt x="1241071" y="6996"/>
                </a:lnTo>
                <a:lnTo>
                  <a:pt x="1269333" y="26066"/>
                </a:lnTo>
                <a:lnTo>
                  <a:pt x="1288403" y="54328"/>
                </a:lnTo>
                <a:lnTo>
                  <a:pt x="1295400" y="88899"/>
                </a:lnTo>
                <a:lnTo>
                  <a:pt x="1295400" y="444499"/>
                </a:lnTo>
                <a:lnTo>
                  <a:pt x="1288403" y="479125"/>
                </a:lnTo>
                <a:lnTo>
                  <a:pt x="1269333" y="507380"/>
                </a:lnTo>
                <a:lnTo>
                  <a:pt x="1241071" y="526420"/>
                </a:lnTo>
                <a:lnTo>
                  <a:pt x="1206500" y="533399"/>
                </a:lnTo>
                <a:lnTo>
                  <a:pt x="88900" y="533399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1910" y="3764153"/>
            <a:ext cx="1105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2353" y="19888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4498" y="2087498"/>
            <a:ext cx="83946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2353" y="5341620"/>
            <a:ext cx="1143000" cy="534035"/>
          </a:xfrm>
          <a:custGeom>
            <a:avLst/>
            <a:gdLst/>
            <a:ahLst/>
            <a:cxnLst/>
            <a:rect l="l" t="t" r="r" b="b"/>
            <a:pathLst>
              <a:path w="1143000" h="534035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899"/>
                </a:lnTo>
                <a:lnTo>
                  <a:pt x="1143000" y="444512"/>
                </a:lnTo>
                <a:lnTo>
                  <a:pt x="1136003" y="479118"/>
                </a:lnTo>
                <a:lnTo>
                  <a:pt x="1116933" y="507380"/>
                </a:lnTo>
                <a:lnTo>
                  <a:pt x="1088671" y="526437"/>
                </a:lnTo>
                <a:lnTo>
                  <a:pt x="1054100" y="533425"/>
                </a:lnTo>
                <a:lnTo>
                  <a:pt x="88900" y="533425"/>
                </a:lnTo>
                <a:lnTo>
                  <a:pt x="54274" y="526437"/>
                </a:lnTo>
                <a:lnTo>
                  <a:pt x="26019" y="507380"/>
                </a:lnTo>
                <a:lnTo>
                  <a:pt x="6979" y="479118"/>
                </a:lnTo>
                <a:lnTo>
                  <a:pt x="0" y="444512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9071" y="5440883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8553" y="45034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699"/>
                </a:moveTo>
                <a:lnTo>
                  <a:pt x="495300" y="0"/>
                </a:lnTo>
                <a:lnTo>
                  <a:pt x="990600" y="266699"/>
                </a:lnTo>
                <a:lnTo>
                  <a:pt x="495300" y="533399"/>
                </a:lnTo>
                <a:lnTo>
                  <a:pt x="0" y="2666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2794" y="4636389"/>
            <a:ext cx="184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8553" y="28270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79641" y="2959734"/>
            <a:ext cx="3289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43853" y="252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853" y="33604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3853" y="41986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3853" y="50368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9553" y="41986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399"/>
                </a:lnTo>
                <a:lnTo>
                  <a:pt x="78175" y="144647"/>
                </a:lnTo>
                <a:lnTo>
                  <a:pt x="46798" y="123057"/>
                </a:lnTo>
                <a:lnTo>
                  <a:pt x="22055" y="90129"/>
                </a:lnTo>
                <a:lnTo>
                  <a:pt x="5827" y="48361"/>
                </a:lnTo>
                <a:lnTo>
                  <a:pt x="0" y="25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553" y="35128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399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75" y="7765"/>
                </a:lnTo>
                <a:lnTo>
                  <a:pt x="46798" y="29386"/>
                </a:lnTo>
                <a:lnTo>
                  <a:pt x="22055" y="62352"/>
                </a:lnTo>
                <a:lnTo>
                  <a:pt x="5827" y="104152"/>
                </a:lnTo>
                <a:lnTo>
                  <a:pt x="0" y="1522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6063" y="1412747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33"/>
                </a:lnTo>
                <a:lnTo>
                  <a:pt x="1118557" y="288912"/>
                </a:lnTo>
                <a:lnTo>
                  <a:pt x="1062451" y="331868"/>
                </a:lnTo>
                <a:lnTo>
                  <a:pt x="1025580" y="351170"/>
                </a:lnTo>
                <a:lnTo>
                  <a:pt x="983408" y="368807"/>
                </a:lnTo>
                <a:lnTo>
                  <a:pt x="936366" y="384617"/>
                </a:lnTo>
                <a:lnTo>
                  <a:pt x="884888" y="398438"/>
                </a:lnTo>
                <a:lnTo>
                  <a:pt x="829404" y="410109"/>
                </a:lnTo>
                <a:lnTo>
                  <a:pt x="770349" y="419467"/>
                </a:lnTo>
                <a:lnTo>
                  <a:pt x="708153" y="426352"/>
                </a:lnTo>
                <a:lnTo>
                  <a:pt x="643250" y="430601"/>
                </a:lnTo>
                <a:lnTo>
                  <a:pt x="576072" y="432053"/>
                </a:lnTo>
                <a:lnTo>
                  <a:pt x="508893" y="430601"/>
                </a:lnTo>
                <a:lnTo>
                  <a:pt x="443990" y="426352"/>
                </a:lnTo>
                <a:lnTo>
                  <a:pt x="381794" y="419467"/>
                </a:lnTo>
                <a:lnTo>
                  <a:pt x="322739" y="410109"/>
                </a:lnTo>
                <a:lnTo>
                  <a:pt x="267255" y="398438"/>
                </a:lnTo>
                <a:lnTo>
                  <a:pt x="215777" y="384617"/>
                </a:lnTo>
                <a:lnTo>
                  <a:pt x="168735" y="368807"/>
                </a:lnTo>
                <a:lnTo>
                  <a:pt x="126563" y="351170"/>
                </a:lnTo>
                <a:lnTo>
                  <a:pt x="89692" y="331868"/>
                </a:lnTo>
                <a:lnTo>
                  <a:pt x="33586" y="288912"/>
                </a:lnTo>
                <a:lnTo>
                  <a:pt x="3875" y="241233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5463" y="1494535"/>
            <a:ext cx="5956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203885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35473" y="212064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60260" y="1412747"/>
            <a:ext cx="1440180" cy="432434"/>
          </a:xfrm>
          <a:custGeom>
            <a:avLst/>
            <a:gdLst/>
            <a:ahLst/>
            <a:cxnLst/>
            <a:rect l="l" t="t" r="r" b="b"/>
            <a:pathLst>
              <a:path w="1440179" h="432435">
                <a:moveTo>
                  <a:pt x="0" y="216026"/>
                </a:moveTo>
                <a:lnTo>
                  <a:pt x="12981" y="174992"/>
                </a:lnTo>
                <a:lnTo>
                  <a:pt x="50318" y="136549"/>
                </a:lnTo>
                <a:lnTo>
                  <a:pt x="109599" y="101425"/>
                </a:lnTo>
                <a:lnTo>
                  <a:pt x="146714" y="85335"/>
                </a:lnTo>
                <a:lnTo>
                  <a:pt x="188411" y="70346"/>
                </a:lnTo>
                <a:lnTo>
                  <a:pt x="234387" y="56550"/>
                </a:lnTo>
                <a:lnTo>
                  <a:pt x="284342" y="44037"/>
                </a:lnTo>
                <a:lnTo>
                  <a:pt x="337973" y="32898"/>
                </a:lnTo>
                <a:lnTo>
                  <a:pt x="394980" y="23224"/>
                </a:lnTo>
                <a:lnTo>
                  <a:pt x="455061" y="15105"/>
                </a:lnTo>
                <a:lnTo>
                  <a:pt x="517913" y="8632"/>
                </a:lnTo>
                <a:lnTo>
                  <a:pt x="583237" y="3897"/>
                </a:lnTo>
                <a:lnTo>
                  <a:pt x="650729" y="989"/>
                </a:lnTo>
                <a:lnTo>
                  <a:pt x="720090" y="0"/>
                </a:lnTo>
                <a:lnTo>
                  <a:pt x="789430" y="989"/>
                </a:lnTo>
                <a:lnTo>
                  <a:pt x="856908" y="3897"/>
                </a:lnTo>
                <a:lnTo>
                  <a:pt x="922220" y="8632"/>
                </a:lnTo>
                <a:lnTo>
                  <a:pt x="985066" y="15105"/>
                </a:lnTo>
                <a:lnTo>
                  <a:pt x="1045143" y="23224"/>
                </a:lnTo>
                <a:lnTo>
                  <a:pt x="1102149" y="32898"/>
                </a:lnTo>
                <a:lnTo>
                  <a:pt x="1155783" y="44037"/>
                </a:lnTo>
                <a:lnTo>
                  <a:pt x="1205741" y="56550"/>
                </a:lnTo>
                <a:lnTo>
                  <a:pt x="1251723" y="70346"/>
                </a:lnTo>
                <a:lnTo>
                  <a:pt x="1293427" y="85335"/>
                </a:lnTo>
                <a:lnTo>
                  <a:pt x="1330549" y="101425"/>
                </a:lnTo>
                <a:lnTo>
                  <a:pt x="1389844" y="136549"/>
                </a:lnTo>
                <a:lnTo>
                  <a:pt x="1427193" y="174992"/>
                </a:lnTo>
                <a:lnTo>
                  <a:pt x="1440180" y="216026"/>
                </a:lnTo>
                <a:lnTo>
                  <a:pt x="1436883" y="236843"/>
                </a:lnTo>
                <a:lnTo>
                  <a:pt x="1411413" y="276698"/>
                </a:lnTo>
                <a:lnTo>
                  <a:pt x="1362789" y="313582"/>
                </a:lnTo>
                <a:lnTo>
                  <a:pt x="1293427" y="346772"/>
                </a:lnTo>
                <a:lnTo>
                  <a:pt x="1251723" y="361757"/>
                </a:lnTo>
                <a:lnTo>
                  <a:pt x="1205741" y="375548"/>
                </a:lnTo>
                <a:lnTo>
                  <a:pt x="1155783" y="388054"/>
                </a:lnTo>
                <a:lnTo>
                  <a:pt x="1102149" y="399186"/>
                </a:lnTo>
                <a:lnTo>
                  <a:pt x="1045143" y="408853"/>
                </a:lnTo>
                <a:lnTo>
                  <a:pt x="985066" y="416964"/>
                </a:lnTo>
                <a:lnTo>
                  <a:pt x="922220" y="423430"/>
                </a:lnTo>
                <a:lnTo>
                  <a:pt x="856908" y="428161"/>
                </a:lnTo>
                <a:lnTo>
                  <a:pt x="789430" y="431065"/>
                </a:lnTo>
                <a:lnTo>
                  <a:pt x="720090" y="432053"/>
                </a:lnTo>
                <a:lnTo>
                  <a:pt x="650729" y="431065"/>
                </a:lnTo>
                <a:lnTo>
                  <a:pt x="583237" y="428161"/>
                </a:lnTo>
                <a:lnTo>
                  <a:pt x="517913" y="423430"/>
                </a:lnTo>
                <a:lnTo>
                  <a:pt x="455061" y="416964"/>
                </a:lnTo>
                <a:lnTo>
                  <a:pt x="394980" y="408853"/>
                </a:lnTo>
                <a:lnTo>
                  <a:pt x="337973" y="399186"/>
                </a:lnTo>
                <a:lnTo>
                  <a:pt x="284342" y="388054"/>
                </a:lnTo>
                <a:lnTo>
                  <a:pt x="234387" y="375548"/>
                </a:lnTo>
                <a:lnTo>
                  <a:pt x="188411" y="361757"/>
                </a:lnTo>
                <a:lnTo>
                  <a:pt x="146714" y="346772"/>
                </a:lnTo>
                <a:lnTo>
                  <a:pt x="109599" y="330684"/>
                </a:lnTo>
                <a:lnTo>
                  <a:pt x="50318" y="295556"/>
                </a:lnTo>
                <a:lnTo>
                  <a:pt x="12981" y="257096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00113" y="1494535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8342" y="203936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4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85075" y="2121153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7982" y="53922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5988"/>
                </a:moveTo>
                <a:lnTo>
                  <a:pt x="15215" y="166447"/>
                </a:lnTo>
                <a:lnTo>
                  <a:pt x="58556" y="120978"/>
                </a:lnTo>
                <a:lnTo>
                  <a:pt x="126563" y="80875"/>
                </a:lnTo>
                <a:lnTo>
                  <a:pt x="168735" y="63241"/>
                </a:lnTo>
                <a:lnTo>
                  <a:pt x="215777" y="47433"/>
                </a:lnTo>
                <a:lnTo>
                  <a:pt x="267255" y="33613"/>
                </a:lnTo>
                <a:lnTo>
                  <a:pt x="322739" y="21943"/>
                </a:lnTo>
                <a:lnTo>
                  <a:pt x="381794" y="12585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5"/>
                </a:lnTo>
                <a:lnTo>
                  <a:pt x="829404" y="21943"/>
                </a:lnTo>
                <a:lnTo>
                  <a:pt x="884888" y="33613"/>
                </a:lnTo>
                <a:lnTo>
                  <a:pt x="936366" y="47433"/>
                </a:lnTo>
                <a:lnTo>
                  <a:pt x="983408" y="63241"/>
                </a:lnTo>
                <a:lnTo>
                  <a:pt x="1025580" y="80875"/>
                </a:lnTo>
                <a:lnTo>
                  <a:pt x="1062451" y="100175"/>
                </a:lnTo>
                <a:lnTo>
                  <a:pt x="1118557" y="143123"/>
                </a:lnTo>
                <a:lnTo>
                  <a:pt x="1148268" y="190789"/>
                </a:lnTo>
                <a:lnTo>
                  <a:pt x="1152143" y="215988"/>
                </a:lnTo>
                <a:lnTo>
                  <a:pt x="1148268" y="241183"/>
                </a:lnTo>
                <a:lnTo>
                  <a:pt x="1118557" y="288849"/>
                </a:lnTo>
                <a:lnTo>
                  <a:pt x="1062451" y="331802"/>
                </a:lnTo>
                <a:lnTo>
                  <a:pt x="1025580" y="351106"/>
                </a:lnTo>
                <a:lnTo>
                  <a:pt x="983408" y="368746"/>
                </a:lnTo>
                <a:lnTo>
                  <a:pt x="936366" y="384559"/>
                </a:lnTo>
                <a:lnTo>
                  <a:pt x="884888" y="398385"/>
                </a:lnTo>
                <a:lnTo>
                  <a:pt x="829404" y="410060"/>
                </a:lnTo>
                <a:lnTo>
                  <a:pt x="770349" y="419422"/>
                </a:lnTo>
                <a:lnTo>
                  <a:pt x="708153" y="426310"/>
                </a:lnTo>
                <a:lnTo>
                  <a:pt x="643250" y="430562"/>
                </a:lnTo>
                <a:lnTo>
                  <a:pt x="576071" y="432015"/>
                </a:lnTo>
                <a:lnTo>
                  <a:pt x="508893" y="430562"/>
                </a:lnTo>
                <a:lnTo>
                  <a:pt x="443990" y="426310"/>
                </a:lnTo>
                <a:lnTo>
                  <a:pt x="381794" y="419422"/>
                </a:lnTo>
                <a:lnTo>
                  <a:pt x="322739" y="410060"/>
                </a:lnTo>
                <a:lnTo>
                  <a:pt x="267255" y="398385"/>
                </a:lnTo>
                <a:lnTo>
                  <a:pt x="215777" y="384559"/>
                </a:lnTo>
                <a:lnTo>
                  <a:pt x="168735" y="368746"/>
                </a:lnTo>
                <a:lnTo>
                  <a:pt x="126563" y="351106"/>
                </a:lnTo>
                <a:lnTo>
                  <a:pt x="89692" y="331802"/>
                </a:lnTo>
                <a:lnTo>
                  <a:pt x="33586" y="288849"/>
                </a:lnTo>
                <a:lnTo>
                  <a:pt x="3875" y="241183"/>
                </a:lnTo>
                <a:lnTo>
                  <a:pt x="0" y="2159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99761" y="5474919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0171" y="6165303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7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3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7"/>
                </a:lnTo>
                <a:lnTo>
                  <a:pt x="1004198" y="243124"/>
                </a:lnTo>
                <a:lnTo>
                  <a:pt x="974196" y="294103"/>
                </a:lnTo>
                <a:lnTo>
                  <a:pt x="917814" y="339445"/>
                </a:lnTo>
                <a:lnTo>
                  <a:pt x="880911" y="359497"/>
                </a:lnTo>
                <a:lnTo>
                  <a:pt x="838830" y="377532"/>
                </a:lnTo>
                <a:lnTo>
                  <a:pt x="792044" y="393347"/>
                </a:lnTo>
                <a:lnTo>
                  <a:pt x="741024" y="406742"/>
                </a:lnTo>
                <a:lnTo>
                  <a:pt x="686244" y="417512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3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2"/>
                </a:lnTo>
                <a:lnTo>
                  <a:pt x="267101" y="406742"/>
                </a:lnTo>
                <a:lnTo>
                  <a:pt x="216081" y="393347"/>
                </a:lnTo>
                <a:lnTo>
                  <a:pt x="169295" y="377532"/>
                </a:lnTo>
                <a:lnTo>
                  <a:pt x="127214" y="359497"/>
                </a:lnTo>
                <a:lnTo>
                  <a:pt x="90311" y="339445"/>
                </a:lnTo>
                <a:lnTo>
                  <a:pt x="59059" y="317580"/>
                </a:lnTo>
                <a:lnTo>
                  <a:pt x="15394" y="269216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8342" y="5392292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5988"/>
                </a:moveTo>
                <a:lnTo>
                  <a:pt x="13894" y="172443"/>
                </a:lnTo>
                <a:lnTo>
                  <a:pt x="53746" y="131893"/>
                </a:lnTo>
                <a:lnTo>
                  <a:pt x="116807" y="95203"/>
                </a:lnTo>
                <a:lnTo>
                  <a:pt x="156181" y="78577"/>
                </a:lnTo>
                <a:lnTo>
                  <a:pt x="200326" y="63241"/>
                </a:lnTo>
                <a:lnTo>
                  <a:pt x="248899" y="49303"/>
                </a:lnTo>
                <a:lnTo>
                  <a:pt x="301556" y="36873"/>
                </a:lnTo>
                <a:lnTo>
                  <a:pt x="357954" y="26057"/>
                </a:lnTo>
                <a:lnTo>
                  <a:pt x="417748" y="16965"/>
                </a:lnTo>
                <a:lnTo>
                  <a:pt x="480596" y="9705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5"/>
                </a:lnTo>
                <a:lnTo>
                  <a:pt x="950315" y="16965"/>
                </a:lnTo>
                <a:lnTo>
                  <a:pt x="1010119" y="26057"/>
                </a:lnTo>
                <a:lnTo>
                  <a:pt x="1066527" y="36873"/>
                </a:lnTo>
                <a:lnTo>
                  <a:pt x="1119195" y="49303"/>
                </a:lnTo>
                <a:lnTo>
                  <a:pt x="1167780" y="63241"/>
                </a:lnTo>
                <a:lnTo>
                  <a:pt x="1211938" y="78577"/>
                </a:lnTo>
                <a:lnTo>
                  <a:pt x="1251323" y="95203"/>
                </a:lnTo>
                <a:lnTo>
                  <a:pt x="1285593" y="113011"/>
                </a:lnTo>
                <a:lnTo>
                  <a:pt x="1337411" y="151740"/>
                </a:lnTo>
                <a:lnTo>
                  <a:pt x="1364638" y="193896"/>
                </a:lnTo>
                <a:lnTo>
                  <a:pt x="1368171" y="215988"/>
                </a:lnTo>
                <a:lnTo>
                  <a:pt x="1364638" y="238077"/>
                </a:lnTo>
                <a:lnTo>
                  <a:pt x="1337411" y="280231"/>
                </a:lnTo>
                <a:lnTo>
                  <a:pt x="1285593" y="318963"/>
                </a:lnTo>
                <a:lnTo>
                  <a:pt x="1251323" y="336775"/>
                </a:lnTo>
                <a:lnTo>
                  <a:pt x="1211938" y="353405"/>
                </a:lnTo>
                <a:lnTo>
                  <a:pt x="1167780" y="368746"/>
                </a:lnTo>
                <a:lnTo>
                  <a:pt x="1119195" y="382688"/>
                </a:lnTo>
                <a:lnTo>
                  <a:pt x="1066527" y="395124"/>
                </a:lnTo>
                <a:lnTo>
                  <a:pt x="1010119" y="405944"/>
                </a:lnTo>
                <a:lnTo>
                  <a:pt x="950315" y="415040"/>
                </a:lnTo>
                <a:lnTo>
                  <a:pt x="887459" y="422304"/>
                </a:lnTo>
                <a:lnTo>
                  <a:pt x="821896" y="427627"/>
                </a:lnTo>
                <a:lnTo>
                  <a:pt x="753968" y="430900"/>
                </a:lnTo>
                <a:lnTo>
                  <a:pt x="684022" y="432015"/>
                </a:lnTo>
                <a:lnTo>
                  <a:pt x="614076" y="430900"/>
                </a:lnTo>
                <a:lnTo>
                  <a:pt x="546153" y="427627"/>
                </a:lnTo>
                <a:lnTo>
                  <a:pt x="480596" y="422304"/>
                </a:lnTo>
                <a:lnTo>
                  <a:pt x="417748" y="415040"/>
                </a:lnTo>
                <a:lnTo>
                  <a:pt x="357954" y="405944"/>
                </a:lnTo>
                <a:lnTo>
                  <a:pt x="301556" y="395124"/>
                </a:lnTo>
                <a:lnTo>
                  <a:pt x="248899" y="382688"/>
                </a:lnTo>
                <a:lnTo>
                  <a:pt x="200326" y="368746"/>
                </a:lnTo>
                <a:lnTo>
                  <a:pt x="156181" y="353405"/>
                </a:lnTo>
                <a:lnTo>
                  <a:pt x="116807" y="336775"/>
                </a:lnTo>
                <a:lnTo>
                  <a:pt x="82547" y="318963"/>
                </a:lnTo>
                <a:lnTo>
                  <a:pt x="30747" y="280231"/>
                </a:lnTo>
                <a:lnTo>
                  <a:pt x="3530" y="238077"/>
                </a:lnTo>
                <a:lnTo>
                  <a:pt x="0" y="2159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11618" y="5474919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99990" y="371462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3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3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63210" y="3796665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80351" y="371462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33"/>
                </a:lnTo>
                <a:lnTo>
                  <a:pt x="1118557" y="288912"/>
                </a:lnTo>
                <a:lnTo>
                  <a:pt x="1062451" y="331868"/>
                </a:lnTo>
                <a:lnTo>
                  <a:pt x="1025580" y="351170"/>
                </a:lnTo>
                <a:lnTo>
                  <a:pt x="983408" y="368807"/>
                </a:lnTo>
                <a:lnTo>
                  <a:pt x="936366" y="384617"/>
                </a:lnTo>
                <a:lnTo>
                  <a:pt x="884888" y="398438"/>
                </a:lnTo>
                <a:lnTo>
                  <a:pt x="829404" y="410109"/>
                </a:lnTo>
                <a:lnTo>
                  <a:pt x="770349" y="419467"/>
                </a:lnTo>
                <a:lnTo>
                  <a:pt x="708153" y="426352"/>
                </a:lnTo>
                <a:lnTo>
                  <a:pt x="643250" y="430601"/>
                </a:lnTo>
                <a:lnTo>
                  <a:pt x="576072" y="432053"/>
                </a:lnTo>
                <a:lnTo>
                  <a:pt x="508893" y="430601"/>
                </a:lnTo>
                <a:lnTo>
                  <a:pt x="443990" y="426352"/>
                </a:lnTo>
                <a:lnTo>
                  <a:pt x="381794" y="419467"/>
                </a:lnTo>
                <a:lnTo>
                  <a:pt x="322739" y="410109"/>
                </a:lnTo>
                <a:lnTo>
                  <a:pt x="267255" y="398438"/>
                </a:lnTo>
                <a:lnTo>
                  <a:pt x="215777" y="384617"/>
                </a:lnTo>
                <a:lnTo>
                  <a:pt x="168735" y="368807"/>
                </a:lnTo>
                <a:lnTo>
                  <a:pt x="126563" y="351170"/>
                </a:lnTo>
                <a:lnTo>
                  <a:pt x="89692" y="331868"/>
                </a:lnTo>
                <a:lnTo>
                  <a:pt x="33586" y="288912"/>
                </a:lnTo>
                <a:lnTo>
                  <a:pt x="3875" y="241233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52384" y="379666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80126" y="2254885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59423" y="1781555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2269" y="1781555"/>
            <a:ext cx="139065" cy="207645"/>
          </a:xfrm>
          <a:custGeom>
            <a:avLst/>
            <a:gdLst/>
            <a:ahLst/>
            <a:cxnLst/>
            <a:rect l="l" t="t" r="r" b="b"/>
            <a:pathLst>
              <a:path w="139065" h="207644">
                <a:moveTo>
                  <a:pt x="138810" y="0"/>
                </a:moveTo>
                <a:lnTo>
                  <a:pt x="0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5353" y="2255392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7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8116" y="393065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0" y="0"/>
                </a:moveTo>
                <a:lnTo>
                  <a:pt x="288036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1553" y="3930650"/>
            <a:ext cx="288925" cy="1270"/>
          </a:xfrm>
          <a:custGeom>
            <a:avLst/>
            <a:gdLst/>
            <a:ahLst/>
            <a:cxnLst/>
            <a:rect l="l" t="t" r="r" b="b"/>
            <a:pathLst>
              <a:path w="288925" h="1270">
                <a:moveTo>
                  <a:pt x="0" y="1269"/>
                </a:moveTo>
                <a:lnTo>
                  <a:pt x="2887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43853" y="5875045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2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69533" y="6286372"/>
            <a:ext cx="5499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mTi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9960">
              <a:lnSpc>
                <a:spcPct val="100000"/>
              </a:lnSpc>
            </a:pPr>
            <a:r>
              <a:rPr spc="-15" dirty="0"/>
              <a:t>Foreign</a:t>
            </a:r>
            <a:r>
              <a:rPr spc="-95" dirty="0"/>
              <a:t> </a:t>
            </a:r>
            <a:r>
              <a:rPr spc="-3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3742054" cy="474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Foreign </a:t>
            </a:r>
            <a:r>
              <a:rPr sz="2800" spc="-30" dirty="0">
                <a:latin typeface="Calibri"/>
                <a:cs typeface="Calibri"/>
              </a:rPr>
              <a:t>Keys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also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which 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foreign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referenced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756285" marR="133985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 </a:t>
            </a:r>
            <a:r>
              <a:rPr sz="2400" spc="-15" dirty="0">
                <a:latin typeface="Calibri"/>
                <a:cs typeface="Calibri"/>
              </a:rPr>
              <a:t>referenced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foreign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355600" marR="751840" indent="-342900" algn="just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optionally 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25" dirty="0">
                <a:latin typeface="Calibri"/>
                <a:cs typeface="Calibri"/>
              </a:rPr>
              <a:t>reference  </a:t>
            </a:r>
            <a:r>
              <a:rPr sz="2800" spc="-10" dirty="0">
                <a:latin typeface="Calibri"/>
                <a:cs typeface="Calibri"/>
              </a:rPr>
              <a:t>options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582165"/>
            <a:ext cx="18516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CONSTRAINT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6460" y="1582165"/>
            <a:ext cx="75692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name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709" y="1984502"/>
            <a:ext cx="130429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FOREIGN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90"/>
              </a:spcBef>
            </a:pPr>
            <a:r>
              <a:rPr sz="2400" b="1" spc="-10" dirty="0">
                <a:latin typeface="Courier New"/>
                <a:cs typeface="Courier New"/>
              </a:rPr>
              <a:t>(col1,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701" y="1984502"/>
            <a:ext cx="93980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KEY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ourier New"/>
                <a:cs typeface="Courier New"/>
              </a:rPr>
              <a:t>col2,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6457" y="2387219"/>
            <a:ext cx="75565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.</a:t>
            </a:r>
            <a:r>
              <a:rPr sz="2400" b="1" spc="-5" dirty="0">
                <a:latin typeface="Courier New"/>
                <a:cs typeface="Courier New"/>
              </a:rPr>
              <a:t>..)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0709" y="2789554"/>
            <a:ext cx="240093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REFERENCES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2400" b="1" spc="-10" dirty="0">
                <a:latin typeface="Courier New"/>
                <a:cs typeface="Courier New"/>
              </a:rPr>
              <a:t>table-name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90"/>
              </a:spcBef>
            </a:pPr>
            <a:r>
              <a:rPr sz="2400" b="1" spc="-10" dirty="0">
                <a:latin typeface="Courier New"/>
                <a:cs typeface="Courier New"/>
              </a:rPr>
              <a:t>(col1,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col2,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6083" y="3594480"/>
            <a:ext cx="75628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.</a:t>
            </a:r>
            <a:r>
              <a:rPr sz="2400" b="1" spc="-5" dirty="0">
                <a:latin typeface="Courier New"/>
                <a:cs typeface="Courier New"/>
              </a:rPr>
              <a:t>..)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0709" y="3960241"/>
            <a:ext cx="166878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b="1" spc="-5" dirty="0">
                <a:latin typeface="Courier New"/>
                <a:cs typeface="Courier New"/>
              </a:rPr>
              <a:t>ON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UPDATE  </a:t>
            </a:r>
            <a:r>
              <a:rPr sz="2400" b="1" spc="-5" dirty="0">
                <a:latin typeface="Courier New"/>
                <a:cs typeface="Courier New"/>
              </a:rPr>
              <a:t>ON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DELETE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6842" y="3960241"/>
            <a:ext cx="130302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b="1" spc="-5" dirty="0">
                <a:latin typeface="Courier New"/>
                <a:cs typeface="Courier New"/>
              </a:rPr>
              <a:t>ref</a:t>
            </a:r>
            <a:r>
              <a:rPr sz="2400" b="1" spc="-15" dirty="0">
                <a:latin typeface="Courier New"/>
                <a:cs typeface="Courier New"/>
              </a:rPr>
              <a:t>_o</a:t>
            </a:r>
            <a:r>
              <a:rPr sz="2400" b="1" spc="-5" dirty="0">
                <a:latin typeface="Courier New"/>
                <a:cs typeface="Courier New"/>
              </a:rPr>
              <a:t>pt  ref</a:t>
            </a:r>
            <a:r>
              <a:rPr sz="2400" b="1" spc="-15" dirty="0">
                <a:latin typeface="Courier New"/>
                <a:cs typeface="Courier New"/>
              </a:rPr>
              <a:t>_o</a:t>
            </a:r>
            <a:r>
              <a:rPr sz="2400" b="1" spc="-5" dirty="0">
                <a:latin typeface="Courier New"/>
                <a:cs typeface="Courier New"/>
              </a:rPr>
              <a:t>pt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0759" y="5204205"/>
            <a:ext cx="18516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RESTRICT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7828" y="5204205"/>
            <a:ext cx="164846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400" b="1" spc="-5" dirty="0">
                <a:latin typeface="Courier New"/>
                <a:cs typeface="Courier New"/>
              </a:rPr>
              <a:t>ref_opt: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ts val="2735"/>
              </a:lnSpc>
            </a:pPr>
            <a:r>
              <a:rPr sz="2400" b="1" spc="-5" dirty="0">
                <a:latin typeface="Courier New"/>
                <a:cs typeface="Courier New"/>
              </a:rPr>
              <a:t>CASCADE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0720" y="5533338"/>
            <a:ext cx="9398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8001" y="5533338"/>
            <a:ext cx="7543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NU</a:t>
            </a:r>
            <a:r>
              <a:rPr sz="2400" b="1" spc="-5" dirty="0">
                <a:latin typeface="Courier New"/>
                <a:cs typeface="Courier New"/>
              </a:rPr>
              <a:t>LL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0728" y="5862523"/>
            <a:ext cx="9398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8009" y="5862523"/>
            <a:ext cx="130302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pc="-5" dirty="0"/>
              <a:t>Set </a:t>
            </a:r>
            <a:r>
              <a:rPr spc="-15" dirty="0"/>
              <a:t>Default </a:t>
            </a:r>
            <a:r>
              <a:rPr spc="-5" dirty="0"/>
              <a:t>(Column</a:t>
            </a:r>
            <a:r>
              <a:rPr spc="-30" dirty="0"/>
              <a:t> </a:t>
            </a:r>
            <a:r>
              <a:rPr spc="-5" dirty="0"/>
              <a:t>Definition)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345"/>
            <a:ext cx="3681095" cy="411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765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b="1" spc="-5" dirty="0">
                <a:latin typeface="Courier New"/>
                <a:cs typeface="Courier New"/>
              </a:rPr>
              <a:t>DEFAULT</a:t>
            </a:r>
            <a:r>
              <a:rPr sz="2600" b="1" spc="-994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can  use </a:t>
            </a:r>
            <a:r>
              <a:rPr sz="2600" dirty="0">
                <a:latin typeface="Calibri"/>
                <a:cs typeface="Calibri"/>
              </a:rPr>
              <a:t>it with </a:t>
            </a:r>
            <a:r>
              <a:rPr sz="2600" spc="-20" dirty="0">
                <a:latin typeface="Calibri"/>
                <a:cs typeface="Calibri"/>
              </a:rPr>
              <a:t>referential  </a:t>
            </a:r>
            <a:r>
              <a:rPr sz="2600" spc="-5" dirty="0">
                <a:latin typeface="Calibri"/>
                <a:cs typeface="Calibri"/>
              </a:rPr>
              <a:t>integrity</a:t>
            </a:r>
            <a:endParaRPr sz="2600">
              <a:latin typeface="Calibri"/>
              <a:cs typeface="Calibri"/>
            </a:endParaRPr>
          </a:p>
          <a:p>
            <a:pPr marL="355600" marR="643890" indent="-342900">
              <a:lnSpc>
                <a:spcPct val="9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10" dirty="0">
                <a:latin typeface="Calibri"/>
                <a:cs typeface="Calibri"/>
              </a:rPr>
              <a:t>relations are  updated,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referential  </a:t>
            </a:r>
            <a:r>
              <a:rPr sz="2600" spc="-5" dirty="0">
                <a:latin typeface="Calibri"/>
                <a:cs typeface="Calibri"/>
              </a:rPr>
              <a:t>integrity might be  </a:t>
            </a:r>
            <a:r>
              <a:rPr sz="2600" spc="-10" dirty="0">
                <a:latin typeface="Calibri"/>
                <a:cs typeface="Calibri"/>
              </a:rPr>
              <a:t>violated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usually </a:t>
            </a:r>
            <a:r>
              <a:rPr sz="2600" spc="-10" dirty="0">
                <a:latin typeface="Calibri"/>
                <a:cs typeface="Calibri"/>
              </a:rPr>
              <a:t>occurs </a:t>
            </a:r>
            <a:r>
              <a:rPr sz="2600" dirty="0">
                <a:latin typeface="Calibri"/>
                <a:cs typeface="Calibri"/>
              </a:rPr>
              <a:t>when  a </a:t>
            </a:r>
            <a:r>
              <a:rPr sz="2600" spc="-20" dirty="0">
                <a:latin typeface="Calibri"/>
                <a:cs typeface="Calibri"/>
              </a:rPr>
              <a:t>referenced </a:t>
            </a:r>
            <a:r>
              <a:rPr sz="2600" dirty="0">
                <a:latin typeface="Calibri"/>
                <a:cs typeface="Calibri"/>
              </a:rPr>
              <a:t>tuple is  </a:t>
            </a:r>
            <a:r>
              <a:rPr sz="2600" spc="-10" dirty="0">
                <a:latin typeface="Calibri"/>
                <a:cs typeface="Calibri"/>
              </a:rPr>
              <a:t>updated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deleted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585721"/>
            <a:ext cx="3817620" cy="376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96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318135" algn="ctr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options </a:t>
            </a:r>
            <a:r>
              <a:rPr sz="2600" dirty="0">
                <a:latin typeface="Calibri"/>
                <a:cs typeface="Calibri"/>
              </a:rPr>
              <a:t>when this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occurs:</a:t>
            </a:r>
            <a:endParaRPr sz="2600">
              <a:latin typeface="Calibri"/>
              <a:cs typeface="Calibri"/>
            </a:endParaRPr>
          </a:p>
          <a:p>
            <a:pPr marL="756285" marR="240029" lvl="1" indent="-286385">
              <a:lnSpc>
                <a:spcPts val="2380"/>
              </a:lnSpc>
              <a:spcBef>
                <a:spcPts val="5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RESTRICT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5" dirty="0">
                <a:latin typeface="Calibri"/>
                <a:cs typeface="Calibri"/>
              </a:rPr>
              <a:t>stop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user 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doing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756285" marR="5080" lvl="1" indent="-286385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CASCADE – </a:t>
            </a:r>
            <a:r>
              <a:rPr sz="2200" spc="-10" dirty="0">
                <a:latin typeface="Calibri"/>
                <a:cs typeface="Calibri"/>
              </a:rPr>
              <a:t>let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changes  </a:t>
            </a:r>
            <a:r>
              <a:rPr sz="2200" spc="-5" dirty="0">
                <a:latin typeface="Calibri"/>
                <a:cs typeface="Calibri"/>
              </a:rPr>
              <a:t>flow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ts val="2510"/>
              </a:lnSpc>
              <a:spcBef>
                <a:spcPts val="22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-10" dirty="0">
                <a:latin typeface="Calibri"/>
                <a:cs typeface="Calibri"/>
              </a:rPr>
              <a:t>NULL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endParaRPr sz="2200">
              <a:latin typeface="Calibri"/>
              <a:cs typeface="Calibri"/>
            </a:endParaRPr>
          </a:p>
          <a:p>
            <a:pPr marL="243204" algn="ctr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referencing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null</a:t>
            </a:r>
            <a:endParaRPr sz="2200">
              <a:latin typeface="Calibri"/>
              <a:cs typeface="Calibri"/>
            </a:endParaRPr>
          </a:p>
          <a:p>
            <a:pPr marL="756285" marR="357505" lvl="1" indent="-286385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50" dirty="0">
                <a:latin typeface="Calibri"/>
                <a:cs typeface="Calibri"/>
              </a:rPr>
              <a:t>DEFAULT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25" dirty="0">
                <a:latin typeface="Calibri"/>
                <a:cs typeface="Calibri"/>
              </a:rPr>
              <a:t>make  </a:t>
            </a:r>
            <a:r>
              <a:rPr sz="2200" spc="-20" dirty="0">
                <a:latin typeface="Calibri"/>
                <a:cs typeface="Calibri"/>
              </a:rPr>
              <a:t>referencing </a:t>
            </a:r>
            <a:r>
              <a:rPr sz="2200" spc="-10" dirty="0">
                <a:latin typeface="Calibri"/>
                <a:cs typeface="Calibri"/>
              </a:rPr>
              <a:t>values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5" dirty="0">
                <a:latin typeface="Calibri"/>
                <a:cs typeface="Calibri"/>
              </a:rPr>
              <a:t>default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351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728"/>
            <a:ext cx="3568065" cy="4123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619760" indent="-2438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CREATE TABLE Enrolment (  sID INT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mCode CHAR(6) NOT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CONSTRAINT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en_pk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PRIMARY KEY </a:t>
            </a:r>
            <a:r>
              <a:rPr sz="1600" b="1" dirty="0">
                <a:latin typeface="Courier New"/>
                <a:cs typeface="Courier New"/>
              </a:rPr>
              <a:t>(sID,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mCode),</a:t>
            </a:r>
            <a:endParaRPr sz="1600">
              <a:latin typeface="Courier New"/>
              <a:cs typeface="Courier New"/>
            </a:endParaRPr>
          </a:p>
          <a:p>
            <a:pPr marL="500380" marR="981710" indent="-244475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CONSTRAINT en_fk1  FOREIGN KEY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(sID)</a:t>
            </a:r>
            <a:endParaRPr sz="1600">
              <a:latin typeface="Courier New"/>
              <a:cs typeface="Courier New"/>
            </a:endParaRPr>
          </a:p>
          <a:p>
            <a:pPr marL="500380" marR="12700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REFERENCES Student </a:t>
            </a:r>
            <a:r>
              <a:rPr sz="1600" b="1" dirty="0">
                <a:latin typeface="Courier New"/>
                <a:cs typeface="Courier New"/>
              </a:rPr>
              <a:t>(sID)  </a:t>
            </a:r>
            <a:r>
              <a:rPr sz="1600" b="1" spc="-5" dirty="0">
                <a:latin typeface="Courier New"/>
                <a:cs typeface="Courier New"/>
              </a:rPr>
              <a:t>ON UPDATE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CASCADE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ON DELETE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CASCADE,</a:t>
            </a:r>
            <a:endParaRPr sz="1600">
              <a:latin typeface="Courier New"/>
              <a:cs typeface="Courier New"/>
            </a:endParaRPr>
          </a:p>
          <a:p>
            <a:pPr marL="500380" marR="737870" indent="-244475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CONSTRAINT en_fk2  FOREIGN KEY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(mCode)</a:t>
            </a:r>
            <a:endParaRPr sz="1600">
              <a:latin typeface="Courier New"/>
              <a:cs typeface="Courier New"/>
            </a:endParaRPr>
          </a:p>
          <a:p>
            <a:pPr marL="500380" marR="508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REFERENCES Module </a:t>
            </a:r>
            <a:r>
              <a:rPr sz="1600" b="1" dirty="0">
                <a:latin typeface="Courier New"/>
                <a:cs typeface="Courier New"/>
              </a:rPr>
              <a:t>(mCode)  </a:t>
            </a:r>
            <a:r>
              <a:rPr sz="1600" b="1" spc="-5" dirty="0">
                <a:latin typeface="Courier New"/>
                <a:cs typeface="Courier New"/>
              </a:rPr>
              <a:t>ON UPDATE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CASCADE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24" y="5652922"/>
            <a:ext cx="234569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ON DELETE NO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945530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6153" y="36652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206500" y="0"/>
                </a:lnTo>
                <a:lnTo>
                  <a:pt x="1241071" y="6996"/>
                </a:lnTo>
                <a:lnTo>
                  <a:pt x="1269333" y="26066"/>
                </a:lnTo>
                <a:lnTo>
                  <a:pt x="1288403" y="54328"/>
                </a:lnTo>
                <a:lnTo>
                  <a:pt x="1295400" y="88899"/>
                </a:lnTo>
                <a:lnTo>
                  <a:pt x="1295400" y="444499"/>
                </a:lnTo>
                <a:lnTo>
                  <a:pt x="1288403" y="479125"/>
                </a:lnTo>
                <a:lnTo>
                  <a:pt x="1269333" y="507380"/>
                </a:lnTo>
                <a:lnTo>
                  <a:pt x="1241071" y="526420"/>
                </a:lnTo>
                <a:lnTo>
                  <a:pt x="1206500" y="533399"/>
                </a:lnTo>
                <a:lnTo>
                  <a:pt x="88900" y="533399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1910" y="3764153"/>
            <a:ext cx="1105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2353" y="19888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4498" y="2087498"/>
            <a:ext cx="83946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2353" y="5341620"/>
            <a:ext cx="1143000" cy="534035"/>
          </a:xfrm>
          <a:custGeom>
            <a:avLst/>
            <a:gdLst/>
            <a:ahLst/>
            <a:cxnLst/>
            <a:rect l="l" t="t" r="r" b="b"/>
            <a:pathLst>
              <a:path w="1143000" h="534035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899"/>
                </a:lnTo>
                <a:lnTo>
                  <a:pt x="1143000" y="444512"/>
                </a:lnTo>
                <a:lnTo>
                  <a:pt x="1136003" y="479118"/>
                </a:lnTo>
                <a:lnTo>
                  <a:pt x="1116933" y="507380"/>
                </a:lnTo>
                <a:lnTo>
                  <a:pt x="1088671" y="526437"/>
                </a:lnTo>
                <a:lnTo>
                  <a:pt x="1054100" y="533425"/>
                </a:lnTo>
                <a:lnTo>
                  <a:pt x="88900" y="533425"/>
                </a:lnTo>
                <a:lnTo>
                  <a:pt x="54274" y="526437"/>
                </a:lnTo>
                <a:lnTo>
                  <a:pt x="26019" y="507380"/>
                </a:lnTo>
                <a:lnTo>
                  <a:pt x="6979" y="479118"/>
                </a:lnTo>
                <a:lnTo>
                  <a:pt x="0" y="444512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9071" y="5440883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8553" y="45034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699"/>
                </a:moveTo>
                <a:lnTo>
                  <a:pt x="495300" y="0"/>
                </a:lnTo>
                <a:lnTo>
                  <a:pt x="990600" y="266699"/>
                </a:lnTo>
                <a:lnTo>
                  <a:pt x="495300" y="533399"/>
                </a:lnTo>
                <a:lnTo>
                  <a:pt x="0" y="2666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2794" y="4636389"/>
            <a:ext cx="184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8553" y="28270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79641" y="2959734"/>
            <a:ext cx="3289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43853" y="252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853" y="33604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3853" y="41986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3853" y="50368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9553" y="41986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399"/>
                </a:lnTo>
                <a:lnTo>
                  <a:pt x="78175" y="144647"/>
                </a:lnTo>
                <a:lnTo>
                  <a:pt x="46798" y="123057"/>
                </a:lnTo>
                <a:lnTo>
                  <a:pt x="22055" y="90129"/>
                </a:lnTo>
                <a:lnTo>
                  <a:pt x="5827" y="48361"/>
                </a:lnTo>
                <a:lnTo>
                  <a:pt x="0" y="25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553" y="35128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399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75" y="7765"/>
                </a:lnTo>
                <a:lnTo>
                  <a:pt x="46798" y="29386"/>
                </a:lnTo>
                <a:lnTo>
                  <a:pt x="22055" y="62352"/>
                </a:lnTo>
                <a:lnTo>
                  <a:pt x="5827" y="104152"/>
                </a:lnTo>
                <a:lnTo>
                  <a:pt x="0" y="1522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6063" y="1412747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33"/>
                </a:lnTo>
                <a:lnTo>
                  <a:pt x="1118557" y="288912"/>
                </a:lnTo>
                <a:lnTo>
                  <a:pt x="1062451" y="331868"/>
                </a:lnTo>
                <a:lnTo>
                  <a:pt x="1025580" y="351170"/>
                </a:lnTo>
                <a:lnTo>
                  <a:pt x="983408" y="368807"/>
                </a:lnTo>
                <a:lnTo>
                  <a:pt x="936366" y="384617"/>
                </a:lnTo>
                <a:lnTo>
                  <a:pt x="884888" y="398438"/>
                </a:lnTo>
                <a:lnTo>
                  <a:pt x="829404" y="410109"/>
                </a:lnTo>
                <a:lnTo>
                  <a:pt x="770349" y="419467"/>
                </a:lnTo>
                <a:lnTo>
                  <a:pt x="708153" y="426352"/>
                </a:lnTo>
                <a:lnTo>
                  <a:pt x="643250" y="430601"/>
                </a:lnTo>
                <a:lnTo>
                  <a:pt x="576072" y="432053"/>
                </a:lnTo>
                <a:lnTo>
                  <a:pt x="508893" y="430601"/>
                </a:lnTo>
                <a:lnTo>
                  <a:pt x="443990" y="426352"/>
                </a:lnTo>
                <a:lnTo>
                  <a:pt x="381794" y="419467"/>
                </a:lnTo>
                <a:lnTo>
                  <a:pt x="322739" y="410109"/>
                </a:lnTo>
                <a:lnTo>
                  <a:pt x="267255" y="398438"/>
                </a:lnTo>
                <a:lnTo>
                  <a:pt x="215777" y="384617"/>
                </a:lnTo>
                <a:lnTo>
                  <a:pt x="168735" y="368807"/>
                </a:lnTo>
                <a:lnTo>
                  <a:pt x="126563" y="351170"/>
                </a:lnTo>
                <a:lnTo>
                  <a:pt x="89692" y="331868"/>
                </a:lnTo>
                <a:lnTo>
                  <a:pt x="33586" y="288912"/>
                </a:lnTo>
                <a:lnTo>
                  <a:pt x="3875" y="241233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5463" y="1494535"/>
            <a:ext cx="5956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2038857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11"/>
                </a:lnTo>
                <a:lnTo>
                  <a:pt x="59059" y="114439"/>
                </a:lnTo>
                <a:lnTo>
                  <a:pt x="90311" y="92574"/>
                </a:lnTo>
                <a:lnTo>
                  <a:pt x="127214" y="72526"/>
                </a:lnTo>
                <a:lnTo>
                  <a:pt x="169295" y="54495"/>
                </a:lnTo>
                <a:lnTo>
                  <a:pt x="216081" y="38685"/>
                </a:lnTo>
                <a:lnTo>
                  <a:pt x="267101" y="25296"/>
                </a:lnTo>
                <a:lnTo>
                  <a:pt x="321881" y="14532"/>
                </a:lnTo>
                <a:lnTo>
                  <a:pt x="379950" y="6593"/>
                </a:lnTo>
                <a:lnTo>
                  <a:pt x="440834" y="1681"/>
                </a:lnTo>
                <a:lnTo>
                  <a:pt x="504063" y="0"/>
                </a:lnTo>
                <a:lnTo>
                  <a:pt x="567291" y="1681"/>
                </a:lnTo>
                <a:lnTo>
                  <a:pt x="628175" y="6593"/>
                </a:lnTo>
                <a:lnTo>
                  <a:pt x="686244" y="14532"/>
                </a:lnTo>
                <a:lnTo>
                  <a:pt x="741024" y="25296"/>
                </a:lnTo>
                <a:lnTo>
                  <a:pt x="792044" y="38685"/>
                </a:lnTo>
                <a:lnTo>
                  <a:pt x="838830" y="54495"/>
                </a:lnTo>
                <a:lnTo>
                  <a:pt x="880911" y="72526"/>
                </a:lnTo>
                <a:lnTo>
                  <a:pt x="917814" y="92574"/>
                </a:lnTo>
                <a:lnTo>
                  <a:pt x="949066" y="114439"/>
                </a:lnTo>
                <a:lnTo>
                  <a:pt x="992731" y="162811"/>
                </a:lnTo>
                <a:lnTo>
                  <a:pt x="1008126" y="216026"/>
                </a:lnTo>
                <a:lnTo>
                  <a:pt x="1004198" y="243114"/>
                </a:lnTo>
                <a:lnTo>
                  <a:pt x="974196" y="294082"/>
                </a:lnTo>
                <a:lnTo>
                  <a:pt x="917814" y="339423"/>
                </a:lnTo>
                <a:lnTo>
                  <a:pt x="880911" y="359476"/>
                </a:lnTo>
                <a:lnTo>
                  <a:pt x="838830" y="377514"/>
                </a:lnTo>
                <a:lnTo>
                  <a:pt x="792044" y="393334"/>
                </a:lnTo>
                <a:lnTo>
                  <a:pt x="741024" y="406732"/>
                </a:lnTo>
                <a:lnTo>
                  <a:pt x="686244" y="417506"/>
                </a:lnTo>
                <a:lnTo>
                  <a:pt x="628175" y="425453"/>
                </a:lnTo>
                <a:lnTo>
                  <a:pt x="567291" y="430369"/>
                </a:lnTo>
                <a:lnTo>
                  <a:pt x="504063" y="432053"/>
                </a:lnTo>
                <a:lnTo>
                  <a:pt x="440834" y="430369"/>
                </a:lnTo>
                <a:lnTo>
                  <a:pt x="379950" y="425453"/>
                </a:lnTo>
                <a:lnTo>
                  <a:pt x="321881" y="417506"/>
                </a:lnTo>
                <a:lnTo>
                  <a:pt x="267101" y="406732"/>
                </a:lnTo>
                <a:lnTo>
                  <a:pt x="216081" y="393334"/>
                </a:lnTo>
                <a:lnTo>
                  <a:pt x="169295" y="377514"/>
                </a:lnTo>
                <a:lnTo>
                  <a:pt x="127214" y="359476"/>
                </a:lnTo>
                <a:lnTo>
                  <a:pt x="90311" y="339423"/>
                </a:lnTo>
                <a:lnTo>
                  <a:pt x="59059" y="317557"/>
                </a:lnTo>
                <a:lnTo>
                  <a:pt x="15394" y="269200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35473" y="212064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60260" y="1412747"/>
            <a:ext cx="1440180" cy="432434"/>
          </a:xfrm>
          <a:custGeom>
            <a:avLst/>
            <a:gdLst/>
            <a:ahLst/>
            <a:cxnLst/>
            <a:rect l="l" t="t" r="r" b="b"/>
            <a:pathLst>
              <a:path w="1440179" h="432435">
                <a:moveTo>
                  <a:pt x="0" y="216026"/>
                </a:moveTo>
                <a:lnTo>
                  <a:pt x="12981" y="174992"/>
                </a:lnTo>
                <a:lnTo>
                  <a:pt x="50318" y="136549"/>
                </a:lnTo>
                <a:lnTo>
                  <a:pt x="109599" y="101425"/>
                </a:lnTo>
                <a:lnTo>
                  <a:pt x="146714" y="85335"/>
                </a:lnTo>
                <a:lnTo>
                  <a:pt x="188411" y="70346"/>
                </a:lnTo>
                <a:lnTo>
                  <a:pt x="234387" y="56550"/>
                </a:lnTo>
                <a:lnTo>
                  <a:pt x="284342" y="44037"/>
                </a:lnTo>
                <a:lnTo>
                  <a:pt x="337973" y="32898"/>
                </a:lnTo>
                <a:lnTo>
                  <a:pt x="394980" y="23224"/>
                </a:lnTo>
                <a:lnTo>
                  <a:pt x="455061" y="15105"/>
                </a:lnTo>
                <a:lnTo>
                  <a:pt x="517913" y="8632"/>
                </a:lnTo>
                <a:lnTo>
                  <a:pt x="583237" y="3897"/>
                </a:lnTo>
                <a:lnTo>
                  <a:pt x="650729" y="989"/>
                </a:lnTo>
                <a:lnTo>
                  <a:pt x="720090" y="0"/>
                </a:lnTo>
                <a:lnTo>
                  <a:pt x="789430" y="989"/>
                </a:lnTo>
                <a:lnTo>
                  <a:pt x="856908" y="3897"/>
                </a:lnTo>
                <a:lnTo>
                  <a:pt x="922220" y="8632"/>
                </a:lnTo>
                <a:lnTo>
                  <a:pt x="985066" y="15105"/>
                </a:lnTo>
                <a:lnTo>
                  <a:pt x="1045143" y="23224"/>
                </a:lnTo>
                <a:lnTo>
                  <a:pt x="1102149" y="32898"/>
                </a:lnTo>
                <a:lnTo>
                  <a:pt x="1155783" y="44037"/>
                </a:lnTo>
                <a:lnTo>
                  <a:pt x="1205741" y="56550"/>
                </a:lnTo>
                <a:lnTo>
                  <a:pt x="1251723" y="70346"/>
                </a:lnTo>
                <a:lnTo>
                  <a:pt x="1293427" y="85335"/>
                </a:lnTo>
                <a:lnTo>
                  <a:pt x="1330549" y="101425"/>
                </a:lnTo>
                <a:lnTo>
                  <a:pt x="1389844" y="136549"/>
                </a:lnTo>
                <a:lnTo>
                  <a:pt x="1427193" y="174992"/>
                </a:lnTo>
                <a:lnTo>
                  <a:pt x="1440180" y="216026"/>
                </a:lnTo>
                <a:lnTo>
                  <a:pt x="1436883" y="236843"/>
                </a:lnTo>
                <a:lnTo>
                  <a:pt x="1411413" y="276698"/>
                </a:lnTo>
                <a:lnTo>
                  <a:pt x="1362789" y="313582"/>
                </a:lnTo>
                <a:lnTo>
                  <a:pt x="1293427" y="346772"/>
                </a:lnTo>
                <a:lnTo>
                  <a:pt x="1251723" y="361757"/>
                </a:lnTo>
                <a:lnTo>
                  <a:pt x="1205741" y="375548"/>
                </a:lnTo>
                <a:lnTo>
                  <a:pt x="1155783" y="388054"/>
                </a:lnTo>
                <a:lnTo>
                  <a:pt x="1102149" y="399186"/>
                </a:lnTo>
                <a:lnTo>
                  <a:pt x="1045143" y="408853"/>
                </a:lnTo>
                <a:lnTo>
                  <a:pt x="985066" y="416964"/>
                </a:lnTo>
                <a:lnTo>
                  <a:pt x="922220" y="423430"/>
                </a:lnTo>
                <a:lnTo>
                  <a:pt x="856908" y="428161"/>
                </a:lnTo>
                <a:lnTo>
                  <a:pt x="789430" y="431065"/>
                </a:lnTo>
                <a:lnTo>
                  <a:pt x="720090" y="432053"/>
                </a:lnTo>
                <a:lnTo>
                  <a:pt x="650729" y="431065"/>
                </a:lnTo>
                <a:lnTo>
                  <a:pt x="583237" y="428161"/>
                </a:lnTo>
                <a:lnTo>
                  <a:pt x="517913" y="423430"/>
                </a:lnTo>
                <a:lnTo>
                  <a:pt x="455061" y="416964"/>
                </a:lnTo>
                <a:lnTo>
                  <a:pt x="394980" y="408853"/>
                </a:lnTo>
                <a:lnTo>
                  <a:pt x="337973" y="399186"/>
                </a:lnTo>
                <a:lnTo>
                  <a:pt x="284342" y="388054"/>
                </a:lnTo>
                <a:lnTo>
                  <a:pt x="234387" y="375548"/>
                </a:lnTo>
                <a:lnTo>
                  <a:pt x="188411" y="361757"/>
                </a:lnTo>
                <a:lnTo>
                  <a:pt x="146714" y="346772"/>
                </a:lnTo>
                <a:lnTo>
                  <a:pt x="109599" y="330684"/>
                </a:lnTo>
                <a:lnTo>
                  <a:pt x="50318" y="295556"/>
                </a:lnTo>
                <a:lnTo>
                  <a:pt x="12981" y="257096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00113" y="1494535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Calibri"/>
                <a:cs typeface="Calibri"/>
              </a:rPr>
              <a:t>s</a:t>
            </a:r>
            <a:r>
              <a:rPr lang="en-US" sz="1600" spc="-10" dirty="0" smtClean="0">
                <a:latin typeface="Calibri"/>
                <a:cs typeface="Calibri"/>
              </a:rPr>
              <a:t>Num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8342" y="203936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4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85075" y="2121153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7982" y="53922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5988"/>
                </a:moveTo>
                <a:lnTo>
                  <a:pt x="15215" y="166447"/>
                </a:lnTo>
                <a:lnTo>
                  <a:pt x="58556" y="120978"/>
                </a:lnTo>
                <a:lnTo>
                  <a:pt x="126563" y="80875"/>
                </a:lnTo>
                <a:lnTo>
                  <a:pt x="168735" y="63241"/>
                </a:lnTo>
                <a:lnTo>
                  <a:pt x="215777" y="47433"/>
                </a:lnTo>
                <a:lnTo>
                  <a:pt x="267255" y="33613"/>
                </a:lnTo>
                <a:lnTo>
                  <a:pt x="322739" y="21943"/>
                </a:lnTo>
                <a:lnTo>
                  <a:pt x="381794" y="12585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1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5"/>
                </a:lnTo>
                <a:lnTo>
                  <a:pt x="829404" y="21943"/>
                </a:lnTo>
                <a:lnTo>
                  <a:pt x="884888" y="33613"/>
                </a:lnTo>
                <a:lnTo>
                  <a:pt x="936366" y="47433"/>
                </a:lnTo>
                <a:lnTo>
                  <a:pt x="983408" y="63241"/>
                </a:lnTo>
                <a:lnTo>
                  <a:pt x="1025580" y="80875"/>
                </a:lnTo>
                <a:lnTo>
                  <a:pt x="1062451" y="100175"/>
                </a:lnTo>
                <a:lnTo>
                  <a:pt x="1118557" y="143123"/>
                </a:lnTo>
                <a:lnTo>
                  <a:pt x="1148268" y="190789"/>
                </a:lnTo>
                <a:lnTo>
                  <a:pt x="1152143" y="215988"/>
                </a:lnTo>
                <a:lnTo>
                  <a:pt x="1148268" y="241183"/>
                </a:lnTo>
                <a:lnTo>
                  <a:pt x="1118557" y="288849"/>
                </a:lnTo>
                <a:lnTo>
                  <a:pt x="1062451" y="331802"/>
                </a:lnTo>
                <a:lnTo>
                  <a:pt x="1025580" y="351106"/>
                </a:lnTo>
                <a:lnTo>
                  <a:pt x="983408" y="368746"/>
                </a:lnTo>
                <a:lnTo>
                  <a:pt x="936366" y="384559"/>
                </a:lnTo>
                <a:lnTo>
                  <a:pt x="884888" y="398385"/>
                </a:lnTo>
                <a:lnTo>
                  <a:pt x="829404" y="410060"/>
                </a:lnTo>
                <a:lnTo>
                  <a:pt x="770349" y="419422"/>
                </a:lnTo>
                <a:lnTo>
                  <a:pt x="708153" y="426310"/>
                </a:lnTo>
                <a:lnTo>
                  <a:pt x="643250" y="430562"/>
                </a:lnTo>
                <a:lnTo>
                  <a:pt x="576071" y="432015"/>
                </a:lnTo>
                <a:lnTo>
                  <a:pt x="508893" y="430562"/>
                </a:lnTo>
                <a:lnTo>
                  <a:pt x="443990" y="426310"/>
                </a:lnTo>
                <a:lnTo>
                  <a:pt x="381794" y="419422"/>
                </a:lnTo>
                <a:lnTo>
                  <a:pt x="322739" y="410060"/>
                </a:lnTo>
                <a:lnTo>
                  <a:pt x="267255" y="398385"/>
                </a:lnTo>
                <a:lnTo>
                  <a:pt x="215777" y="384559"/>
                </a:lnTo>
                <a:lnTo>
                  <a:pt x="168735" y="368746"/>
                </a:lnTo>
                <a:lnTo>
                  <a:pt x="126563" y="351106"/>
                </a:lnTo>
                <a:lnTo>
                  <a:pt x="89692" y="331802"/>
                </a:lnTo>
                <a:lnTo>
                  <a:pt x="33586" y="288849"/>
                </a:lnTo>
                <a:lnTo>
                  <a:pt x="3875" y="241183"/>
                </a:lnTo>
                <a:lnTo>
                  <a:pt x="0" y="2159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99761" y="5474919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0171" y="6165303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7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3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7"/>
                </a:lnTo>
                <a:lnTo>
                  <a:pt x="1004198" y="243124"/>
                </a:lnTo>
                <a:lnTo>
                  <a:pt x="974196" y="294103"/>
                </a:lnTo>
                <a:lnTo>
                  <a:pt x="917814" y="339445"/>
                </a:lnTo>
                <a:lnTo>
                  <a:pt x="880911" y="359497"/>
                </a:lnTo>
                <a:lnTo>
                  <a:pt x="838830" y="377532"/>
                </a:lnTo>
                <a:lnTo>
                  <a:pt x="792044" y="393347"/>
                </a:lnTo>
                <a:lnTo>
                  <a:pt x="741024" y="406742"/>
                </a:lnTo>
                <a:lnTo>
                  <a:pt x="686244" y="417512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3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2"/>
                </a:lnTo>
                <a:lnTo>
                  <a:pt x="267101" y="406742"/>
                </a:lnTo>
                <a:lnTo>
                  <a:pt x="216081" y="393347"/>
                </a:lnTo>
                <a:lnTo>
                  <a:pt x="169295" y="377532"/>
                </a:lnTo>
                <a:lnTo>
                  <a:pt x="127214" y="359497"/>
                </a:lnTo>
                <a:lnTo>
                  <a:pt x="90311" y="339445"/>
                </a:lnTo>
                <a:lnTo>
                  <a:pt x="59059" y="317580"/>
                </a:lnTo>
                <a:lnTo>
                  <a:pt x="15394" y="269216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8342" y="5392292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5988"/>
                </a:moveTo>
                <a:lnTo>
                  <a:pt x="13894" y="172443"/>
                </a:lnTo>
                <a:lnTo>
                  <a:pt x="53746" y="131893"/>
                </a:lnTo>
                <a:lnTo>
                  <a:pt x="116807" y="95203"/>
                </a:lnTo>
                <a:lnTo>
                  <a:pt x="156181" y="78577"/>
                </a:lnTo>
                <a:lnTo>
                  <a:pt x="200326" y="63241"/>
                </a:lnTo>
                <a:lnTo>
                  <a:pt x="248899" y="49303"/>
                </a:lnTo>
                <a:lnTo>
                  <a:pt x="301556" y="36873"/>
                </a:lnTo>
                <a:lnTo>
                  <a:pt x="357954" y="26057"/>
                </a:lnTo>
                <a:lnTo>
                  <a:pt x="417748" y="16965"/>
                </a:lnTo>
                <a:lnTo>
                  <a:pt x="480596" y="9705"/>
                </a:lnTo>
                <a:lnTo>
                  <a:pt x="546153" y="4385"/>
                </a:lnTo>
                <a:lnTo>
                  <a:pt x="614076" y="1114"/>
                </a:lnTo>
                <a:lnTo>
                  <a:pt x="684022" y="0"/>
                </a:lnTo>
                <a:lnTo>
                  <a:pt x="753968" y="1114"/>
                </a:lnTo>
                <a:lnTo>
                  <a:pt x="821896" y="4385"/>
                </a:lnTo>
                <a:lnTo>
                  <a:pt x="887459" y="9705"/>
                </a:lnTo>
                <a:lnTo>
                  <a:pt x="950315" y="16965"/>
                </a:lnTo>
                <a:lnTo>
                  <a:pt x="1010119" y="26057"/>
                </a:lnTo>
                <a:lnTo>
                  <a:pt x="1066527" y="36873"/>
                </a:lnTo>
                <a:lnTo>
                  <a:pt x="1119195" y="49303"/>
                </a:lnTo>
                <a:lnTo>
                  <a:pt x="1167780" y="63241"/>
                </a:lnTo>
                <a:lnTo>
                  <a:pt x="1211938" y="78577"/>
                </a:lnTo>
                <a:lnTo>
                  <a:pt x="1251323" y="95203"/>
                </a:lnTo>
                <a:lnTo>
                  <a:pt x="1285593" y="113011"/>
                </a:lnTo>
                <a:lnTo>
                  <a:pt x="1337411" y="151740"/>
                </a:lnTo>
                <a:lnTo>
                  <a:pt x="1364638" y="193896"/>
                </a:lnTo>
                <a:lnTo>
                  <a:pt x="1368171" y="215988"/>
                </a:lnTo>
                <a:lnTo>
                  <a:pt x="1364638" y="238077"/>
                </a:lnTo>
                <a:lnTo>
                  <a:pt x="1337411" y="280231"/>
                </a:lnTo>
                <a:lnTo>
                  <a:pt x="1285593" y="318963"/>
                </a:lnTo>
                <a:lnTo>
                  <a:pt x="1251323" y="336775"/>
                </a:lnTo>
                <a:lnTo>
                  <a:pt x="1211938" y="353405"/>
                </a:lnTo>
                <a:lnTo>
                  <a:pt x="1167780" y="368746"/>
                </a:lnTo>
                <a:lnTo>
                  <a:pt x="1119195" y="382688"/>
                </a:lnTo>
                <a:lnTo>
                  <a:pt x="1066527" y="395124"/>
                </a:lnTo>
                <a:lnTo>
                  <a:pt x="1010119" y="405944"/>
                </a:lnTo>
                <a:lnTo>
                  <a:pt x="950315" y="415040"/>
                </a:lnTo>
                <a:lnTo>
                  <a:pt x="887459" y="422304"/>
                </a:lnTo>
                <a:lnTo>
                  <a:pt x="821896" y="427627"/>
                </a:lnTo>
                <a:lnTo>
                  <a:pt x="753968" y="430900"/>
                </a:lnTo>
                <a:lnTo>
                  <a:pt x="684022" y="432015"/>
                </a:lnTo>
                <a:lnTo>
                  <a:pt x="614076" y="430900"/>
                </a:lnTo>
                <a:lnTo>
                  <a:pt x="546153" y="427627"/>
                </a:lnTo>
                <a:lnTo>
                  <a:pt x="480596" y="422304"/>
                </a:lnTo>
                <a:lnTo>
                  <a:pt x="417748" y="415040"/>
                </a:lnTo>
                <a:lnTo>
                  <a:pt x="357954" y="405944"/>
                </a:lnTo>
                <a:lnTo>
                  <a:pt x="301556" y="395124"/>
                </a:lnTo>
                <a:lnTo>
                  <a:pt x="248899" y="382688"/>
                </a:lnTo>
                <a:lnTo>
                  <a:pt x="200326" y="368746"/>
                </a:lnTo>
                <a:lnTo>
                  <a:pt x="156181" y="353405"/>
                </a:lnTo>
                <a:lnTo>
                  <a:pt x="116807" y="336775"/>
                </a:lnTo>
                <a:lnTo>
                  <a:pt x="82547" y="318963"/>
                </a:lnTo>
                <a:lnTo>
                  <a:pt x="30747" y="280231"/>
                </a:lnTo>
                <a:lnTo>
                  <a:pt x="3530" y="238077"/>
                </a:lnTo>
                <a:lnTo>
                  <a:pt x="0" y="2159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11618" y="5474919"/>
            <a:ext cx="7645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99990" y="371462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3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3" y="432053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63210" y="3796665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80351" y="371462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33"/>
                </a:lnTo>
                <a:lnTo>
                  <a:pt x="1118557" y="288912"/>
                </a:lnTo>
                <a:lnTo>
                  <a:pt x="1062451" y="331868"/>
                </a:lnTo>
                <a:lnTo>
                  <a:pt x="1025580" y="351170"/>
                </a:lnTo>
                <a:lnTo>
                  <a:pt x="983408" y="368807"/>
                </a:lnTo>
                <a:lnTo>
                  <a:pt x="936366" y="384617"/>
                </a:lnTo>
                <a:lnTo>
                  <a:pt x="884888" y="398438"/>
                </a:lnTo>
                <a:lnTo>
                  <a:pt x="829404" y="410109"/>
                </a:lnTo>
                <a:lnTo>
                  <a:pt x="770349" y="419467"/>
                </a:lnTo>
                <a:lnTo>
                  <a:pt x="708153" y="426352"/>
                </a:lnTo>
                <a:lnTo>
                  <a:pt x="643250" y="430601"/>
                </a:lnTo>
                <a:lnTo>
                  <a:pt x="576072" y="432053"/>
                </a:lnTo>
                <a:lnTo>
                  <a:pt x="508893" y="430601"/>
                </a:lnTo>
                <a:lnTo>
                  <a:pt x="443990" y="426352"/>
                </a:lnTo>
                <a:lnTo>
                  <a:pt x="381794" y="419467"/>
                </a:lnTo>
                <a:lnTo>
                  <a:pt x="322739" y="410109"/>
                </a:lnTo>
                <a:lnTo>
                  <a:pt x="267255" y="398438"/>
                </a:lnTo>
                <a:lnTo>
                  <a:pt x="215777" y="384617"/>
                </a:lnTo>
                <a:lnTo>
                  <a:pt x="168735" y="368807"/>
                </a:lnTo>
                <a:lnTo>
                  <a:pt x="126563" y="351170"/>
                </a:lnTo>
                <a:lnTo>
                  <a:pt x="89692" y="331868"/>
                </a:lnTo>
                <a:lnTo>
                  <a:pt x="33586" y="288912"/>
                </a:lnTo>
                <a:lnTo>
                  <a:pt x="3875" y="241233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52384" y="379666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80126" y="2254885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59423" y="1781555"/>
            <a:ext cx="168910" cy="207645"/>
          </a:xfrm>
          <a:custGeom>
            <a:avLst/>
            <a:gdLst/>
            <a:ahLst/>
            <a:cxnLst/>
            <a:rect l="l" t="t" r="r" b="b"/>
            <a:pathLst>
              <a:path w="168910" h="207644">
                <a:moveTo>
                  <a:pt x="0" y="0"/>
                </a:moveTo>
                <a:lnTo>
                  <a:pt x="168783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2269" y="1781555"/>
            <a:ext cx="139065" cy="207645"/>
          </a:xfrm>
          <a:custGeom>
            <a:avLst/>
            <a:gdLst/>
            <a:ahLst/>
            <a:cxnLst/>
            <a:rect l="l" t="t" r="r" b="b"/>
            <a:pathLst>
              <a:path w="139065" h="207644">
                <a:moveTo>
                  <a:pt x="138810" y="0"/>
                </a:moveTo>
                <a:lnTo>
                  <a:pt x="0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5353" y="2255392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7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8116" y="393065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0" y="0"/>
                </a:moveTo>
                <a:lnTo>
                  <a:pt x="288036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1553" y="3930650"/>
            <a:ext cx="288925" cy="1270"/>
          </a:xfrm>
          <a:custGeom>
            <a:avLst/>
            <a:gdLst/>
            <a:ahLst/>
            <a:cxnLst/>
            <a:rect l="l" t="t" r="r" b="b"/>
            <a:pathLst>
              <a:path w="288925" h="1270">
                <a:moveTo>
                  <a:pt x="0" y="1269"/>
                </a:moveTo>
                <a:lnTo>
                  <a:pt x="2887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0126" y="5608281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0" y="0"/>
                </a:moveTo>
                <a:lnTo>
                  <a:pt x="292226" y="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5353" y="5608281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63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3853" y="5875045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2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69533" y="6286372"/>
            <a:ext cx="5499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mTi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0">
              <a:lnSpc>
                <a:spcPct val="100000"/>
              </a:lnSpc>
            </a:pPr>
            <a:r>
              <a:rPr spc="-15" dirty="0"/>
              <a:t>Last</a:t>
            </a:r>
            <a:r>
              <a:rPr spc="-80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3846195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Entity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Diagrams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Entities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Relationships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endParaRPr sz="2800" dirty="0">
              <a:latin typeface="Calibri"/>
              <a:cs typeface="Calibri"/>
            </a:endParaRPr>
          </a:p>
          <a:p>
            <a:pPr marL="756285" marR="64516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Students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  </a:t>
            </a:r>
            <a:r>
              <a:rPr sz="2400" spc="-5" dirty="0">
                <a:latin typeface="Calibri"/>
                <a:cs typeface="Calibri"/>
              </a:rPr>
              <a:t>Modules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Modules will be </a:t>
            </a:r>
            <a:r>
              <a:rPr sz="2400" spc="-20" dirty="0">
                <a:latin typeface="Calibri"/>
                <a:cs typeface="Calibri"/>
              </a:rPr>
              <a:t>taken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Students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8161" y="1988820"/>
            <a:ext cx="1770380" cy="720090"/>
          </a:xfrm>
          <a:custGeom>
            <a:avLst/>
            <a:gdLst/>
            <a:ahLst/>
            <a:cxnLst/>
            <a:rect l="l" t="t" r="r" b="b"/>
            <a:pathLst>
              <a:path w="1770379" h="720089">
                <a:moveTo>
                  <a:pt x="0" y="120014"/>
                </a:moveTo>
                <a:lnTo>
                  <a:pt x="9429" y="73294"/>
                </a:lnTo>
                <a:lnTo>
                  <a:pt x="35147" y="35147"/>
                </a:lnTo>
                <a:lnTo>
                  <a:pt x="73294" y="9429"/>
                </a:lnTo>
                <a:lnTo>
                  <a:pt x="120014" y="0"/>
                </a:lnTo>
                <a:lnTo>
                  <a:pt x="1650238" y="0"/>
                </a:lnTo>
                <a:lnTo>
                  <a:pt x="1696958" y="9429"/>
                </a:lnTo>
                <a:lnTo>
                  <a:pt x="1735105" y="35147"/>
                </a:lnTo>
                <a:lnTo>
                  <a:pt x="1760823" y="73294"/>
                </a:lnTo>
                <a:lnTo>
                  <a:pt x="1770253" y="120014"/>
                </a:lnTo>
                <a:lnTo>
                  <a:pt x="1770253" y="600075"/>
                </a:lnTo>
                <a:lnTo>
                  <a:pt x="1760823" y="646795"/>
                </a:lnTo>
                <a:lnTo>
                  <a:pt x="1735105" y="684942"/>
                </a:lnTo>
                <a:lnTo>
                  <a:pt x="1696958" y="710660"/>
                </a:lnTo>
                <a:lnTo>
                  <a:pt x="1650238" y="720089"/>
                </a:lnTo>
                <a:lnTo>
                  <a:pt x="120014" y="720089"/>
                </a:lnTo>
                <a:lnTo>
                  <a:pt x="73294" y="710660"/>
                </a:lnTo>
                <a:lnTo>
                  <a:pt x="35147" y="684942"/>
                </a:lnTo>
                <a:lnTo>
                  <a:pt x="9429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3871" y="2180716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8161" y="4869179"/>
            <a:ext cx="1770380" cy="720090"/>
          </a:xfrm>
          <a:custGeom>
            <a:avLst/>
            <a:gdLst/>
            <a:ahLst/>
            <a:cxnLst/>
            <a:rect l="l" t="t" r="r" b="b"/>
            <a:pathLst>
              <a:path w="1770379" h="720089">
                <a:moveTo>
                  <a:pt x="0" y="120015"/>
                </a:moveTo>
                <a:lnTo>
                  <a:pt x="9429" y="73294"/>
                </a:lnTo>
                <a:lnTo>
                  <a:pt x="35147" y="35147"/>
                </a:lnTo>
                <a:lnTo>
                  <a:pt x="73294" y="9429"/>
                </a:lnTo>
                <a:lnTo>
                  <a:pt x="120014" y="0"/>
                </a:lnTo>
                <a:lnTo>
                  <a:pt x="1650238" y="0"/>
                </a:lnTo>
                <a:lnTo>
                  <a:pt x="1696958" y="9429"/>
                </a:lnTo>
                <a:lnTo>
                  <a:pt x="1735105" y="35147"/>
                </a:lnTo>
                <a:lnTo>
                  <a:pt x="1760823" y="73294"/>
                </a:lnTo>
                <a:lnTo>
                  <a:pt x="1770253" y="120015"/>
                </a:lnTo>
                <a:lnTo>
                  <a:pt x="1770253" y="600075"/>
                </a:lnTo>
                <a:lnTo>
                  <a:pt x="1760823" y="646791"/>
                </a:lnTo>
                <a:lnTo>
                  <a:pt x="1735105" y="684930"/>
                </a:lnTo>
                <a:lnTo>
                  <a:pt x="1696958" y="710638"/>
                </a:lnTo>
                <a:lnTo>
                  <a:pt x="1650238" y="720064"/>
                </a:lnTo>
                <a:lnTo>
                  <a:pt x="120014" y="720064"/>
                </a:lnTo>
                <a:lnTo>
                  <a:pt x="73294" y="710638"/>
                </a:lnTo>
                <a:lnTo>
                  <a:pt x="35147" y="684930"/>
                </a:lnTo>
                <a:lnTo>
                  <a:pt x="9429" y="646791"/>
                </a:lnTo>
                <a:lnTo>
                  <a:pt x="0" y="600075"/>
                </a:lnTo>
                <a:lnTo>
                  <a:pt x="0" y="12001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38442" y="5061711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6145" y="3429000"/>
            <a:ext cx="1534795" cy="720090"/>
          </a:xfrm>
          <a:custGeom>
            <a:avLst/>
            <a:gdLst/>
            <a:ahLst/>
            <a:cxnLst/>
            <a:rect l="l" t="t" r="r" b="b"/>
            <a:pathLst>
              <a:path w="1534795" h="720089">
                <a:moveTo>
                  <a:pt x="0" y="360044"/>
                </a:moveTo>
                <a:lnTo>
                  <a:pt x="767079" y="0"/>
                </a:lnTo>
                <a:lnTo>
                  <a:pt x="1534286" y="360044"/>
                </a:lnTo>
                <a:lnTo>
                  <a:pt x="767079" y="720089"/>
                </a:lnTo>
                <a:lnTo>
                  <a:pt x="0" y="36004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18275" y="3655314"/>
            <a:ext cx="4724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3225" y="414909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3225" y="270891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6314" y="2708910"/>
            <a:ext cx="354330" cy="205740"/>
          </a:xfrm>
          <a:custGeom>
            <a:avLst/>
            <a:gdLst/>
            <a:ahLst/>
            <a:cxnLst/>
            <a:rect l="l" t="t" r="r" b="b"/>
            <a:pathLst>
              <a:path w="354329" h="205739">
                <a:moveTo>
                  <a:pt x="353949" y="0"/>
                </a:moveTo>
                <a:lnTo>
                  <a:pt x="349274" y="47186"/>
                </a:lnTo>
                <a:lnTo>
                  <a:pt x="335957" y="90495"/>
                </a:lnTo>
                <a:lnTo>
                  <a:pt x="315060" y="128695"/>
                </a:lnTo>
                <a:lnTo>
                  <a:pt x="287645" y="160553"/>
                </a:lnTo>
                <a:lnTo>
                  <a:pt x="254774" y="184834"/>
                </a:lnTo>
                <a:lnTo>
                  <a:pt x="217508" y="200308"/>
                </a:lnTo>
                <a:lnTo>
                  <a:pt x="176910" y="205739"/>
                </a:lnTo>
                <a:lnTo>
                  <a:pt x="136360" y="200315"/>
                </a:lnTo>
                <a:lnTo>
                  <a:pt x="99128" y="184863"/>
                </a:lnTo>
                <a:lnTo>
                  <a:pt x="66279" y="160613"/>
                </a:lnTo>
                <a:lnTo>
                  <a:pt x="38878" y="128796"/>
                </a:lnTo>
                <a:lnTo>
                  <a:pt x="17988" y="90643"/>
                </a:lnTo>
                <a:lnTo>
                  <a:pt x="4674" y="47386"/>
                </a:lnTo>
                <a:lnTo>
                  <a:pt x="0" y="25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6314" y="4663440"/>
            <a:ext cx="354330" cy="205740"/>
          </a:xfrm>
          <a:custGeom>
            <a:avLst/>
            <a:gdLst/>
            <a:ahLst/>
            <a:cxnLst/>
            <a:rect l="l" t="t" r="r" b="b"/>
            <a:pathLst>
              <a:path w="354329" h="205739">
                <a:moveTo>
                  <a:pt x="353949" y="205740"/>
                </a:moveTo>
                <a:lnTo>
                  <a:pt x="349274" y="158553"/>
                </a:lnTo>
                <a:lnTo>
                  <a:pt x="335957" y="115244"/>
                </a:lnTo>
                <a:lnTo>
                  <a:pt x="315060" y="77044"/>
                </a:lnTo>
                <a:lnTo>
                  <a:pt x="287645" y="45186"/>
                </a:lnTo>
                <a:lnTo>
                  <a:pt x="254774" y="20905"/>
                </a:lnTo>
                <a:lnTo>
                  <a:pt x="217508" y="5431"/>
                </a:lnTo>
                <a:lnTo>
                  <a:pt x="176910" y="0"/>
                </a:lnTo>
                <a:lnTo>
                  <a:pt x="136360" y="5424"/>
                </a:lnTo>
                <a:lnTo>
                  <a:pt x="99128" y="20876"/>
                </a:lnTo>
                <a:lnTo>
                  <a:pt x="66279" y="45126"/>
                </a:lnTo>
                <a:lnTo>
                  <a:pt x="38878" y="76943"/>
                </a:lnTo>
                <a:lnTo>
                  <a:pt x="17988" y="115096"/>
                </a:lnTo>
                <a:lnTo>
                  <a:pt x="4674" y="158353"/>
                </a:lnTo>
                <a:lnTo>
                  <a:pt x="0" y="20548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DDL </a:t>
            </a:r>
            <a:r>
              <a:rPr lang="en-US" b="1" dirty="0"/>
              <a:t>ALTER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DDL ALTER </a:t>
            </a:r>
            <a:r>
              <a:rPr lang="en-US" dirty="0"/>
              <a:t>is utilized to add, delete or change columns and constraints in existing table. </a:t>
            </a:r>
          </a:p>
          <a:p>
            <a:r>
              <a:rPr lang="en-US" b="1" dirty="0"/>
              <a:t>a. The ALTER TABLE syntax to ADD a new column to the existing table.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ALTER TABLE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/>
              <a:t>table name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ADD </a:t>
            </a:r>
            <a:r>
              <a:rPr lang="en-US" dirty="0"/>
              <a:t>&lt;</a:t>
            </a:r>
            <a:r>
              <a:rPr lang="en-US" b="1" dirty="0"/>
              <a:t>column name</a:t>
            </a:r>
            <a:r>
              <a:rPr lang="en-US" dirty="0"/>
              <a:t>&gt; &lt;</a:t>
            </a:r>
            <a:r>
              <a:rPr lang="en-US" dirty="0" err="1"/>
              <a:t>data_type</a:t>
            </a:r>
            <a:r>
              <a:rPr lang="en-US" dirty="0"/>
              <a:t>&gt;; </a:t>
            </a:r>
          </a:p>
          <a:p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724400"/>
            <a:ext cx="439782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0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new column is added to the table "student" </a:t>
            </a:r>
            <a:endParaRPr lang="en-US" dirty="0" smtClean="0"/>
          </a:p>
          <a:p>
            <a:r>
              <a:rPr lang="en-US" b="1" dirty="0"/>
              <a:t>ALTER TABLE </a:t>
            </a:r>
            <a:r>
              <a:rPr lang="en-US" dirty="0"/>
              <a:t>student </a:t>
            </a:r>
            <a:r>
              <a:rPr lang="en-US" b="1" dirty="0"/>
              <a:t>ADD </a:t>
            </a:r>
            <a:r>
              <a:rPr lang="en-US" dirty="0" err="1"/>
              <a:t>membership_id</a:t>
            </a:r>
            <a:r>
              <a:rPr lang="en-US" dirty="0"/>
              <a:t> INT; 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4498848" cy="3447288"/>
          </a:xfrm>
        </p:spPr>
        <p:txBody>
          <a:bodyPr>
            <a:normAutofit/>
          </a:bodyPr>
          <a:lstStyle/>
          <a:p>
            <a:r>
              <a:rPr lang="en-US" b="1" dirty="0"/>
              <a:t>The ALTER TABLE syntax to DROP COLUMN from </a:t>
            </a:r>
            <a:r>
              <a:rPr lang="en-US" b="1" dirty="0" smtClean="0"/>
              <a:t>an existing </a:t>
            </a:r>
            <a:r>
              <a:rPr lang="en-US" b="1" dirty="0"/>
              <a:t>table. </a:t>
            </a:r>
            <a:endParaRPr lang="en-US" b="1" dirty="0" smtClean="0"/>
          </a:p>
          <a:p>
            <a:r>
              <a:rPr lang="en-US" b="1" dirty="0"/>
              <a:t>ALTER </a:t>
            </a:r>
            <a:r>
              <a:rPr lang="en-US" b="1" dirty="0" smtClean="0"/>
              <a:t>TABLE  </a:t>
            </a:r>
            <a:r>
              <a:rPr lang="en-US" dirty="0"/>
              <a:t>&lt;</a:t>
            </a:r>
            <a:r>
              <a:rPr lang="en-US" b="1" dirty="0"/>
              <a:t>table name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DROP COLUMN </a:t>
            </a:r>
            <a:r>
              <a:rPr lang="en-US" dirty="0"/>
              <a:t>&lt;</a:t>
            </a:r>
            <a:r>
              <a:rPr lang="en-US" b="1" dirty="0" smtClean="0"/>
              <a:t>column name</a:t>
            </a:r>
            <a:r>
              <a:rPr lang="en-US" dirty="0"/>
              <a:t>&gt;; </a:t>
            </a:r>
          </a:p>
          <a:p>
            <a:r>
              <a:rPr lang="en-US" b="1" dirty="0"/>
              <a:t>ALTER TABLE </a:t>
            </a:r>
            <a:r>
              <a:rPr lang="en-US" dirty="0"/>
              <a:t>student </a:t>
            </a:r>
            <a:r>
              <a:rPr lang="en-US" b="1" dirty="0"/>
              <a:t>DROP COLUMN </a:t>
            </a:r>
            <a:r>
              <a:rPr lang="en-US" dirty="0" err="1"/>
              <a:t>grad_year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4230793" cy="723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638800"/>
            <a:ext cx="403315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4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0" y="2679192"/>
            <a:ext cx="4498847" cy="3447288"/>
          </a:xfrm>
        </p:spPr>
        <p:txBody>
          <a:bodyPr/>
          <a:lstStyle/>
          <a:p>
            <a:r>
              <a:rPr lang="en-US" b="1" dirty="0"/>
              <a:t>The ALTER TABLE syntax to add a NOT NULL constraint to a column in an existing table. </a:t>
            </a:r>
            <a:endParaRPr lang="en-US" dirty="0"/>
          </a:p>
          <a:p>
            <a:r>
              <a:rPr lang="en-US" b="1" dirty="0"/>
              <a:t>ALTER TABLE </a:t>
            </a:r>
            <a:r>
              <a:rPr lang="en-US" dirty="0"/>
              <a:t>&lt;</a:t>
            </a:r>
            <a:r>
              <a:rPr lang="en-US" b="1" dirty="0"/>
              <a:t>table name</a:t>
            </a:r>
            <a:r>
              <a:rPr lang="en-US" dirty="0"/>
              <a:t>&gt; </a:t>
            </a:r>
            <a:r>
              <a:rPr lang="en-US" b="1" dirty="0"/>
              <a:t>alter </a:t>
            </a:r>
            <a:r>
              <a:rPr lang="en-US" dirty="0"/>
              <a:t>&lt;</a:t>
            </a:r>
            <a:r>
              <a:rPr lang="en-US" dirty="0" err="1"/>
              <a:t>column_name</a:t>
            </a:r>
            <a:r>
              <a:rPr lang="en-US" dirty="0"/>
              <a:t>&gt; </a:t>
            </a:r>
            <a:r>
              <a:rPr lang="en-US" b="1" dirty="0"/>
              <a:t>set NOT NULL</a:t>
            </a:r>
            <a:r>
              <a:rPr lang="en-US" dirty="0"/>
              <a:t>; </a:t>
            </a:r>
          </a:p>
          <a:p>
            <a:r>
              <a:rPr lang="en-US" b="1" dirty="0"/>
              <a:t>ALTER TABLE </a:t>
            </a:r>
            <a:r>
              <a:rPr lang="en-US" dirty="0"/>
              <a:t>student </a:t>
            </a:r>
            <a:r>
              <a:rPr lang="en-US" b="1" dirty="0"/>
              <a:t>alter </a:t>
            </a:r>
            <a:r>
              <a:rPr lang="en-US" dirty="0" err="1"/>
              <a:t>student_name</a:t>
            </a:r>
            <a:r>
              <a:rPr lang="en-US" dirty="0"/>
              <a:t> </a:t>
            </a:r>
            <a:r>
              <a:rPr lang="en-US" b="1" dirty="0"/>
              <a:t>set NOT NULL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>
          <a:xfrm>
            <a:off x="4495800" y="2667000"/>
            <a:ext cx="4800600" cy="34472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ALTER TABLE syntax to add a PRIMARY KEY constraint to the table. </a:t>
            </a:r>
            <a:endParaRPr lang="en-US" b="1" dirty="0" smtClean="0"/>
          </a:p>
          <a:p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dirty="0"/>
              <a:t>&lt;</a:t>
            </a:r>
            <a:r>
              <a:rPr lang="en-US" dirty="0" err="1"/>
              <a:t>table_name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b="1" dirty="0" smtClean="0"/>
              <a:t>ADD </a:t>
            </a:r>
            <a:r>
              <a:rPr lang="en-US" b="1" dirty="0"/>
              <a:t>CONSTRAINT </a:t>
            </a:r>
            <a:r>
              <a:rPr lang="en-US" dirty="0" err="1" smtClean="0"/>
              <a:t>MyPK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PRIMARY KEY </a:t>
            </a:r>
            <a:r>
              <a:rPr lang="en-US" dirty="0" smtClean="0"/>
              <a:t>(</a:t>
            </a:r>
            <a:r>
              <a:rPr lang="en-US" dirty="0"/>
              <a:t>&lt;</a:t>
            </a:r>
            <a:r>
              <a:rPr lang="en-US" dirty="0" err="1"/>
              <a:t>column_name</a:t>
            </a:r>
            <a:r>
              <a:rPr lang="en-US" dirty="0"/>
              <a:t>&gt;); </a:t>
            </a:r>
          </a:p>
          <a:p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dirty="0" smtClean="0"/>
              <a:t>student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ADD constraint </a:t>
            </a:r>
            <a:r>
              <a:rPr lang="en-US" dirty="0" err="1"/>
              <a:t>id_pk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PRIMARY </a:t>
            </a:r>
            <a:r>
              <a:rPr lang="en-US" b="1" dirty="0"/>
              <a:t>KEY</a:t>
            </a:r>
            <a:r>
              <a:rPr lang="en-US" dirty="0"/>
              <a:t>(</a:t>
            </a:r>
            <a:r>
              <a:rPr lang="en-US" dirty="0" err="1"/>
              <a:t>student_id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5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304800" y="2667000"/>
            <a:ext cx="4114800" cy="34472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ALTER TABLE syntax for DROP constraint </a:t>
            </a:r>
            <a:endParaRPr lang="en-US" dirty="0"/>
          </a:p>
          <a:p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dirty="0"/>
              <a:t>&lt;</a:t>
            </a:r>
            <a:r>
              <a:rPr lang="en-US" dirty="0" err="1"/>
              <a:t>table_name</a:t>
            </a:r>
            <a:r>
              <a:rPr lang="en-US" dirty="0"/>
              <a:t>&gt; </a:t>
            </a:r>
            <a:r>
              <a:rPr lang="en-US" b="1" dirty="0" smtClean="0"/>
              <a:t>DROP </a:t>
            </a:r>
            <a:r>
              <a:rPr lang="en-US" b="1" dirty="0"/>
              <a:t>CONSTRAINT </a:t>
            </a:r>
            <a:r>
              <a:rPr lang="en-US" dirty="0" err="1"/>
              <a:t>MyPK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dirty="0"/>
              <a:t>&lt;student&gt; </a:t>
            </a:r>
            <a:r>
              <a:rPr lang="en-US" b="1" dirty="0" smtClean="0"/>
              <a:t>DROP </a:t>
            </a:r>
            <a:r>
              <a:rPr lang="en-US" b="1" dirty="0"/>
              <a:t>CONSTRAINT </a:t>
            </a:r>
            <a:r>
              <a:rPr lang="en-US" dirty="0" err="1"/>
              <a:t>id_pk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/>
              <a:t>DDL DROP – </a:t>
            </a:r>
            <a:r>
              <a:rPr lang="en-US" dirty="0"/>
              <a:t>is utilized to remove a table, and all data &amp; constraints associated with that table.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4270248" cy="3447288"/>
          </a:xfrm>
        </p:spPr>
        <p:txBody>
          <a:bodyPr/>
          <a:lstStyle/>
          <a:p>
            <a:r>
              <a:rPr lang="en-US" dirty="0"/>
              <a:t>The DROP TABLE syntax for removing an existing table </a:t>
            </a:r>
          </a:p>
          <a:p>
            <a:r>
              <a:rPr lang="en-US" dirty="0" smtClean="0"/>
              <a:t> </a:t>
            </a:r>
            <a:r>
              <a:rPr lang="en-US" b="1" dirty="0"/>
              <a:t>DROP TABLE </a:t>
            </a:r>
            <a:r>
              <a:rPr lang="en-US" dirty="0"/>
              <a:t>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DROP </a:t>
            </a:r>
            <a:r>
              <a:rPr lang="en-US" b="1" dirty="0"/>
              <a:t>TABLE </a:t>
            </a:r>
            <a:r>
              <a:rPr lang="en-US" dirty="0"/>
              <a:t>student; 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095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9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26138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>
              <a:lnSpc>
                <a:spcPct val="100000"/>
              </a:lnSpc>
            </a:pPr>
            <a:r>
              <a:rPr spc="-10" dirty="0"/>
              <a:t>Removing </a:t>
            </a:r>
            <a:r>
              <a:rPr dirty="0" smtClean="0"/>
              <a:t>M:</a:t>
            </a:r>
            <a:r>
              <a:rPr lang="en-US" dirty="0" smtClean="0"/>
              <a:t>N</a:t>
            </a:r>
            <a:r>
              <a:rPr spc="-95" dirty="0" smtClean="0"/>
              <a:t> </a:t>
            </a:r>
            <a:r>
              <a:rPr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3677920" cy="442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Many </a:t>
            </a:r>
            <a:r>
              <a:rPr sz="2800" spc="-15" dirty="0">
                <a:latin typeface="Calibri"/>
                <a:cs typeface="Calibri"/>
              </a:rPr>
              <a:t>to many  relationships are  </a:t>
            </a:r>
            <a:r>
              <a:rPr sz="2800" spc="-10" dirty="0">
                <a:latin typeface="Calibri"/>
                <a:cs typeface="Calibri"/>
              </a:rPr>
              <a:t>difficult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represent </a:t>
            </a:r>
            <a:r>
              <a:rPr sz="2800" spc="-5" dirty="0">
                <a:latin typeface="Calibri"/>
                <a:cs typeface="Calibri"/>
              </a:rPr>
              <a:t>in  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 dirty="0">
              <a:latin typeface="Calibri"/>
              <a:cs typeface="Calibri"/>
            </a:endParaRPr>
          </a:p>
          <a:p>
            <a:pPr marL="355600" marR="5016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split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many </a:t>
            </a:r>
            <a:r>
              <a:rPr sz="2800" spc="-15" dirty="0">
                <a:latin typeface="Calibri"/>
                <a:cs typeface="Calibri"/>
              </a:rPr>
              <a:t>to  many </a:t>
            </a:r>
            <a:r>
              <a:rPr sz="2800" spc="-10" dirty="0">
                <a:latin typeface="Calibri"/>
                <a:cs typeface="Calibri"/>
              </a:rPr>
              <a:t>relationship </a:t>
            </a:r>
            <a:r>
              <a:rPr sz="2800" spc="-20" dirty="0">
                <a:latin typeface="Calibri"/>
                <a:cs typeface="Calibri"/>
              </a:rPr>
              <a:t>into 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to many  relationships</a:t>
            </a:r>
            <a:endParaRPr sz="2800" dirty="0">
              <a:latin typeface="Calibri"/>
              <a:cs typeface="Calibri"/>
            </a:endParaRPr>
          </a:p>
          <a:p>
            <a:pPr marL="355600" marR="16700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An additional </a:t>
            </a:r>
            <a:r>
              <a:rPr sz="2800" spc="-10" dirty="0">
                <a:latin typeface="Calibri"/>
                <a:cs typeface="Calibri"/>
              </a:rPr>
              <a:t>entity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created to </a:t>
            </a:r>
            <a:r>
              <a:rPr sz="2800" spc="-20" dirty="0">
                <a:latin typeface="Calibri"/>
                <a:cs typeface="Calibri"/>
              </a:rPr>
              <a:t>represent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 smtClean="0">
                <a:latin typeface="Calibri"/>
                <a:cs typeface="Calibri"/>
              </a:rPr>
              <a:t>M:</a:t>
            </a:r>
            <a:r>
              <a:rPr lang="en-US" sz="2800" spc="-5" dirty="0" smtClean="0">
                <a:latin typeface="Calibri"/>
                <a:cs typeface="Calibri"/>
              </a:rPr>
              <a:t>N</a:t>
            </a:r>
            <a:r>
              <a:rPr sz="2800" spc="-15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6670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2491" y="2765678"/>
            <a:ext cx="838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0600" y="48006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7064" y="4899532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37338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7530" y="3866769"/>
            <a:ext cx="4724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721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2100" y="3200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32004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400"/>
                </a:lnTo>
                <a:lnTo>
                  <a:pt x="78187" y="144646"/>
                </a:lnTo>
                <a:lnTo>
                  <a:pt x="46835" y="123049"/>
                </a:lnTo>
                <a:lnTo>
                  <a:pt x="22110" y="90101"/>
                </a:lnTo>
                <a:lnTo>
                  <a:pt x="5876" y="48296"/>
                </a:lnTo>
                <a:lnTo>
                  <a:pt x="0" y="1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46482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400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87" y="7753"/>
                </a:lnTo>
                <a:lnTo>
                  <a:pt x="46835" y="29350"/>
                </a:lnTo>
                <a:lnTo>
                  <a:pt x="22110" y="62298"/>
                </a:lnTo>
                <a:lnTo>
                  <a:pt x="5876" y="104103"/>
                </a:lnTo>
                <a:lnTo>
                  <a:pt x="0" y="1522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37338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29957" y="3832732"/>
            <a:ext cx="1105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0574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2545" y="2156078"/>
            <a:ext cx="840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5410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67118" y="5509463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6600" y="45720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91221" y="4704969"/>
            <a:ext cx="184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86600" y="28956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18069" y="3028315"/>
            <a:ext cx="3289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81900" y="2590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1900" y="3429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1900" y="4267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1900" y="5105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7600" y="42672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400"/>
                </a:lnTo>
                <a:lnTo>
                  <a:pt x="78187" y="144646"/>
                </a:lnTo>
                <a:lnTo>
                  <a:pt x="46835" y="123049"/>
                </a:lnTo>
                <a:lnTo>
                  <a:pt x="22110" y="90101"/>
                </a:lnTo>
                <a:lnTo>
                  <a:pt x="5876" y="48296"/>
                </a:lnTo>
                <a:lnTo>
                  <a:pt x="0" y="1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7600" y="35814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400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87" y="7753"/>
                </a:lnTo>
                <a:lnTo>
                  <a:pt x="46835" y="29350"/>
                </a:lnTo>
                <a:lnTo>
                  <a:pt x="22110" y="62298"/>
                </a:lnTo>
                <a:lnTo>
                  <a:pt x="5876" y="104103"/>
                </a:lnTo>
                <a:lnTo>
                  <a:pt x="0" y="1522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2200" y="3984625"/>
            <a:ext cx="609600" cy="111125"/>
          </a:xfrm>
          <a:custGeom>
            <a:avLst/>
            <a:gdLst/>
            <a:ahLst/>
            <a:cxnLst/>
            <a:rect l="l" t="t" r="r" b="b"/>
            <a:pathLst>
              <a:path w="609600" h="111125">
                <a:moveTo>
                  <a:pt x="555515" y="64933"/>
                </a:moveTo>
                <a:lnTo>
                  <a:pt x="509650" y="91567"/>
                </a:lnTo>
                <a:lnTo>
                  <a:pt x="505078" y="94106"/>
                </a:lnTo>
                <a:lnTo>
                  <a:pt x="503554" y="99949"/>
                </a:lnTo>
                <a:lnTo>
                  <a:pt x="506222" y="104520"/>
                </a:lnTo>
                <a:lnTo>
                  <a:pt x="508761" y="109093"/>
                </a:lnTo>
                <a:lnTo>
                  <a:pt x="514603" y="110617"/>
                </a:lnTo>
                <a:lnTo>
                  <a:pt x="593183" y="65024"/>
                </a:lnTo>
                <a:lnTo>
                  <a:pt x="555515" y="64933"/>
                </a:lnTo>
                <a:close/>
              </a:path>
              <a:path w="609600" h="111125">
                <a:moveTo>
                  <a:pt x="571835" y="55456"/>
                </a:moveTo>
                <a:lnTo>
                  <a:pt x="555515" y="64933"/>
                </a:lnTo>
                <a:lnTo>
                  <a:pt x="590676" y="65024"/>
                </a:lnTo>
                <a:lnTo>
                  <a:pt x="590685" y="63754"/>
                </a:lnTo>
                <a:lnTo>
                  <a:pt x="585977" y="63754"/>
                </a:lnTo>
                <a:lnTo>
                  <a:pt x="571835" y="55456"/>
                </a:lnTo>
                <a:close/>
              </a:path>
              <a:path w="609600" h="111125">
                <a:moveTo>
                  <a:pt x="514984" y="0"/>
                </a:moveTo>
                <a:lnTo>
                  <a:pt x="509143" y="1524"/>
                </a:lnTo>
                <a:lnTo>
                  <a:pt x="506475" y="6095"/>
                </a:lnTo>
                <a:lnTo>
                  <a:pt x="503808" y="10541"/>
                </a:lnTo>
                <a:lnTo>
                  <a:pt x="505332" y="16382"/>
                </a:lnTo>
                <a:lnTo>
                  <a:pt x="509777" y="19050"/>
                </a:lnTo>
                <a:lnTo>
                  <a:pt x="555516" y="45882"/>
                </a:lnTo>
                <a:lnTo>
                  <a:pt x="590803" y="45974"/>
                </a:lnTo>
                <a:lnTo>
                  <a:pt x="590676" y="65024"/>
                </a:lnTo>
                <a:lnTo>
                  <a:pt x="593183" y="65024"/>
                </a:lnTo>
                <a:lnTo>
                  <a:pt x="609600" y="55499"/>
                </a:lnTo>
                <a:lnTo>
                  <a:pt x="519429" y="2667"/>
                </a:lnTo>
                <a:lnTo>
                  <a:pt x="514984" y="0"/>
                </a:lnTo>
                <a:close/>
              </a:path>
              <a:path w="609600" h="111125">
                <a:moveTo>
                  <a:pt x="0" y="44450"/>
                </a:moveTo>
                <a:lnTo>
                  <a:pt x="0" y="63500"/>
                </a:lnTo>
                <a:lnTo>
                  <a:pt x="555515" y="64933"/>
                </a:lnTo>
                <a:lnTo>
                  <a:pt x="571835" y="55456"/>
                </a:lnTo>
                <a:lnTo>
                  <a:pt x="555516" y="45882"/>
                </a:lnTo>
                <a:lnTo>
                  <a:pt x="0" y="44450"/>
                </a:lnTo>
                <a:close/>
              </a:path>
              <a:path w="609600" h="111125">
                <a:moveTo>
                  <a:pt x="585977" y="47243"/>
                </a:moveTo>
                <a:lnTo>
                  <a:pt x="571835" y="55456"/>
                </a:lnTo>
                <a:lnTo>
                  <a:pt x="585977" y="63754"/>
                </a:lnTo>
                <a:lnTo>
                  <a:pt x="585977" y="47243"/>
                </a:lnTo>
                <a:close/>
              </a:path>
              <a:path w="609600" h="111125">
                <a:moveTo>
                  <a:pt x="590795" y="47243"/>
                </a:moveTo>
                <a:lnTo>
                  <a:pt x="585977" y="47243"/>
                </a:lnTo>
                <a:lnTo>
                  <a:pt x="585977" y="63754"/>
                </a:lnTo>
                <a:lnTo>
                  <a:pt x="590685" y="63754"/>
                </a:lnTo>
                <a:lnTo>
                  <a:pt x="590795" y="47243"/>
                </a:lnTo>
                <a:close/>
              </a:path>
              <a:path w="609600" h="111125">
                <a:moveTo>
                  <a:pt x="555516" y="45882"/>
                </a:moveTo>
                <a:lnTo>
                  <a:pt x="571835" y="55456"/>
                </a:lnTo>
                <a:lnTo>
                  <a:pt x="585977" y="47243"/>
                </a:lnTo>
                <a:lnTo>
                  <a:pt x="590795" y="47243"/>
                </a:lnTo>
                <a:lnTo>
                  <a:pt x="590803" y="45974"/>
                </a:lnTo>
                <a:lnTo>
                  <a:pt x="555516" y="45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0">
              <a:lnSpc>
                <a:spcPct val="100000"/>
              </a:lnSpc>
            </a:pPr>
            <a:r>
              <a:rPr spc="-15" dirty="0"/>
              <a:t>Last</a:t>
            </a:r>
            <a:r>
              <a:rPr spc="-80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3090545" cy="351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Entity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</a:t>
            </a:r>
            <a:endParaRPr sz="2800" dirty="0">
              <a:latin typeface="Calibri"/>
              <a:cs typeface="Calibri"/>
            </a:endParaRPr>
          </a:p>
          <a:p>
            <a:pPr marR="14160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Diagrams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(ERD)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Entities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Relationships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Primary </a:t>
            </a:r>
            <a:r>
              <a:rPr sz="2800" spc="-35" dirty="0">
                <a:latin typeface="Calibri"/>
                <a:cs typeface="Calibri"/>
              </a:rPr>
              <a:t>keys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(PKs)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PKs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underlined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attributes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ERD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6153" y="36652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206500" y="0"/>
                </a:lnTo>
                <a:lnTo>
                  <a:pt x="1241071" y="6996"/>
                </a:lnTo>
                <a:lnTo>
                  <a:pt x="1269333" y="26066"/>
                </a:lnTo>
                <a:lnTo>
                  <a:pt x="1288403" y="54328"/>
                </a:lnTo>
                <a:lnTo>
                  <a:pt x="1295400" y="88899"/>
                </a:lnTo>
                <a:lnTo>
                  <a:pt x="1295400" y="444499"/>
                </a:lnTo>
                <a:lnTo>
                  <a:pt x="1288403" y="479125"/>
                </a:lnTo>
                <a:lnTo>
                  <a:pt x="1269333" y="507380"/>
                </a:lnTo>
                <a:lnTo>
                  <a:pt x="1241071" y="526420"/>
                </a:lnTo>
                <a:lnTo>
                  <a:pt x="1206500" y="533399"/>
                </a:lnTo>
                <a:lnTo>
                  <a:pt x="88900" y="533399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91910" y="3764153"/>
            <a:ext cx="1105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2353" y="19888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03" y="479125"/>
                </a:lnTo>
                <a:lnTo>
                  <a:pt x="1116933" y="507380"/>
                </a:lnTo>
                <a:lnTo>
                  <a:pt x="1088671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4498" y="2087498"/>
            <a:ext cx="83946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2353" y="5341620"/>
            <a:ext cx="1143000" cy="534035"/>
          </a:xfrm>
          <a:custGeom>
            <a:avLst/>
            <a:gdLst/>
            <a:ahLst/>
            <a:cxnLst/>
            <a:rect l="l" t="t" r="r" b="b"/>
            <a:pathLst>
              <a:path w="1143000" h="534035">
                <a:moveTo>
                  <a:pt x="0" y="88899"/>
                </a:moveTo>
                <a:lnTo>
                  <a:pt x="6979" y="54328"/>
                </a:lnTo>
                <a:lnTo>
                  <a:pt x="26019" y="26066"/>
                </a:lnTo>
                <a:lnTo>
                  <a:pt x="54274" y="6996"/>
                </a:lnTo>
                <a:lnTo>
                  <a:pt x="88900" y="0"/>
                </a:lnTo>
                <a:lnTo>
                  <a:pt x="1054100" y="0"/>
                </a:lnTo>
                <a:lnTo>
                  <a:pt x="1088671" y="6996"/>
                </a:lnTo>
                <a:lnTo>
                  <a:pt x="1116933" y="26066"/>
                </a:lnTo>
                <a:lnTo>
                  <a:pt x="1136003" y="54328"/>
                </a:lnTo>
                <a:lnTo>
                  <a:pt x="1143000" y="88899"/>
                </a:lnTo>
                <a:lnTo>
                  <a:pt x="1143000" y="444512"/>
                </a:lnTo>
                <a:lnTo>
                  <a:pt x="1136003" y="479118"/>
                </a:lnTo>
                <a:lnTo>
                  <a:pt x="1116933" y="507380"/>
                </a:lnTo>
                <a:lnTo>
                  <a:pt x="1088671" y="526437"/>
                </a:lnTo>
                <a:lnTo>
                  <a:pt x="1054100" y="533425"/>
                </a:lnTo>
                <a:lnTo>
                  <a:pt x="88900" y="533425"/>
                </a:lnTo>
                <a:lnTo>
                  <a:pt x="54274" y="526437"/>
                </a:lnTo>
                <a:lnTo>
                  <a:pt x="26019" y="507380"/>
                </a:lnTo>
                <a:lnTo>
                  <a:pt x="6979" y="479118"/>
                </a:lnTo>
                <a:lnTo>
                  <a:pt x="0" y="444512"/>
                </a:lnTo>
                <a:lnTo>
                  <a:pt x="0" y="888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9071" y="5440883"/>
            <a:ext cx="83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Mod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8553" y="45034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699"/>
                </a:moveTo>
                <a:lnTo>
                  <a:pt x="495300" y="0"/>
                </a:lnTo>
                <a:lnTo>
                  <a:pt x="990600" y="266699"/>
                </a:lnTo>
                <a:lnTo>
                  <a:pt x="495300" y="533399"/>
                </a:lnTo>
                <a:lnTo>
                  <a:pt x="0" y="2666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52794" y="4636389"/>
            <a:ext cx="184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8553" y="28270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9641" y="2959734"/>
            <a:ext cx="3289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Has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3853" y="252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3853" y="33604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853" y="41986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853" y="50368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9553" y="41986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222772" y="48182"/>
                </a:lnTo>
                <a:lnTo>
                  <a:pt x="206544" y="90019"/>
                </a:lnTo>
                <a:lnTo>
                  <a:pt x="181801" y="123005"/>
                </a:lnTo>
                <a:lnTo>
                  <a:pt x="150424" y="144633"/>
                </a:lnTo>
                <a:lnTo>
                  <a:pt x="114300" y="152399"/>
                </a:lnTo>
                <a:lnTo>
                  <a:pt x="78175" y="144647"/>
                </a:lnTo>
                <a:lnTo>
                  <a:pt x="46798" y="123057"/>
                </a:lnTo>
                <a:lnTo>
                  <a:pt x="22055" y="90129"/>
                </a:lnTo>
                <a:lnTo>
                  <a:pt x="5827" y="48361"/>
                </a:lnTo>
                <a:lnTo>
                  <a:pt x="0" y="25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9553" y="351282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152399"/>
                </a:moveTo>
                <a:lnTo>
                  <a:pt x="222772" y="104217"/>
                </a:lnTo>
                <a:lnTo>
                  <a:pt x="206544" y="62380"/>
                </a:lnTo>
                <a:lnTo>
                  <a:pt x="181801" y="29394"/>
                </a:lnTo>
                <a:lnTo>
                  <a:pt x="150424" y="7766"/>
                </a:lnTo>
                <a:lnTo>
                  <a:pt x="114300" y="0"/>
                </a:lnTo>
                <a:lnTo>
                  <a:pt x="78175" y="7765"/>
                </a:lnTo>
                <a:lnTo>
                  <a:pt x="46798" y="29386"/>
                </a:lnTo>
                <a:lnTo>
                  <a:pt x="22055" y="62352"/>
                </a:lnTo>
                <a:lnTo>
                  <a:pt x="5827" y="104152"/>
                </a:lnTo>
                <a:lnTo>
                  <a:pt x="0" y="1522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0080" y="1412747"/>
            <a:ext cx="1109980" cy="432434"/>
          </a:xfrm>
          <a:custGeom>
            <a:avLst/>
            <a:gdLst/>
            <a:ahLst/>
            <a:cxnLst/>
            <a:rect l="l" t="t" r="r" b="b"/>
            <a:pathLst>
              <a:path w="1109979" h="432435">
                <a:moveTo>
                  <a:pt x="0" y="216026"/>
                </a:moveTo>
                <a:lnTo>
                  <a:pt x="14653" y="166511"/>
                </a:lnTo>
                <a:lnTo>
                  <a:pt x="56392" y="121048"/>
                </a:lnTo>
                <a:lnTo>
                  <a:pt x="121884" y="80936"/>
                </a:lnTo>
                <a:lnTo>
                  <a:pt x="162496" y="63293"/>
                </a:lnTo>
                <a:lnTo>
                  <a:pt x="207797" y="47476"/>
                </a:lnTo>
                <a:lnTo>
                  <a:pt x="257369" y="33646"/>
                </a:lnTo>
                <a:lnTo>
                  <a:pt x="310798" y="21966"/>
                </a:lnTo>
                <a:lnTo>
                  <a:pt x="367665" y="12600"/>
                </a:lnTo>
                <a:lnTo>
                  <a:pt x="427555" y="5708"/>
                </a:lnTo>
                <a:lnTo>
                  <a:pt x="490050" y="1454"/>
                </a:lnTo>
                <a:lnTo>
                  <a:pt x="554736" y="0"/>
                </a:lnTo>
                <a:lnTo>
                  <a:pt x="619421" y="1454"/>
                </a:lnTo>
                <a:lnTo>
                  <a:pt x="681916" y="5708"/>
                </a:lnTo>
                <a:lnTo>
                  <a:pt x="741806" y="12600"/>
                </a:lnTo>
                <a:lnTo>
                  <a:pt x="798673" y="21966"/>
                </a:lnTo>
                <a:lnTo>
                  <a:pt x="852102" y="33646"/>
                </a:lnTo>
                <a:lnTo>
                  <a:pt x="901674" y="47476"/>
                </a:lnTo>
                <a:lnTo>
                  <a:pt x="946975" y="63293"/>
                </a:lnTo>
                <a:lnTo>
                  <a:pt x="987587" y="80936"/>
                </a:lnTo>
                <a:lnTo>
                  <a:pt x="1023094" y="100242"/>
                </a:lnTo>
                <a:lnTo>
                  <a:pt x="1077126" y="143191"/>
                </a:lnTo>
                <a:lnTo>
                  <a:pt x="1105739" y="190843"/>
                </a:lnTo>
                <a:lnTo>
                  <a:pt x="1109472" y="216026"/>
                </a:lnTo>
                <a:lnTo>
                  <a:pt x="1105739" y="241233"/>
                </a:lnTo>
                <a:lnTo>
                  <a:pt x="1077126" y="288912"/>
                </a:lnTo>
                <a:lnTo>
                  <a:pt x="1023094" y="331868"/>
                </a:lnTo>
                <a:lnTo>
                  <a:pt x="987587" y="351170"/>
                </a:lnTo>
                <a:lnTo>
                  <a:pt x="946975" y="368807"/>
                </a:lnTo>
                <a:lnTo>
                  <a:pt x="901674" y="384617"/>
                </a:lnTo>
                <a:lnTo>
                  <a:pt x="852102" y="398438"/>
                </a:lnTo>
                <a:lnTo>
                  <a:pt x="798673" y="410109"/>
                </a:lnTo>
                <a:lnTo>
                  <a:pt x="741806" y="419467"/>
                </a:lnTo>
                <a:lnTo>
                  <a:pt x="681916" y="426352"/>
                </a:lnTo>
                <a:lnTo>
                  <a:pt x="619421" y="430601"/>
                </a:lnTo>
                <a:lnTo>
                  <a:pt x="554736" y="432053"/>
                </a:lnTo>
                <a:lnTo>
                  <a:pt x="490050" y="430601"/>
                </a:lnTo>
                <a:lnTo>
                  <a:pt x="427555" y="426352"/>
                </a:lnTo>
                <a:lnTo>
                  <a:pt x="367665" y="419467"/>
                </a:lnTo>
                <a:lnTo>
                  <a:pt x="310798" y="410109"/>
                </a:lnTo>
                <a:lnTo>
                  <a:pt x="257369" y="398438"/>
                </a:lnTo>
                <a:lnTo>
                  <a:pt x="207797" y="384617"/>
                </a:lnTo>
                <a:lnTo>
                  <a:pt x="162496" y="368807"/>
                </a:lnTo>
                <a:lnTo>
                  <a:pt x="121884" y="351170"/>
                </a:lnTo>
                <a:lnTo>
                  <a:pt x="86377" y="331868"/>
                </a:lnTo>
                <a:lnTo>
                  <a:pt x="32345" y="288912"/>
                </a:lnTo>
                <a:lnTo>
                  <a:pt x="3732" y="241233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78271" y="1494535"/>
            <a:ext cx="5956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4009" y="2038857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6"/>
                </a:moveTo>
                <a:lnTo>
                  <a:pt x="16718" y="158573"/>
                </a:lnTo>
                <a:lnTo>
                  <a:pt x="63899" y="106962"/>
                </a:lnTo>
                <a:lnTo>
                  <a:pt x="97519" y="83988"/>
                </a:lnTo>
                <a:lnTo>
                  <a:pt x="137080" y="63246"/>
                </a:lnTo>
                <a:lnTo>
                  <a:pt x="182026" y="44990"/>
                </a:lnTo>
                <a:lnTo>
                  <a:pt x="231798" y="29478"/>
                </a:lnTo>
                <a:lnTo>
                  <a:pt x="285839" y="16966"/>
                </a:lnTo>
                <a:lnTo>
                  <a:pt x="343590" y="7711"/>
                </a:lnTo>
                <a:lnTo>
                  <a:pt x="404495" y="1970"/>
                </a:lnTo>
                <a:lnTo>
                  <a:pt x="467994" y="0"/>
                </a:lnTo>
                <a:lnTo>
                  <a:pt x="531523" y="1970"/>
                </a:lnTo>
                <a:lnTo>
                  <a:pt x="592452" y="7711"/>
                </a:lnTo>
                <a:lnTo>
                  <a:pt x="650224" y="16966"/>
                </a:lnTo>
                <a:lnTo>
                  <a:pt x="704280" y="29478"/>
                </a:lnTo>
                <a:lnTo>
                  <a:pt x="754065" y="44990"/>
                </a:lnTo>
                <a:lnTo>
                  <a:pt x="799020" y="63246"/>
                </a:lnTo>
                <a:lnTo>
                  <a:pt x="838588" y="83988"/>
                </a:lnTo>
                <a:lnTo>
                  <a:pt x="872212" y="106962"/>
                </a:lnTo>
                <a:lnTo>
                  <a:pt x="919397" y="158573"/>
                </a:lnTo>
                <a:lnTo>
                  <a:pt x="936116" y="216026"/>
                </a:lnTo>
                <a:lnTo>
                  <a:pt x="931844" y="245328"/>
                </a:lnTo>
                <a:lnTo>
                  <a:pt x="899334" y="300091"/>
                </a:lnTo>
                <a:lnTo>
                  <a:pt x="838588" y="348011"/>
                </a:lnTo>
                <a:lnTo>
                  <a:pt x="799020" y="368760"/>
                </a:lnTo>
                <a:lnTo>
                  <a:pt x="754065" y="387025"/>
                </a:lnTo>
                <a:lnTo>
                  <a:pt x="704280" y="402547"/>
                </a:lnTo>
                <a:lnTo>
                  <a:pt x="650224" y="415069"/>
                </a:lnTo>
                <a:lnTo>
                  <a:pt x="592452" y="424333"/>
                </a:lnTo>
                <a:lnTo>
                  <a:pt x="531523" y="430080"/>
                </a:lnTo>
                <a:lnTo>
                  <a:pt x="467994" y="432053"/>
                </a:lnTo>
                <a:lnTo>
                  <a:pt x="404495" y="430080"/>
                </a:lnTo>
                <a:lnTo>
                  <a:pt x="343590" y="424333"/>
                </a:lnTo>
                <a:lnTo>
                  <a:pt x="285839" y="415069"/>
                </a:lnTo>
                <a:lnTo>
                  <a:pt x="231798" y="402547"/>
                </a:lnTo>
                <a:lnTo>
                  <a:pt x="182026" y="387025"/>
                </a:lnTo>
                <a:lnTo>
                  <a:pt x="137080" y="368760"/>
                </a:lnTo>
                <a:lnTo>
                  <a:pt x="97519" y="348011"/>
                </a:lnTo>
                <a:lnTo>
                  <a:pt x="63899" y="325035"/>
                </a:lnTo>
                <a:lnTo>
                  <a:pt x="16718" y="273436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72303" y="2120646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</a:t>
            </a:r>
            <a:r>
              <a:rPr sz="1600" u="heavy" spc="-5" dirty="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2269" y="1412747"/>
            <a:ext cx="1368425" cy="432434"/>
          </a:xfrm>
          <a:custGeom>
            <a:avLst/>
            <a:gdLst/>
            <a:ahLst/>
            <a:cxnLst/>
            <a:rect l="l" t="t" r="r" b="b"/>
            <a:pathLst>
              <a:path w="1368425" h="432435">
                <a:moveTo>
                  <a:pt x="0" y="216026"/>
                </a:moveTo>
                <a:lnTo>
                  <a:pt x="13894" y="172505"/>
                </a:lnTo>
                <a:lnTo>
                  <a:pt x="53746" y="131962"/>
                </a:lnTo>
                <a:lnTo>
                  <a:pt x="116807" y="95268"/>
                </a:lnTo>
                <a:lnTo>
                  <a:pt x="156181" y="78636"/>
                </a:lnTo>
                <a:lnTo>
                  <a:pt x="200326" y="63293"/>
                </a:lnTo>
                <a:lnTo>
                  <a:pt x="248899" y="49347"/>
                </a:lnTo>
                <a:lnTo>
                  <a:pt x="301556" y="36908"/>
                </a:lnTo>
                <a:lnTo>
                  <a:pt x="357954" y="26084"/>
                </a:lnTo>
                <a:lnTo>
                  <a:pt x="417748" y="16984"/>
                </a:lnTo>
                <a:lnTo>
                  <a:pt x="480596" y="9716"/>
                </a:lnTo>
                <a:lnTo>
                  <a:pt x="546153" y="4391"/>
                </a:lnTo>
                <a:lnTo>
                  <a:pt x="614076" y="1115"/>
                </a:lnTo>
                <a:lnTo>
                  <a:pt x="684022" y="0"/>
                </a:lnTo>
                <a:lnTo>
                  <a:pt x="753968" y="1115"/>
                </a:lnTo>
                <a:lnTo>
                  <a:pt x="821896" y="4391"/>
                </a:lnTo>
                <a:lnTo>
                  <a:pt x="887459" y="9716"/>
                </a:lnTo>
                <a:lnTo>
                  <a:pt x="950315" y="16984"/>
                </a:lnTo>
                <a:lnTo>
                  <a:pt x="1010119" y="26084"/>
                </a:lnTo>
                <a:lnTo>
                  <a:pt x="1066527" y="36908"/>
                </a:lnTo>
                <a:lnTo>
                  <a:pt x="1119195" y="49347"/>
                </a:lnTo>
                <a:lnTo>
                  <a:pt x="1167780" y="63293"/>
                </a:lnTo>
                <a:lnTo>
                  <a:pt x="1211938" y="78636"/>
                </a:lnTo>
                <a:lnTo>
                  <a:pt x="1251323" y="95268"/>
                </a:lnTo>
                <a:lnTo>
                  <a:pt x="1285593" y="113080"/>
                </a:lnTo>
                <a:lnTo>
                  <a:pt x="1337411" y="151807"/>
                </a:lnTo>
                <a:lnTo>
                  <a:pt x="1364638" y="193948"/>
                </a:lnTo>
                <a:lnTo>
                  <a:pt x="1368171" y="216026"/>
                </a:lnTo>
                <a:lnTo>
                  <a:pt x="1364638" y="238126"/>
                </a:lnTo>
                <a:lnTo>
                  <a:pt x="1337411" y="280293"/>
                </a:lnTo>
                <a:lnTo>
                  <a:pt x="1285593" y="319030"/>
                </a:lnTo>
                <a:lnTo>
                  <a:pt x="1251323" y="336841"/>
                </a:lnTo>
                <a:lnTo>
                  <a:pt x="1211938" y="353469"/>
                </a:lnTo>
                <a:lnTo>
                  <a:pt x="1167780" y="368807"/>
                </a:lnTo>
                <a:lnTo>
                  <a:pt x="1119195" y="382747"/>
                </a:lnTo>
                <a:lnTo>
                  <a:pt x="1066527" y="395178"/>
                </a:lnTo>
                <a:lnTo>
                  <a:pt x="1010119" y="405995"/>
                </a:lnTo>
                <a:lnTo>
                  <a:pt x="950315" y="415087"/>
                </a:lnTo>
                <a:lnTo>
                  <a:pt x="887459" y="422347"/>
                </a:lnTo>
                <a:lnTo>
                  <a:pt x="821896" y="427668"/>
                </a:lnTo>
                <a:lnTo>
                  <a:pt x="753968" y="430939"/>
                </a:lnTo>
                <a:lnTo>
                  <a:pt x="684022" y="432053"/>
                </a:lnTo>
                <a:lnTo>
                  <a:pt x="614076" y="430939"/>
                </a:lnTo>
                <a:lnTo>
                  <a:pt x="546153" y="427668"/>
                </a:lnTo>
                <a:lnTo>
                  <a:pt x="480596" y="422347"/>
                </a:lnTo>
                <a:lnTo>
                  <a:pt x="417748" y="415087"/>
                </a:lnTo>
                <a:lnTo>
                  <a:pt x="357954" y="405995"/>
                </a:lnTo>
                <a:lnTo>
                  <a:pt x="301556" y="395178"/>
                </a:lnTo>
                <a:lnTo>
                  <a:pt x="248899" y="382747"/>
                </a:lnTo>
                <a:lnTo>
                  <a:pt x="200326" y="368807"/>
                </a:lnTo>
                <a:lnTo>
                  <a:pt x="156181" y="353469"/>
                </a:lnTo>
                <a:lnTo>
                  <a:pt x="116807" y="336841"/>
                </a:lnTo>
                <a:lnTo>
                  <a:pt x="82547" y="319030"/>
                </a:lnTo>
                <a:lnTo>
                  <a:pt x="30747" y="280293"/>
                </a:lnTo>
                <a:lnTo>
                  <a:pt x="3530" y="238126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7069" y="1494535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s</a:t>
            </a:r>
            <a:r>
              <a:rPr lang="en-US" sz="1600" spc="-10" smtClean="0">
                <a:latin typeface="Calibri"/>
                <a:cs typeface="Calibri"/>
              </a:rPr>
              <a:t>Num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08342" y="203936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216026"/>
                </a:moveTo>
                <a:lnTo>
                  <a:pt x="15394" y="162853"/>
                </a:lnTo>
                <a:lnTo>
                  <a:pt x="59059" y="114496"/>
                </a:lnTo>
                <a:lnTo>
                  <a:pt x="90311" y="92630"/>
                </a:lnTo>
                <a:lnTo>
                  <a:pt x="127214" y="72577"/>
                </a:lnTo>
                <a:lnTo>
                  <a:pt x="169295" y="54539"/>
                </a:lnTo>
                <a:lnTo>
                  <a:pt x="216081" y="38719"/>
                </a:lnTo>
                <a:lnTo>
                  <a:pt x="267101" y="25321"/>
                </a:lnTo>
                <a:lnTo>
                  <a:pt x="321881" y="14547"/>
                </a:lnTo>
                <a:lnTo>
                  <a:pt x="379950" y="6600"/>
                </a:lnTo>
                <a:lnTo>
                  <a:pt x="440834" y="1684"/>
                </a:lnTo>
                <a:lnTo>
                  <a:pt x="504062" y="0"/>
                </a:lnTo>
                <a:lnTo>
                  <a:pt x="567291" y="1684"/>
                </a:lnTo>
                <a:lnTo>
                  <a:pt x="628175" y="6600"/>
                </a:lnTo>
                <a:lnTo>
                  <a:pt x="686244" y="14547"/>
                </a:lnTo>
                <a:lnTo>
                  <a:pt x="741024" y="25321"/>
                </a:lnTo>
                <a:lnTo>
                  <a:pt x="792044" y="38719"/>
                </a:lnTo>
                <a:lnTo>
                  <a:pt x="838830" y="54539"/>
                </a:lnTo>
                <a:lnTo>
                  <a:pt x="880911" y="72577"/>
                </a:lnTo>
                <a:lnTo>
                  <a:pt x="917814" y="92630"/>
                </a:lnTo>
                <a:lnTo>
                  <a:pt x="949066" y="114496"/>
                </a:lnTo>
                <a:lnTo>
                  <a:pt x="992731" y="162853"/>
                </a:lnTo>
                <a:lnTo>
                  <a:pt x="1008126" y="216026"/>
                </a:lnTo>
                <a:lnTo>
                  <a:pt x="1004198" y="243139"/>
                </a:lnTo>
                <a:lnTo>
                  <a:pt x="974196" y="294134"/>
                </a:lnTo>
                <a:lnTo>
                  <a:pt x="917814" y="339479"/>
                </a:lnTo>
                <a:lnTo>
                  <a:pt x="880911" y="359527"/>
                </a:lnTo>
                <a:lnTo>
                  <a:pt x="838830" y="377558"/>
                </a:lnTo>
                <a:lnTo>
                  <a:pt x="792044" y="393368"/>
                </a:lnTo>
                <a:lnTo>
                  <a:pt x="741024" y="406757"/>
                </a:lnTo>
                <a:lnTo>
                  <a:pt x="686244" y="417521"/>
                </a:lnTo>
                <a:lnTo>
                  <a:pt x="628175" y="425460"/>
                </a:lnTo>
                <a:lnTo>
                  <a:pt x="567291" y="430372"/>
                </a:lnTo>
                <a:lnTo>
                  <a:pt x="504062" y="432054"/>
                </a:lnTo>
                <a:lnTo>
                  <a:pt x="440834" y="430372"/>
                </a:lnTo>
                <a:lnTo>
                  <a:pt x="379950" y="425460"/>
                </a:lnTo>
                <a:lnTo>
                  <a:pt x="321881" y="417521"/>
                </a:lnTo>
                <a:lnTo>
                  <a:pt x="267101" y="406757"/>
                </a:lnTo>
                <a:lnTo>
                  <a:pt x="216081" y="393368"/>
                </a:lnTo>
                <a:lnTo>
                  <a:pt x="169295" y="377558"/>
                </a:lnTo>
                <a:lnTo>
                  <a:pt x="127214" y="359527"/>
                </a:lnTo>
                <a:lnTo>
                  <a:pt x="90311" y="339479"/>
                </a:lnTo>
                <a:lnTo>
                  <a:pt x="59059" y="317614"/>
                </a:lnTo>
                <a:lnTo>
                  <a:pt x="15394" y="269242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85075" y="2121153"/>
            <a:ext cx="4578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99990" y="53922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5988"/>
                </a:moveTo>
                <a:lnTo>
                  <a:pt x="15215" y="166447"/>
                </a:lnTo>
                <a:lnTo>
                  <a:pt x="58556" y="120978"/>
                </a:lnTo>
                <a:lnTo>
                  <a:pt x="126563" y="80875"/>
                </a:lnTo>
                <a:lnTo>
                  <a:pt x="168735" y="63241"/>
                </a:lnTo>
                <a:lnTo>
                  <a:pt x="215777" y="47433"/>
                </a:lnTo>
                <a:lnTo>
                  <a:pt x="267255" y="33613"/>
                </a:lnTo>
                <a:lnTo>
                  <a:pt x="322739" y="21943"/>
                </a:lnTo>
                <a:lnTo>
                  <a:pt x="381794" y="12585"/>
                </a:lnTo>
                <a:lnTo>
                  <a:pt x="443990" y="5701"/>
                </a:lnTo>
                <a:lnTo>
                  <a:pt x="508893" y="1452"/>
                </a:lnTo>
                <a:lnTo>
                  <a:pt x="576072" y="0"/>
                </a:lnTo>
                <a:lnTo>
                  <a:pt x="643250" y="1452"/>
                </a:lnTo>
                <a:lnTo>
                  <a:pt x="708153" y="5701"/>
                </a:lnTo>
                <a:lnTo>
                  <a:pt x="770349" y="12585"/>
                </a:lnTo>
                <a:lnTo>
                  <a:pt x="829404" y="21943"/>
                </a:lnTo>
                <a:lnTo>
                  <a:pt x="884888" y="33613"/>
                </a:lnTo>
                <a:lnTo>
                  <a:pt x="936366" y="47433"/>
                </a:lnTo>
                <a:lnTo>
                  <a:pt x="983408" y="63241"/>
                </a:lnTo>
                <a:lnTo>
                  <a:pt x="1025580" y="80875"/>
                </a:lnTo>
                <a:lnTo>
                  <a:pt x="1062451" y="100175"/>
                </a:lnTo>
                <a:lnTo>
                  <a:pt x="1118557" y="143123"/>
                </a:lnTo>
                <a:lnTo>
                  <a:pt x="1148268" y="190789"/>
                </a:lnTo>
                <a:lnTo>
                  <a:pt x="1152144" y="215988"/>
                </a:lnTo>
                <a:lnTo>
                  <a:pt x="1148268" y="241183"/>
                </a:lnTo>
                <a:lnTo>
                  <a:pt x="1118557" y="288849"/>
                </a:lnTo>
                <a:lnTo>
                  <a:pt x="1062451" y="331802"/>
                </a:lnTo>
                <a:lnTo>
                  <a:pt x="1025580" y="351106"/>
                </a:lnTo>
                <a:lnTo>
                  <a:pt x="983408" y="368746"/>
                </a:lnTo>
                <a:lnTo>
                  <a:pt x="936366" y="384559"/>
                </a:lnTo>
                <a:lnTo>
                  <a:pt x="884888" y="398385"/>
                </a:lnTo>
                <a:lnTo>
                  <a:pt x="829404" y="410060"/>
                </a:lnTo>
                <a:lnTo>
                  <a:pt x="770349" y="419422"/>
                </a:lnTo>
                <a:lnTo>
                  <a:pt x="708153" y="426310"/>
                </a:lnTo>
                <a:lnTo>
                  <a:pt x="643250" y="430562"/>
                </a:lnTo>
                <a:lnTo>
                  <a:pt x="576072" y="432015"/>
                </a:lnTo>
                <a:lnTo>
                  <a:pt x="508893" y="430562"/>
                </a:lnTo>
                <a:lnTo>
                  <a:pt x="443990" y="426310"/>
                </a:lnTo>
                <a:lnTo>
                  <a:pt x="381794" y="419422"/>
                </a:lnTo>
                <a:lnTo>
                  <a:pt x="322739" y="410060"/>
                </a:lnTo>
                <a:lnTo>
                  <a:pt x="267255" y="398385"/>
                </a:lnTo>
                <a:lnTo>
                  <a:pt x="215777" y="384559"/>
                </a:lnTo>
                <a:lnTo>
                  <a:pt x="168735" y="368746"/>
                </a:lnTo>
                <a:lnTo>
                  <a:pt x="126563" y="351106"/>
                </a:lnTo>
                <a:lnTo>
                  <a:pt x="89692" y="331802"/>
                </a:lnTo>
                <a:lnTo>
                  <a:pt x="33586" y="288849"/>
                </a:lnTo>
                <a:lnTo>
                  <a:pt x="3875" y="241183"/>
                </a:lnTo>
                <a:lnTo>
                  <a:pt x="0" y="21598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1771" y="5474919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0171" y="6165303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7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3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7"/>
                </a:lnTo>
                <a:lnTo>
                  <a:pt x="1004198" y="243124"/>
                </a:lnTo>
                <a:lnTo>
                  <a:pt x="974196" y="294103"/>
                </a:lnTo>
                <a:lnTo>
                  <a:pt x="917814" y="339445"/>
                </a:lnTo>
                <a:lnTo>
                  <a:pt x="880911" y="359497"/>
                </a:lnTo>
                <a:lnTo>
                  <a:pt x="838830" y="377532"/>
                </a:lnTo>
                <a:lnTo>
                  <a:pt x="792044" y="393347"/>
                </a:lnTo>
                <a:lnTo>
                  <a:pt x="741024" y="406742"/>
                </a:lnTo>
                <a:lnTo>
                  <a:pt x="686244" y="417512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3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2"/>
                </a:lnTo>
                <a:lnTo>
                  <a:pt x="267101" y="406742"/>
                </a:lnTo>
                <a:lnTo>
                  <a:pt x="216081" y="393347"/>
                </a:lnTo>
                <a:lnTo>
                  <a:pt x="169295" y="377532"/>
                </a:lnTo>
                <a:lnTo>
                  <a:pt x="127214" y="359497"/>
                </a:lnTo>
                <a:lnTo>
                  <a:pt x="90311" y="339445"/>
                </a:lnTo>
                <a:lnTo>
                  <a:pt x="59059" y="317580"/>
                </a:lnTo>
                <a:lnTo>
                  <a:pt x="15394" y="269216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69533" y="6247891"/>
            <a:ext cx="549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mTi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35952" y="5392292"/>
            <a:ext cx="1369060" cy="432434"/>
          </a:xfrm>
          <a:custGeom>
            <a:avLst/>
            <a:gdLst/>
            <a:ahLst/>
            <a:cxnLst/>
            <a:rect l="l" t="t" r="r" b="b"/>
            <a:pathLst>
              <a:path w="1369059" h="432435">
                <a:moveTo>
                  <a:pt x="0" y="215988"/>
                </a:moveTo>
                <a:lnTo>
                  <a:pt x="13900" y="172443"/>
                </a:lnTo>
                <a:lnTo>
                  <a:pt x="53768" y="131893"/>
                </a:lnTo>
                <a:lnTo>
                  <a:pt x="116853" y="95203"/>
                </a:lnTo>
                <a:lnTo>
                  <a:pt x="156243" y="78577"/>
                </a:lnTo>
                <a:lnTo>
                  <a:pt x="200405" y="63241"/>
                </a:lnTo>
                <a:lnTo>
                  <a:pt x="248997" y="49303"/>
                </a:lnTo>
                <a:lnTo>
                  <a:pt x="301674" y="36873"/>
                </a:lnTo>
                <a:lnTo>
                  <a:pt x="358093" y="26057"/>
                </a:lnTo>
                <a:lnTo>
                  <a:pt x="417909" y="16965"/>
                </a:lnTo>
                <a:lnTo>
                  <a:pt x="480779" y="9705"/>
                </a:lnTo>
                <a:lnTo>
                  <a:pt x="546359" y="4385"/>
                </a:lnTo>
                <a:lnTo>
                  <a:pt x="614306" y="1114"/>
                </a:lnTo>
                <a:lnTo>
                  <a:pt x="684276" y="0"/>
                </a:lnTo>
                <a:lnTo>
                  <a:pt x="754224" y="1114"/>
                </a:lnTo>
                <a:lnTo>
                  <a:pt x="822155" y="4385"/>
                </a:lnTo>
                <a:lnTo>
                  <a:pt x="887725" y="9705"/>
                </a:lnTo>
                <a:lnTo>
                  <a:pt x="950589" y="16965"/>
                </a:lnTo>
                <a:lnTo>
                  <a:pt x="1010402" y="26057"/>
                </a:lnTo>
                <a:lnTo>
                  <a:pt x="1066821" y="36873"/>
                </a:lnTo>
                <a:lnTo>
                  <a:pt x="1119501" y="49303"/>
                </a:lnTo>
                <a:lnTo>
                  <a:pt x="1168098" y="63241"/>
                </a:lnTo>
                <a:lnTo>
                  <a:pt x="1212267" y="78577"/>
                </a:lnTo>
                <a:lnTo>
                  <a:pt x="1251664" y="95203"/>
                </a:lnTo>
                <a:lnTo>
                  <a:pt x="1285945" y="113011"/>
                </a:lnTo>
                <a:lnTo>
                  <a:pt x="1337780" y="151740"/>
                </a:lnTo>
                <a:lnTo>
                  <a:pt x="1365018" y="193896"/>
                </a:lnTo>
                <a:lnTo>
                  <a:pt x="1368552" y="215988"/>
                </a:lnTo>
                <a:lnTo>
                  <a:pt x="1365018" y="238077"/>
                </a:lnTo>
                <a:lnTo>
                  <a:pt x="1337780" y="280231"/>
                </a:lnTo>
                <a:lnTo>
                  <a:pt x="1285945" y="318963"/>
                </a:lnTo>
                <a:lnTo>
                  <a:pt x="1251664" y="336775"/>
                </a:lnTo>
                <a:lnTo>
                  <a:pt x="1212267" y="353405"/>
                </a:lnTo>
                <a:lnTo>
                  <a:pt x="1168098" y="368746"/>
                </a:lnTo>
                <a:lnTo>
                  <a:pt x="1119501" y="382688"/>
                </a:lnTo>
                <a:lnTo>
                  <a:pt x="1066821" y="395124"/>
                </a:lnTo>
                <a:lnTo>
                  <a:pt x="1010402" y="405944"/>
                </a:lnTo>
                <a:lnTo>
                  <a:pt x="950589" y="415040"/>
                </a:lnTo>
                <a:lnTo>
                  <a:pt x="887725" y="422304"/>
                </a:lnTo>
                <a:lnTo>
                  <a:pt x="822155" y="427627"/>
                </a:lnTo>
                <a:lnTo>
                  <a:pt x="754224" y="430900"/>
                </a:lnTo>
                <a:lnTo>
                  <a:pt x="684276" y="432015"/>
                </a:lnTo>
                <a:lnTo>
                  <a:pt x="614306" y="430900"/>
                </a:lnTo>
                <a:lnTo>
                  <a:pt x="546359" y="427627"/>
                </a:lnTo>
                <a:lnTo>
                  <a:pt x="480779" y="422304"/>
                </a:lnTo>
                <a:lnTo>
                  <a:pt x="417909" y="415040"/>
                </a:lnTo>
                <a:lnTo>
                  <a:pt x="358093" y="405944"/>
                </a:lnTo>
                <a:lnTo>
                  <a:pt x="301674" y="395124"/>
                </a:lnTo>
                <a:lnTo>
                  <a:pt x="248997" y="382688"/>
                </a:lnTo>
                <a:lnTo>
                  <a:pt x="200406" y="368746"/>
                </a:lnTo>
                <a:lnTo>
                  <a:pt x="156243" y="353405"/>
                </a:lnTo>
                <a:lnTo>
                  <a:pt x="116853" y="336775"/>
                </a:lnTo>
                <a:lnTo>
                  <a:pt x="82581" y="318963"/>
                </a:lnTo>
                <a:lnTo>
                  <a:pt x="30760" y="280231"/>
                </a:lnTo>
                <a:lnTo>
                  <a:pt x="3532" y="238077"/>
                </a:lnTo>
                <a:lnTo>
                  <a:pt x="0" y="2159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39355" y="5474919"/>
            <a:ext cx="7651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mCredits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44009" y="3714622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216026"/>
                </a:moveTo>
                <a:lnTo>
                  <a:pt x="18291" y="153655"/>
                </a:lnTo>
                <a:lnTo>
                  <a:pt x="69602" y="98422"/>
                </a:lnTo>
                <a:lnTo>
                  <a:pt x="105970" y="74319"/>
                </a:lnTo>
                <a:lnTo>
                  <a:pt x="148588" y="53006"/>
                </a:lnTo>
                <a:lnTo>
                  <a:pt x="196788" y="34817"/>
                </a:lnTo>
                <a:lnTo>
                  <a:pt x="249903" y="20087"/>
                </a:lnTo>
                <a:lnTo>
                  <a:pt x="307265" y="9150"/>
                </a:lnTo>
                <a:lnTo>
                  <a:pt x="368204" y="2343"/>
                </a:lnTo>
                <a:lnTo>
                  <a:pt x="432053" y="0"/>
                </a:lnTo>
                <a:lnTo>
                  <a:pt x="495903" y="2343"/>
                </a:lnTo>
                <a:lnTo>
                  <a:pt x="556842" y="9150"/>
                </a:lnTo>
                <a:lnTo>
                  <a:pt x="614204" y="20087"/>
                </a:lnTo>
                <a:lnTo>
                  <a:pt x="667319" y="34817"/>
                </a:lnTo>
                <a:lnTo>
                  <a:pt x="715519" y="53006"/>
                </a:lnTo>
                <a:lnTo>
                  <a:pt x="758137" y="74319"/>
                </a:lnTo>
                <a:lnTo>
                  <a:pt x="794505" y="98422"/>
                </a:lnTo>
                <a:lnTo>
                  <a:pt x="823954" y="124979"/>
                </a:lnTo>
                <a:lnTo>
                  <a:pt x="859423" y="184116"/>
                </a:lnTo>
                <a:lnTo>
                  <a:pt x="864107" y="216026"/>
                </a:lnTo>
                <a:lnTo>
                  <a:pt x="859423" y="247966"/>
                </a:lnTo>
                <a:lnTo>
                  <a:pt x="823954" y="307129"/>
                </a:lnTo>
                <a:lnTo>
                  <a:pt x="794505" y="333687"/>
                </a:lnTo>
                <a:lnTo>
                  <a:pt x="758137" y="357785"/>
                </a:lnTo>
                <a:lnTo>
                  <a:pt x="715519" y="379090"/>
                </a:lnTo>
                <a:lnTo>
                  <a:pt x="667319" y="397268"/>
                </a:lnTo>
                <a:lnTo>
                  <a:pt x="614204" y="411987"/>
                </a:lnTo>
                <a:lnTo>
                  <a:pt x="556842" y="422913"/>
                </a:lnTo>
                <a:lnTo>
                  <a:pt x="495903" y="429713"/>
                </a:lnTo>
                <a:lnTo>
                  <a:pt x="432053" y="432053"/>
                </a:lnTo>
                <a:lnTo>
                  <a:pt x="368204" y="429713"/>
                </a:lnTo>
                <a:lnTo>
                  <a:pt x="307265" y="422913"/>
                </a:lnTo>
                <a:lnTo>
                  <a:pt x="249903" y="411987"/>
                </a:lnTo>
                <a:lnTo>
                  <a:pt x="196788" y="397268"/>
                </a:lnTo>
                <a:lnTo>
                  <a:pt x="148588" y="379090"/>
                </a:lnTo>
                <a:lnTo>
                  <a:pt x="105970" y="357785"/>
                </a:lnTo>
                <a:lnTo>
                  <a:pt x="69602" y="333687"/>
                </a:lnTo>
                <a:lnTo>
                  <a:pt x="40153" y="307129"/>
                </a:lnTo>
                <a:lnTo>
                  <a:pt x="4684" y="247966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35728" y="3796665"/>
            <a:ext cx="2813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sID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80351" y="371462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216026"/>
                </a:moveTo>
                <a:lnTo>
                  <a:pt x="15215" y="166511"/>
                </a:lnTo>
                <a:lnTo>
                  <a:pt x="58556" y="121048"/>
                </a:lnTo>
                <a:lnTo>
                  <a:pt x="126563" y="80936"/>
                </a:lnTo>
                <a:lnTo>
                  <a:pt x="168735" y="63293"/>
                </a:lnTo>
                <a:lnTo>
                  <a:pt x="215777" y="47476"/>
                </a:lnTo>
                <a:lnTo>
                  <a:pt x="267255" y="33646"/>
                </a:lnTo>
                <a:lnTo>
                  <a:pt x="322739" y="21966"/>
                </a:lnTo>
                <a:lnTo>
                  <a:pt x="381794" y="12600"/>
                </a:lnTo>
                <a:lnTo>
                  <a:pt x="443990" y="5708"/>
                </a:lnTo>
                <a:lnTo>
                  <a:pt x="508893" y="1454"/>
                </a:lnTo>
                <a:lnTo>
                  <a:pt x="576072" y="0"/>
                </a:lnTo>
                <a:lnTo>
                  <a:pt x="643250" y="1454"/>
                </a:lnTo>
                <a:lnTo>
                  <a:pt x="708153" y="5708"/>
                </a:lnTo>
                <a:lnTo>
                  <a:pt x="770349" y="12600"/>
                </a:lnTo>
                <a:lnTo>
                  <a:pt x="829404" y="21966"/>
                </a:lnTo>
                <a:lnTo>
                  <a:pt x="884888" y="33646"/>
                </a:lnTo>
                <a:lnTo>
                  <a:pt x="936366" y="47476"/>
                </a:lnTo>
                <a:lnTo>
                  <a:pt x="983408" y="63293"/>
                </a:lnTo>
                <a:lnTo>
                  <a:pt x="1025580" y="80936"/>
                </a:lnTo>
                <a:lnTo>
                  <a:pt x="1062451" y="100242"/>
                </a:lnTo>
                <a:lnTo>
                  <a:pt x="1118557" y="143191"/>
                </a:lnTo>
                <a:lnTo>
                  <a:pt x="1148268" y="190843"/>
                </a:lnTo>
                <a:lnTo>
                  <a:pt x="1152144" y="216026"/>
                </a:lnTo>
                <a:lnTo>
                  <a:pt x="1148268" y="241233"/>
                </a:lnTo>
                <a:lnTo>
                  <a:pt x="1118557" y="288912"/>
                </a:lnTo>
                <a:lnTo>
                  <a:pt x="1062451" y="331868"/>
                </a:lnTo>
                <a:lnTo>
                  <a:pt x="1025580" y="351170"/>
                </a:lnTo>
                <a:lnTo>
                  <a:pt x="983408" y="368807"/>
                </a:lnTo>
                <a:lnTo>
                  <a:pt x="936366" y="384617"/>
                </a:lnTo>
                <a:lnTo>
                  <a:pt x="884888" y="398438"/>
                </a:lnTo>
                <a:lnTo>
                  <a:pt x="829404" y="410109"/>
                </a:lnTo>
                <a:lnTo>
                  <a:pt x="770349" y="419467"/>
                </a:lnTo>
                <a:lnTo>
                  <a:pt x="708153" y="426352"/>
                </a:lnTo>
                <a:lnTo>
                  <a:pt x="643250" y="430601"/>
                </a:lnTo>
                <a:lnTo>
                  <a:pt x="576072" y="432053"/>
                </a:lnTo>
                <a:lnTo>
                  <a:pt x="508893" y="430601"/>
                </a:lnTo>
                <a:lnTo>
                  <a:pt x="443990" y="426352"/>
                </a:lnTo>
                <a:lnTo>
                  <a:pt x="381794" y="419467"/>
                </a:lnTo>
                <a:lnTo>
                  <a:pt x="322739" y="410109"/>
                </a:lnTo>
                <a:lnTo>
                  <a:pt x="267255" y="398438"/>
                </a:lnTo>
                <a:lnTo>
                  <a:pt x="215777" y="384617"/>
                </a:lnTo>
                <a:lnTo>
                  <a:pt x="168735" y="368807"/>
                </a:lnTo>
                <a:lnTo>
                  <a:pt x="126563" y="351170"/>
                </a:lnTo>
                <a:lnTo>
                  <a:pt x="89692" y="331868"/>
                </a:lnTo>
                <a:lnTo>
                  <a:pt x="33586" y="288912"/>
                </a:lnTo>
                <a:lnTo>
                  <a:pt x="3875" y="241233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52384" y="3796665"/>
            <a:ext cx="6102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0" dirty="0">
                <a:latin typeface="Calibri"/>
                <a:cs typeface="Calibri"/>
              </a:rPr>
              <a:t>mCode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80126" y="2254885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5" h="635">
                <a:moveTo>
                  <a:pt x="292226" y="63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7120" y="1781555"/>
            <a:ext cx="61594" cy="207645"/>
          </a:xfrm>
          <a:custGeom>
            <a:avLst/>
            <a:gdLst/>
            <a:ahLst/>
            <a:cxnLst/>
            <a:rect l="l" t="t" r="r" b="b"/>
            <a:pathLst>
              <a:path w="61595" h="207644">
                <a:moveTo>
                  <a:pt x="0" y="0"/>
                </a:moveTo>
                <a:lnTo>
                  <a:pt x="61087" y="2072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2269" y="1781555"/>
            <a:ext cx="200660" cy="207645"/>
          </a:xfrm>
          <a:custGeom>
            <a:avLst/>
            <a:gdLst/>
            <a:ahLst/>
            <a:cxnLst/>
            <a:rect l="l" t="t" r="r" b="b"/>
            <a:pathLst>
              <a:path w="200659" h="207644">
                <a:moveTo>
                  <a:pt x="200278" y="0"/>
                </a:moveTo>
                <a:lnTo>
                  <a:pt x="0" y="20726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5353" y="2255392"/>
            <a:ext cx="293370" cy="635"/>
          </a:xfrm>
          <a:custGeom>
            <a:avLst/>
            <a:gdLst/>
            <a:ahLst/>
            <a:cxnLst/>
            <a:rect l="l" t="t" r="r" b="b"/>
            <a:pathLst>
              <a:path w="293370" h="635">
                <a:moveTo>
                  <a:pt x="0" y="127"/>
                </a:moveTo>
                <a:lnTo>
                  <a:pt x="2929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8116" y="393065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0" y="0"/>
                </a:moveTo>
                <a:lnTo>
                  <a:pt x="288036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1553" y="3930650"/>
            <a:ext cx="288925" cy="1270"/>
          </a:xfrm>
          <a:custGeom>
            <a:avLst/>
            <a:gdLst/>
            <a:ahLst/>
            <a:cxnLst/>
            <a:rect l="l" t="t" r="r" b="b"/>
            <a:pathLst>
              <a:path w="288925" h="1270">
                <a:moveTo>
                  <a:pt x="0" y="1269"/>
                </a:moveTo>
                <a:lnTo>
                  <a:pt x="2887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2134" y="5608281"/>
            <a:ext cx="220345" cy="635"/>
          </a:xfrm>
          <a:custGeom>
            <a:avLst/>
            <a:gdLst/>
            <a:ahLst/>
            <a:cxnLst/>
            <a:rect l="l" t="t" r="r" b="b"/>
            <a:pathLst>
              <a:path w="220345" h="635">
                <a:moveTo>
                  <a:pt x="0" y="0"/>
                </a:moveTo>
                <a:lnTo>
                  <a:pt x="220217" y="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5353" y="5608281"/>
            <a:ext cx="220979" cy="635"/>
          </a:xfrm>
          <a:custGeom>
            <a:avLst/>
            <a:gdLst/>
            <a:ahLst/>
            <a:cxnLst/>
            <a:rect l="l" t="t" r="r" b="b"/>
            <a:pathLst>
              <a:path w="220979" h="635">
                <a:moveTo>
                  <a:pt x="0" y="63"/>
                </a:moveTo>
                <a:lnTo>
                  <a:pt x="2205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43853" y="5875045"/>
            <a:ext cx="635" cy="290830"/>
          </a:xfrm>
          <a:custGeom>
            <a:avLst/>
            <a:gdLst/>
            <a:ahLst/>
            <a:cxnLst/>
            <a:rect l="l" t="t" r="r" b="b"/>
            <a:pathLst>
              <a:path w="635" h="290829">
                <a:moveTo>
                  <a:pt x="0" y="0"/>
                </a:moveTo>
                <a:lnTo>
                  <a:pt x="381" y="2902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685800"/>
            <a:ext cx="89408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SQL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438400"/>
            <a:ext cx="3709670" cy="4238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indent="-457200">
              <a:lnSpc>
                <a:spcPts val="2965"/>
              </a:lnSpc>
              <a:buFont typeface="Arial" charset="0"/>
              <a:buChar char="•"/>
            </a:pPr>
            <a:r>
              <a:rPr lang="en-US" sz="2200" spc="-5" dirty="0"/>
              <a:t>SQL </a:t>
            </a:r>
            <a:r>
              <a:rPr lang="en-US" sz="2200" dirty="0"/>
              <a:t>is a </a:t>
            </a:r>
            <a:r>
              <a:rPr lang="en-US" sz="2200" spc="-5" dirty="0"/>
              <a:t>language</a:t>
            </a:r>
            <a:r>
              <a:rPr lang="en-US" sz="2200" spc="-65" dirty="0"/>
              <a:t> </a:t>
            </a:r>
            <a:r>
              <a:rPr lang="en-US" sz="2200" spc="-5" dirty="0" smtClean="0"/>
              <a:t>based </a:t>
            </a:r>
            <a:r>
              <a:rPr sz="2200" dirty="0" smtClean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relational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 dirty="0">
              <a:latin typeface="Calibri"/>
              <a:cs typeface="Calibri"/>
            </a:endParaRPr>
          </a:p>
          <a:p>
            <a:pPr marL="756285" marR="114300" indent="-286385">
              <a:lnSpc>
                <a:spcPts val="2380"/>
              </a:lnSpc>
              <a:spcBef>
                <a:spcPts val="5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Actual </a:t>
            </a:r>
            <a:r>
              <a:rPr sz="2200" spc="-10" dirty="0">
                <a:latin typeface="Calibri"/>
                <a:cs typeface="Calibri"/>
              </a:rPr>
              <a:t>implementation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provided by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DBMS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SQL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everywhere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510"/>
              </a:lnSpc>
              <a:spcBef>
                <a:spcPts val="2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Most companies use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storage</a:t>
            </a:r>
            <a:endParaRPr sz="2200" dirty="0">
              <a:latin typeface="Calibri"/>
              <a:cs typeface="Calibri"/>
            </a:endParaRPr>
          </a:p>
          <a:p>
            <a:pPr marL="756285" marR="212090" lvl="1" indent="-286385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All of us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0" dirty="0">
                <a:latin typeface="Calibri"/>
                <a:cs typeface="Calibri"/>
              </a:rPr>
              <a:t>dozens </a:t>
            </a:r>
            <a:r>
              <a:rPr sz="2200" spc="-5" dirty="0">
                <a:latin typeface="Calibri"/>
                <a:cs typeface="Calibri"/>
              </a:rPr>
              <a:t>of  times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day</a:t>
            </a:r>
            <a:endParaRPr sz="2200" dirty="0">
              <a:latin typeface="Calibri"/>
              <a:cs typeface="Calibri"/>
            </a:endParaRPr>
          </a:p>
          <a:p>
            <a:pPr marL="756285" marR="333375" lvl="1" indent="-28638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will be </a:t>
            </a:r>
            <a:r>
              <a:rPr sz="2200" spc="-15" dirty="0">
                <a:latin typeface="Calibri"/>
                <a:cs typeface="Calibri"/>
              </a:rPr>
              <a:t>expected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know </a:t>
            </a:r>
            <a:r>
              <a:rPr sz="2200" spc="-5" dirty="0">
                <a:latin typeface="Calibri"/>
                <a:cs typeface="Calibri"/>
              </a:rPr>
              <a:t>it as a </a:t>
            </a:r>
            <a:r>
              <a:rPr sz="2200" spc="-10" dirty="0">
                <a:latin typeface="Calibri"/>
                <a:cs typeface="Calibri"/>
              </a:rPr>
              <a:t>software  developer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3048000"/>
            <a:ext cx="210566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0" y="3733800"/>
            <a:ext cx="3384550" cy="196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ts val="238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Definition Language  </a:t>
            </a:r>
            <a:r>
              <a:rPr sz="2200" spc="-5" dirty="0">
                <a:latin typeface="Calibri"/>
                <a:cs typeface="Calibri"/>
              </a:rPr>
              <a:t>(DDL)</a:t>
            </a:r>
            <a:endParaRPr sz="2200" dirty="0">
              <a:latin typeface="Calibri"/>
              <a:cs typeface="Calibri"/>
            </a:endParaRPr>
          </a:p>
          <a:p>
            <a:pPr marL="299085" marR="741680" indent="-286385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Manipulation  Language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(DML)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ts val="2510"/>
              </a:lnSpc>
              <a:spcBef>
                <a:spcPts val="2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endParaRPr sz="2200" dirty="0">
              <a:latin typeface="Calibri"/>
              <a:cs typeface="Calibri"/>
            </a:endParaRPr>
          </a:p>
          <a:p>
            <a:pPr marL="29908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(DCL)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SQL</a:t>
            </a:r>
            <a:r>
              <a:rPr lang="en-US" b="1" dirty="0"/>
              <a:t>- Structured Query Language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53728" r="-53728"/>
          <a:stretch>
            <a:fillRect/>
          </a:stretch>
        </p:blipFill>
        <p:spPr>
          <a:xfrm>
            <a:off x="685800" y="2590800"/>
            <a:ext cx="3822700" cy="3446463"/>
          </a:xfrm>
        </p:spPr>
      </p:pic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 Query language for Relational Database. </a:t>
            </a:r>
          </a:p>
          <a:p>
            <a:r>
              <a:rPr lang="en-US" dirty="0"/>
              <a:t>-  It runs as an interpreter not a database system. </a:t>
            </a:r>
          </a:p>
          <a:p>
            <a:r>
              <a:rPr lang="en-US" dirty="0"/>
              <a:t>-  SQL takes calls from the user or a program and turns them into actions. </a:t>
            </a:r>
          </a:p>
          <a:p>
            <a:r>
              <a:rPr lang="en-US" dirty="0"/>
              <a:t>-  Those actions involve "calling" an RDBMS with database commands.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09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65">
              <a:lnSpc>
                <a:spcPct val="100000"/>
              </a:lnSpc>
            </a:pPr>
            <a:r>
              <a:rPr spc="5" dirty="0"/>
              <a:t>Provided</a:t>
            </a:r>
            <a:r>
              <a:rPr spc="-30" dirty="0"/>
              <a:t> </a:t>
            </a:r>
            <a:r>
              <a:rPr spc="10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362200"/>
            <a:ext cx="7174230" cy="432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Definition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(DDL)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Specify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format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Manipulation Language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(DML)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Specify and </a:t>
            </a:r>
            <a:r>
              <a:rPr sz="2800" spc="-20" dirty="0">
                <a:latin typeface="Calibri"/>
                <a:cs typeface="Calibri"/>
              </a:rPr>
              <a:t>retrieve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(DCL)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Specify access </a:t>
            </a:r>
            <a:r>
              <a:rPr sz="2800" spc="-20" dirty="0">
                <a:latin typeface="Calibri"/>
                <a:cs typeface="Calibri"/>
              </a:rPr>
              <a:t>controls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(privileges)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0" dirty="0">
                <a:latin typeface="Calibri"/>
                <a:cs typeface="Calibri"/>
              </a:rPr>
              <a:t>are often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piece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E.g.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263</TotalTime>
  <Words>2375</Words>
  <Application>Microsoft Macintosh PowerPoint</Application>
  <PresentationFormat>Экран (4:3)</PresentationFormat>
  <Paragraphs>575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Waveform</vt:lpstr>
      <vt:lpstr>SQL Data Definition</vt:lpstr>
      <vt:lpstr>This Lecture</vt:lpstr>
      <vt:lpstr>Learning Outcomes</vt:lpstr>
      <vt:lpstr>Last Lecture</vt:lpstr>
      <vt:lpstr>Removing M:N Relationships</vt:lpstr>
      <vt:lpstr>Last Lecture</vt:lpstr>
      <vt:lpstr>Презентация PowerPoint</vt:lpstr>
      <vt:lpstr> SQL- Structured Query Language  </vt:lpstr>
      <vt:lpstr>Provided Languages</vt:lpstr>
      <vt:lpstr>DDL</vt:lpstr>
      <vt:lpstr>Database Management Systems</vt:lpstr>
      <vt:lpstr>SQL Case</vt:lpstr>
      <vt:lpstr>SQL Strings</vt:lpstr>
      <vt:lpstr>Non-Procedural Programming</vt:lpstr>
      <vt:lpstr>Example</vt:lpstr>
      <vt:lpstr>Procedural Programming</vt:lpstr>
      <vt:lpstr>Non-Procedural (SQL)</vt:lpstr>
      <vt:lpstr>Relations, Entities and Tables</vt:lpstr>
      <vt:lpstr>Relations, Entities and Tables</vt:lpstr>
      <vt:lpstr>Implementing E/R Diagrams</vt:lpstr>
      <vt:lpstr>CREATE DATABASE</vt:lpstr>
      <vt:lpstr>CREATE TABLE</vt:lpstr>
      <vt:lpstr>Column Definitions</vt:lpstr>
      <vt:lpstr>Data Types</vt:lpstr>
      <vt:lpstr>Column Definitions</vt:lpstr>
      <vt:lpstr>Example</vt:lpstr>
      <vt:lpstr>Example</vt:lpstr>
      <vt:lpstr>AUTO_INCREMENT</vt:lpstr>
      <vt:lpstr>Example</vt:lpstr>
      <vt:lpstr>Example</vt:lpstr>
      <vt:lpstr>Constraints</vt:lpstr>
      <vt:lpstr>Primary Keys</vt:lpstr>
      <vt:lpstr>Unique Constraints / CKs</vt:lpstr>
      <vt:lpstr>Example</vt:lpstr>
      <vt:lpstr>Example</vt:lpstr>
      <vt:lpstr>Relationships</vt:lpstr>
      <vt:lpstr>Foreign Keys</vt:lpstr>
      <vt:lpstr>Set Default (Column Definition)</vt:lpstr>
      <vt:lpstr>Example</vt:lpstr>
      <vt:lpstr> DDL ALTER  </vt:lpstr>
      <vt:lpstr>ALTER TABLE</vt:lpstr>
      <vt:lpstr>ALTER TABLE</vt:lpstr>
      <vt:lpstr>ALTER TABLE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Definition</dc:title>
  <cp:lastModifiedBy>Assel Syrymbayeva</cp:lastModifiedBy>
  <cp:revision>33</cp:revision>
  <dcterms:created xsi:type="dcterms:W3CDTF">2016-09-14T04:03:50Z</dcterms:created>
  <dcterms:modified xsi:type="dcterms:W3CDTF">2019-09-29T13:22:08Z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2016-09-14T00:00:00Z</vt:filetime>
  </property>
</Properties>
</file>