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21" r:id="rId2"/>
    <p:sldId id="257" r:id="rId3"/>
    <p:sldId id="30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1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4" autoAdjust="0"/>
    <p:restoredTop sz="92932"/>
  </p:normalViewPr>
  <p:slideViewPr>
    <p:cSldViewPr>
      <p:cViewPr varScale="1">
        <p:scale>
          <a:sx n="84" d="100"/>
          <a:sy n="84" d="100"/>
        </p:scale>
        <p:origin x="-17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21.10.19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2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>
              <a:lnSpc>
                <a:spcPct val="100000"/>
              </a:lnSpc>
            </a:pPr>
            <a:r>
              <a:rPr dirty="0"/>
              <a:t>Sample</a:t>
            </a:r>
            <a:r>
              <a:rPr spc="-85" dirty="0"/>
              <a:t> </a:t>
            </a:r>
            <a:r>
              <a:rPr spc="-50" dirty="0"/>
              <a:t>SELECTs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6122" y="1598295"/>
            <a:ext cx="369062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sName,</a:t>
            </a:r>
            <a:r>
              <a:rPr sz="3200" b="1" spc="-7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sAddress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98295"/>
            <a:ext cx="149161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1724" y="2085975"/>
            <a:ext cx="197866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Student;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38857" y="2868548"/>
          <a:ext cx="4039869" cy="320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322"/>
                <a:gridCol w="2598547"/>
              </a:tblGrid>
              <a:tr h="4572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8399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Smith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 Arnold</a:t>
                      </a:r>
                      <a:r>
                        <a:rPr sz="24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Close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Brooks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Holly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Avenue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27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Anderson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15 Main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54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Evans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Flat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1a,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Harrison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Newark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Jones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Southwell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SELECT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/>
              <a:t>DISTINCT | ALL] column-list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FROM </a:t>
            </a:r>
            <a:r>
              <a:rPr lang="en-US" dirty="0"/>
              <a:t>table-names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dirty="0"/>
              <a:t>WHERE condition] </a:t>
            </a:r>
            <a:endParaRPr lang="en-US" dirty="0" smtClean="0"/>
          </a:p>
          <a:p>
            <a:pPr marL="0" indent="0" algn="r">
              <a:buNone/>
            </a:pPr>
            <a:r>
              <a:rPr lang="en-US" smtClean="0"/>
              <a:t>([] </a:t>
            </a:r>
            <a:r>
              <a:rPr lang="en-US" dirty="0"/>
              <a:t>optional, | or)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Overview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0">
              <a:lnSpc>
                <a:spcPct val="100000"/>
              </a:lnSpc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6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507" y="1515745"/>
            <a:ext cx="7575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2075" y="1846072"/>
          <a:ext cx="2664282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48"/>
                <a:gridCol w="936117"/>
                <a:gridCol w="936117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06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3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35507" y="4180585"/>
            <a:ext cx="6661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2075" y="4510404"/>
          <a:ext cx="2952318" cy="185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48"/>
                <a:gridCol w="2160270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68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79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Introduction 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64507" y="1515745"/>
            <a:ext cx="5886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90465" y="1840992"/>
          <a:ext cx="2929001" cy="333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857250"/>
                <a:gridCol w="1071626"/>
              </a:tblGrid>
              <a:tr h="3708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048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99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7584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8725">
              <a:lnSpc>
                <a:spcPct val="100000"/>
              </a:lnSpc>
            </a:pPr>
            <a:r>
              <a:rPr dirty="0" smtClean="0"/>
              <a:t>DISTINCT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5670" y="2344656"/>
            <a:ext cx="731266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ts val="31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Sometimes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up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duplicate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entries</a:t>
            </a:r>
            <a:endParaRPr sz="2800" dirty="0">
              <a:latin typeface="Calibri"/>
              <a:cs typeface="Calibri"/>
            </a:endParaRPr>
          </a:p>
          <a:p>
            <a:pPr marL="355600" indent="-342900" algn="just">
              <a:lnSpc>
                <a:spcPts val="3195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DISTINCT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removes</a:t>
            </a:r>
            <a:r>
              <a:rPr sz="2800" spc="-7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duplicates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3733800"/>
            <a:ext cx="635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Last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3733800"/>
            <a:ext cx="977900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SELECT</a:t>
            </a:r>
            <a:endParaRPr sz="20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FROM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400" y="3733800"/>
            <a:ext cx="1282700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DISTINCT</a:t>
            </a:r>
            <a:endParaRPr sz="2000" dirty="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Student;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48769"/>
              </p:ext>
            </p:extLst>
          </p:nvPr>
        </p:nvGraphicFramePr>
        <p:xfrm>
          <a:off x="5791200" y="3672225"/>
          <a:ext cx="1524000" cy="2042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51070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5389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5111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819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9865">
              <a:lnSpc>
                <a:spcPct val="100000"/>
              </a:lnSpc>
            </a:pPr>
            <a:r>
              <a:rPr dirty="0"/>
              <a:t>WHERE</a:t>
            </a:r>
            <a:r>
              <a:rPr spc="-95" dirty="0"/>
              <a:t> </a:t>
            </a:r>
            <a:r>
              <a:rPr spc="-5" dirty="0"/>
              <a:t>Clauses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3186"/>
            <a:ext cx="3851910" cy="365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70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cases </a:t>
            </a:r>
            <a:r>
              <a:rPr sz="2800" spc="-15" dirty="0">
                <a:latin typeface="Calibri"/>
                <a:cs typeface="Calibri"/>
              </a:rPr>
              <a:t>returning 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25" dirty="0">
                <a:latin typeface="Calibri"/>
                <a:cs typeface="Calibri"/>
              </a:rPr>
              <a:t>rows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  </a:t>
            </a:r>
            <a:r>
              <a:rPr sz="2800" spc="-5" dirty="0">
                <a:latin typeface="Calibri"/>
                <a:cs typeface="Calibri"/>
              </a:rPr>
              <a:t>necessary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WHERE clause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restricts</a:t>
            </a:r>
            <a:endParaRPr sz="2400">
              <a:latin typeface="Calibri"/>
              <a:cs typeface="Calibri"/>
            </a:endParaRPr>
          </a:p>
          <a:p>
            <a:pPr marL="462280"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rows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returned</a:t>
            </a:r>
            <a:endParaRPr sz="2400">
              <a:latin typeface="Calibri"/>
              <a:cs typeface="Calibri"/>
            </a:endParaRPr>
          </a:p>
          <a:p>
            <a:pPr marL="756285" marR="889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20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20" dirty="0">
                <a:latin typeface="Calibri"/>
                <a:cs typeface="Calibri"/>
              </a:rPr>
              <a:t>rows  </a:t>
            </a:r>
            <a:r>
              <a:rPr sz="2400" spc="-10" dirty="0">
                <a:latin typeface="Calibri"/>
                <a:cs typeface="Calibri"/>
              </a:rPr>
              <a:t>that satisfy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 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23186"/>
            <a:ext cx="3326765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Mark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40</a:t>
            </a:r>
            <a:endParaRPr sz="24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First =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‘John’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8820" y="3426841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Last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28" y="3426841"/>
            <a:ext cx="177355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ourier New"/>
                <a:cs typeface="Courier New"/>
              </a:rPr>
              <a:t>First</a:t>
            </a:r>
            <a:endParaRPr sz="24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ourier New"/>
                <a:cs typeface="Courier New"/>
              </a:rPr>
              <a:t>(First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1540" y="4231894"/>
            <a:ext cx="166814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AND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(Last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4413" y="3865753"/>
            <a:ext cx="130429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‘John</a:t>
            </a:r>
            <a:r>
              <a:rPr sz="2400" b="1" spc="-20" dirty="0">
                <a:latin typeface="Courier New"/>
                <a:cs typeface="Courier New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=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1540" y="4597654"/>
            <a:ext cx="148717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‘Smith</a:t>
            </a:r>
            <a:r>
              <a:rPr sz="2400" b="1" spc="-20" dirty="0">
                <a:latin typeface="Courier New"/>
                <a:cs typeface="Courier New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028" y="5036566"/>
            <a:ext cx="122745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ourier New"/>
                <a:cs typeface="Courier New"/>
              </a:rPr>
              <a:t>(Mark</a:t>
            </a:r>
            <a:endParaRPr sz="24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(Mark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8698" y="5036566"/>
            <a:ext cx="148590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6805" algn="l"/>
              </a:tabLst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40</a:t>
            </a:r>
            <a:r>
              <a:rPr sz="2400" b="1" dirty="0">
                <a:latin typeface="Courier New"/>
                <a:cs typeface="Courier New"/>
              </a:rPr>
              <a:t>)	</a:t>
            </a:r>
            <a:r>
              <a:rPr sz="2400" b="1" spc="-5" dirty="0"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70)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85028" y="2945375"/>
            <a:ext cx="3065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</a:t>
            </a:r>
            <a:r>
              <a:rPr lang="en-US" sz="2400" b="1" spc="-5" dirty="0">
                <a:latin typeface="Courier New"/>
                <a:cs typeface="Courier New"/>
              </a:rPr>
              <a:t>First &lt;&gt; ‘John</a:t>
            </a:r>
            <a:r>
              <a:rPr lang="en-US" dirty="0"/>
              <a:t>’ 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4329" y="1609978"/>
            <a:ext cx="112204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2718" y="1609978"/>
            <a:ext cx="9372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Gr</a:t>
            </a:r>
            <a:r>
              <a:rPr sz="2400" b="1" spc="-5" dirty="0">
                <a:latin typeface="Courier New"/>
                <a:cs typeface="Courier New"/>
              </a:rPr>
              <a:t>ade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09978"/>
            <a:ext cx="128333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424" y="2048890"/>
            <a:ext cx="7543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Ma</a:t>
            </a:r>
            <a:r>
              <a:rPr sz="2400" b="1" spc="-5" dirty="0">
                <a:latin typeface="Courier New"/>
                <a:cs typeface="Courier New"/>
              </a:rPr>
              <a:t>rk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7776" y="2048890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60;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6218" y="1609978"/>
            <a:ext cx="203263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DISTINCT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828" y="1609978"/>
            <a:ext cx="128270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endParaRPr sz="2400">
              <a:latin typeface="Courier New"/>
              <a:cs typeface="Courier New"/>
            </a:endParaRPr>
          </a:p>
          <a:p>
            <a:pPr marL="355600" marR="508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FROM  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5128" y="1975738"/>
            <a:ext cx="93726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G</a:t>
            </a:r>
            <a:r>
              <a:rPr sz="2400" b="1" spc="-15" dirty="0">
                <a:latin typeface="Courier New"/>
                <a:cs typeface="Courier New"/>
              </a:rPr>
              <a:t>ra</a:t>
            </a:r>
            <a:r>
              <a:rPr sz="2400" b="1" spc="-5" dirty="0">
                <a:latin typeface="Courier New"/>
                <a:cs typeface="Courier New"/>
              </a:rPr>
              <a:t>de  </a:t>
            </a:r>
            <a:r>
              <a:rPr sz="2400" b="1" spc="-15" dirty="0">
                <a:latin typeface="Courier New"/>
                <a:cs typeface="Courier New"/>
              </a:rPr>
              <a:t>Ma</a:t>
            </a:r>
            <a:r>
              <a:rPr sz="2400" b="1" spc="-5" dirty="0">
                <a:latin typeface="Courier New"/>
                <a:cs typeface="Courier New"/>
              </a:rPr>
              <a:t>rk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9360" y="2487803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60;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4329" y="1609978"/>
            <a:ext cx="112204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2718" y="1609978"/>
            <a:ext cx="93726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Gr</a:t>
            </a:r>
            <a:r>
              <a:rPr sz="2400" b="1" spc="-5" dirty="0">
                <a:latin typeface="Courier New"/>
                <a:cs typeface="Courier New"/>
              </a:rPr>
              <a:t>ade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09978"/>
            <a:ext cx="128333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424" y="2048890"/>
            <a:ext cx="7543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Ma</a:t>
            </a:r>
            <a:r>
              <a:rPr sz="2400" b="1" spc="-5" dirty="0">
                <a:latin typeface="Courier New"/>
                <a:cs typeface="Courier New"/>
              </a:rPr>
              <a:t>rk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7776" y="2048890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60;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6218" y="1609978"/>
            <a:ext cx="203263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DISTINCT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828" y="1609978"/>
            <a:ext cx="128270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endParaRPr sz="2400">
              <a:latin typeface="Courier New"/>
              <a:cs typeface="Courier New"/>
            </a:endParaRPr>
          </a:p>
          <a:p>
            <a:pPr marL="355600" marR="508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FROM  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5128" y="1975738"/>
            <a:ext cx="93726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G</a:t>
            </a:r>
            <a:r>
              <a:rPr sz="2400" b="1" spc="-15" dirty="0">
                <a:latin typeface="Courier New"/>
                <a:cs typeface="Courier New"/>
              </a:rPr>
              <a:t>ra</a:t>
            </a:r>
            <a:r>
              <a:rPr sz="2400" b="1" spc="-5" dirty="0">
                <a:latin typeface="Courier New"/>
                <a:cs typeface="Courier New"/>
              </a:rPr>
              <a:t>de  </a:t>
            </a:r>
            <a:r>
              <a:rPr sz="2400" b="1" spc="-15" dirty="0">
                <a:latin typeface="Courier New"/>
                <a:cs typeface="Courier New"/>
              </a:rPr>
              <a:t>Ma</a:t>
            </a:r>
            <a:r>
              <a:rPr sz="2400" b="1" spc="-5" dirty="0">
                <a:latin typeface="Courier New"/>
                <a:cs typeface="Courier New"/>
              </a:rPr>
              <a:t>rk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9360" y="2487803"/>
            <a:ext cx="11201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60;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46672" y="3491484"/>
          <a:ext cx="936117" cy="146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17"/>
              </a:tblGrid>
              <a:tr h="36575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99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455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34084" y="3131439"/>
          <a:ext cx="2664281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48"/>
                <a:gridCol w="936117"/>
                <a:gridCol w="936116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3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100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08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27828" y="1623186"/>
            <a:ext cx="3742690" cy="25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an SQL query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the ID  </a:t>
            </a:r>
            <a:r>
              <a:rPr sz="2800" spc="-15" dirty="0">
                <a:latin typeface="Calibri"/>
                <a:cs typeface="Calibri"/>
              </a:rPr>
              <a:t>numbers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Marks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5" dirty="0">
                <a:latin typeface="Calibri"/>
                <a:cs typeface="Calibri"/>
              </a:rPr>
              <a:t>students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25" dirty="0">
                <a:latin typeface="Calibri"/>
                <a:cs typeface="Calibri"/>
              </a:rPr>
              <a:t>have  </a:t>
            </a:r>
            <a:r>
              <a:rPr sz="2800" spc="-10" dirty="0">
                <a:latin typeface="Calibri"/>
                <a:cs typeface="Calibri"/>
              </a:rPr>
              <a:t>passed </a:t>
            </a:r>
            <a:r>
              <a:rPr sz="2800" spc="-15" dirty="0">
                <a:latin typeface="Calibri"/>
                <a:cs typeface="Calibri"/>
              </a:rPr>
              <a:t>(scored </a:t>
            </a:r>
            <a:r>
              <a:rPr sz="2800" spc="-5" dirty="0">
                <a:latin typeface="Calibri"/>
                <a:cs typeface="Calibri"/>
              </a:rPr>
              <a:t>50% </a:t>
            </a:r>
            <a:r>
              <a:rPr sz="2800" spc="-10" dirty="0">
                <a:latin typeface="Calibri"/>
                <a:cs typeface="Calibri"/>
              </a:rPr>
              <a:t>or  more)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IAI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3186"/>
            <a:ext cx="266192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table:</a:t>
            </a:r>
            <a:endParaRPr sz="28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  <a:spcBef>
                <a:spcPts val="2030"/>
              </a:spcBef>
            </a:pP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066" y="2633091"/>
          <a:ext cx="2928948" cy="333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74"/>
                <a:gridCol w="857376"/>
                <a:gridCol w="1071498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11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99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4619" y="4571619"/>
          <a:ext cx="2071624" cy="111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1071499"/>
              </a:tblGrid>
              <a:tr h="37083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68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5298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2825">
              <a:lnSpc>
                <a:spcPct val="100000"/>
              </a:lnSpc>
            </a:pPr>
            <a:r>
              <a:rPr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670703"/>
            <a:ext cx="368871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20100"/>
              </a:lnSpc>
            </a:pPr>
            <a:r>
              <a:rPr sz="3200" b="1" spc="-5" dirty="0">
                <a:latin typeface="Courier New"/>
                <a:cs typeface="Courier New"/>
              </a:rPr>
              <a:t>SELECT </a:t>
            </a:r>
            <a:r>
              <a:rPr sz="3200" b="1" dirty="0">
                <a:latin typeface="Courier New"/>
                <a:cs typeface="Courier New"/>
              </a:rPr>
              <a:t>ID,</a:t>
            </a:r>
            <a:r>
              <a:rPr sz="3200" b="1" spc="-6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Mark  </a:t>
            </a:r>
            <a:r>
              <a:rPr sz="3200" b="1" dirty="0">
                <a:latin typeface="Courier New"/>
                <a:cs typeface="Courier New"/>
              </a:rPr>
              <a:t>WHERE</a:t>
            </a:r>
            <a:r>
              <a:rPr sz="3200" b="1" spc="-7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(Code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52" y="2768727"/>
            <a:ext cx="2530475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FROM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Grade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Courier New"/>
                <a:cs typeface="Courier New"/>
              </a:rPr>
              <a:t>=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‘IAI’)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939413"/>
            <a:ext cx="295656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AND (Mark</a:t>
            </a:r>
            <a:r>
              <a:rPr sz="3200" b="1" spc="-5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&gt;=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0097" y="3939413"/>
            <a:ext cx="100203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50);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27828" y="1623186"/>
            <a:ext cx="3742690" cy="25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an SQL query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the ID  </a:t>
            </a:r>
            <a:r>
              <a:rPr sz="2800" spc="-15" dirty="0">
                <a:latin typeface="Calibri"/>
                <a:cs typeface="Calibri"/>
              </a:rPr>
              <a:t>numbers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Marks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15" dirty="0">
                <a:latin typeface="Calibri"/>
                <a:cs typeface="Calibri"/>
              </a:rPr>
              <a:t>students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25" dirty="0">
                <a:latin typeface="Calibri"/>
                <a:cs typeface="Calibri"/>
              </a:rPr>
              <a:t>have  </a:t>
            </a:r>
            <a:r>
              <a:rPr sz="2800" spc="-10" dirty="0">
                <a:latin typeface="Calibri"/>
                <a:cs typeface="Calibri"/>
              </a:rPr>
              <a:t>passed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5" dirty="0" smtClean="0">
                <a:latin typeface="Calibri"/>
                <a:cs typeface="Calibri"/>
              </a:rPr>
              <a:t>M</a:t>
            </a:r>
            <a:r>
              <a:rPr lang="en-US" sz="2800" spc="-5" dirty="0" smtClean="0">
                <a:latin typeface="Calibri"/>
                <a:cs typeface="Calibri"/>
              </a:rPr>
              <a:t>arks</a:t>
            </a:r>
            <a:r>
              <a:rPr sz="2800" spc="-5" dirty="0" smtClean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(Marks </a:t>
            </a:r>
            <a:r>
              <a:rPr sz="2800" spc="-5" dirty="0">
                <a:latin typeface="Calibri"/>
                <a:cs typeface="Calibri"/>
              </a:rPr>
              <a:t>in [60,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69])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3186"/>
            <a:ext cx="266192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table:</a:t>
            </a:r>
            <a:endParaRPr sz="28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  <a:spcBef>
                <a:spcPts val="2030"/>
              </a:spcBef>
            </a:pP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066" y="2633091"/>
          <a:ext cx="2928948" cy="333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74"/>
                <a:gridCol w="857376"/>
                <a:gridCol w="1071498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11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99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4619" y="4571619"/>
          <a:ext cx="2071624" cy="1483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1071499"/>
              </a:tblGrid>
              <a:tr h="37083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68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85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835">
              <a:lnSpc>
                <a:spcPct val="100000"/>
              </a:lnSpc>
            </a:pPr>
            <a:r>
              <a:rPr spc="-5" dirty="0"/>
              <a:t>This</a:t>
            </a:r>
            <a:r>
              <a:rPr spc="-70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971800"/>
            <a:ext cx="7485380" cy="2044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SQL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tables</a:t>
            </a:r>
            <a:endParaRPr lang="en-US"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800" spc="-10" dirty="0" smtClean="0">
                <a:latin typeface="Calibri"/>
                <a:cs typeface="Calibri"/>
              </a:rPr>
              <a:t>Join operators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2825">
              <a:lnSpc>
                <a:spcPct val="100000"/>
              </a:lnSpc>
            </a:pPr>
            <a:r>
              <a:rPr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2768727"/>
            <a:ext cx="149034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9607" y="2768727"/>
            <a:ext cx="197993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ID,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Mark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0076" y="2768727"/>
            <a:ext cx="124650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Grade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3354196"/>
            <a:ext cx="271272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WHERE</a:t>
            </a:r>
            <a:r>
              <a:rPr sz="3200" b="1" spc="-6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(Mark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52" y="2768727"/>
            <a:ext cx="106553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</a:t>
            </a:r>
            <a:r>
              <a:rPr sz="3200" b="1" spc="5" dirty="0">
                <a:latin typeface="Courier New"/>
                <a:cs typeface="Courier New"/>
              </a:rPr>
              <a:t>R</a:t>
            </a:r>
            <a:r>
              <a:rPr sz="3200" b="1" spc="-5" dirty="0">
                <a:latin typeface="Courier New"/>
                <a:cs typeface="Courier New"/>
              </a:rPr>
              <a:t>OM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ourier New"/>
                <a:cs typeface="Courier New"/>
              </a:rPr>
              <a:t>&gt;=60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3939413"/>
            <a:ext cx="36893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AND </a:t>
            </a:r>
            <a:r>
              <a:rPr sz="3200" b="1" spc="-5" dirty="0" smtClean="0">
                <a:latin typeface="Courier New"/>
                <a:cs typeface="Courier New"/>
              </a:rPr>
              <a:t>Mark </a:t>
            </a:r>
            <a:r>
              <a:rPr sz="3200" b="1" dirty="0">
                <a:latin typeface="Courier New"/>
                <a:cs typeface="Courier New"/>
              </a:rPr>
              <a:t>&lt;</a:t>
            </a:r>
            <a:r>
              <a:rPr sz="3200" b="1" spc="-4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70);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768727"/>
            <a:ext cx="149034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953" y="2768727"/>
            <a:ext cx="197993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ID,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Mark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3477" y="2768727"/>
            <a:ext cx="100330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</a:t>
            </a:r>
            <a:r>
              <a:rPr sz="3200" b="1" spc="5" dirty="0">
                <a:latin typeface="Courier New"/>
                <a:cs typeface="Courier New"/>
              </a:rPr>
              <a:t>R</a:t>
            </a:r>
            <a:r>
              <a:rPr sz="3200" b="1" spc="-5" dirty="0">
                <a:latin typeface="Courier New"/>
                <a:cs typeface="Courier New"/>
              </a:rPr>
              <a:t>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5422" y="2768727"/>
            <a:ext cx="124650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Grade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1511" y="2768727"/>
            <a:ext cx="124650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WHERE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354196"/>
            <a:ext cx="295656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Mark</a:t>
            </a:r>
            <a:r>
              <a:rPr sz="3200" b="1" spc="-6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BETWEEN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5697" y="3354196"/>
            <a:ext cx="247015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60 </a:t>
            </a:r>
            <a:r>
              <a:rPr sz="3200" b="1" spc="-5" dirty="0">
                <a:latin typeface="Courier New"/>
                <a:cs typeface="Courier New"/>
              </a:rPr>
              <a:t>AND</a:t>
            </a:r>
            <a:r>
              <a:rPr sz="3200" b="1" spc="-6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69;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AND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27828" y="1623186"/>
            <a:ext cx="3900804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an SQL query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5" dirty="0">
                <a:latin typeface="Calibri"/>
                <a:cs typeface="Calibri"/>
              </a:rPr>
              <a:t>students </a:t>
            </a:r>
            <a:r>
              <a:rPr sz="2800" spc="-5" dirty="0">
                <a:latin typeface="Calibri"/>
                <a:cs typeface="Calibri"/>
              </a:rPr>
              <a:t>IDs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both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IAI </a:t>
            </a:r>
            <a:r>
              <a:rPr sz="2800" spc="-5" dirty="0">
                <a:latin typeface="Calibri"/>
                <a:cs typeface="Calibri"/>
              </a:rPr>
              <a:t>and PR2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3186"/>
            <a:ext cx="266192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table:</a:t>
            </a:r>
            <a:endParaRPr sz="28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  <a:spcBef>
                <a:spcPts val="2030"/>
              </a:spcBef>
            </a:pP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066" y="2633091"/>
          <a:ext cx="2928948" cy="333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74"/>
                <a:gridCol w="857376"/>
                <a:gridCol w="1071498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11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99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4619" y="3779520"/>
          <a:ext cx="1000125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</a:tblGrid>
              <a:tr h="3708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302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dirty="0"/>
              <a:t>WHERE</a:t>
            </a:r>
            <a:r>
              <a:rPr spc="-10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27828" y="1623186"/>
            <a:ext cx="3900804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an SQL query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5" dirty="0">
                <a:latin typeface="Calibri"/>
                <a:cs typeface="Calibri"/>
              </a:rPr>
              <a:t>students </a:t>
            </a:r>
            <a:r>
              <a:rPr sz="2800" spc="-5" dirty="0">
                <a:latin typeface="Calibri"/>
                <a:cs typeface="Calibri"/>
              </a:rPr>
              <a:t>IDs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both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IAI </a:t>
            </a:r>
            <a:r>
              <a:rPr sz="2800" spc="-5" dirty="0">
                <a:latin typeface="Calibri"/>
                <a:cs typeface="Calibri"/>
              </a:rPr>
              <a:t>and PR2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3186"/>
            <a:ext cx="266192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table:</a:t>
            </a:r>
            <a:endParaRPr sz="28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  <a:spcBef>
                <a:spcPts val="2030"/>
              </a:spcBef>
            </a:pP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066" y="2633091"/>
          <a:ext cx="2928948" cy="333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74"/>
                <a:gridCol w="857376"/>
                <a:gridCol w="1071498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11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299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4619" y="3779520"/>
          <a:ext cx="1000125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</a:tblGrid>
              <a:tr h="3708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8302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2825">
              <a:lnSpc>
                <a:spcPct val="100000"/>
              </a:lnSpc>
            </a:pPr>
            <a:r>
              <a:rPr dirty="0"/>
              <a:t>Solution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2768727"/>
            <a:ext cx="149034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3987" y="2768727"/>
            <a:ext cx="124777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Grade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354196"/>
            <a:ext cx="124650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WHERE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9607" y="2768727"/>
            <a:ext cx="191770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ID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  <a:p>
            <a:pPr marL="682625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Courier New"/>
                <a:cs typeface="Courier New"/>
              </a:rPr>
              <a:t>(C</a:t>
            </a:r>
            <a:r>
              <a:rPr sz="3200" b="1" spc="5" dirty="0">
                <a:latin typeface="Courier New"/>
                <a:cs typeface="Courier New"/>
              </a:rPr>
              <a:t>o</a:t>
            </a:r>
            <a:r>
              <a:rPr sz="3200" b="1" dirty="0">
                <a:latin typeface="Courier New"/>
                <a:cs typeface="Courier New"/>
              </a:rPr>
              <a:t>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52" y="3354196"/>
            <a:ext cx="1736089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=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‘IAI’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600" y="3939413"/>
            <a:ext cx="19662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dirty="0" smtClean="0">
                <a:latin typeface="Courier New"/>
                <a:cs typeface="Courier New"/>
              </a:rPr>
              <a:t>OR </a:t>
            </a:r>
            <a:r>
              <a:rPr sz="3200" b="1" dirty="0" smtClean="0">
                <a:latin typeface="Courier New"/>
                <a:cs typeface="Courier New"/>
              </a:rPr>
              <a:t>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152" y="3939413"/>
            <a:ext cx="222440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=</a:t>
            </a:r>
            <a:r>
              <a:rPr sz="3200" b="1" spc="-7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‘PR2’);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623186"/>
            <a:ext cx="3860165" cy="389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22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Often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combine </a:t>
            </a:r>
            <a:r>
              <a:rPr sz="2800" spc="-15" dirty="0">
                <a:latin typeface="Calibri"/>
                <a:cs typeface="Calibri"/>
              </a:rPr>
              <a:t>information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 </a:t>
            </a:r>
            <a:r>
              <a:rPr sz="2800" spc="-1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355600" marR="550545" indent="-342900" algn="just">
              <a:lnSpc>
                <a:spcPct val="984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produce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5" dirty="0">
                <a:latin typeface="Calibri"/>
                <a:cs typeface="Calibri"/>
              </a:rPr>
              <a:t>effect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Cartesian 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Courier New"/>
                <a:cs typeface="Courier New"/>
              </a:rPr>
              <a:t>SELECT </a:t>
            </a:r>
            <a:r>
              <a:rPr sz="2400" b="1" dirty="0">
                <a:latin typeface="Courier New"/>
                <a:cs typeface="Courier New"/>
              </a:rPr>
              <a:t>*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Table1,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Table2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23186"/>
            <a:ext cx="3717925" cy="353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tables </a:t>
            </a:r>
            <a:r>
              <a:rPr sz="2800" spc="-25" dirty="0">
                <a:latin typeface="Calibri"/>
                <a:cs typeface="Calibri"/>
              </a:rPr>
              <a:t>have 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same  name, </a:t>
            </a:r>
            <a:r>
              <a:rPr sz="2800" spc="-5" dirty="0">
                <a:latin typeface="Calibri"/>
                <a:cs typeface="Calibri"/>
              </a:rPr>
              <a:t>ambiguity will  </a:t>
            </a:r>
            <a:r>
              <a:rPr sz="2800" spc="-15" dirty="0"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  <a:p>
            <a:pPr marL="355600" marR="127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This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resolved by  </a:t>
            </a:r>
            <a:r>
              <a:rPr sz="2800" spc="-20" dirty="0">
                <a:latin typeface="Calibri"/>
                <a:cs typeface="Calibri"/>
              </a:rPr>
              <a:t>referencing </a:t>
            </a:r>
            <a:r>
              <a:rPr sz="2800" spc="-10" dirty="0">
                <a:latin typeface="Calibri"/>
                <a:cs typeface="Calibri"/>
              </a:rPr>
              <a:t>columns 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b="1" spc="-10" dirty="0">
                <a:latin typeface="Courier New"/>
                <a:cs typeface="Courier New"/>
              </a:rPr>
              <a:t>TableName.ColumnName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9476" y="1990089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40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5592" y="1990089"/>
            <a:ext cx="0" cy="941069"/>
          </a:xfrm>
          <a:custGeom>
            <a:avLst/>
            <a:gdLst/>
            <a:ahLst/>
            <a:cxnLst/>
            <a:rect l="l" t="t" r="r" b="b"/>
            <a:pathLst>
              <a:path h="941069">
                <a:moveTo>
                  <a:pt x="0" y="0"/>
                </a:moveTo>
                <a:lnTo>
                  <a:pt x="0" y="9405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7852" y="1999614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38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7852" y="2370454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38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377" y="1990089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40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1709" y="1990089"/>
            <a:ext cx="0" cy="941069"/>
          </a:xfrm>
          <a:custGeom>
            <a:avLst/>
            <a:gdLst/>
            <a:ahLst/>
            <a:cxnLst/>
            <a:rect l="l" t="t" r="r" b="b"/>
            <a:pathLst>
              <a:path h="941069">
                <a:moveTo>
                  <a:pt x="0" y="0"/>
                </a:moveTo>
                <a:lnTo>
                  <a:pt x="0" y="9405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852" y="4224654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0" y="0"/>
                </a:moveTo>
                <a:lnTo>
                  <a:pt x="13056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31765" y="1659635"/>
            <a:ext cx="7581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Stu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31765" y="2030603"/>
            <a:ext cx="23050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246" y="2030603"/>
            <a:ext cx="4330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</a:t>
            </a:r>
            <a:r>
              <a:rPr sz="1800" b="1" spc="-25" dirty="0">
                <a:latin typeface="Calibri"/>
                <a:cs typeface="Calibri"/>
              </a:rPr>
              <a:t>rs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363" y="2030603"/>
            <a:ext cx="401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4246" y="2401570"/>
            <a:ext cx="4597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John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0363" y="2401570"/>
            <a:ext cx="56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Smit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2365" y="2829560"/>
            <a:ext cx="106807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550545" algn="l"/>
              </a:tabLst>
            </a:pPr>
            <a:r>
              <a:rPr sz="1800" dirty="0">
                <a:latin typeface="Calibri"/>
                <a:cs typeface="Calibri"/>
              </a:rPr>
              <a:t>y	Jones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3539" y="3200526"/>
            <a:ext cx="100076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6587" y="3200526"/>
            <a:ext cx="864869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20994" y="3571494"/>
            <a:ext cx="106997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551815" algn="l"/>
              </a:tabLst>
            </a:pPr>
            <a:r>
              <a:rPr sz="1800" dirty="0">
                <a:latin typeface="Calibri"/>
                <a:cs typeface="Calibri"/>
              </a:rPr>
              <a:t>k	Jones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4246" y="3885310"/>
            <a:ext cx="4597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John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3539" y="3942460"/>
            <a:ext cx="100076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6587" y="3942460"/>
            <a:ext cx="864869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52040" y="2520060"/>
            <a:ext cx="93853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L</a:t>
            </a:r>
            <a:r>
              <a:rPr sz="2400" b="1" spc="-5" dirty="0">
                <a:latin typeface="Courier New"/>
                <a:cs typeface="Courier New"/>
              </a:rPr>
              <a:t>ast,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7796" y="2520060"/>
            <a:ext cx="7543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M</a:t>
            </a:r>
            <a:r>
              <a:rPr sz="2400" b="1" spc="-15" dirty="0">
                <a:latin typeface="Courier New"/>
                <a:cs typeface="Courier New"/>
              </a:rPr>
              <a:t>ar</a:t>
            </a:r>
            <a:r>
              <a:rPr sz="2400" b="1" dirty="0">
                <a:latin typeface="Courier New"/>
                <a:cs typeface="Courier New"/>
              </a:rPr>
              <a:t>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200" y="2081148"/>
            <a:ext cx="1466215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endParaRPr sz="2400">
              <a:latin typeface="Courier New"/>
              <a:cs typeface="Courier New"/>
            </a:endParaRPr>
          </a:p>
          <a:p>
            <a:pPr marL="12700" marR="5080" indent="34290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First,  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6276" y="3398266"/>
            <a:ext cx="93980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Grade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200" y="3325114"/>
            <a:ext cx="183070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0">
              <a:lnSpc>
                <a:spcPct val="120000"/>
              </a:lnSpc>
            </a:pPr>
            <a:r>
              <a:rPr sz="2400" b="1" spc="-5" dirty="0">
                <a:latin typeface="Courier New"/>
                <a:cs typeface="Courier New"/>
              </a:rPr>
              <a:t>Studen</a:t>
            </a:r>
            <a:r>
              <a:rPr sz="2400" b="1" spc="-15" dirty="0">
                <a:latin typeface="Courier New"/>
                <a:cs typeface="Courier New"/>
              </a:rPr>
              <a:t>t</a:t>
            </a:r>
            <a:r>
              <a:rPr sz="2400" b="1" dirty="0">
                <a:latin typeface="Courier New"/>
                <a:cs typeface="Courier New"/>
              </a:rPr>
              <a:t>,  </a:t>
            </a:r>
            <a:r>
              <a:rPr sz="2400" b="1" spc="-5" dirty="0">
                <a:latin typeface="Courier New"/>
                <a:cs typeface="Courier New"/>
              </a:rPr>
              <a:t>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404" y="4276344"/>
            <a:ext cx="2034539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(Student.ID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4916" y="4276344"/>
            <a:ext cx="203390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Grade.ID)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3404" y="4642104"/>
            <a:ext cx="16687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b="1" spc="-5" dirty="0">
                <a:latin typeface="Courier New"/>
                <a:cs typeface="Courier New"/>
              </a:rPr>
              <a:t>AN</a:t>
            </a:r>
            <a:r>
              <a:rPr sz="2400" b="1" dirty="0">
                <a:latin typeface="Courier New"/>
                <a:cs typeface="Courier New"/>
              </a:rPr>
              <a:t>D	</a:t>
            </a:r>
            <a:r>
              <a:rPr sz="2400" b="1" spc="-5" dirty="0">
                <a:latin typeface="Courier New"/>
                <a:cs typeface="Courier New"/>
              </a:rPr>
              <a:t>(M</a:t>
            </a:r>
            <a:r>
              <a:rPr sz="2400" b="1" spc="-15" dirty="0">
                <a:latin typeface="Courier New"/>
                <a:cs typeface="Courier New"/>
              </a:rPr>
              <a:t>ar</a:t>
            </a:r>
            <a:r>
              <a:rPr sz="2400" b="1" dirty="0">
                <a:latin typeface="Courier New"/>
                <a:cs typeface="Courier New"/>
              </a:rPr>
              <a:t>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9156" y="4642104"/>
            <a:ext cx="130302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40);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63539" y="2930651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39"/>
                </a:moveTo>
                <a:lnTo>
                  <a:pt x="1000137" y="370839"/>
                </a:lnTo>
                <a:lnTo>
                  <a:pt x="100013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3664" y="2930651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39"/>
                </a:moveTo>
                <a:lnTo>
                  <a:pt x="857250" y="370839"/>
                </a:lnTo>
                <a:lnTo>
                  <a:pt x="8572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0914" y="2930651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39"/>
                </a:moveTo>
                <a:lnTo>
                  <a:pt x="1071575" y="370839"/>
                </a:lnTo>
                <a:lnTo>
                  <a:pt x="107157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3539" y="3301491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40"/>
                </a:moveTo>
                <a:lnTo>
                  <a:pt x="1000137" y="370840"/>
                </a:lnTo>
                <a:lnTo>
                  <a:pt x="100013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3664" y="3301491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40"/>
                </a:moveTo>
                <a:lnTo>
                  <a:pt x="857250" y="370840"/>
                </a:lnTo>
                <a:lnTo>
                  <a:pt x="8572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0914" y="3301491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40"/>
                </a:moveTo>
                <a:lnTo>
                  <a:pt x="1071575" y="370840"/>
                </a:lnTo>
                <a:lnTo>
                  <a:pt x="107157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3539" y="3672332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39"/>
                </a:moveTo>
                <a:lnTo>
                  <a:pt x="1000137" y="370839"/>
                </a:lnTo>
                <a:lnTo>
                  <a:pt x="100013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3664" y="3672332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39"/>
                </a:moveTo>
                <a:lnTo>
                  <a:pt x="857250" y="370839"/>
                </a:lnTo>
                <a:lnTo>
                  <a:pt x="8572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0914" y="3672332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39"/>
                </a:moveTo>
                <a:lnTo>
                  <a:pt x="1071575" y="370839"/>
                </a:lnTo>
                <a:lnTo>
                  <a:pt x="107157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3539" y="4043171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39"/>
                </a:moveTo>
                <a:lnTo>
                  <a:pt x="1000137" y="370839"/>
                </a:lnTo>
                <a:lnTo>
                  <a:pt x="100013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3664" y="4043171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39"/>
                </a:moveTo>
                <a:lnTo>
                  <a:pt x="857250" y="370839"/>
                </a:lnTo>
                <a:lnTo>
                  <a:pt x="8572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20914" y="4043171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39"/>
                </a:moveTo>
                <a:lnTo>
                  <a:pt x="1071575" y="370839"/>
                </a:lnTo>
                <a:lnTo>
                  <a:pt x="107157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3539" y="4414011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39"/>
                </a:moveTo>
                <a:lnTo>
                  <a:pt x="1000137" y="370839"/>
                </a:lnTo>
                <a:lnTo>
                  <a:pt x="100013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63664" y="4414011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39"/>
                </a:moveTo>
                <a:lnTo>
                  <a:pt x="857250" y="370839"/>
                </a:lnTo>
                <a:lnTo>
                  <a:pt x="8572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20914" y="4414011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39"/>
                </a:moveTo>
                <a:lnTo>
                  <a:pt x="1071575" y="370839"/>
                </a:lnTo>
                <a:lnTo>
                  <a:pt x="107157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3539" y="4784852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40"/>
                </a:moveTo>
                <a:lnTo>
                  <a:pt x="1000137" y="370840"/>
                </a:lnTo>
                <a:lnTo>
                  <a:pt x="100013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63664" y="4784852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40"/>
                </a:moveTo>
                <a:lnTo>
                  <a:pt x="857250" y="370840"/>
                </a:lnTo>
                <a:lnTo>
                  <a:pt x="8572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0914" y="4784852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40"/>
                </a:moveTo>
                <a:lnTo>
                  <a:pt x="1071575" y="370840"/>
                </a:lnTo>
                <a:lnTo>
                  <a:pt x="107157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63539" y="5155691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39"/>
                </a:moveTo>
                <a:lnTo>
                  <a:pt x="1000137" y="370839"/>
                </a:lnTo>
                <a:lnTo>
                  <a:pt x="100013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3664" y="5155691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39"/>
                </a:moveTo>
                <a:lnTo>
                  <a:pt x="857250" y="370839"/>
                </a:lnTo>
                <a:lnTo>
                  <a:pt x="8572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20914" y="5155691"/>
            <a:ext cx="535940" cy="370840"/>
          </a:xfrm>
          <a:custGeom>
            <a:avLst/>
            <a:gdLst/>
            <a:ahLst/>
            <a:cxnLst/>
            <a:rect l="l" t="t" r="r" b="b"/>
            <a:pathLst>
              <a:path w="535940" h="370839">
                <a:moveTo>
                  <a:pt x="0" y="370839"/>
                </a:moveTo>
                <a:lnTo>
                  <a:pt x="535787" y="370839"/>
                </a:lnTo>
                <a:lnTo>
                  <a:pt x="53578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6727" y="5155691"/>
            <a:ext cx="535940" cy="370840"/>
          </a:xfrm>
          <a:custGeom>
            <a:avLst/>
            <a:gdLst/>
            <a:ahLst/>
            <a:cxnLst/>
            <a:rect l="l" t="t" r="r" b="b"/>
            <a:pathLst>
              <a:path w="535940" h="370839">
                <a:moveTo>
                  <a:pt x="0" y="370839"/>
                </a:moveTo>
                <a:lnTo>
                  <a:pt x="535787" y="370839"/>
                </a:lnTo>
                <a:lnTo>
                  <a:pt x="53578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3539" y="5526544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40"/>
                </a:moveTo>
                <a:lnTo>
                  <a:pt x="1000137" y="370840"/>
                </a:lnTo>
                <a:lnTo>
                  <a:pt x="100013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63664" y="5526544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40"/>
                </a:moveTo>
                <a:lnTo>
                  <a:pt x="857250" y="370840"/>
                </a:lnTo>
                <a:lnTo>
                  <a:pt x="8572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0914" y="5526544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40"/>
                </a:moveTo>
                <a:lnTo>
                  <a:pt x="1071575" y="370840"/>
                </a:lnTo>
                <a:lnTo>
                  <a:pt x="107157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63539" y="5897384"/>
            <a:ext cx="1000760" cy="370840"/>
          </a:xfrm>
          <a:custGeom>
            <a:avLst/>
            <a:gdLst/>
            <a:ahLst/>
            <a:cxnLst/>
            <a:rect l="l" t="t" r="r" b="b"/>
            <a:pathLst>
              <a:path w="1000759" h="370839">
                <a:moveTo>
                  <a:pt x="0" y="370840"/>
                </a:moveTo>
                <a:lnTo>
                  <a:pt x="1000137" y="370840"/>
                </a:lnTo>
                <a:lnTo>
                  <a:pt x="100013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63664" y="5897384"/>
            <a:ext cx="857250" cy="370840"/>
          </a:xfrm>
          <a:custGeom>
            <a:avLst/>
            <a:gdLst/>
            <a:ahLst/>
            <a:cxnLst/>
            <a:rect l="l" t="t" r="r" b="b"/>
            <a:pathLst>
              <a:path w="857250" h="370839">
                <a:moveTo>
                  <a:pt x="0" y="370840"/>
                </a:moveTo>
                <a:lnTo>
                  <a:pt x="857250" y="370840"/>
                </a:lnTo>
                <a:lnTo>
                  <a:pt x="8572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20914" y="5897384"/>
            <a:ext cx="1071880" cy="370840"/>
          </a:xfrm>
          <a:custGeom>
            <a:avLst/>
            <a:gdLst/>
            <a:ahLst/>
            <a:cxnLst/>
            <a:rect l="l" t="t" r="r" b="b"/>
            <a:pathLst>
              <a:path w="1071879" h="370839">
                <a:moveTo>
                  <a:pt x="0" y="370840"/>
                </a:moveTo>
                <a:lnTo>
                  <a:pt x="1071575" y="370840"/>
                </a:lnTo>
                <a:lnTo>
                  <a:pt x="107157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63664" y="2921126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20914" y="2921126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54014" y="2930651"/>
            <a:ext cx="2948305" cy="0"/>
          </a:xfrm>
          <a:custGeom>
            <a:avLst/>
            <a:gdLst/>
            <a:ahLst/>
            <a:cxnLst/>
            <a:rect l="l" t="t" r="r" b="b"/>
            <a:pathLst>
              <a:path w="2948304">
                <a:moveTo>
                  <a:pt x="0" y="0"/>
                </a:moveTo>
                <a:lnTo>
                  <a:pt x="29480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4014" y="3301491"/>
            <a:ext cx="2948305" cy="0"/>
          </a:xfrm>
          <a:custGeom>
            <a:avLst/>
            <a:gdLst/>
            <a:ahLst/>
            <a:cxnLst/>
            <a:rect l="l" t="t" r="r" b="b"/>
            <a:pathLst>
              <a:path w="2948304">
                <a:moveTo>
                  <a:pt x="0" y="0"/>
                </a:moveTo>
                <a:lnTo>
                  <a:pt x="29480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63539" y="2921126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92540" y="2921126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54014" y="6268224"/>
            <a:ext cx="2948305" cy="0"/>
          </a:xfrm>
          <a:custGeom>
            <a:avLst/>
            <a:gdLst/>
            <a:ahLst/>
            <a:cxnLst/>
            <a:rect l="l" t="t" r="r" b="b"/>
            <a:pathLst>
              <a:path w="2948304">
                <a:moveTo>
                  <a:pt x="0" y="0"/>
                </a:moveTo>
                <a:lnTo>
                  <a:pt x="29480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240014" y="2596007"/>
            <a:ext cx="5886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28433" y="2962021"/>
            <a:ext cx="50927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Co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85938" y="2962021"/>
            <a:ext cx="53022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1765" y="2401570"/>
            <a:ext cx="1775460" cy="178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S103</a:t>
            </a:r>
          </a:p>
          <a:p>
            <a:pPr marL="12700">
              <a:lnSpc>
                <a:spcPts val="1825"/>
              </a:lnSpc>
              <a:spcBef>
                <a:spcPts val="760"/>
              </a:spcBef>
              <a:tabLst>
                <a:tab pos="804545" algn="l"/>
              </a:tabLst>
            </a:pPr>
            <a:r>
              <a:rPr sz="1800" dirty="0">
                <a:latin typeface="Calibri"/>
                <a:cs typeface="Calibri"/>
              </a:rPr>
              <a:t>S104	Mar</a:t>
            </a:r>
          </a:p>
          <a:p>
            <a:pPr marR="252095" algn="r">
              <a:lnSpc>
                <a:spcPts val="1460"/>
              </a:lnSpc>
            </a:pPr>
            <a:r>
              <a:rPr sz="1800" b="1" spc="-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460"/>
              </a:lnSpc>
              <a:tabLst>
                <a:tab pos="804545" algn="l"/>
              </a:tabLst>
            </a:pPr>
            <a:r>
              <a:rPr sz="1800" dirty="0">
                <a:latin typeface="Calibri"/>
                <a:cs typeface="Calibri"/>
              </a:rPr>
              <a:t>S105	Jane</a:t>
            </a:r>
          </a:p>
          <a:p>
            <a:pPr marR="5715" algn="r">
              <a:lnSpc>
                <a:spcPts val="1460"/>
              </a:lnSpc>
            </a:pPr>
            <a:r>
              <a:rPr sz="1800" spc="-5" dirty="0">
                <a:latin typeface="Calibri"/>
                <a:cs typeface="Calibri"/>
              </a:rPr>
              <a:t>S103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795"/>
              </a:lnSpc>
              <a:tabLst>
                <a:tab pos="804545" algn="l"/>
              </a:tabLst>
            </a:pPr>
            <a:r>
              <a:rPr sz="1800" dirty="0">
                <a:latin typeface="Calibri"/>
                <a:cs typeface="Calibri"/>
              </a:rPr>
              <a:t>S106	Mar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S107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028435" y="3607013"/>
            <a:ext cx="478155" cy="262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200"/>
              </a:lnSpc>
            </a:pPr>
            <a:r>
              <a:rPr sz="1800" spc="-5" dirty="0">
                <a:latin typeface="Calibri"/>
                <a:cs typeface="Calibri"/>
              </a:rPr>
              <a:t>S103  S104  S104  S106  S107  S107  S107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28433" y="3236427"/>
            <a:ext cx="396240" cy="29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200"/>
              </a:lnSpc>
            </a:pPr>
            <a:r>
              <a:rPr sz="1800" spc="-5" dirty="0">
                <a:latin typeface="Calibri"/>
                <a:cs typeface="Calibri"/>
              </a:rPr>
              <a:t>DBS  </a:t>
            </a:r>
            <a:r>
              <a:rPr sz="1800" dirty="0">
                <a:latin typeface="Calibri"/>
                <a:cs typeface="Calibri"/>
              </a:rPr>
              <a:t>IAI  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1  IAI  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2  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1  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2  IAI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7885938" y="3332988"/>
            <a:ext cx="257810" cy="289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58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68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65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76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4078" y="1691258"/>
          <a:ext cx="6272020" cy="475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796"/>
                <a:gridCol w="1072896"/>
                <a:gridCol w="1072768"/>
                <a:gridCol w="1072896"/>
                <a:gridCol w="1072768"/>
                <a:gridCol w="1072896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61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7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60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4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8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591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526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2597" y="1336040"/>
            <a:ext cx="580453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ourier New"/>
                <a:cs typeface="Courier New"/>
              </a:rPr>
              <a:t>SELECT </a:t>
            </a:r>
            <a:r>
              <a:rPr sz="1900" b="1" spc="-10" dirty="0">
                <a:latin typeface="Courier New"/>
                <a:cs typeface="Courier New"/>
              </a:rPr>
              <a:t>... FROM Student, Grade </a:t>
            </a:r>
            <a:r>
              <a:rPr sz="1900" b="1" spc="-5" dirty="0">
                <a:latin typeface="Courier New"/>
                <a:cs typeface="Courier New"/>
              </a:rPr>
              <a:t>WHERE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594" y="5373217"/>
            <a:ext cx="6408674" cy="1152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597" y="1314703"/>
            <a:ext cx="571436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ourier New"/>
                <a:cs typeface="Courier New"/>
              </a:rPr>
              <a:t>SELECT </a:t>
            </a:r>
            <a:r>
              <a:rPr sz="1900" b="1" spc="-10" dirty="0">
                <a:latin typeface="Courier New"/>
                <a:cs typeface="Courier New"/>
              </a:rPr>
              <a:t>... FROM Student,</a:t>
            </a:r>
            <a:r>
              <a:rPr sz="1900" b="1" spc="-35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Grade</a:t>
            </a:r>
            <a:endParaRPr sz="19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900" b="1" spc="-5" dirty="0">
                <a:latin typeface="Courier New"/>
                <a:cs typeface="Courier New"/>
              </a:rPr>
              <a:t>WHERE </a:t>
            </a:r>
            <a:r>
              <a:rPr sz="1900" b="1" spc="-10" dirty="0">
                <a:latin typeface="Courier New"/>
                <a:cs typeface="Courier New"/>
              </a:rPr>
              <a:t>(Student.ID </a:t>
            </a:r>
            <a:r>
              <a:rPr sz="1900" b="1" spc="-5" dirty="0">
                <a:latin typeface="Courier New"/>
                <a:cs typeface="Courier New"/>
              </a:rPr>
              <a:t>= </a:t>
            </a:r>
            <a:r>
              <a:rPr sz="1900" b="1" spc="-10" dirty="0">
                <a:latin typeface="Courier New"/>
                <a:cs typeface="Courier New"/>
              </a:rPr>
              <a:t>Grade.ID) AND </a:t>
            </a:r>
            <a:r>
              <a:rPr sz="1900" b="1" spc="-5" dirty="0"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078" y="2051304"/>
          <a:ext cx="6272020" cy="3296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796"/>
                <a:gridCol w="1072896"/>
                <a:gridCol w="1072768"/>
                <a:gridCol w="1072896"/>
                <a:gridCol w="1072768"/>
                <a:gridCol w="1072896"/>
              </a:tblGrid>
              <a:tr h="37084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610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454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8452" y="1359408"/>
            <a:ext cx="6646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SELECT ... FROM Student,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Grade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WHERE (Student.ID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Grade.ID) AND (Mark &gt;=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40)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088" y="2123313"/>
          <a:ext cx="6272019" cy="293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795"/>
                <a:gridCol w="1072895"/>
                <a:gridCol w="1072769"/>
                <a:gridCol w="1072896"/>
                <a:gridCol w="1072769"/>
                <a:gridCol w="1072895"/>
              </a:tblGrid>
              <a:tr h="3708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7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60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455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20" t="35097" r="50063" b="14121"/>
          <a:stretch/>
        </p:blipFill>
        <p:spPr>
          <a:xfrm>
            <a:off x="1981200" y="1828800"/>
            <a:ext cx="5391911" cy="427634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Tables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01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8452" y="1304544"/>
            <a:ext cx="664654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SELECT First, Last, Mark FROM Student, Grade  WHERE (Student.ID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Grade.ID) AND (Mark &gt;=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40)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06267" y="2123313"/>
          <a:ext cx="3218559" cy="293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895"/>
                <a:gridCol w="1072769"/>
                <a:gridCol w="1072895"/>
              </a:tblGrid>
              <a:tr h="37083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72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603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455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3186"/>
            <a:ext cx="3637915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When selecting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10" dirty="0">
                <a:latin typeface="Calibri"/>
                <a:cs typeface="Calibri"/>
              </a:rPr>
              <a:t>multiple tables,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 almost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15" dirty="0">
                <a:latin typeface="Calibri"/>
                <a:cs typeface="Calibri"/>
              </a:rPr>
              <a:t>best to  </a:t>
            </a:r>
            <a:r>
              <a:rPr sz="2800" spc="-5" dirty="0">
                <a:latin typeface="Calibri"/>
                <a:cs typeface="Calibri"/>
              </a:rPr>
              <a:t>use a </a:t>
            </a:r>
            <a:r>
              <a:rPr sz="2800" b="1" spc="-5" dirty="0">
                <a:latin typeface="Courier New"/>
                <a:cs typeface="Courier New"/>
              </a:rPr>
              <a:t>WHERE</a:t>
            </a:r>
            <a:r>
              <a:rPr sz="2800" b="1" spc="-10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clause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find common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09978"/>
            <a:ext cx="148717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SELECT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3601" y="2487803"/>
            <a:ext cx="112268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Grade,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28" y="2487803"/>
            <a:ext cx="1830070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Student,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Course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WHERE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28" y="3731641"/>
            <a:ext cx="2400300" cy="200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9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Student.ID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 </a:t>
            </a:r>
            <a:r>
              <a:rPr sz="2400" b="1" spc="-10" dirty="0">
                <a:latin typeface="Courier New"/>
                <a:cs typeface="Courier New"/>
              </a:rPr>
              <a:t>Grade.ID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ourier New"/>
                <a:cs typeface="Courier New"/>
              </a:rPr>
              <a:t>Course.Code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 </a:t>
            </a:r>
            <a:r>
              <a:rPr sz="2400" b="1" spc="-10" dirty="0">
                <a:latin typeface="Courier New"/>
                <a:cs typeface="Courier New"/>
              </a:rPr>
              <a:t>Grade.Code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5" dirty="0"/>
              <a:t>SELECT </a:t>
            </a:r>
            <a:r>
              <a:rPr spc="-20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077" y="2019934"/>
            <a:ext cx="7575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9578" y="2019934"/>
            <a:ext cx="5886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7693" y="2019934"/>
            <a:ext cx="6661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0021" y="2710179"/>
          <a:ext cx="7920047" cy="2931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902"/>
                <a:gridCol w="784478"/>
                <a:gridCol w="898144"/>
                <a:gridCol w="816482"/>
                <a:gridCol w="910463"/>
                <a:gridCol w="864108"/>
                <a:gridCol w="936117"/>
                <a:gridCol w="1943353"/>
              </a:tblGrid>
              <a:tr h="37084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558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3660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Introduction 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Introduction 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S107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46759" y="6231635"/>
            <a:ext cx="205041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Student.ID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Grade.ID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4869" y="6231635"/>
            <a:ext cx="2512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Grade.Code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Course.Code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546" y="2348864"/>
            <a:ext cx="2448560" cy="304800"/>
          </a:xfrm>
          <a:custGeom>
            <a:avLst/>
            <a:gdLst/>
            <a:ahLst/>
            <a:cxnLst/>
            <a:rect l="l" t="t" r="r" b="b"/>
            <a:pathLst>
              <a:path w="2448560" h="304800">
                <a:moveTo>
                  <a:pt x="0" y="304800"/>
                </a:moveTo>
                <a:lnTo>
                  <a:pt x="7938" y="264274"/>
                </a:lnTo>
                <a:lnTo>
                  <a:pt x="30343" y="227866"/>
                </a:lnTo>
                <a:lnTo>
                  <a:pt x="65095" y="197024"/>
                </a:lnTo>
                <a:lnTo>
                  <a:pt x="110076" y="173199"/>
                </a:lnTo>
                <a:lnTo>
                  <a:pt x="163167" y="157841"/>
                </a:lnTo>
                <a:lnTo>
                  <a:pt x="222250" y="152400"/>
                </a:lnTo>
                <a:lnTo>
                  <a:pt x="1001852" y="152400"/>
                </a:lnTo>
                <a:lnTo>
                  <a:pt x="1060957" y="146958"/>
                </a:lnTo>
                <a:lnTo>
                  <a:pt x="1114054" y="131600"/>
                </a:lnTo>
                <a:lnTo>
                  <a:pt x="1159030" y="107775"/>
                </a:lnTo>
                <a:lnTo>
                  <a:pt x="1193772" y="76933"/>
                </a:lnTo>
                <a:lnTo>
                  <a:pt x="1216167" y="40525"/>
                </a:lnTo>
                <a:lnTo>
                  <a:pt x="1224102" y="0"/>
                </a:lnTo>
                <a:lnTo>
                  <a:pt x="1232045" y="40525"/>
                </a:lnTo>
                <a:lnTo>
                  <a:pt x="1254459" y="76933"/>
                </a:lnTo>
                <a:lnTo>
                  <a:pt x="1289221" y="107775"/>
                </a:lnTo>
                <a:lnTo>
                  <a:pt x="1334206" y="131600"/>
                </a:lnTo>
                <a:lnTo>
                  <a:pt x="1387291" y="146958"/>
                </a:lnTo>
                <a:lnTo>
                  <a:pt x="1446352" y="152400"/>
                </a:lnTo>
                <a:lnTo>
                  <a:pt x="2226005" y="152400"/>
                </a:lnTo>
                <a:lnTo>
                  <a:pt x="2285110" y="157841"/>
                </a:lnTo>
                <a:lnTo>
                  <a:pt x="2338207" y="173199"/>
                </a:lnTo>
                <a:lnTo>
                  <a:pt x="2383183" y="197024"/>
                </a:lnTo>
                <a:lnTo>
                  <a:pt x="2417925" y="227866"/>
                </a:lnTo>
                <a:lnTo>
                  <a:pt x="2440320" y="264274"/>
                </a:lnTo>
                <a:lnTo>
                  <a:pt x="2448255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801" y="2348864"/>
            <a:ext cx="2592705" cy="288290"/>
          </a:xfrm>
          <a:custGeom>
            <a:avLst/>
            <a:gdLst/>
            <a:ahLst/>
            <a:cxnLst/>
            <a:rect l="l" t="t" r="r" b="b"/>
            <a:pathLst>
              <a:path w="2592704" h="288289">
                <a:moveTo>
                  <a:pt x="0" y="288036"/>
                </a:moveTo>
                <a:lnTo>
                  <a:pt x="7507" y="249763"/>
                </a:lnTo>
                <a:lnTo>
                  <a:pt x="28692" y="215363"/>
                </a:lnTo>
                <a:lnTo>
                  <a:pt x="61547" y="186213"/>
                </a:lnTo>
                <a:lnTo>
                  <a:pt x="104064" y="163688"/>
                </a:lnTo>
                <a:lnTo>
                  <a:pt x="154237" y="149165"/>
                </a:lnTo>
                <a:lnTo>
                  <a:pt x="210058" y="144018"/>
                </a:lnTo>
                <a:lnTo>
                  <a:pt x="1086103" y="144018"/>
                </a:lnTo>
                <a:lnTo>
                  <a:pt x="1141968" y="138870"/>
                </a:lnTo>
                <a:lnTo>
                  <a:pt x="1192153" y="124347"/>
                </a:lnTo>
                <a:lnTo>
                  <a:pt x="1234662" y="101822"/>
                </a:lnTo>
                <a:lnTo>
                  <a:pt x="1267497" y="72672"/>
                </a:lnTo>
                <a:lnTo>
                  <a:pt x="1288663" y="38272"/>
                </a:lnTo>
                <a:lnTo>
                  <a:pt x="1296162" y="0"/>
                </a:lnTo>
                <a:lnTo>
                  <a:pt x="1303660" y="38272"/>
                </a:lnTo>
                <a:lnTo>
                  <a:pt x="1324826" y="72672"/>
                </a:lnTo>
                <a:lnTo>
                  <a:pt x="1357661" y="101822"/>
                </a:lnTo>
                <a:lnTo>
                  <a:pt x="1400170" y="124347"/>
                </a:lnTo>
                <a:lnTo>
                  <a:pt x="1450355" y="138870"/>
                </a:lnTo>
                <a:lnTo>
                  <a:pt x="1506220" y="144018"/>
                </a:lnTo>
                <a:lnTo>
                  <a:pt x="2382266" y="144018"/>
                </a:lnTo>
                <a:lnTo>
                  <a:pt x="2438086" y="149165"/>
                </a:lnTo>
                <a:lnTo>
                  <a:pt x="2488259" y="163688"/>
                </a:lnTo>
                <a:lnTo>
                  <a:pt x="2530776" y="186213"/>
                </a:lnTo>
                <a:lnTo>
                  <a:pt x="2563631" y="215363"/>
                </a:lnTo>
                <a:lnTo>
                  <a:pt x="2584816" y="249763"/>
                </a:lnTo>
                <a:lnTo>
                  <a:pt x="2592324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2348864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59" h="288289">
                <a:moveTo>
                  <a:pt x="0" y="288036"/>
                </a:moveTo>
                <a:lnTo>
                  <a:pt x="7498" y="249763"/>
                </a:lnTo>
                <a:lnTo>
                  <a:pt x="28664" y="215363"/>
                </a:lnTo>
                <a:lnTo>
                  <a:pt x="61499" y="186213"/>
                </a:lnTo>
                <a:lnTo>
                  <a:pt x="104008" y="163688"/>
                </a:lnTo>
                <a:lnTo>
                  <a:pt x="154193" y="149165"/>
                </a:lnTo>
                <a:lnTo>
                  <a:pt x="210058" y="144018"/>
                </a:lnTo>
                <a:lnTo>
                  <a:pt x="1230122" y="144018"/>
                </a:lnTo>
                <a:lnTo>
                  <a:pt x="1285942" y="138870"/>
                </a:lnTo>
                <a:lnTo>
                  <a:pt x="1336115" y="124347"/>
                </a:lnTo>
                <a:lnTo>
                  <a:pt x="1378632" y="101822"/>
                </a:lnTo>
                <a:lnTo>
                  <a:pt x="1411487" y="72672"/>
                </a:lnTo>
                <a:lnTo>
                  <a:pt x="1432672" y="38272"/>
                </a:lnTo>
                <a:lnTo>
                  <a:pt x="1440179" y="0"/>
                </a:lnTo>
                <a:lnTo>
                  <a:pt x="1447678" y="38272"/>
                </a:lnTo>
                <a:lnTo>
                  <a:pt x="1468839" y="72672"/>
                </a:lnTo>
                <a:lnTo>
                  <a:pt x="1501663" y="101822"/>
                </a:lnTo>
                <a:lnTo>
                  <a:pt x="1544150" y="124347"/>
                </a:lnTo>
                <a:lnTo>
                  <a:pt x="1594299" y="138870"/>
                </a:lnTo>
                <a:lnTo>
                  <a:pt x="1650110" y="144018"/>
                </a:lnTo>
                <a:lnTo>
                  <a:pt x="2670302" y="144018"/>
                </a:lnTo>
                <a:lnTo>
                  <a:pt x="2726122" y="149165"/>
                </a:lnTo>
                <a:lnTo>
                  <a:pt x="2776295" y="163688"/>
                </a:lnTo>
                <a:lnTo>
                  <a:pt x="2818812" y="186213"/>
                </a:lnTo>
                <a:lnTo>
                  <a:pt x="2851667" y="215363"/>
                </a:lnTo>
                <a:lnTo>
                  <a:pt x="2872852" y="249763"/>
                </a:lnTo>
                <a:lnTo>
                  <a:pt x="2880359" y="2880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038" y="5678322"/>
            <a:ext cx="2506345" cy="496570"/>
          </a:xfrm>
          <a:custGeom>
            <a:avLst/>
            <a:gdLst/>
            <a:ahLst/>
            <a:cxnLst/>
            <a:rect l="l" t="t" r="r" b="b"/>
            <a:pathLst>
              <a:path w="2506345" h="496570">
                <a:moveTo>
                  <a:pt x="48569" y="75242"/>
                </a:moveTo>
                <a:lnTo>
                  <a:pt x="29547" y="77328"/>
                </a:lnTo>
                <a:lnTo>
                  <a:pt x="31775" y="88125"/>
                </a:lnTo>
                <a:lnTo>
                  <a:pt x="31953" y="88684"/>
                </a:lnTo>
                <a:lnTo>
                  <a:pt x="49326" y="125349"/>
                </a:lnTo>
                <a:lnTo>
                  <a:pt x="73152" y="160248"/>
                </a:lnTo>
                <a:lnTo>
                  <a:pt x="103174" y="193763"/>
                </a:lnTo>
                <a:lnTo>
                  <a:pt x="139141" y="226009"/>
                </a:lnTo>
                <a:lnTo>
                  <a:pt x="180809" y="256743"/>
                </a:lnTo>
                <a:lnTo>
                  <a:pt x="227761" y="285953"/>
                </a:lnTo>
                <a:lnTo>
                  <a:pt x="262026" y="304673"/>
                </a:lnTo>
                <a:lnTo>
                  <a:pt x="298361" y="322643"/>
                </a:lnTo>
                <a:lnTo>
                  <a:pt x="336867" y="339915"/>
                </a:lnTo>
                <a:lnTo>
                  <a:pt x="377380" y="356412"/>
                </a:lnTo>
                <a:lnTo>
                  <a:pt x="419925" y="372135"/>
                </a:lnTo>
                <a:lnTo>
                  <a:pt x="464248" y="386969"/>
                </a:lnTo>
                <a:lnTo>
                  <a:pt x="510476" y="401142"/>
                </a:lnTo>
                <a:lnTo>
                  <a:pt x="558355" y="414350"/>
                </a:lnTo>
                <a:lnTo>
                  <a:pt x="607885" y="426681"/>
                </a:lnTo>
                <a:lnTo>
                  <a:pt x="659066" y="438061"/>
                </a:lnTo>
                <a:lnTo>
                  <a:pt x="711644" y="448576"/>
                </a:lnTo>
                <a:lnTo>
                  <a:pt x="765746" y="458139"/>
                </a:lnTo>
                <a:lnTo>
                  <a:pt x="821118" y="466737"/>
                </a:lnTo>
                <a:lnTo>
                  <a:pt x="877760" y="474294"/>
                </a:lnTo>
                <a:lnTo>
                  <a:pt x="935545" y="480695"/>
                </a:lnTo>
                <a:lnTo>
                  <a:pt x="994473" y="486130"/>
                </a:lnTo>
                <a:lnTo>
                  <a:pt x="1054290" y="490435"/>
                </a:lnTo>
                <a:lnTo>
                  <a:pt x="1115250" y="493674"/>
                </a:lnTo>
                <a:lnTo>
                  <a:pt x="1176845" y="495681"/>
                </a:lnTo>
                <a:lnTo>
                  <a:pt x="1239583" y="496544"/>
                </a:lnTo>
                <a:lnTo>
                  <a:pt x="1302194" y="495681"/>
                </a:lnTo>
                <a:lnTo>
                  <a:pt x="1365313" y="494157"/>
                </a:lnTo>
                <a:lnTo>
                  <a:pt x="1427543" y="491375"/>
                </a:lnTo>
                <a:lnTo>
                  <a:pt x="1488630" y="487464"/>
                </a:lnTo>
                <a:lnTo>
                  <a:pt x="1548701" y="482485"/>
                </a:lnTo>
                <a:lnTo>
                  <a:pt x="1596541" y="477494"/>
                </a:lnTo>
                <a:lnTo>
                  <a:pt x="1239329" y="477494"/>
                </a:lnTo>
                <a:lnTo>
                  <a:pt x="1177226" y="476631"/>
                </a:lnTo>
                <a:lnTo>
                  <a:pt x="1115758" y="474637"/>
                </a:lnTo>
                <a:lnTo>
                  <a:pt x="1055306" y="471411"/>
                </a:lnTo>
                <a:lnTo>
                  <a:pt x="995743" y="467131"/>
                </a:lnTo>
                <a:lnTo>
                  <a:pt x="937323" y="461721"/>
                </a:lnTo>
                <a:lnTo>
                  <a:pt x="879919" y="455358"/>
                </a:lnTo>
                <a:lnTo>
                  <a:pt x="823658" y="447852"/>
                </a:lnTo>
                <a:lnTo>
                  <a:pt x="768667" y="439318"/>
                </a:lnTo>
                <a:lnTo>
                  <a:pt x="715073" y="429818"/>
                </a:lnTo>
                <a:lnTo>
                  <a:pt x="662876" y="419379"/>
                </a:lnTo>
                <a:lnTo>
                  <a:pt x="612076" y="408089"/>
                </a:lnTo>
                <a:lnTo>
                  <a:pt x="562927" y="395859"/>
                </a:lnTo>
                <a:lnTo>
                  <a:pt x="515556" y="382778"/>
                </a:lnTo>
                <a:lnTo>
                  <a:pt x="469836" y="368757"/>
                </a:lnTo>
                <a:lnTo>
                  <a:pt x="426021" y="354063"/>
                </a:lnTo>
                <a:lnTo>
                  <a:pt x="384111" y="338543"/>
                </a:lnTo>
                <a:lnTo>
                  <a:pt x="343979" y="322275"/>
                </a:lnTo>
                <a:lnTo>
                  <a:pt x="306158" y="305257"/>
                </a:lnTo>
                <a:lnTo>
                  <a:pt x="270484" y="287604"/>
                </a:lnTo>
                <a:lnTo>
                  <a:pt x="221157" y="260007"/>
                </a:lnTo>
                <a:lnTo>
                  <a:pt x="177228" y="230987"/>
                </a:lnTo>
                <a:lnTo>
                  <a:pt x="138734" y="200825"/>
                </a:lnTo>
                <a:lnTo>
                  <a:pt x="106235" y="169506"/>
                </a:lnTo>
                <a:lnTo>
                  <a:pt x="79656" y="137223"/>
                </a:lnTo>
                <a:lnTo>
                  <a:pt x="59651" y="104432"/>
                </a:lnTo>
                <a:lnTo>
                  <a:pt x="50483" y="83705"/>
                </a:lnTo>
                <a:lnTo>
                  <a:pt x="50317" y="83705"/>
                </a:lnTo>
                <a:lnTo>
                  <a:pt x="49809" y="82042"/>
                </a:lnTo>
                <a:lnTo>
                  <a:pt x="49973" y="82042"/>
                </a:lnTo>
                <a:lnTo>
                  <a:pt x="48569" y="75242"/>
                </a:lnTo>
                <a:close/>
              </a:path>
              <a:path w="2506345" h="496570">
                <a:moveTo>
                  <a:pt x="2456409" y="80414"/>
                </a:moveTo>
                <a:lnTo>
                  <a:pt x="2434907" y="123825"/>
                </a:lnTo>
                <a:lnTo>
                  <a:pt x="2411285" y="155981"/>
                </a:lnTo>
                <a:lnTo>
                  <a:pt x="2381567" y="187325"/>
                </a:lnTo>
                <a:lnTo>
                  <a:pt x="2346007" y="217754"/>
                </a:lnTo>
                <a:lnTo>
                  <a:pt x="2304605" y="247091"/>
                </a:lnTo>
                <a:lnTo>
                  <a:pt x="2257869" y="275323"/>
                </a:lnTo>
                <a:lnTo>
                  <a:pt x="2223706" y="293331"/>
                </a:lnTo>
                <a:lnTo>
                  <a:pt x="2187384" y="310692"/>
                </a:lnTo>
                <a:lnTo>
                  <a:pt x="2148903" y="327406"/>
                </a:lnTo>
                <a:lnTo>
                  <a:pt x="2108263" y="343484"/>
                </a:lnTo>
                <a:lnTo>
                  <a:pt x="2065718" y="358698"/>
                </a:lnTo>
                <a:lnTo>
                  <a:pt x="2021268" y="373189"/>
                </a:lnTo>
                <a:lnTo>
                  <a:pt x="1975040" y="386918"/>
                </a:lnTo>
                <a:lnTo>
                  <a:pt x="1926907" y="399707"/>
                </a:lnTo>
                <a:lnTo>
                  <a:pt x="1877123" y="411746"/>
                </a:lnTo>
                <a:lnTo>
                  <a:pt x="1825561" y="422846"/>
                </a:lnTo>
                <a:lnTo>
                  <a:pt x="1772602" y="432892"/>
                </a:lnTo>
                <a:lnTo>
                  <a:pt x="1718119" y="442099"/>
                </a:lnTo>
                <a:lnTo>
                  <a:pt x="1662239" y="450253"/>
                </a:lnTo>
                <a:lnTo>
                  <a:pt x="1605089" y="457466"/>
                </a:lnTo>
                <a:lnTo>
                  <a:pt x="1546669" y="463537"/>
                </a:lnTo>
                <a:lnTo>
                  <a:pt x="1487106" y="468477"/>
                </a:lnTo>
                <a:lnTo>
                  <a:pt x="1426273" y="472363"/>
                </a:lnTo>
                <a:lnTo>
                  <a:pt x="1364424" y="475119"/>
                </a:lnTo>
                <a:lnTo>
                  <a:pt x="1301813" y="476643"/>
                </a:lnTo>
                <a:lnTo>
                  <a:pt x="1239329" y="477494"/>
                </a:lnTo>
                <a:lnTo>
                  <a:pt x="1596541" y="477494"/>
                </a:lnTo>
                <a:lnTo>
                  <a:pt x="1665033" y="469099"/>
                </a:lnTo>
                <a:lnTo>
                  <a:pt x="1721294" y="460883"/>
                </a:lnTo>
                <a:lnTo>
                  <a:pt x="1776158" y="451612"/>
                </a:lnTo>
                <a:lnTo>
                  <a:pt x="1829625" y="441464"/>
                </a:lnTo>
                <a:lnTo>
                  <a:pt x="1881568" y="430263"/>
                </a:lnTo>
                <a:lnTo>
                  <a:pt x="1931733" y="418122"/>
                </a:lnTo>
                <a:lnTo>
                  <a:pt x="1980374" y="405180"/>
                </a:lnTo>
                <a:lnTo>
                  <a:pt x="2027237" y="391299"/>
                </a:lnTo>
                <a:lnTo>
                  <a:pt x="2072195" y="376643"/>
                </a:lnTo>
                <a:lnTo>
                  <a:pt x="2115375" y="361188"/>
                </a:lnTo>
                <a:lnTo>
                  <a:pt x="2156523" y="344881"/>
                </a:lnTo>
                <a:lnTo>
                  <a:pt x="2195512" y="327875"/>
                </a:lnTo>
                <a:lnTo>
                  <a:pt x="2232596" y="310184"/>
                </a:lnTo>
                <a:lnTo>
                  <a:pt x="2267394" y="291807"/>
                </a:lnTo>
                <a:lnTo>
                  <a:pt x="2315273" y="262890"/>
                </a:lnTo>
                <a:lnTo>
                  <a:pt x="2357945" y="232600"/>
                </a:lnTo>
                <a:lnTo>
                  <a:pt x="2394992" y="200825"/>
                </a:lnTo>
                <a:lnTo>
                  <a:pt x="2426144" y="167881"/>
                </a:lnTo>
                <a:lnTo>
                  <a:pt x="2451290" y="133553"/>
                </a:lnTo>
                <a:lnTo>
                  <a:pt x="2469832" y="98094"/>
                </a:lnTo>
                <a:lnTo>
                  <a:pt x="2474404" y="86575"/>
                </a:lnTo>
                <a:lnTo>
                  <a:pt x="2474658" y="85991"/>
                </a:lnTo>
                <a:lnTo>
                  <a:pt x="2474912" y="84785"/>
                </a:lnTo>
                <a:lnTo>
                  <a:pt x="2475549" y="81343"/>
                </a:lnTo>
                <a:lnTo>
                  <a:pt x="2456243" y="81343"/>
                </a:lnTo>
                <a:lnTo>
                  <a:pt x="2456409" y="80414"/>
                </a:lnTo>
                <a:close/>
              </a:path>
              <a:path w="2506345" h="496570">
                <a:moveTo>
                  <a:pt x="49809" y="82042"/>
                </a:moveTo>
                <a:lnTo>
                  <a:pt x="50317" y="83705"/>
                </a:lnTo>
                <a:lnTo>
                  <a:pt x="50144" y="82868"/>
                </a:lnTo>
                <a:lnTo>
                  <a:pt x="49809" y="82042"/>
                </a:lnTo>
                <a:close/>
              </a:path>
              <a:path w="2506345" h="496570">
                <a:moveTo>
                  <a:pt x="50144" y="82868"/>
                </a:moveTo>
                <a:lnTo>
                  <a:pt x="50317" y="83705"/>
                </a:lnTo>
                <a:lnTo>
                  <a:pt x="50483" y="83705"/>
                </a:lnTo>
                <a:lnTo>
                  <a:pt x="50144" y="82868"/>
                </a:lnTo>
                <a:close/>
              </a:path>
              <a:path w="2506345" h="496570">
                <a:moveTo>
                  <a:pt x="49973" y="82042"/>
                </a:moveTo>
                <a:lnTo>
                  <a:pt x="49809" y="82042"/>
                </a:lnTo>
                <a:lnTo>
                  <a:pt x="50144" y="82868"/>
                </a:lnTo>
                <a:lnTo>
                  <a:pt x="49973" y="82042"/>
                </a:lnTo>
                <a:close/>
              </a:path>
              <a:path w="2506345" h="496570">
                <a:moveTo>
                  <a:pt x="2456751" y="79552"/>
                </a:moveTo>
                <a:lnTo>
                  <a:pt x="2456409" y="80414"/>
                </a:lnTo>
                <a:lnTo>
                  <a:pt x="2456243" y="81343"/>
                </a:lnTo>
                <a:lnTo>
                  <a:pt x="2456751" y="79552"/>
                </a:lnTo>
                <a:close/>
              </a:path>
              <a:path w="2506345" h="496570">
                <a:moveTo>
                  <a:pt x="2475880" y="79552"/>
                </a:moveTo>
                <a:lnTo>
                  <a:pt x="2456751" y="79552"/>
                </a:lnTo>
                <a:lnTo>
                  <a:pt x="2456243" y="81343"/>
                </a:lnTo>
                <a:lnTo>
                  <a:pt x="2475549" y="81343"/>
                </a:lnTo>
                <a:lnTo>
                  <a:pt x="2475880" y="79552"/>
                </a:lnTo>
                <a:close/>
              </a:path>
              <a:path w="2506345" h="496570">
                <a:moveTo>
                  <a:pt x="29552" y="673"/>
                </a:moveTo>
                <a:lnTo>
                  <a:pt x="0" y="80568"/>
                </a:lnTo>
                <a:lnTo>
                  <a:pt x="29547" y="77328"/>
                </a:lnTo>
                <a:lnTo>
                  <a:pt x="27152" y="65722"/>
                </a:lnTo>
                <a:lnTo>
                  <a:pt x="45808" y="61874"/>
                </a:lnTo>
                <a:lnTo>
                  <a:pt x="69040" y="61874"/>
                </a:lnTo>
                <a:lnTo>
                  <a:pt x="29552" y="673"/>
                </a:lnTo>
                <a:close/>
              </a:path>
              <a:path w="2506345" h="496570">
                <a:moveTo>
                  <a:pt x="2457432" y="74691"/>
                </a:moveTo>
                <a:lnTo>
                  <a:pt x="2456409" y="80414"/>
                </a:lnTo>
                <a:lnTo>
                  <a:pt x="2456751" y="79552"/>
                </a:lnTo>
                <a:lnTo>
                  <a:pt x="2475880" y="79552"/>
                </a:lnTo>
                <a:lnTo>
                  <a:pt x="2476410" y="76684"/>
                </a:lnTo>
                <a:lnTo>
                  <a:pt x="2457432" y="74691"/>
                </a:lnTo>
                <a:close/>
              </a:path>
              <a:path w="2506345" h="496570">
                <a:moveTo>
                  <a:pt x="2498887" y="61442"/>
                </a:moveTo>
                <a:lnTo>
                  <a:pt x="2459799" y="61442"/>
                </a:lnTo>
                <a:lnTo>
                  <a:pt x="2478595" y="64871"/>
                </a:lnTo>
                <a:lnTo>
                  <a:pt x="2476410" y="76684"/>
                </a:lnTo>
                <a:lnTo>
                  <a:pt x="2505773" y="79768"/>
                </a:lnTo>
                <a:lnTo>
                  <a:pt x="2498887" y="61442"/>
                </a:lnTo>
                <a:close/>
              </a:path>
              <a:path w="2506345" h="496570">
                <a:moveTo>
                  <a:pt x="45808" y="61874"/>
                </a:moveTo>
                <a:lnTo>
                  <a:pt x="27152" y="65722"/>
                </a:lnTo>
                <a:lnTo>
                  <a:pt x="29547" y="77328"/>
                </a:lnTo>
                <a:lnTo>
                  <a:pt x="48569" y="75242"/>
                </a:lnTo>
                <a:lnTo>
                  <a:pt x="45808" y="61874"/>
                </a:lnTo>
                <a:close/>
              </a:path>
              <a:path w="2506345" h="496570">
                <a:moveTo>
                  <a:pt x="2459799" y="61442"/>
                </a:moveTo>
                <a:lnTo>
                  <a:pt x="2457432" y="74691"/>
                </a:lnTo>
                <a:lnTo>
                  <a:pt x="2476410" y="76684"/>
                </a:lnTo>
                <a:lnTo>
                  <a:pt x="2478595" y="64871"/>
                </a:lnTo>
                <a:lnTo>
                  <a:pt x="2459799" y="61442"/>
                </a:lnTo>
                <a:close/>
              </a:path>
              <a:path w="2506345" h="496570">
                <a:moveTo>
                  <a:pt x="69040" y="61874"/>
                </a:moveTo>
                <a:lnTo>
                  <a:pt x="45808" y="61874"/>
                </a:lnTo>
                <a:lnTo>
                  <a:pt x="48569" y="75242"/>
                </a:lnTo>
                <a:lnTo>
                  <a:pt x="75742" y="72263"/>
                </a:lnTo>
                <a:lnTo>
                  <a:pt x="69040" y="61874"/>
                </a:lnTo>
                <a:close/>
              </a:path>
              <a:path w="2506345" h="496570">
                <a:moveTo>
                  <a:pt x="2475801" y="0"/>
                </a:moveTo>
                <a:lnTo>
                  <a:pt x="2429954" y="71805"/>
                </a:lnTo>
                <a:lnTo>
                  <a:pt x="2457432" y="74691"/>
                </a:lnTo>
                <a:lnTo>
                  <a:pt x="2459799" y="61442"/>
                </a:lnTo>
                <a:lnTo>
                  <a:pt x="2498887" y="61442"/>
                </a:lnTo>
                <a:lnTo>
                  <a:pt x="2475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2364" y="5675566"/>
            <a:ext cx="1933575" cy="499745"/>
          </a:xfrm>
          <a:custGeom>
            <a:avLst/>
            <a:gdLst/>
            <a:ahLst/>
            <a:cxnLst/>
            <a:rect l="l" t="t" r="r" b="b"/>
            <a:pathLst>
              <a:path w="1933575" h="499745">
                <a:moveTo>
                  <a:pt x="48121" y="82456"/>
                </a:moveTo>
                <a:lnTo>
                  <a:pt x="29138" y="84412"/>
                </a:lnTo>
                <a:lnTo>
                  <a:pt x="30480" y="92608"/>
                </a:lnTo>
                <a:lnTo>
                  <a:pt x="30607" y="93548"/>
                </a:lnTo>
                <a:lnTo>
                  <a:pt x="30861" y="94005"/>
                </a:lnTo>
                <a:lnTo>
                  <a:pt x="34798" y="106133"/>
                </a:lnTo>
                <a:lnTo>
                  <a:pt x="39370" y="118313"/>
                </a:lnTo>
                <a:lnTo>
                  <a:pt x="62991" y="164846"/>
                </a:lnTo>
                <a:lnTo>
                  <a:pt x="95250" y="209232"/>
                </a:lnTo>
                <a:lnTo>
                  <a:pt x="135382" y="251206"/>
                </a:lnTo>
                <a:lnTo>
                  <a:pt x="183007" y="290474"/>
                </a:lnTo>
                <a:lnTo>
                  <a:pt x="237616" y="327152"/>
                </a:lnTo>
                <a:lnTo>
                  <a:pt x="298703" y="360730"/>
                </a:lnTo>
                <a:lnTo>
                  <a:pt x="365633" y="391287"/>
                </a:lnTo>
                <a:lnTo>
                  <a:pt x="401193" y="405307"/>
                </a:lnTo>
                <a:lnTo>
                  <a:pt x="438150" y="418452"/>
                </a:lnTo>
                <a:lnTo>
                  <a:pt x="476250" y="430720"/>
                </a:lnTo>
                <a:lnTo>
                  <a:pt x="515620" y="442137"/>
                </a:lnTo>
                <a:lnTo>
                  <a:pt x="556133" y="452475"/>
                </a:lnTo>
                <a:lnTo>
                  <a:pt x="597662" y="461975"/>
                </a:lnTo>
                <a:lnTo>
                  <a:pt x="640207" y="470395"/>
                </a:lnTo>
                <a:lnTo>
                  <a:pt x="683640" y="477862"/>
                </a:lnTo>
                <a:lnTo>
                  <a:pt x="727963" y="484187"/>
                </a:lnTo>
                <a:lnTo>
                  <a:pt x="773176" y="489445"/>
                </a:lnTo>
                <a:lnTo>
                  <a:pt x="819150" y="493661"/>
                </a:lnTo>
                <a:lnTo>
                  <a:pt x="865886" y="496722"/>
                </a:lnTo>
                <a:lnTo>
                  <a:pt x="913130" y="498627"/>
                </a:lnTo>
                <a:lnTo>
                  <a:pt x="961136" y="499300"/>
                </a:lnTo>
                <a:lnTo>
                  <a:pt x="1009523" y="498627"/>
                </a:lnTo>
                <a:lnTo>
                  <a:pt x="1057783" y="496900"/>
                </a:lnTo>
                <a:lnTo>
                  <a:pt x="1105281" y="493928"/>
                </a:lnTo>
                <a:lnTo>
                  <a:pt x="1152144" y="489902"/>
                </a:lnTo>
                <a:lnTo>
                  <a:pt x="1197990" y="484733"/>
                </a:lnTo>
                <a:lnTo>
                  <a:pt x="1229948" y="480250"/>
                </a:lnTo>
                <a:lnTo>
                  <a:pt x="960755" y="480250"/>
                </a:lnTo>
                <a:lnTo>
                  <a:pt x="913511" y="479577"/>
                </a:lnTo>
                <a:lnTo>
                  <a:pt x="866648" y="477685"/>
                </a:lnTo>
                <a:lnTo>
                  <a:pt x="820420" y="474649"/>
                </a:lnTo>
                <a:lnTo>
                  <a:pt x="774953" y="470484"/>
                </a:lnTo>
                <a:lnTo>
                  <a:pt x="730250" y="465264"/>
                </a:lnTo>
                <a:lnTo>
                  <a:pt x="686308" y="459003"/>
                </a:lnTo>
                <a:lnTo>
                  <a:pt x="643382" y="451624"/>
                </a:lnTo>
                <a:lnTo>
                  <a:pt x="601345" y="443280"/>
                </a:lnTo>
                <a:lnTo>
                  <a:pt x="560324" y="433908"/>
                </a:lnTo>
                <a:lnTo>
                  <a:pt x="520319" y="423684"/>
                </a:lnTo>
                <a:lnTo>
                  <a:pt x="481584" y="412432"/>
                </a:lnTo>
                <a:lnTo>
                  <a:pt x="443991" y="400316"/>
                </a:lnTo>
                <a:lnTo>
                  <a:pt x="407543" y="387362"/>
                </a:lnTo>
                <a:lnTo>
                  <a:pt x="339089" y="358927"/>
                </a:lnTo>
                <a:lnTo>
                  <a:pt x="276225" y="327418"/>
                </a:lnTo>
                <a:lnTo>
                  <a:pt x="219837" y="293154"/>
                </a:lnTo>
                <a:lnTo>
                  <a:pt x="170052" y="256146"/>
                </a:lnTo>
                <a:lnTo>
                  <a:pt x="127762" y="216941"/>
                </a:lnTo>
                <a:lnTo>
                  <a:pt x="93090" y="175577"/>
                </a:lnTo>
                <a:lnTo>
                  <a:pt x="66675" y="132499"/>
                </a:lnTo>
                <a:lnTo>
                  <a:pt x="49350" y="89509"/>
                </a:lnTo>
                <a:lnTo>
                  <a:pt x="48895" y="88112"/>
                </a:lnTo>
                <a:lnTo>
                  <a:pt x="49047" y="88112"/>
                </a:lnTo>
                <a:lnTo>
                  <a:pt x="48121" y="82456"/>
                </a:lnTo>
                <a:close/>
              </a:path>
              <a:path w="1933575" h="499745">
                <a:moveTo>
                  <a:pt x="1903844" y="80429"/>
                </a:moveTo>
                <a:lnTo>
                  <a:pt x="1884807" y="80429"/>
                </a:lnTo>
                <a:lnTo>
                  <a:pt x="1884426" y="81838"/>
                </a:lnTo>
                <a:lnTo>
                  <a:pt x="1863089" y="135966"/>
                </a:lnTo>
                <a:lnTo>
                  <a:pt x="1836420" y="178358"/>
                </a:lnTo>
                <a:lnTo>
                  <a:pt x="1801622" y="219036"/>
                </a:lnTo>
                <a:lnTo>
                  <a:pt x="1759203" y="257873"/>
                </a:lnTo>
                <a:lnTo>
                  <a:pt x="1709420" y="294525"/>
                </a:lnTo>
                <a:lnTo>
                  <a:pt x="1652905" y="328726"/>
                </a:lnTo>
                <a:lnTo>
                  <a:pt x="1590039" y="360006"/>
                </a:lnTo>
                <a:lnTo>
                  <a:pt x="1521078" y="388416"/>
                </a:lnTo>
                <a:lnTo>
                  <a:pt x="1484630" y="401256"/>
                </a:lnTo>
                <a:lnTo>
                  <a:pt x="1446657" y="413359"/>
                </a:lnTo>
                <a:lnTo>
                  <a:pt x="1407668" y="424510"/>
                </a:lnTo>
                <a:lnTo>
                  <a:pt x="1367282" y="434721"/>
                </a:lnTo>
                <a:lnTo>
                  <a:pt x="1325880" y="444093"/>
                </a:lnTo>
                <a:lnTo>
                  <a:pt x="1283462" y="452323"/>
                </a:lnTo>
                <a:lnTo>
                  <a:pt x="1239901" y="459613"/>
                </a:lnTo>
                <a:lnTo>
                  <a:pt x="1195324" y="465861"/>
                </a:lnTo>
                <a:lnTo>
                  <a:pt x="1149985" y="470979"/>
                </a:lnTo>
                <a:lnTo>
                  <a:pt x="1103630" y="474954"/>
                </a:lnTo>
                <a:lnTo>
                  <a:pt x="1056513" y="477888"/>
                </a:lnTo>
                <a:lnTo>
                  <a:pt x="1008761" y="479590"/>
                </a:lnTo>
                <a:lnTo>
                  <a:pt x="960755" y="480250"/>
                </a:lnTo>
                <a:lnTo>
                  <a:pt x="1229948" y="480250"/>
                </a:lnTo>
                <a:lnTo>
                  <a:pt x="1287145" y="471030"/>
                </a:lnTo>
                <a:lnTo>
                  <a:pt x="1330198" y="462673"/>
                </a:lnTo>
                <a:lnTo>
                  <a:pt x="1371981" y="453186"/>
                </a:lnTo>
                <a:lnTo>
                  <a:pt x="1412875" y="442836"/>
                </a:lnTo>
                <a:lnTo>
                  <a:pt x="1452499" y="431507"/>
                </a:lnTo>
                <a:lnTo>
                  <a:pt x="1490980" y="419227"/>
                </a:lnTo>
                <a:lnTo>
                  <a:pt x="1528064" y="406158"/>
                </a:lnTo>
                <a:lnTo>
                  <a:pt x="1563751" y="392125"/>
                </a:lnTo>
                <a:lnTo>
                  <a:pt x="1630934" y="361632"/>
                </a:lnTo>
                <a:lnTo>
                  <a:pt x="1692275" y="328066"/>
                </a:lnTo>
                <a:lnTo>
                  <a:pt x="1746885" y="291553"/>
                </a:lnTo>
                <a:lnTo>
                  <a:pt x="1794637" y="252387"/>
                </a:lnTo>
                <a:lnTo>
                  <a:pt x="1834896" y="210820"/>
                </a:lnTo>
                <a:lnTo>
                  <a:pt x="1867281" y="166852"/>
                </a:lnTo>
                <a:lnTo>
                  <a:pt x="1891284" y="120777"/>
                </a:lnTo>
                <a:lnTo>
                  <a:pt x="1903349" y="84277"/>
                </a:lnTo>
                <a:lnTo>
                  <a:pt x="1903844" y="80429"/>
                </a:lnTo>
                <a:close/>
              </a:path>
              <a:path w="1933575" h="499745">
                <a:moveTo>
                  <a:pt x="48895" y="88112"/>
                </a:moveTo>
                <a:lnTo>
                  <a:pt x="49275" y="89509"/>
                </a:lnTo>
                <a:lnTo>
                  <a:pt x="49201" y="89052"/>
                </a:lnTo>
                <a:lnTo>
                  <a:pt x="48895" y="88112"/>
                </a:lnTo>
                <a:close/>
              </a:path>
              <a:path w="1933575" h="499745">
                <a:moveTo>
                  <a:pt x="49201" y="89052"/>
                </a:moveTo>
                <a:lnTo>
                  <a:pt x="49275" y="89509"/>
                </a:lnTo>
                <a:lnTo>
                  <a:pt x="49201" y="89052"/>
                </a:lnTo>
                <a:close/>
              </a:path>
              <a:path w="1933575" h="499745">
                <a:moveTo>
                  <a:pt x="49047" y="88112"/>
                </a:moveTo>
                <a:lnTo>
                  <a:pt x="48895" y="88112"/>
                </a:lnTo>
                <a:lnTo>
                  <a:pt x="49201" y="89052"/>
                </a:lnTo>
                <a:lnTo>
                  <a:pt x="49047" y="88112"/>
                </a:lnTo>
                <a:close/>
              </a:path>
              <a:path w="1933575" h="499745">
                <a:moveTo>
                  <a:pt x="30099" y="7708"/>
                </a:moveTo>
                <a:lnTo>
                  <a:pt x="0" y="87414"/>
                </a:lnTo>
                <a:lnTo>
                  <a:pt x="29138" y="84412"/>
                </a:lnTo>
                <a:lnTo>
                  <a:pt x="27177" y="72428"/>
                </a:lnTo>
                <a:lnTo>
                  <a:pt x="45974" y="69329"/>
                </a:lnTo>
                <a:lnTo>
                  <a:pt x="69169" y="69329"/>
                </a:lnTo>
                <a:lnTo>
                  <a:pt x="30099" y="7708"/>
                </a:lnTo>
                <a:close/>
              </a:path>
              <a:path w="1933575" h="499745">
                <a:moveTo>
                  <a:pt x="45974" y="69329"/>
                </a:moveTo>
                <a:lnTo>
                  <a:pt x="27177" y="72428"/>
                </a:lnTo>
                <a:lnTo>
                  <a:pt x="29138" y="84412"/>
                </a:lnTo>
                <a:lnTo>
                  <a:pt x="48121" y="82456"/>
                </a:lnTo>
                <a:lnTo>
                  <a:pt x="45974" y="69329"/>
                </a:lnTo>
                <a:close/>
              </a:path>
              <a:path w="1933575" h="499745">
                <a:moveTo>
                  <a:pt x="69169" y="69329"/>
                </a:moveTo>
                <a:lnTo>
                  <a:pt x="45974" y="69329"/>
                </a:lnTo>
                <a:lnTo>
                  <a:pt x="48121" y="82456"/>
                </a:lnTo>
                <a:lnTo>
                  <a:pt x="75691" y="79616"/>
                </a:lnTo>
                <a:lnTo>
                  <a:pt x="69169" y="69329"/>
                </a:lnTo>
                <a:close/>
              </a:path>
              <a:path w="1933575" h="499745">
                <a:moveTo>
                  <a:pt x="1884453" y="81628"/>
                </a:moveTo>
                <a:lnTo>
                  <a:pt x="1884391" y="81838"/>
                </a:lnTo>
                <a:lnTo>
                  <a:pt x="1884453" y="81628"/>
                </a:lnTo>
                <a:close/>
              </a:path>
              <a:path w="1933575" h="499745">
                <a:moveTo>
                  <a:pt x="1884807" y="80429"/>
                </a:moveTo>
                <a:lnTo>
                  <a:pt x="1884453" y="81628"/>
                </a:lnTo>
                <a:lnTo>
                  <a:pt x="1884426" y="81838"/>
                </a:lnTo>
                <a:lnTo>
                  <a:pt x="1884807" y="80429"/>
                </a:lnTo>
                <a:close/>
              </a:path>
              <a:path w="1933575" h="499745">
                <a:moveTo>
                  <a:pt x="1885268" y="75298"/>
                </a:moveTo>
                <a:lnTo>
                  <a:pt x="1884453" y="81628"/>
                </a:lnTo>
                <a:lnTo>
                  <a:pt x="1884807" y="80429"/>
                </a:lnTo>
                <a:lnTo>
                  <a:pt x="1903844" y="80429"/>
                </a:lnTo>
                <a:lnTo>
                  <a:pt x="1904335" y="76621"/>
                </a:lnTo>
                <a:lnTo>
                  <a:pt x="1885268" y="75298"/>
                </a:lnTo>
                <a:close/>
              </a:path>
              <a:path w="1933575" h="499745">
                <a:moveTo>
                  <a:pt x="1926691" y="62128"/>
                </a:moveTo>
                <a:lnTo>
                  <a:pt x="1886965" y="62128"/>
                </a:lnTo>
                <a:lnTo>
                  <a:pt x="1905889" y="64566"/>
                </a:lnTo>
                <a:lnTo>
                  <a:pt x="1904335" y="76621"/>
                </a:lnTo>
                <a:lnTo>
                  <a:pt x="1933575" y="78651"/>
                </a:lnTo>
                <a:lnTo>
                  <a:pt x="1926691" y="62128"/>
                </a:lnTo>
                <a:close/>
              </a:path>
              <a:path w="1933575" h="499745">
                <a:moveTo>
                  <a:pt x="1886965" y="62128"/>
                </a:moveTo>
                <a:lnTo>
                  <a:pt x="1885268" y="75298"/>
                </a:lnTo>
                <a:lnTo>
                  <a:pt x="1904335" y="76621"/>
                </a:lnTo>
                <a:lnTo>
                  <a:pt x="1905889" y="64566"/>
                </a:lnTo>
                <a:lnTo>
                  <a:pt x="1886965" y="62128"/>
                </a:lnTo>
                <a:close/>
              </a:path>
              <a:path w="1933575" h="499745">
                <a:moveTo>
                  <a:pt x="1900809" y="0"/>
                </a:moveTo>
                <a:lnTo>
                  <a:pt x="1857628" y="73380"/>
                </a:lnTo>
                <a:lnTo>
                  <a:pt x="1885268" y="75298"/>
                </a:lnTo>
                <a:lnTo>
                  <a:pt x="1886965" y="62128"/>
                </a:lnTo>
                <a:lnTo>
                  <a:pt x="1926691" y="62128"/>
                </a:lnTo>
                <a:lnTo>
                  <a:pt x="190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Example of using WHERE clause with IN operator. It returns any string matches string in a list. </a:t>
            </a:r>
          </a:p>
          <a:p>
            <a:endParaRPr lang="ru-RU" sz="160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05200"/>
            <a:ext cx="5181600" cy="26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Example of using WHERE clause with LIKE operator. It returns any string that matches a specified pattern. "</a:t>
            </a:r>
            <a:r>
              <a:rPr lang="en-US" sz="1800" b="1" dirty="0"/>
              <a:t>%" </a:t>
            </a:r>
            <a:r>
              <a:rPr lang="en-US" sz="1800" dirty="0"/>
              <a:t>- it returns all employees whose name starts with string "Jon". </a:t>
            </a:r>
          </a:p>
          <a:p>
            <a:endParaRPr lang="ru-RU" sz="180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0"/>
            <a:ext cx="5544945" cy="28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>
            <a:normAutofit/>
          </a:bodyPr>
          <a:lstStyle/>
          <a:p>
            <a:r>
              <a:rPr lang="en-US" sz="2000" dirty="0"/>
              <a:t>Example of using WHERE clause with BETWEEN operator. "Length ()" function is used to return the number of the characters of the string "name". </a:t>
            </a:r>
          </a:p>
          <a:p>
            <a:endParaRPr lang="ru-RU" sz="200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33800"/>
            <a:ext cx="5105400" cy="26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8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51" r="-11151"/>
          <a:stretch>
            <a:fillRect/>
          </a:stretch>
        </p:blipFill>
        <p:spPr>
          <a:xfrm>
            <a:off x="871538" y="2674938"/>
            <a:ext cx="7408862" cy="3451225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SQL </a:t>
            </a:r>
            <a:r>
              <a:rPr lang="en-US" b="1" dirty="0"/>
              <a:t>Aggregate Functions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8052" r="-18052"/>
          <a:stretch>
            <a:fillRect/>
          </a:stretch>
        </p:blipFill>
        <p:spPr/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57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80484" b="-80484"/>
          <a:stretch>
            <a:fillRect/>
          </a:stretch>
        </p:blipFill>
        <p:spPr>
          <a:xfrm>
            <a:off x="304800" y="1676400"/>
            <a:ext cx="5985933" cy="2788162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038600"/>
            <a:ext cx="3606800" cy="1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 noChangeAspect="1"/>
          </p:cNvPicPr>
          <p:nvPr>
            <p:ph idx="1"/>
          </p:nvPr>
        </p:nvPicPr>
        <p:blipFill>
          <a:blip r:embed="rId2"/>
          <a:srcRect t="-28757" b="-28757"/>
          <a:stretch>
            <a:fillRect/>
          </a:stretch>
        </p:blipFill>
        <p:spPr>
          <a:xfrm>
            <a:off x="228600" y="1295400"/>
            <a:ext cx="7408333" cy="3450696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55057"/>
            <a:ext cx="5410200" cy="228735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6095999"/>
            <a:ext cx="1374881" cy="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0140">
              <a:lnSpc>
                <a:spcPct val="100000"/>
              </a:lnSpc>
            </a:pPr>
            <a:r>
              <a:rPr dirty="0"/>
              <a:t>SQL</a:t>
            </a:r>
            <a:r>
              <a:rPr spc="-9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93559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SELECT </a:t>
            </a:r>
            <a:r>
              <a:rPr sz="3200" dirty="0">
                <a:latin typeface="Calibri"/>
                <a:cs typeface="Calibri"/>
              </a:rPr>
              <a:t>is the type of </a:t>
            </a:r>
            <a:r>
              <a:rPr sz="3200" spc="-5" dirty="0">
                <a:latin typeface="Calibri"/>
                <a:cs typeface="Calibri"/>
              </a:rPr>
              <a:t>query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most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often.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Queries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result  </a:t>
            </a:r>
            <a:r>
              <a:rPr sz="2800" spc="-5" dirty="0">
                <a:latin typeface="Calibri"/>
                <a:cs typeface="Calibri"/>
              </a:rPr>
              <a:t>as 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Lots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options, </a:t>
            </a:r>
            <a:r>
              <a:rPr sz="2800" spc="-5" dirty="0">
                <a:latin typeface="Calibri"/>
                <a:cs typeface="Calibri"/>
              </a:rPr>
              <a:t>which will be </a:t>
            </a:r>
            <a:r>
              <a:rPr sz="2800" spc="-20" dirty="0">
                <a:latin typeface="Calibri"/>
                <a:cs typeface="Calibri"/>
              </a:rPr>
              <a:t>covered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lectures</a:t>
            </a:r>
            <a:endParaRPr sz="2800" dirty="0">
              <a:latin typeface="Calibri"/>
              <a:cs typeface="Calibri"/>
            </a:endParaRPr>
          </a:p>
          <a:p>
            <a:pPr marL="756285" marR="37274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Usually </a:t>
            </a:r>
            <a:r>
              <a:rPr sz="2800" spc="-10" dirty="0">
                <a:latin typeface="Calibri"/>
                <a:cs typeface="Calibri"/>
              </a:rPr>
              <a:t>queries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achieved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number of  </a:t>
            </a:r>
            <a:r>
              <a:rPr sz="2800" spc="-30" dirty="0">
                <a:latin typeface="Calibri"/>
                <a:cs typeface="Calibri"/>
              </a:rPr>
              <a:t>ways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37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26284" r="-26284"/>
          <a:stretch>
            <a:fillRect/>
          </a:stretch>
        </p:blipFill>
        <p:spPr>
          <a:xfrm>
            <a:off x="-609600" y="2057400"/>
            <a:ext cx="5715000" cy="2734733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38600"/>
            <a:ext cx="577166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17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20082" r="-20082"/>
          <a:stretch>
            <a:fillRect/>
          </a:stretch>
        </p:blipFill>
        <p:spPr>
          <a:xfrm>
            <a:off x="1219200" y="2819400"/>
            <a:ext cx="6034820" cy="2810933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02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PostgreSQL</a:t>
            </a:r>
            <a:r>
              <a:rPr lang="en-US" b="1" dirty="0"/>
              <a:t> JOINs </a:t>
            </a:r>
            <a:r>
              <a:rPr lang="en-US" dirty="0"/>
              <a:t>operators are used to retrieve data from two or multiple tables which are joined in a SQL statement. The followings are types of JOINS: </a:t>
            </a:r>
          </a:p>
          <a:p>
            <a:pPr marL="0" indent="0">
              <a:buNone/>
            </a:pPr>
            <a:r>
              <a:rPr lang="en-US" dirty="0"/>
              <a:t>-  </a:t>
            </a:r>
            <a:r>
              <a:rPr lang="en-US" dirty="0" err="1"/>
              <a:t>PostgreSQL</a:t>
            </a:r>
            <a:r>
              <a:rPr lang="en-US" dirty="0"/>
              <a:t> INNER JOIN (sometimes called simple join) </a:t>
            </a:r>
          </a:p>
          <a:p>
            <a:pPr marL="0" indent="0">
              <a:buNone/>
            </a:pPr>
            <a:r>
              <a:rPr lang="en-US" dirty="0"/>
              <a:t>-  </a:t>
            </a:r>
            <a:r>
              <a:rPr lang="en-US" dirty="0" err="1"/>
              <a:t>PostgreSQL</a:t>
            </a:r>
            <a:r>
              <a:rPr lang="en-US" dirty="0"/>
              <a:t> LEFT JOIN </a:t>
            </a:r>
          </a:p>
          <a:p>
            <a:pPr marL="0" indent="0">
              <a:buNone/>
            </a:pPr>
            <a:r>
              <a:rPr lang="en-US" dirty="0"/>
              <a:t>-  </a:t>
            </a:r>
            <a:r>
              <a:rPr lang="en-US" dirty="0" err="1"/>
              <a:t>PostgreSQL</a:t>
            </a:r>
            <a:r>
              <a:rPr lang="en-US" dirty="0"/>
              <a:t> RIGHT JOIN </a:t>
            </a:r>
          </a:p>
          <a:p>
            <a:pPr marL="0" indent="0">
              <a:buNone/>
            </a:pPr>
            <a:r>
              <a:rPr lang="en-US" dirty="0"/>
              <a:t>-  </a:t>
            </a:r>
            <a:r>
              <a:rPr lang="en-US" dirty="0" err="1"/>
              <a:t>PostgreSQL</a:t>
            </a:r>
            <a:r>
              <a:rPr lang="en-US" dirty="0"/>
              <a:t> FULL JOIN </a:t>
            </a:r>
          </a:p>
          <a:p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099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85800" y="2514600"/>
            <a:ext cx="7408333" cy="3450696"/>
          </a:xfrm>
        </p:spPr>
        <p:txBody>
          <a:bodyPr/>
          <a:lstStyle/>
          <a:p>
            <a:r>
              <a:rPr lang="en-US" b="1" dirty="0"/>
              <a:t>Inner Join </a:t>
            </a:r>
            <a:r>
              <a:rPr lang="en-US" dirty="0"/>
              <a:t>– it returns the records where table 1 and table 2 intersect.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Join 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77838"/>
            <a:ext cx="5257800" cy="34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7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42640" b="-42640"/>
          <a:stretch>
            <a:fillRect/>
          </a:stretch>
        </p:blipFill>
        <p:spPr>
          <a:xfrm>
            <a:off x="-12537" y="1828800"/>
            <a:ext cx="5562600" cy="2590980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5867400" cy="2130354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25400" cy="254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65" y="5257800"/>
            <a:ext cx="346983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7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LEFT JOIN </a:t>
            </a:r>
            <a:r>
              <a:rPr lang="en-US" sz="2000" dirty="0"/>
              <a:t>- returns all rows from the </a:t>
            </a:r>
            <a:r>
              <a:rPr lang="en-US" sz="2000" dirty="0" err="1"/>
              <a:t>LEFT-hand</a:t>
            </a:r>
            <a:r>
              <a:rPr lang="en-US" sz="2000" dirty="0"/>
              <a:t> table1 specified in the ON condition and only those rows from the other table2 where the joined fields are equal. </a:t>
            </a:r>
          </a:p>
          <a:p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4953000" cy="26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80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51533" b="-51533"/>
          <a:stretch>
            <a:fillRect/>
          </a:stretch>
        </p:blipFill>
        <p:spPr>
          <a:xfrm>
            <a:off x="914400" y="914400"/>
            <a:ext cx="6934200" cy="3229851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239000" cy="829136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114800"/>
            <a:ext cx="6096000" cy="25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12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8600" y="2362200"/>
            <a:ext cx="7975600" cy="3450696"/>
          </a:xfrm>
        </p:spPr>
        <p:txBody>
          <a:bodyPr/>
          <a:lstStyle/>
          <a:p>
            <a:r>
              <a:rPr lang="en-US" b="1" dirty="0"/>
              <a:t>RIGHT JOIN </a:t>
            </a:r>
            <a:r>
              <a:rPr lang="en-US" dirty="0"/>
              <a:t>– it returns all rows from the </a:t>
            </a:r>
            <a:r>
              <a:rPr lang="en-US" dirty="0" err="1"/>
              <a:t>RIGHT-hand</a:t>
            </a:r>
            <a:r>
              <a:rPr lang="en-US" dirty="0"/>
              <a:t> table2 specified in the ON condition and only </a:t>
            </a:r>
            <a:r>
              <a:rPr lang="en-US" dirty="0" smtClean="0"/>
              <a:t>those </a:t>
            </a:r>
            <a:r>
              <a:rPr lang="en-US" dirty="0"/>
              <a:t>rows from the other table2 where the joined fields are equal. </a:t>
            </a:r>
          </a:p>
          <a:p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 JOIN 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05200"/>
            <a:ext cx="5257800" cy="31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4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51318" b="-51318"/>
          <a:stretch>
            <a:fillRect/>
          </a:stretch>
        </p:blipFill>
        <p:spPr>
          <a:xfrm>
            <a:off x="838200" y="914400"/>
            <a:ext cx="7408333" cy="3450696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733800"/>
            <a:ext cx="5867400" cy="25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6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450696"/>
          </a:xfrm>
        </p:spPr>
        <p:txBody>
          <a:bodyPr/>
          <a:lstStyle/>
          <a:p>
            <a:r>
              <a:rPr lang="en-US" b="1" dirty="0"/>
              <a:t>FULL JOIN </a:t>
            </a:r>
            <a:r>
              <a:rPr lang="en-US" dirty="0"/>
              <a:t>- returns all rows from the </a:t>
            </a:r>
            <a:r>
              <a:rPr lang="en-US" dirty="0" err="1"/>
              <a:t>LEFT-hand</a:t>
            </a:r>
            <a:r>
              <a:rPr lang="en-US" dirty="0"/>
              <a:t> table1 and </a:t>
            </a:r>
            <a:r>
              <a:rPr lang="en-US" dirty="0" err="1"/>
              <a:t>RIGHT-hand</a:t>
            </a:r>
            <a:r>
              <a:rPr lang="en-US" dirty="0"/>
              <a:t> table2 with nulls in place where the join condition is not met. </a:t>
            </a:r>
          </a:p>
          <a:p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87430"/>
            <a:ext cx="5029200" cy="3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8035">
              <a:lnSpc>
                <a:spcPct val="100000"/>
              </a:lnSpc>
            </a:pPr>
            <a:r>
              <a:rPr spc="-5" dirty="0"/>
              <a:t>Simple</a:t>
            </a:r>
            <a:r>
              <a:rPr spc="-30" dirty="0"/>
              <a:t> </a:t>
            </a:r>
            <a:r>
              <a:rPr spc="-10" dirty="0"/>
              <a:t>SELECT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629027"/>
            <a:ext cx="130302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SELE</a:t>
            </a:r>
            <a:r>
              <a:rPr sz="2800" b="1" spc="-20" dirty="0">
                <a:latin typeface="Courier New"/>
                <a:cs typeface="Courier New"/>
              </a:rPr>
              <a:t>C</a:t>
            </a:r>
            <a:r>
              <a:rPr sz="2800" b="1" spc="-5" dirty="0">
                <a:latin typeface="Courier New"/>
                <a:cs typeface="Courier New"/>
              </a:rPr>
              <a:t>T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670"/>
              </a:spcBef>
            </a:pPr>
            <a:r>
              <a:rPr sz="2800" b="1" spc="-20" dirty="0">
                <a:latin typeface="Courier New"/>
                <a:cs typeface="Courier New"/>
              </a:rPr>
              <a:t>F</a:t>
            </a:r>
            <a:r>
              <a:rPr sz="2800" b="1" spc="-10" dirty="0">
                <a:latin typeface="Courier New"/>
                <a:cs typeface="Courier New"/>
              </a:rPr>
              <a:t>R</a:t>
            </a:r>
            <a:r>
              <a:rPr sz="2800" b="1" spc="-20" dirty="0">
                <a:latin typeface="Courier New"/>
                <a:cs typeface="Courier New"/>
              </a:rPr>
              <a:t>O</a:t>
            </a:r>
            <a:r>
              <a:rPr sz="2800" b="1" spc="-5" dirty="0">
                <a:latin typeface="Courier New"/>
                <a:cs typeface="Courier New"/>
              </a:rPr>
              <a:t>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5142" y="2629027"/>
            <a:ext cx="236664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columns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ourier New"/>
                <a:cs typeface="Courier New"/>
              </a:rPr>
              <a:t>table-name;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2121534"/>
            <a:ext cx="3685540" cy="214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columns</a:t>
            </a:r>
            <a:r>
              <a:rPr sz="2800" b="1" spc="-11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can be</a:t>
            </a:r>
            <a:endParaRPr sz="2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comma-separated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9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for ‘all </a:t>
            </a:r>
            <a:r>
              <a:rPr sz="2400" spc="-5" dirty="0">
                <a:latin typeface="Calibri"/>
                <a:cs typeface="Calibri"/>
              </a:rPr>
              <a:t>columns’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10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58620" b="-58620"/>
          <a:stretch>
            <a:fillRect/>
          </a:stretch>
        </p:blipFill>
        <p:spPr>
          <a:xfrm>
            <a:off x="838200" y="990600"/>
            <a:ext cx="7408333" cy="3450696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86200"/>
            <a:ext cx="6248400" cy="27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09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1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>
              <a:lnSpc>
                <a:spcPct val="100000"/>
              </a:lnSpc>
            </a:pPr>
            <a:r>
              <a:rPr dirty="0"/>
              <a:t>Sample</a:t>
            </a:r>
            <a:r>
              <a:rPr spc="-85" dirty="0"/>
              <a:t> </a:t>
            </a:r>
            <a:r>
              <a:rPr spc="-50" dirty="0"/>
              <a:t>SELECTs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233" y="1598295"/>
            <a:ext cx="149161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*</a:t>
            </a:r>
            <a:r>
              <a:rPr sz="3200" b="1" spc="-8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6430" y="1598295"/>
            <a:ext cx="1980564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Student;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6788" y="2490851"/>
            <a:ext cx="9994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Student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8142" y="2911982"/>
          <a:ext cx="5575934" cy="3200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1441323"/>
                <a:gridCol w="2598547"/>
                <a:gridCol w="902334"/>
              </a:tblGrid>
              <a:tr h="4572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sYear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8399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Smith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 Arnold</a:t>
                      </a:r>
                      <a:r>
                        <a:rPr sz="24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Close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5727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Brooks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Holly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Avenue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54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Anderson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15 Main</a:t>
                      </a:r>
                      <a:r>
                        <a:rPr sz="24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16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Evans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Flat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1a,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2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Street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Harrison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Newark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2988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Jones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Southwell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6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>
              <a:lnSpc>
                <a:spcPct val="100000"/>
              </a:lnSpc>
            </a:pPr>
            <a:r>
              <a:rPr dirty="0"/>
              <a:t>Sample</a:t>
            </a:r>
            <a:r>
              <a:rPr spc="-85" dirty="0"/>
              <a:t> </a:t>
            </a:r>
            <a:r>
              <a:rPr spc="-50" dirty="0"/>
              <a:t>SELECTs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122" y="1598295"/>
            <a:ext cx="124714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sName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2590" y="1598295"/>
            <a:ext cx="100266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092" y="1598295"/>
            <a:ext cx="1980564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Student;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644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>
              <a:lnSpc>
                <a:spcPct val="100000"/>
              </a:lnSpc>
            </a:pPr>
            <a:r>
              <a:rPr dirty="0"/>
              <a:t>Sample</a:t>
            </a:r>
            <a:r>
              <a:rPr spc="-85" dirty="0"/>
              <a:t> </a:t>
            </a:r>
            <a:r>
              <a:rPr spc="-50" dirty="0"/>
              <a:t>SELECTs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122" y="1598295"/>
            <a:ext cx="124714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sName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2590" y="1598295"/>
            <a:ext cx="100266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092" y="1598295"/>
            <a:ext cx="1980564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Student;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14394" y="2652522"/>
          <a:ext cx="1441322" cy="3200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322"/>
              </a:tblGrid>
              <a:tr h="4572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8416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Smith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5716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Brooks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21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Anderson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4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Evans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Harrison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43002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Jones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0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>
              <a:lnSpc>
                <a:spcPct val="100000"/>
              </a:lnSpc>
            </a:pPr>
            <a:r>
              <a:rPr dirty="0"/>
              <a:t>Sample</a:t>
            </a:r>
            <a:r>
              <a:rPr spc="-85" dirty="0"/>
              <a:t> </a:t>
            </a:r>
            <a:r>
              <a:rPr spc="-50" dirty="0"/>
              <a:t>SELECTs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6122" y="1598295"/>
            <a:ext cx="369062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sName,</a:t>
            </a:r>
            <a:r>
              <a:rPr sz="3200" b="1" spc="-7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sAddress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98295"/>
            <a:ext cx="149161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SELECT</a:t>
            </a:r>
            <a:endParaRPr sz="3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FROM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1724" y="2085975"/>
            <a:ext cx="197866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Student;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289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240</TotalTime>
  <Words>1632</Words>
  <Application>Microsoft Macintosh PowerPoint</Application>
  <PresentationFormat>Экран (4:3)</PresentationFormat>
  <Paragraphs>829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Waveform</vt:lpstr>
      <vt:lpstr>SQL SELECT</vt:lpstr>
      <vt:lpstr>This Lecture</vt:lpstr>
      <vt:lpstr>Example Tables </vt:lpstr>
      <vt:lpstr>SQL SELECT</vt:lpstr>
      <vt:lpstr>Simple SELECT</vt:lpstr>
      <vt:lpstr>Sample SELECTs</vt:lpstr>
      <vt:lpstr>Sample SELECTs</vt:lpstr>
      <vt:lpstr>Sample SELECTs</vt:lpstr>
      <vt:lpstr>Sample SELECTs</vt:lpstr>
      <vt:lpstr>Sample SELECTs</vt:lpstr>
      <vt:lpstr>SQL SELECT Overview </vt:lpstr>
      <vt:lpstr>Example Tables</vt:lpstr>
      <vt:lpstr>DISTINCT </vt:lpstr>
      <vt:lpstr>WHERE Clauses</vt:lpstr>
      <vt:lpstr>WHERE Examples</vt:lpstr>
      <vt:lpstr>WHERE Examples</vt:lpstr>
      <vt:lpstr>WHERE Examples</vt:lpstr>
      <vt:lpstr>Solution</vt:lpstr>
      <vt:lpstr>WHERE Examples</vt:lpstr>
      <vt:lpstr>Solution</vt:lpstr>
      <vt:lpstr>BETWEEN AND</vt:lpstr>
      <vt:lpstr>WHERE Examples</vt:lpstr>
      <vt:lpstr>WHERE Examples</vt:lpstr>
      <vt:lpstr>Solution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Examples</vt:lpstr>
      <vt:lpstr>Examples</vt:lpstr>
      <vt:lpstr>Examples</vt:lpstr>
      <vt:lpstr> SQL Aggregate Functions  </vt:lpstr>
      <vt:lpstr>Examples</vt:lpstr>
      <vt:lpstr>Examples</vt:lpstr>
      <vt:lpstr>Examples</vt:lpstr>
      <vt:lpstr>Examples</vt:lpstr>
      <vt:lpstr>Examples</vt:lpstr>
      <vt:lpstr>Join</vt:lpstr>
      <vt:lpstr>Inner Join </vt:lpstr>
      <vt:lpstr>Inner Join</vt:lpstr>
      <vt:lpstr>Left Join</vt:lpstr>
      <vt:lpstr>Left Join</vt:lpstr>
      <vt:lpstr>RIGHT JOIN </vt:lpstr>
      <vt:lpstr>Right Join</vt:lpstr>
      <vt:lpstr>Full Join</vt:lpstr>
      <vt:lpstr>Full Join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and Probabilistic Parsers</dc:title>
  <dc:creator>Michael</dc:creator>
  <cp:lastModifiedBy>Assel Syrymbayeva</cp:lastModifiedBy>
  <cp:revision>46</cp:revision>
  <dcterms:created xsi:type="dcterms:W3CDTF">2016-09-27T05:07:12Z</dcterms:created>
  <dcterms:modified xsi:type="dcterms:W3CDTF">2019-10-21T06:36:53Z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2016-09-27T00:00:00Z</vt:filetime>
  </property>
</Properties>
</file>