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5"/>
  </p:notesMasterIdLst>
  <p:sldIdLst>
    <p:sldId id="294" r:id="rId2"/>
    <p:sldId id="295" r:id="rId3"/>
    <p:sldId id="296" r:id="rId4"/>
    <p:sldId id="298" r:id="rId5"/>
    <p:sldId id="299" r:id="rId6"/>
    <p:sldId id="308" r:id="rId7"/>
    <p:sldId id="302" r:id="rId8"/>
    <p:sldId id="327" r:id="rId9"/>
    <p:sldId id="328" r:id="rId10"/>
    <p:sldId id="329" r:id="rId11"/>
    <p:sldId id="330" r:id="rId12"/>
    <p:sldId id="331" r:id="rId13"/>
    <p:sldId id="332"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33" r:id="rId44"/>
  </p:sldIdLst>
  <p:sldSz cx="9144000" cy="6858000" type="screen4x3"/>
  <p:notesSz cx="9144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p:restoredTop sz="81703" autoAdjust="0"/>
  </p:normalViewPr>
  <p:slideViewPr>
    <p:cSldViewPr>
      <p:cViewPr varScale="1">
        <p:scale>
          <a:sx n="91" d="100"/>
          <a:sy n="91" d="100"/>
        </p:scale>
        <p:origin x="-1608" y="-1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81AACCD-7612-46E1-81BC-CAB50E48411C}" type="datetimeFigureOut">
              <a:rPr lang="ru-RU" smtClean="0"/>
              <a:t>10.09.19</a:t>
            </a:fld>
            <a:endParaRPr lang="ru-RU"/>
          </a:p>
        </p:txBody>
      </p:sp>
      <p:sp>
        <p:nvSpPr>
          <p:cNvPr id="4" name="Образ слайда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D5397CFD-EC87-401A-8E35-D8368F6772EC}" type="slidenum">
              <a:rPr lang="ru-RU" smtClean="0"/>
              <a:t>‹#›</a:t>
            </a:fld>
            <a:endParaRPr lang="ru-RU"/>
          </a:p>
        </p:txBody>
      </p:sp>
    </p:spTree>
    <p:extLst>
      <p:ext uri="{BB962C8B-B14F-4D97-AF65-F5344CB8AC3E}">
        <p14:creationId xmlns:p14="http://schemas.microsoft.com/office/powerpoint/2010/main" val="1988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4</a:t>
            </a:fld>
            <a:endParaRPr lang="ru-RU"/>
          </a:p>
        </p:txBody>
      </p:sp>
    </p:spTree>
    <p:extLst>
      <p:ext uri="{BB962C8B-B14F-4D97-AF65-F5344CB8AC3E}">
        <p14:creationId xmlns:p14="http://schemas.microsoft.com/office/powerpoint/2010/main" val="815752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5</a:t>
            </a:fld>
            <a:endParaRPr lang="ru-RU"/>
          </a:p>
        </p:txBody>
      </p:sp>
    </p:spTree>
    <p:extLst>
      <p:ext uri="{BB962C8B-B14F-4D97-AF65-F5344CB8AC3E}">
        <p14:creationId xmlns:p14="http://schemas.microsoft.com/office/powerpoint/2010/main" val="244744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25</a:t>
            </a:fld>
            <a:endParaRPr lang="ru-RU"/>
          </a:p>
        </p:txBody>
      </p:sp>
    </p:spTree>
    <p:extLst>
      <p:ext uri="{BB962C8B-B14F-4D97-AF65-F5344CB8AC3E}">
        <p14:creationId xmlns:p14="http://schemas.microsoft.com/office/powerpoint/2010/main" val="2648758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26</a:t>
            </a:fld>
            <a:endParaRPr lang="ru-RU"/>
          </a:p>
        </p:txBody>
      </p:sp>
    </p:spTree>
    <p:extLst>
      <p:ext uri="{BB962C8B-B14F-4D97-AF65-F5344CB8AC3E}">
        <p14:creationId xmlns:p14="http://schemas.microsoft.com/office/powerpoint/2010/main" val="4105255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30</a:t>
            </a:fld>
            <a:endParaRPr lang="ru-RU"/>
          </a:p>
        </p:txBody>
      </p:sp>
    </p:spTree>
    <p:extLst>
      <p:ext uri="{BB962C8B-B14F-4D97-AF65-F5344CB8AC3E}">
        <p14:creationId xmlns:p14="http://schemas.microsoft.com/office/powerpoint/2010/main" val="1578291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32</a:t>
            </a:fld>
            <a:endParaRPr lang="ru-RU"/>
          </a:p>
        </p:txBody>
      </p:sp>
    </p:spTree>
    <p:extLst>
      <p:ext uri="{BB962C8B-B14F-4D97-AF65-F5344CB8AC3E}">
        <p14:creationId xmlns:p14="http://schemas.microsoft.com/office/powerpoint/2010/main" val="2528242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36</a:t>
            </a:fld>
            <a:endParaRPr lang="ru-RU"/>
          </a:p>
        </p:txBody>
      </p:sp>
    </p:spTree>
    <p:extLst>
      <p:ext uri="{BB962C8B-B14F-4D97-AF65-F5344CB8AC3E}">
        <p14:creationId xmlns:p14="http://schemas.microsoft.com/office/powerpoint/2010/main" val="827892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38</a:t>
            </a:fld>
            <a:endParaRPr lang="ru-RU"/>
          </a:p>
        </p:txBody>
      </p:sp>
    </p:spTree>
    <p:extLst>
      <p:ext uri="{BB962C8B-B14F-4D97-AF65-F5344CB8AC3E}">
        <p14:creationId xmlns:p14="http://schemas.microsoft.com/office/powerpoint/2010/main" val="3665454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40</a:t>
            </a:fld>
            <a:endParaRPr lang="ru-RU"/>
          </a:p>
        </p:txBody>
      </p:sp>
    </p:spTree>
    <p:extLst>
      <p:ext uri="{BB962C8B-B14F-4D97-AF65-F5344CB8AC3E}">
        <p14:creationId xmlns:p14="http://schemas.microsoft.com/office/powerpoint/2010/main" val="333065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GB"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
        <p:nvSpPr>
          <p:cNvPr id="7" name="Title 6"/>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GB"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10.09.19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10.09.19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10.09.19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GB"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10.09.19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marL="102870">
              <a:lnSpc>
                <a:spcPts val="1240"/>
              </a:lnSpc>
            </a:pPr>
            <a:fld id="{81D60167-4931-47E6-BA6A-407CBD079E47}" type="slidenum">
              <a:rPr lang="en-US" smtClean="0"/>
              <a:pPr marL="102870">
                <a:lnSpc>
                  <a:spcPts val="1240"/>
                </a:lnSpc>
              </a:pPr>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k.mukhitova@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762000"/>
            <a:ext cx="7918648" cy="2972543"/>
          </a:xfrm>
        </p:spPr>
        <p:txBody>
          <a:bodyPr>
            <a:noAutofit/>
          </a:bodyPr>
          <a:lstStyle/>
          <a:p>
            <a:r>
              <a:rPr lang="en-US" sz="4000" b="1" dirty="0"/>
              <a:t>Information Communication Technologies </a:t>
            </a:r>
            <a:endParaRPr lang="en-US" sz="4000" dirty="0"/>
          </a:p>
        </p:txBody>
      </p:sp>
      <p:sp>
        <p:nvSpPr>
          <p:cNvPr id="3" name="TextBox 2"/>
          <p:cNvSpPr txBox="1"/>
          <p:nvPr/>
        </p:nvSpPr>
        <p:spPr>
          <a:xfrm>
            <a:off x="4724400" y="4343400"/>
            <a:ext cx="5006280" cy="369332"/>
          </a:xfrm>
          <a:prstGeom prst="rect">
            <a:avLst/>
          </a:prstGeom>
          <a:noFill/>
        </p:spPr>
        <p:txBody>
          <a:bodyPr wrap="square" rtlCol="0">
            <a:spAutoFit/>
          </a:bodyPr>
          <a:lstStyle/>
          <a:p>
            <a:r>
              <a:rPr lang="en-US" i="1" dirty="0" smtClean="0">
                <a:latin typeface="Times New Roman"/>
                <a:cs typeface="Times New Roman"/>
              </a:rPr>
              <a:t>Teacher: </a:t>
            </a:r>
            <a:r>
              <a:rPr lang="en-US" i="1" dirty="0" err="1" smtClean="0">
                <a:latin typeface="Times New Roman"/>
                <a:cs typeface="Times New Roman"/>
              </a:rPr>
              <a:t>Smaiyl</a:t>
            </a:r>
            <a:r>
              <a:rPr lang="en-US" i="1" dirty="0" smtClean="0">
                <a:latin typeface="Times New Roman"/>
                <a:cs typeface="Times New Roman"/>
              </a:rPr>
              <a:t> Assel </a:t>
            </a:r>
            <a:r>
              <a:rPr lang="en-US" i="1" dirty="0" err="1" smtClean="0">
                <a:latin typeface="Times New Roman"/>
                <a:cs typeface="Times New Roman"/>
              </a:rPr>
              <a:t>Maralbayevna</a:t>
            </a:r>
            <a:endParaRPr lang="en-US" i="1" dirty="0">
              <a:latin typeface="Times New Roman"/>
              <a:cs typeface="Times New Roman"/>
            </a:endParaRPr>
          </a:p>
        </p:txBody>
      </p:sp>
    </p:spTree>
    <p:extLst>
      <p:ext uri="{BB962C8B-B14F-4D97-AF65-F5344CB8AC3E}">
        <p14:creationId xmlns:p14="http://schemas.microsoft.com/office/powerpoint/2010/main" val="22570532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pPr algn="just"/>
            <a:r>
              <a:rPr lang="en-US" dirty="0"/>
              <a:t>This course is developed to learn the introduction to ICT and the idea of computer systems, and understanding of database technology, database design and the basics of the database programming as well. Students acquire the concepts of relational databases, design &amp; implement SQL databases, and gain extensive practical experience working on practice tasks and term project. </a:t>
            </a:r>
          </a:p>
          <a:p>
            <a:pPr algn="just"/>
            <a:endParaRPr lang="ru-RU" dirty="0"/>
          </a:p>
        </p:txBody>
      </p:sp>
      <p:sp>
        <p:nvSpPr>
          <p:cNvPr id="3" name="Название 2"/>
          <p:cNvSpPr>
            <a:spLocks noGrp="1"/>
          </p:cNvSpPr>
          <p:nvPr>
            <p:ph type="title"/>
          </p:nvPr>
        </p:nvSpPr>
        <p:spPr/>
        <p:txBody>
          <a:bodyPr>
            <a:normAutofit fontScale="90000"/>
          </a:bodyPr>
          <a:lstStyle/>
          <a:p>
            <a:r>
              <a:rPr lang="en-US" dirty="0" smtClean="0"/>
              <a:t/>
            </a:r>
            <a:br>
              <a:rPr lang="en-US" dirty="0" smtClean="0"/>
            </a:br>
            <a:r>
              <a:rPr lang="en-US" dirty="0" smtClean="0"/>
              <a:t>Course </a:t>
            </a:r>
            <a:r>
              <a:rPr lang="en-US" dirty="0"/>
              <a:t>description </a:t>
            </a:r>
            <a:br>
              <a:rPr lang="en-US" dirty="0"/>
            </a:br>
            <a:endParaRPr lang="ru-RU" dirty="0"/>
          </a:p>
        </p:txBody>
      </p:sp>
    </p:spTree>
    <p:extLst>
      <p:ext uri="{BB962C8B-B14F-4D97-AF65-F5344CB8AC3E}">
        <p14:creationId xmlns:p14="http://schemas.microsoft.com/office/powerpoint/2010/main" val="233523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914400" y="2438400"/>
            <a:ext cx="7408333" cy="4419600"/>
          </a:xfrm>
        </p:spPr>
        <p:txBody>
          <a:bodyPr>
            <a:normAutofit fontScale="62500" lnSpcReduction="20000"/>
          </a:bodyPr>
          <a:lstStyle/>
          <a:p>
            <a:pPr marL="0" indent="0">
              <a:buNone/>
            </a:pPr>
            <a:r>
              <a:rPr lang="en-US" sz="2900" dirty="0"/>
              <a:t> </a:t>
            </a:r>
            <a:r>
              <a:rPr lang="en-US" sz="2900" dirty="0" smtClean="0"/>
              <a:t>   1. ICT </a:t>
            </a:r>
            <a:r>
              <a:rPr lang="en-US" sz="2900" dirty="0"/>
              <a:t>introduction. Computer Systems. Data Representation </a:t>
            </a:r>
            <a:endParaRPr lang="en-US" sz="2900" dirty="0" smtClean="0"/>
          </a:p>
          <a:p>
            <a:pPr marL="514350" indent="-514350">
              <a:buAutoNum type="alphaLcPeriod"/>
            </a:pPr>
            <a:r>
              <a:rPr lang="en-US" sz="2900" dirty="0" smtClean="0"/>
              <a:t>Definition </a:t>
            </a:r>
            <a:r>
              <a:rPr lang="en-US" sz="2900" dirty="0"/>
              <a:t>of </a:t>
            </a:r>
            <a:r>
              <a:rPr lang="en-US" sz="2900" dirty="0" smtClean="0"/>
              <a:t>ICT</a:t>
            </a:r>
          </a:p>
          <a:p>
            <a:pPr marL="514350" indent="-514350">
              <a:buAutoNum type="alphaLcPeriod"/>
            </a:pPr>
            <a:r>
              <a:rPr lang="en-US" sz="2900" dirty="0" smtClean="0"/>
              <a:t>Overview </a:t>
            </a:r>
            <a:r>
              <a:rPr lang="en-US" sz="2900" dirty="0"/>
              <a:t>of computer </a:t>
            </a:r>
            <a:r>
              <a:rPr lang="en-US" sz="2900" dirty="0" smtClean="0"/>
              <a:t>systems</a:t>
            </a:r>
          </a:p>
          <a:p>
            <a:pPr marL="514350" indent="-514350">
              <a:buAutoNum type="alphaLcPeriod"/>
            </a:pPr>
            <a:r>
              <a:rPr lang="en-US" sz="2900" dirty="0" smtClean="0"/>
              <a:t>Hardware </a:t>
            </a:r>
            <a:r>
              <a:rPr lang="en-US" sz="2900" dirty="0"/>
              <a:t>and software </a:t>
            </a:r>
          </a:p>
          <a:p>
            <a:pPr marL="514350" indent="-514350">
              <a:buAutoNum type="alphaLcPeriod"/>
            </a:pPr>
            <a:r>
              <a:rPr lang="en-US" sz="2900" dirty="0" smtClean="0"/>
              <a:t>Data </a:t>
            </a:r>
            <a:r>
              <a:rPr lang="en-US" sz="2900" dirty="0"/>
              <a:t>representation </a:t>
            </a:r>
          </a:p>
          <a:p>
            <a:pPr marL="0" indent="0">
              <a:buNone/>
            </a:pPr>
            <a:r>
              <a:rPr lang="en-US" sz="2900" dirty="0" smtClean="0"/>
              <a:t>     2. Introducing </a:t>
            </a:r>
            <a:r>
              <a:rPr lang="en-US" sz="2900" dirty="0"/>
              <a:t>the Database. What is DBMS. Why database design is important? </a:t>
            </a:r>
          </a:p>
          <a:p>
            <a:pPr marL="514350" indent="-514350">
              <a:buFont typeface="+mj-lt"/>
              <a:buAutoNum type="alphaLcPeriod"/>
            </a:pPr>
            <a:r>
              <a:rPr lang="en-US" sz="2900" dirty="0" smtClean="0"/>
              <a:t>Role </a:t>
            </a:r>
            <a:r>
              <a:rPr lang="en-US" sz="2900" dirty="0"/>
              <a:t>and Advantages of the DBMS </a:t>
            </a:r>
            <a:endParaRPr lang="en-US" sz="2900" dirty="0" smtClean="0"/>
          </a:p>
          <a:p>
            <a:pPr marL="514350" indent="-514350">
              <a:buFont typeface="+mj-lt"/>
              <a:buAutoNum type="alphaLcPeriod"/>
            </a:pPr>
            <a:r>
              <a:rPr lang="en-US" sz="2900" dirty="0" smtClean="0"/>
              <a:t>Types </a:t>
            </a:r>
            <a:r>
              <a:rPr lang="en-US" sz="2900" dirty="0"/>
              <a:t>of Databases </a:t>
            </a:r>
            <a:endParaRPr lang="en-US" sz="2900" dirty="0" smtClean="0"/>
          </a:p>
          <a:p>
            <a:pPr marL="514350" indent="-514350">
              <a:buFont typeface="+mj-lt"/>
              <a:buAutoNum type="alphaLcPeriod"/>
            </a:pPr>
            <a:r>
              <a:rPr lang="en-US" sz="2900" dirty="0" smtClean="0"/>
              <a:t>DBMS </a:t>
            </a:r>
            <a:r>
              <a:rPr lang="en-US" sz="2900" dirty="0"/>
              <a:t>Functions </a:t>
            </a:r>
          </a:p>
          <a:p>
            <a:pPr marL="0" indent="0">
              <a:buNone/>
            </a:pPr>
            <a:r>
              <a:rPr lang="en-US" sz="2900" dirty="0" smtClean="0"/>
              <a:t>    3. Data </a:t>
            </a:r>
            <a:r>
              <a:rPr lang="en-US" sz="2900" dirty="0"/>
              <a:t>Models </a:t>
            </a:r>
            <a:endParaRPr lang="en-US" sz="2900" dirty="0" smtClean="0"/>
          </a:p>
          <a:p>
            <a:pPr marL="514350" indent="-514350">
              <a:buFont typeface="+mj-lt"/>
              <a:buAutoNum type="alphaLcPeriod"/>
            </a:pPr>
            <a:r>
              <a:rPr lang="en-US" sz="2900" dirty="0" smtClean="0"/>
              <a:t>Data </a:t>
            </a:r>
            <a:r>
              <a:rPr lang="en-US" sz="2900" dirty="0"/>
              <a:t>Model Building Blocks (Attribute, Entity, Relationships) </a:t>
            </a:r>
            <a:endParaRPr lang="en-US" sz="2900" dirty="0" smtClean="0"/>
          </a:p>
          <a:p>
            <a:pPr marL="514350" indent="-514350">
              <a:buFont typeface="+mj-lt"/>
              <a:buAutoNum type="alphaLcPeriod"/>
            </a:pPr>
            <a:r>
              <a:rPr lang="en-US" sz="2900" dirty="0" smtClean="0"/>
              <a:t>Relational </a:t>
            </a:r>
            <a:r>
              <a:rPr lang="en-US" sz="2900" dirty="0"/>
              <a:t>Model </a:t>
            </a:r>
          </a:p>
          <a:p>
            <a:pPr marL="0" indent="0">
              <a:buNone/>
            </a:pPr>
            <a:r>
              <a:rPr lang="en-US" sz="2900" dirty="0" smtClean="0"/>
              <a:t>    4. SQL </a:t>
            </a:r>
            <a:r>
              <a:rPr lang="en-US" sz="2900" dirty="0"/>
              <a:t>Development. DDL Statements. </a:t>
            </a:r>
            <a:endParaRPr lang="en-US" sz="2900" dirty="0" smtClean="0"/>
          </a:p>
          <a:p>
            <a:pPr marL="514350" indent="-514350">
              <a:buFont typeface="+mj-lt"/>
              <a:buAutoNum type="alphaLcPeriod"/>
            </a:pPr>
            <a:r>
              <a:rPr lang="en-US" sz="2900" dirty="0" smtClean="0"/>
              <a:t>Data </a:t>
            </a:r>
            <a:r>
              <a:rPr lang="en-US" sz="2900" dirty="0"/>
              <a:t>Types &amp; Constraints </a:t>
            </a:r>
            <a:endParaRPr lang="en-US" sz="2900" dirty="0" smtClean="0"/>
          </a:p>
          <a:p>
            <a:pPr marL="514350" indent="-514350">
              <a:buFont typeface="+mj-lt"/>
              <a:buAutoNum type="alphaLcPeriod"/>
            </a:pPr>
            <a:r>
              <a:rPr lang="en-US" sz="2900" dirty="0" smtClean="0"/>
              <a:t>DDL </a:t>
            </a:r>
            <a:r>
              <a:rPr lang="en-US" sz="2900" dirty="0"/>
              <a:t>commands </a:t>
            </a:r>
          </a:p>
          <a:p>
            <a:endParaRPr lang="ru-RU" dirty="0"/>
          </a:p>
        </p:txBody>
      </p:sp>
      <p:sp>
        <p:nvSpPr>
          <p:cNvPr id="3" name="Название 2"/>
          <p:cNvSpPr>
            <a:spLocks noGrp="1"/>
          </p:cNvSpPr>
          <p:nvPr>
            <p:ph type="title"/>
          </p:nvPr>
        </p:nvSpPr>
        <p:spPr/>
        <p:txBody>
          <a:bodyPr/>
          <a:lstStyle/>
          <a:p>
            <a:r>
              <a:rPr lang="en-US" dirty="0" smtClean="0"/>
              <a:t>Course Plan</a:t>
            </a:r>
            <a:endParaRPr lang="ru-RU" dirty="0"/>
          </a:p>
        </p:txBody>
      </p:sp>
    </p:spTree>
    <p:extLst>
      <p:ext uri="{BB962C8B-B14F-4D97-AF65-F5344CB8AC3E}">
        <p14:creationId xmlns:p14="http://schemas.microsoft.com/office/powerpoint/2010/main" val="26954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38200" y="2514600"/>
            <a:ext cx="7408333" cy="4106333"/>
          </a:xfrm>
        </p:spPr>
        <p:txBody>
          <a:bodyPr>
            <a:normAutofit fontScale="92500" lnSpcReduction="20000"/>
          </a:bodyPr>
          <a:lstStyle/>
          <a:p>
            <a:pPr marL="0" indent="0">
              <a:buNone/>
            </a:pPr>
            <a:r>
              <a:rPr lang="en-US" dirty="0" smtClean="0"/>
              <a:t>    5. SQL </a:t>
            </a:r>
            <a:r>
              <a:rPr lang="en-US" dirty="0"/>
              <a:t>Development. DML Statements. </a:t>
            </a:r>
            <a:endParaRPr lang="en-US" dirty="0" smtClean="0"/>
          </a:p>
          <a:p>
            <a:pPr marL="457200" indent="-457200">
              <a:buFont typeface="+mj-lt"/>
              <a:buAutoNum type="alphaLcPeriod"/>
            </a:pPr>
            <a:r>
              <a:rPr lang="en-US" sz="2400" dirty="0" smtClean="0"/>
              <a:t>DML insert</a:t>
            </a:r>
          </a:p>
          <a:p>
            <a:pPr marL="457200" indent="-457200">
              <a:buFont typeface="+mj-lt"/>
              <a:buAutoNum type="alphaLcPeriod"/>
            </a:pPr>
            <a:r>
              <a:rPr lang="en-US" sz="2400" dirty="0" smtClean="0"/>
              <a:t>DML </a:t>
            </a:r>
            <a:r>
              <a:rPr lang="en-US" sz="2400" dirty="0"/>
              <a:t>update </a:t>
            </a:r>
            <a:endParaRPr lang="en-US" sz="2400" dirty="0" smtClean="0"/>
          </a:p>
          <a:p>
            <a:pPr marL="457200" indent="-457200">
              <a:buFont typeface="+mj-lt"/>
              <a:buAutoNum type="alphaLcPeriod"/>
            </a:pPr>
            <a:r>
              <a:rPr lang="en-US" sz="2400" dirty="0" smtClean="0"/>
              <a:t>DML </a:t>
            </a:r>
            <a:r>
              <a:rPr lang="en-US" sz="2400" dirty="0"/>
              <a:t>delete </a:t>
            </a:r>
            <a:endParaRPr lang="en-US" sz="2400" dirty="0" smtClean="0"/>
          </a:p>
          <a:p>
            <a:pPr marL="457200" indent="-457200">
              <a:buFont typeface="+mj-lt"/>
              <a:buAutoNum type="alphaLcPeriod"/>
            </a:pPr>
            <a:r>
              <a:rPr lang="en-US" sz="2400" dirty="0" smtClean="0"/>
              <a:t>SELECT </a:t>
            </a:r>
            <a:r>
              <a:rPr lang="en-US" sz="2400" dirty="0"/>
              <a:t>queries with WHERE clause (Order by, Aggregate Functions, Grouping Data) </a:t>
            </a:r>
            <a:endParaRPr lang="en-US" sz="2400" dirty="0" smtClean="0"/>
          </a:p>
          <a:p>
            <a:pPr marL="457200" indent="-457200">
              <a:buFont typeface="+mj-lt"/>
              <a:buAutoNum type="alphaLcPeriod"/>
            </a:pPr>
            <a:r>
              <a:rPr lang="en-US" dirty="0"/>
              <a:t>Midterm Exam questions </a:t>
            </a:r>
            <a:r>
              <a:rPr lang="en-US" dirty="0" smtClean="0"/>
              <a:t>review</a:t>
            </a:r>
            <a:endParaRPr lang="en-US" sz="2400" dirty="0" smtClean="0"/>
          </a:p>
          <a:p>
            <a:pPr marL="0" indent="0">
              <a:buNone/>
            </a:pPr>
            <a:r>
              <a:rPr lang="en-US" dirty="0"/>
              <a:t> </a:t>
            </a:r>
            <a:r>
              <a:rPr lang="en-US" dirty="0" smtClean="0"/>
              <a:t>   6. DBMS Normalization</a:t>
            </a:r>
          </a:p>
          <a:p>
            <a:pPr marL="457200" indent="-457200">
              <a:buFont typeface="+mj-lt"/>
              <a:buAutoNum type="alphaLcPeriod"/>
            </a:pPr>
            <a:r>
              <a:rPr lang="en-US" dirty="0" smtClean="0"/>
              <a:t>First </a:t>
            </a:r>
            <a:r>
              <a:rPr lang="en-US" dirty="0"/>
              <a:t>Normal Form (1NF) </a:t>
            </a:r>
          </a:p>
          <a:p>
            <a:pPr marL="457200" indent="-457200">
              <a:buFont typeface="+mj-lt"/>
              <a:buAutoNum type="alphaLcPeriod"/>
            </a:pPr>
            <a:r>
              <a:rPr lang="en-US" dirty="0" smtClean="0"/>
              <a:t>Second </a:t>
            </a:r>
            <a:r>
              <a:rPr lang="en-US" dirty="0"/>
              <a:t>Normal Form (2NF) </a:t>
            </a:r>
          </a:p>
          <a:p>
            <a:pPr marL="457200" indent="-457200">
              <a:buFont typeface="+mj-lt"/>
              <a:buAutoNum type="alphaLcPeriod"/>
            </a:pPr>
            <a:r>
              <a:rPr lang="en-US" dirty="0" smtClean="0"/>
              <a:t>Third </a:t>
            </a:r>
            <a:r>
              <a:rPr lang="en-US" dirty="0"/>
              <a:t>Normal Form (3NF) </a:t>
            </a:r>
          </a:p>
          <a:p>
            <a:pPr marL="0" indent="0">
              <a:buNone/>
            </a:pPr>
            <a:r>
              <a:rPr lang="en-US" dirty="0" smtClean="0"/>
              <a:t>    </a:t>
            </a:r>
            <a:endParaRPr lang="en-US" dirty="0"/>
          </a:p>
          <a:p>
            <a:pPr marL="457200" indent="-457200">
              <a:buFont typeface="+mj-lt"/>
              <a:buAutoNum type="alphaLcPeriod"/>
            </a:pPr>
            <a:endParaRPr lang="en-US" dirty="0"/>
          </a:p>
          <a:p>
            <a:endParaRPr lang="ru-RU" dirty="0"/>
          </a:p>
        </p:txBody>
      </p:sp>
      <p:sp>
        <p:nvSpPr>
          <p:cNvPr id="3" name="Название 2"/>
          <p:cNvSpPr>
            <a:spLocks noGrp="1"/>
          </p:cNvSpPr>
          <p:nvPr>
            <p:ph type="title"/>
          </p:nvPr>
        </p:nvSpPr>
        <p:spPr/>
        <p:txBody>
          <a:bodyPr/>
          <a:lstStyle/>
          <a:p>
            <a:r>
              <a:rPr lang="en-US" dirty="0" smtClean="0"/>
              <a:t>Course Plan</a:t>
            </a:r>
            <a:endParaRPr lang="ru-RU" dirty="0"/>
          </a:p>
        </p:txBody>
      </p:sp>
    </p:spTree>
    <p:extLst>
      <p:ext uri="{BB962C8B-B14F-4D97-AF65-F5344CB8AC3E}">
        <p14:creationId xmlns:p14="http://schemas.microsoft.com/office/powerpoint/2010/main" val="251911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70000" lnSpcReduction="20000"/>
          </a:bodyPr>
          <a:lstStyle/>
          <a:p>
            <a:pPr marL="0" indent="0">
              <a:buNone/>
            </a:pPr>
            <a:r>
              <a:rPr lang="en-US" dirty="0" smtClean="0"/>
              <a:t>    7. </a:t>
            </a:r>
            <a:r>
              <a:rPr lang="en-US" dirty="0"/>
              <a:t>JOIN Operators </a:t>
            </a:r>
          </a:p>
          <a:p>
            <a:pPr marL="457200" indent="-457200">
              <a:buFont typeface="+mj-lt"/>
              <a:buAutoNum type="alphaLcPeriod"/>
            </a:pPr>
            <a:r>
              <a:rPr lang="en-US" dirty="0"/>
              <a:t>Inner Join </a:t>
            </a:r>
          </a:p>
          <a:p>
            <a:pPr marL="457200" indent="-457200">
              <a:buFont typeface="+mj-lt"/>
              <a:buAutoNum type="alphaLcPeriod"/>
            </a:pPr>
            <a:r>
              <a:rPr lang="en-US" dirty="0"/>
              <a:t>Left Join</a:t>
            </a:r>
          </a:p>
          <a:p>
            <a:pPr marL="457200" indent="-457200">
              <a:buFont typeface="+mj-lt"/>
              <a:buAutoNum type="alphaLcPeriod"/>
            </a:pPr>
            <a:r>
              <a:rPr lang="en-US" dirty="0"/>
              <a:t>Right Join </a:t>
            </a:r>
          </a:p>
          <a:p>
            <a:pPr marL="457200" indent="-457200">
              <a:buFont typeface="+mj-lt"/>
              <a:buAutoNum type="alphaLcPeriod"/>
            </a:pPr>
            <a:r>
              <a:rPr lang="en-US" dirty="0"/>
              <a:t>Full Join</a:t>
            </a:r>
          </a:p>
          <a:p>
            <a:pPr marL="0" indent="0">
              <a:buNone/>
            </a:pPr>
            <a:r>
              <a:rPr lang="en-US" dirty="0" smtClean="0"/>
              <a:t>    8. SQL </a:t>
            </a:r>
            <a:r>
              <a:rPr lang="en-US" dirty="0" err="1" smtClean="0"/>
              <a:t>Subqueries</a:t>
            </a:r>
            <a:r>
              <a:rPr lang="en-US" dirty="0" smtClean="0"/>
              <a:t> </a:t>
            </a:r>
            <a:endParaRPr lang="en-US" dirty="0"/>
          </a:p>
          <a:p>
            <a:pPr marL="457200" indent="-457200">
              <a:buFont typeface="+mj-lt"/>
              <a:buAutoNum type="alphaLcPeriod"/>
            </a:pPr>
            <a:r>
              <a:rPr lang="en-US" dirty="0" smtClean="0"/>
              <a:t>FROM </a:t>
            </a:r>
            <a:endParaRPr lang="en-US" dirty="0"/>
          </a:p>
          <a:p>
            <a:pPr marL="457200" indent="-457200">
              <a:buFont typeface="+mj-lt"/>
              <a:buAutoNum type="alphaLcPeriod"/>
            </a:pPr>
            <a:r>
              <a:rPr lang="en-US" dirty="0" smtClean="0"/>
              <a:t>WHERE</a:t>
            </a:r>
          </a:p>
          <a:p>
            <a:pPr marL="0" indent="0">
              <a:buNone/>
            </a:pPr>
            <a:r>
              <a:rPr lang="en-US" dirty="0" smtClean="0"/>
              <a:t>    9. </a:t>
            </a:r>
            <a:r>
              <a:rPr lang="en-US" dirty="0"/>
              <a:t> </a:t>
            </a:r>
            <a:r>
              <a:rPr lang="en-US" dirty="0" smtClean="0"/>
              <a:t>Final Project Iteration 1</a:t>
            </a:r>
          </a:p>
          <a:p>
            <a:pPr marL="0" indent="0">
              <a:buNone/>
            </a:pPr>
            <a:r>
              <a:rPr lang="en-US" dirty="0" smtClean="0"/>
              <a:t>    10. Final </a:t>
            </a:r>
            <a:r>
              <a:rPr lang="en-US" dirty="0"/>
              <a:t>Project Deliverable </a:t>
            </a:r>
          </a:p>
          <a:p>
            <a:pPr marL="457200" indent="-457200">
              <a:buFont typeface="+mj-lt"/>
              <a:buAutoNum type="alphaLcPeriod"/>
            </a:pPr>
            <a:r>
              <a:rPr lang="en-US" dirty="0" smtClean="0"/>
              <a:t>Presentation </a:t>
            </a:r>
            <a:endParaRPr lang="en-US" dirty="0"/>
          </a:p>
          <a:p>
            <a:pPr marL="457200" indent="-457200">
              <a:buFont typeface="+mj-lt"/>
              <a:buAutoNum type="alphaLcPeriod"/>
            </a:pPr>
            <a:r>
              <a:rPr lang="en-US" dirty="0"/>
              <a:t>Final </a:t>
            </a:r>
            <a:r>
              <a:rPr lang="en-US" dirty="0" smtClean="0"/>
              <a:t>submission</a:t>
            </a:r>
            <a:endParaRPr lang="en-US" dirty="0"/>
          </a:p>
          <a:p>
            <a:endParaRPr lang="ru-RU" dirty="0"/>
          </a:p>
        </p:txBody>
      </p:sp>
      <p:sp>
        <p:nvSpPr>
          <p:cNvPr id="3" name="Название 2"/>
          <p:cNvSpPr>
            <a:spLocks noGrp="1"/>
          </p:cNvSpPr>
          <p:nvPr>
            <p:ph type="title"/>
          </p:nvPr>
        </p:nvSpPr>
        <p:spPr/>
        <p:txBody>
          <a:bodyPr/>
          <a:lstStyle/>
          <a:p>
            <a:r>
              <a:rPr lang="en-US" dirty="0" smtClean="0"/>
              <a:t>Course Plan</a:t>
            </a:r>
            <a:endParaRPr lang="ru-RU" dirty="0"/>
          </a:p>
        </p:txBody>
      </p:sp>
    </p:spTree>
    <p:extLst>
      <p:ext uri="{BB962C8B-B14F-4D97-AF65-F5344CB8AC3E}">
        <p14:creationId xmlns:p14="http://schemas.microsoft.com/office/powerpoint/2010/main" val="3906205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extLst>
              <p:ext uri="{D42A27DB-BD31-4B8C-83A1-F6EECF244321}">
                <p14:modId xmlns:p14="http://schemas.microsoft.com/office/powerpoint/2010/main" val="1528523816"/>
              </p:ext>
            </p:extLst>
          </p:nvPr>
        </p:nvGraphicFramePr>
        <p:xfrm>
          <a:off x="914400" y="2590800"/>
          <a:ext cx="7408864" cy="4023360"/>
        </p:xfrm>
        <a:graphic>
          <a:graphicData uri="http://schemas.openxmlformats.org/drawingml/2006/table">
            <a:tbl>
              <a:tblPr firstRow="1" bandRow="1">
                <a:tableStyleId>{5C22544A-7EE6-4342-B048-85BDC9FD1C3A}</a:tableStyleId>
              </a:tblPr>
              <a:tblGrid>
                <a:gridCol w="1524000"/>
                <a:gridCol w="2180432"/>
                <a:gridCol w="1852216"/>
                <a:gridCol w="1852216"/>
              </a:tblGrid>
              <a:tr h="370840">
                <a:tc>
                  <a:txBody>
                    <a:bodyPr/>
                    <a:lstStyle/>
                    <a:p>
                      <a:r>
                        <a:rPr lang="en-US" dirty="0" smtClean="0"/>
                        <a:t>Period</a:t>
                      </a:r>
                      <a:endParaRPr lang="ru-RU" dirty="0"/>
                    </a:p>
                  </a:txBody>
                  <a:tcPr/>
                </a:tc>
                <a:tc>
                  <a:txBody>
                    <a:bodyPr/>
                    <a:lstStyle/>
                    <a:p>
                      <a:r>
                        <a:rPr lang="en-US" dirty="0" smtClean="0"/>
                        <a:t>Assignments</a:t>
                      </a:r>
                      <a:endParaRPr lang="ru-RU" dirty="0"/>
                    </a:p>
                  </a:txBody>
                  <a:tcPr/>
                </a:tc>
                <a:tc>
                  <a:txBody>
                    <a:bodyPr/>
                    <a:lstStyle/>
                    <a:p>
                      <a:r>
                        <a:rPr lang="en-US" dirty="0" smtClean="0"/>
                        <a:t>Number of points</a:t>
                      </a:r>
                      <a:endParaRPr lang="ru-RU" dirty="0"/>
                    </a:p>
                  </a:txBody>
                  <a:tcPr/>
                </a:tc>
                <a:tc>
                  <a:txBody>
                    <a:bodyPr/>
                    <a:lstStyle/>
                    <a:p>
                      <a:r>
                        <a:rPr lang="en-US" dirty="0" smtClean="0"/>
                        <a:t>Total</a:t>
                      </a:r>
                      <a:endParaRPr lang="ru-RU" dirty="0"/>
                    </a:p>
                  </a:txBody>
                  <a:tcPr/>
                </a:tc>
              </a:tr>
              <a:tr h="370840">
                <a:tc>
                  <a:txBody>
                    <a:bodyPr/>
                    <a:lstStyle/>
                    <a:p>
                      <a:r>
                        <a:rPr lang="en-US" dirty="0" smtClean="0"/>
                        <a:t>1</a:t>
                      </a:r>
                      <a:r>
                        <a:rPr lang="en-US" baseline="30000" dirty="0" smtClean="0"/>
                        <a:t>st</a:t>
                      </a:r>
                      <a:r>
                        <a:rPr lang="en-US" baseline="0" dirty="0" smtClean="0"/>
                        <a:t> attestation</a:t>
                      </a:r>
                      <a:endParaRPr lang="ru-RU" dirty="0"/>
                    </a:p>
                  </a:txBody>
                  <a:tcPr/>
                </a:tc>
                <a:tc>
                  <a:txBody>
                    <a:bodyPr/>
                    <a:lstStyle/>
                    <a:p>
                      <a:r>
                        <a:rPr lang="en-US" b="1" dirty="0" smtClean="0"/>
                        <a:t>Laboratory works</a:t>
                      </a:r>
                      <a:r>
                        <a:rPr lang="en-US" dirty="0" smtClean="0"/>
                        <a:t>:</a:t>
                      </a:r>
                    </a:p>
                    <a:p>
                      <a:r>
                        <a:rPr lang="en-US" dirty="0" smtClean="0"/>
                        <a:t>1 assignment,</a:t>
                      </a:r>
                    </a:p>
                    <a:p>
                      <a:r>
                        <a:rPr lang="en-US" dirty="0" smtClean="0"/>
                        <a:t>2 assignment,</a:t>
                      </a:r>
                    </a:p>
                    <a:p>
                      <a:r>
                        <a:rPr lang="en-US" dirty="0" smtClean="0"/>
                        <a:t>3 assignment,</a:t>
                      </a:r>
                    </a:p>
                    <a:p>
                      <a:r>
                        <a:rPr lang="en-US" dirty="0" smtClean="0"/>
                        <a:t>4 assignment</a:t>
                      </a:r>
                      <a:r>
                        <a:rPr lang="ru-RU" dirty="0" smtClean="0"/>
                        <a:t>,</a:t>
                      </a:r>
                    </a:p>
                    <a:p>
                      <a:r>
                        <a:rPr lang="ru-RU" dirty="0" smtClean="0"/>
                        <a:t>5 </a:t>
                      </a:r>
                      <a:r>
                        <a:rPr lang="en-US" dirty="0" smtClean="0"/>
                        <a:t>assignment</a:t>
                      </a:r>
                    </a:p>
                    <a:p>
                      <a:r>
                        <a:rPr lang="en-US" b="1" dirty="0" smtClean="0"/>
                        <a:t>Quizzes</a:t>
                      </a:r>
                      <a:r>
                        <a:rPr lang="en-US" dirty="0" smtClean="0"/>
                        <a:t>:</a:t>
                      </a:r>
                    </a:p>
                    <a:p>
                      <a:r>
                        <a:rPr lang="en-US" dirty="0" smtClean="0"/>
                        <a:t>1</a:t>
                      </a:r>
                    </a:p>
                    <a:p>
                      <a:r>
                        <a:rPr lang="en-US" dirty="0" smtClean="0"/>
                        <a:t>2</a:t>
                      </a:r>
                    </a:p>
                    <a:p>
                      <a:r>
                        <a:rPr lang="en-US" dirty="0" smtClean="0"/>
                        <a:t>3</a:t>
                      </a:r>
                    </a:p>
                    <a:p>
                      <a:r>
                        <a:rPr lang="en-US" dirty="0" smtClean="0"/>
                        <a:t>4</a:t>
                      </a:r>
                    </a:p>
                    <a:p>
                      <a:r>
                        <a:rPr lang="en-US" b="1" dirty="0" smtClean="0"/>
                        <a:t>Midterm</a:t>
                      </a:r>
                    </a:p>
                  </a:txBody>
                  <a:tcPr/>
                </a:tc>
                <a:tc>
                  <a:txBody>
                    <a:bodyPr/>
                    <a:lstStyle/>
                    <a:p>
                      <a:pPr algn="ctr"/>
                      <a:r>
                        <a:rPr lang="ru-RU" b="1" dirty="0" smtClean="0"/>
                        <a:t>5</a:t>
                      </a:r>
                      <a:r>
                        <a:rPr lang="en-US" b="1" dirty="0" smtClean="0"/>
                        <a:t>0</a:t>
                      </a:r>
                    </a:p>
                    <a:p>
                      <a:pPr algn="ctr"/>
                      <a:r>
                        <a:rPr lang="en-US" dirty="0" smtClean="0"/>
                        <a:t>10</a:t>
                      </a:r>
                    </a:p>
                    <a:p>
                      <a:pPr algn="ctr"/>
                      <a:r>
                        <a:rPr lang="en-US" dirty="0" smtClean="0"/>
                        <a:t>10</a:t>
                      </a:r>
                    </a:p>
                    <a:p>
                      <a:pPr algn="ctr"/>
                      <a:r>
                        <a:rPr lang="en-US" dirty="0" smtClean="0"/>
                        <a:t>10</a:t>
                      </a:r>
                    </a:p>
                    <a:p>
                      <a:pPr algn="ctr"/>
                      <a:r>
                        <a:rPr lang="en-US" dirty="0" smtClean="0"/>
                        <a:t>10</a:t>
                      </a:r>
                    </a:p>
                    <a:p>
                      <a:pPr algn="ctr"/>
                      <a:r>
                        <a:rPr lang="ru-RU" b="0" dirty="0" smtClean="0"/>
                        <a:t>10</a:t>
                      </a:r>
                    </a:p>
                    <a:p>
                      <a:pPr algn="ctr"/>
                      <a:r>
                        <a:rPr lang="en-US" b="1" dirty="0" smtClean="0"/>
                        <a:t>20</a:t>
                      </a:r>
                    </a:p>
                    <a:p>
                      <a:pPr algn="ctr"/>
                      <a:r>
                        <a:rPr lang="en-US" dirty="0" smtClean="0"/>
                        <a:t>5</a:t>
                      </a:r>
                    </a:p>
                    <a:p>
                      <a:pPr algn="ctr"/>
                      <a:r>
                        <a:rPr lang="en-US" dirty="0" smtClean="0"/>
                        <a:t>5</a:t>
                      </a:r>
                    </a:p>
                    <a:p>
                      <a:pPr algn="ctr"/>
                      <a:r>
                        <a:rPr lang="en-US" dirty="0" smtClean="0"/>
                        <a:t>5</a:t>
                      </a:r>
                    </a:p>
                    <a:p>
                      <a:pPr algn="ctr"/>
                      <a:r>
                        <a:rPr lang="en-US" dirty="0" smtClean="0"/>
                        <a:t>5</a:t>
                      </a:r>
                    </a:p>
                    <a:p>
                      <a:pPr algn="ctr"/>
                      <a:r>
                        <a:rPr lang="ru-RU" b="1" dirty="0" smtClean="0"/>
                        <a:t>3</a:t>
                      </a:r>
                      <a:r>
                        <a:rPr lang="en-US" b="1" dirty="0" smtClean="0"/>
                        <a:t>0</a:t>
                      </a:r>
                      <a:endParaRPr lang="ru-RU" b="1" dirty="0"/>
                    </a:p>
                  </a:txBody>
                  <a:tcPr/>
                </a:tc>
                <a:tc>
                  <a:txBody>
                    <a:bodyPr/>
                    <a:lstStyle/>
                    <a:p>
                      <a:r>
                        <a:rPr lang="en-US" dirty="0" smtClean="0"/>
                        <a:t>100</a:t>
                      </a:r>
                      <a:endParaRPr lang="ru-RU" dirty="0"/>
                    </a:p>
                  </a:txBody>
                  <a:tcPr/>
                </a:tc>
              </a:tr>
            </a:tbl>
          </a:graphicData>
        </a:graphic>
      </p:graphicFrame>
      <p:sp>
        <p:nvSpPr>
          <p:cNvPr id="3" name="Название 2"/>
          <p:cNvSpPr>
            <a:spLocks noGrp="1"/>
          </p:cNvSpPr>
          <p:nvPr>
            <p:ph type="title"/>
          </p:nvPr>
        </p:nvSpPr>
        <p:spPr/>
        <p:txBody>
          <a:bodyPr/>
          <a:lstStyle/>
          <a:p>
            <a:r>
              <a:rPr lang="en-US" dirty="0" smtClean="0"/>
              <a:t>Evaluation system</a:t>
            </a:r>
            <a:endParaRPr lang="ru-RU" dirty="0"/>
          </a:p>
        </p:txBody>
      </p:sp>
    </p:spTree>
    <p:extLst>
      <p:ext uri="{BB962C8B-B14F-4D97-AF65-F5344CB8AC3E}">
        <p14:creationId xmlns:p14="http://schemas.microsoft.com/office/powerpoint/2010/main" val="1662053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endParaRPr lang="ru-RU"/>
          </a:p>
        </p:txBody>
      </p:sp>
      <p:sp>
        <p:nvSpPr>
          <p:cNvPr id="3" name="Название 2"/>
          <p:cNvSpPr>
            <a:spLocks noGrp="1"/>
          </p:cNvSpPr>
          <p:nvPr>
            <p:ph type="title"/>
          </p:nvPr>
        </p:nvSpPr>
        <p:spPr/>
        <p:txBody>
          <a:bodyPr/>
          <a:lstStyle/>
          <a:p>
            <a:r>
              <a:rPr lang="en-US" dirty="0" smtClean="0"/>
              <a:t>Evaluation system</a:t>
            </a:r>
            <a:endParaRPr lang="ru-RU" dirty="0"/>
          </a:p>
        </p:txBody>
      </p:sp>
      <p:graphicFrame>
        <p:nvGraphicFramePr>
          <p:cNvPr id="4" name="Содержимое 3"/>
          <p:cNvGraphicFramePr>
            <a:graphicFrameLocks/>
          </p:cNvGraphicFramePr>
          <p:nvPr>
            <p:extLst>
              <p:ext uri="{D42A27DB-BD31-4B8C-83A1-F6EECF244321}">
                <p14:modId xmlns:p14="http://schemas.microsoft.com/office/powerpoint/2010/main" val="3664057798"/>
              </p:ext>
            </p:extLst>
          </p:nvPr>
        </p:nvGraphicFramePr>
        <p:xfrm>
          <a:off x="685800" y="2438400"/>
          <a:ext cx="7924800" cy="4495800"/>
        </p:xfrm>
        <a:graphic>
          <a:graphicData uri="http://schemas.openxmlformats.org/drawingml/2006/table">
            <a:tbl>
              <a:tblPr firstRow="1" bandRow="1">
                <a:tableStyleId>{5C22544A-7EE6-4342-B048-85BDC9FD1C3A}</a:tableStyleId>
              </a:tblPr>
              <a:tblGrid>
                <a:gridCol w="1630128"/>
                <a:gridCol w="3627672"/>
                <a:gridCol w="1981200"/>
                <a:gridCol w="685800"/>
              </a:tblGrid>
              <a:tr h="370840">
                <a:tc>
                  <a:txBody>
                    <a:bodyPr/>
                    <a:lstStyle/>
                    <a:p>
                      <a:r>
                        <a:rPr lang="en-US" dirty="0" smtClean="0"/>
                        <a:t>Period</a:t>
                      </a:r>
                      <a:endParaRPr lang="ru-RU" dirty="0"/>
                    </a:p>
                  </a:txBody>
                  <a:tcPr/>
                </a:tc>
                <a:tc>
                  <a:txBody>
                    <a:bodyPr/>
                    <a:lstStyle/>
                    <a:p>
                      <a:r>
                        <a:rPr lang="en-US" dirty="0" smtClean="0"/>
                        <a:t>Assignments</a:t>
                      </a:r>
                      <a:endParaRPr lang="ru-RU" dirty="0"/>
                    </a:p>
                  </a:txBody>
                  <a:tcPr/>
                </a:tc>
                <a:tc>
                  <a:txBody>
                    <a:bodyPr/>
                    <a:lstStyle/>
                    <a:p>
                      <a:r>
                        <a:rPr lang="en-US" dirty="0" smtClean="0"/>
                        <a:t>Number of points</a:t>
                      </a:r>
                      <a:endParaRPr lang="ru-RU" dirty="0"/>
                    </a:p>
                  </a:txBody>
                  <a:tcPr/>
                </a:tc>
                <a:tc>
                  <a:txBody>
                    <a:bodyPr/>
                    <a:lstStyle/>
                    <a:p>
                      <a:r>
                        <a:rPr lang="en-US" dirty="0" smtClean="0"/>
                        <a:t>Total</a:t>
                      </a:r>
                      <a:endParaRPr lang="ru-RU" dirty="0"/>
                    </a:p>
                  </a:txBody>
                  <a:tcPr/>
                </a:tc>
              </a:tr>
              <a:tr h="370840">
                <a:tc>
                  <a:txBody>
                    <a:bodyPr/>
                    <a:lstStyle/>
                    <a:p>
                      <a:r>
                        <a:rPr lang="en-US" baseline="0" dirty="0" smtClean="0"/>
                        <a:t>2</a:t>
                      </a:r>
                      <a:r>
                        <a:rPr lang="en-US" baseline="30000" dirty="0" smtClean="0"/>
                        <a:t>nd</a:t>
                      </a:r>
                      <a:r>
                        <a:rPr lang="en-US" baseline="0" dirty="0" smtClean="0"/>
                        <a:t> attestation</a:t>
                      </a:r>
                      <a:endParaRPr lang="ru-RU" dirty="0"/>
                    </a:p>
                  </a:txBody>
                  <a:tcPr/>
                </a:tc>
                <a:tc>
                  <a:txBody>
                    <a:bodyPr/>
                    <a:lstStyle/>
                    <a:p>
                      <a:r>
                        <a:rPr lang="en-US" b="1" dirty="0" smtClean="0"/>
                        <a:t>Laboratory works</a:t>
                      </a:r>
                      <a:r>
                        <a:rPr lang="en-US" dirty="0" smtClean="0"/>
                        <a:t>:</a:t>
                      </a:r>
                    </a:p>
                    <a:p>
                      <a:r>
                        <a:rPr lang="en-US" dirty="0" smtClean="0"/>
                        <a:t>6 assignment,</a:t>
                      </a:r>
                    </a:p>
                    <a:p>
                      <a:r>
                        <a:rPr lang="en-US" dirty="0" smtClean="0"/>
                        <a:t>7 assignment,</a:t>
                      </a:r>
                    </a:p>
                    <a:p>
                      <a:r>
                        <a:rPr lang="en-US" dirty="0" smtClean="0"/>
                        <a:t>8 assignment,</a:t>
                      </a:r>
                    </a:p>
                    <a:p>
                      <a:r>
                        <a:rPr lang="en-US" dirty="0" smtClean="0"/>
                        <a:t>9 assignment,</a:t>
                      </a:r>
                    </a:p>
                    <a:p>
                      <a:r>
                        <a:rPr lang="en-US" dirty="0" smtClean="0"/>
                        <a:t>Course</a:t>
                      </a:r>
                      <a:r>
                        <a:rPr lang="en-US" baseline="0" dirty="0" smtClean="0"/>
                        <a:t> work</a:t>
                      </a:r>
                      <a:endParaRPr lang="en-US" dirty="0" smtClean="0"/>
                    </a:p>
                    <a:p>
                      <a:r>
                        <a:rPr lang="en-US" b="1" dirty="0" smtClean="0"/>
                        <a:t>Quizzes</a:t>
                      </a:r>
                      <a:r>
                        <a:rPr lang="en-US" dirty="0" smtClean="0"/>
                        <a:t>:</a:t>
                      </a:r>
                    </a:p>
                    <a:p>
                      <a:r>
                        <a:rPr lang="en-US" dirty="0" smtClean="0"/>
                        <a:t>1</a:t>
                      </a:r>
                    </a:p>
                    <a:p>
                      <a:r>
                        <a:rPr lang="en-US" dirty="0" smtClean="0"/>
                        <a:t>2</a:t>
                      </a:r>
                    </a:p>
                    <a:p>
                      <a:r>
                        <a:rPr lang="en-US" dirty="0" smtClean="0"/>
                        <a:t>3</a:t>
                      </a:r>
                    </a:p>
                    <a:p>
                      <a:r>
                        <a:rPr lang="en-US" dirty="0" smtClean="0"/>
                        <a:t>4</a:t>
                      </a:r>
                    </a:p>
                    <a:p>
                      <a:r>
                        <a:rPr lang="en-US" b="1" dirty="0" err="1" smtClean="0"/>
                        <a:t>Endterm</a:t>
                      </a:r>
                      <a:endParaRPr lang="en-US" b="1" dirty="0" smtClean="0"/>
                    </a:p>
                  </a:txBody>
                  <a:tcPr/>
                </a:tc>
                <a:tc>
                  <a:txBody>
                    <a:bodyPr/>
                    <a:lstStyle/>
                    <a:p>
                      <a:pPr algn="ctr"/>
                      <a:r>
                        <a:rPr lang="en-US" b="1" dirty="0" smtClean="0"/>
                        <a:t>50</a:t>
                      </a:r>
                    </a:p>
                    <a:p>
                      <a:pPr algn="ctr"/>
                      <a:r>
                        <a:rPr lang="en-US" dirty="0" smtClean="0"/>
                        <a:t>10</a:t>
                      </a:r>
                    </a:p>
                    <a:p>
                      <a:pPr algn="ctr"/>
                      <a:r>
                        <a:rPr lang="en-US" dirty="0" smtClean="0"/>
                        <a:t>10</a:t>
                      </a:r>
                    </a:p>
                    <a:p>
                      <a:pPr algn="ctr"/>
                      <a:r>
                        <a:rPr lang="en-US" dirty="0" smtClean="0"/>
                        <a:t>10</a:t>
                      </a:r>
                    </a:p>
                    <a:p>
                      <a:pPr algn="ctr"/>
                      <a:r>
                        <a:rPr lang="en-US" dirty="0" smtClean="0"/>
                        <a:t>10</a:t>
                      </a:r>
                    </a:p>
                    <a:p>
                      <a:pPr algn="ctr"/>
                      <a:r>
                        <a:rPr lang="en-US" b="0" dirty="0" smtClean="0"/>
                        <a:t>10</a:t>
                      </a:r>
                    </a:p>
                    <a:p>
                      <a:pPr algn="ctr"/>
                      <a:r>
                        <a:rPr lang="en-US" b="1" dirty="0" smtClean="0"/>
                        <a:t>20</a:t>
                      </a:r>
                    </a:p>
                    <a:p>
                      <a:pPr algn="ctr"/>
                      <a:r>
                        <a:rPr lang="en-US" dirty="0" smtClean="0"/>
                        <a:t>5</a:t>
                      </a:r>
                    </a:p>
                    <a:p>
                      <a:pPr algn="ctr"/>
                      <a:r>
                        <a:rPr lang="en-US" dirty="0" smtClean="0"/>
                        <a:t>5</a:t>
                      </a:r>
                    </a:p>
                    <a:p>
                      <a:pPr algn="ctr"/>
                      <a:r>
                        <a:rPr lang="en-US" dirty="0" smtClean="0"/>
                        <a:t>5</a:t>
                      </a:r>
                    </a:p>
                    <a:p>
                      <a:pPr algn="ctr"/>
                      <a:r>
                        <a:rPr lang="en-US" dirty="0" smtClean="0"/>
                        <a:t>5</a:t>
                      </a:r>
                    </a:p>
                    <a:p>
                      <a:pPr algn="ctr"/>
                      <a:r>
                        <a:rPr lang="en-US" b="1" dirty="0" smtClean="0"/>
                        <a:t>30</a:t>
                      </a:r>
                      <a:endParaRPr lang="ru-RU" b="1" dirty="0"/>
                    </a:p>
                  </a:txBody>
                  <a:tcPr/>
                </a:tc>
                <a:tc>
                  <a:txBody>
                    <a:bodyPr/>
                    <a:lstStyle/>
                    <a:p>
                      <a:r>
                        <a:rPr lang="en-US" dirty="0" smtClean="0"/>
                        <a:t>100</a:t>
                      </a:r>
                      <a:endParaRPr lang="ru-RU" dirty="0"/>
                    </a:p>
                  </a:txBody>
                  <a:tcPr/>
                </a:tc>
              </a:tr>
              <a:tr h="370840">
                <a:tc>
                  <a:txBody>
                    <a:bodyPr/>
                    <a:lstStyle/>
                    <a:p>
                      <a:r>
                        <a:rPr lang="en-US" dirty="0" smtClean="0"/>
                        <a:t>Final Exam</a:t>
                      </a:r>
                      <a:endParaRPr lang="ru-RU" dirty="0"/>
                    </a:p>
                  </a:txBody>
                  <a:tcPr/>
                </a:tc>
                <a:tc>
                  <a:txBody>
                    <a:bodyPr/>
                    <a:lstStyle/>
                    <a:p>
                      <a:r>
                        <a:rPr lang="en-US" b="1" dirty="0" smtClean="0"/>
                        <a:t>Individual Project</a:t>
                      </a:r>
                    </a:p>
                  </a:txBody>
                  <a:tcPr/>
                </a:tc>
                <a:tc>
                  <a:txBody>
                    <a:bodyPr/>
                    <a:lstStyle/>
                    <a:p>
                      <a:pPr algn="ctr"/>
                      <a:endParaRPr lang="ru-RU" b="1" dirty="0"/>
                    </a:p>
                  </a:txBody>
                  <a:tcPr/>
                </a:tc>
                <a:tc>
                  <a:txBody>
                    <a:bodyPr/>
                    <a:lstStyle/>
                    <a:p>
                      <a:r>
                        <a:rPr lang="en-US" dirty="0" smtClean="0"/>
                        <a:t>100</a:t>
                      </a:r>
                      <a:endParaRPr lang="ru-RU" dirty="0"/>
                    </a:p>
                  </a:txBody>
                  <a:tcPr/>
                </a:tc>
              </a:tr>
              <a:tr h="370840">
                <a:tc>
                  <a:txBody>
                    <a:bodyPr/>
                    <a:lstStyle/>
                    <a:p>
                      <a:r>
                        <a:rPr lang="en-US" dirty="0" smtClean="0"/>
                        <a:t>Total</a:t>
                      </a:r>
                      <a:endParaRPr lang="ru-RU" dirty="0"/>
                    </a:p>
                  </a:txBody>
                  <a:tcPr/>
                </a:tc>
                <a:tc>
                  <a:txBody>
                    <a:bodyPr/>
                    <a:lstStyle/>
                    <a:p>
                      <a:r>
                        <a:rPr lang="en-US" b="1" dirty="0" smtClean="0"/>
                        <a:t>0,3*1stAtt+0,3*2ndAtt+0,4*Final</a:t>
                      </a:r>
                    </a:p>
                  </a:txBody>
                  <a:tcPr/>
                </a:tc>
                <a:tc>
                  <a:txBody>
                    <a:bodyPr/>
                    <a:lstStyle/>
                    <a:p>
                      <a:pPr algn="ctr"/>
                      <a:endParaRPr lang="ru-RU" b="1" dirty="0"/>
                    </a:p>
                  </a:txBody>
                  <a:tcPr/>
                </a:tc>
                <a:tc>
                  <a:txBody>
                    <a:bodyPr/>
                    <a:lstStyle/>
                    <a:p>
                      <a:r>
                        <a:rPr lang="en-US" dirty="0" smtClean="0"/>
                        <a:t>100</a:t>
                      </a:r>
                      <a:endParaRPr lang="ru-RU" dirty="0"/>
                    </a:p>
                  </a:txBody>
                  <a:tcPr/>
                </a:tc>
              </a:tr>
            </a:tbl>
          </a:graphicData>
        </a:graphic>
      </p:graphicFrame>
    </p:spTree>
    <p:extLst>
      <p:ext uri="{BB962C8B-B14F-4D97-AF65-F5344CB8AC3E}">
        <p14:creationId xmlns:p14="http://schemas.microsoft.com/office/powerpoint/2010/main" val="246689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азвание 3"/>
          <p:cNvSpPr>
            <a:spLocks noGrp="1"/>
          </p:cNvSpPr>
          <p:nvPr>
            <p:ph type="ctrTitle"/>
          </p:nvPr>
        </p:nvSpPr>
        <p:spPr>
          <a:xfrm>
            <a:off x="685800" y="2667000"/>
            <a:ext cx="7772400" cy="1780108"/>
          </a:xfrm>
        </p:spPr>
        <p:txBody>
          <a:bodyPr>
            <a:normAutofit fontScale="90000"/>
          </a:bodyPr>
          <a:lstStyle/>
          <a:p>
            <a:r>
              <a:rPr lang="en-US" b="1" dirty="0" smtClean="0"/>
              <a:t>Chapter 1. </a:t>
            </a:r>
            <a:br>
              <a:rPr lang="en-US" b="1" dirty="0" smtClean="0"/>
            </a:br>
            <a:r>
              <a:rPr lang="en-US" b="1" dirty="0" smtClean="0"/>
              <a:t>ICT </a:t>
            </a:r>
            <a:r>
              <a:rPr lang="en-US" b="1" dirty="0"/>
              <a:t>introduction. Computer Systems. Data Representation </a:t>
            </a:r>
            <a:r>
              <a:rPr lang="en-US" dirty="0"/>
              <a:t/>
            </a:r>
            <a:br>
              <a:rPr lang="en-US" dirty="0"/>
            </a:br>
            <a:endParaRPr lang="ru-RU" dirty="0"/>
          </a:p>
        </p:txBody>
      </p:sp>
    </p:spTree>
    <p:extLst>
      <p:ext uri="{BB962C8B-B14F-4D97-AF65-F5344CB8AC3E}">
        <p14:creationId xmlns:p14="http://schemas.microsoft.com/office/powerpoint/2010/main" val="820329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20000"/>
          </a:bodyPr>
          <a:lstStyle/>
          <a:p>
            <a:pPr algn="just"/>
            <a:r>
              <a:rPr lang="en-US" dirty="0"/>
              <a:t>Information communication technologies (ICT) refers to technologies that provide access to information through telecommunications. It is similar to Information Technology (IT), but focuses primarily on communication technologies. This includes the Internet, wireless networks, cell phones, and other communication mediums. </a:t>
            </a:r>
          </a:p>
          <a:p>
            <a:pPr algn="just"/>
            <a:r>
              <a:rPr lang="en-US" dirty="0"/>
              <a:t>Information technology (IT) is the use of any computers, storage, networking and other physical devices, infrastructure and processes to create, process, store, secure and exchange all forms of electronic data. </a:t>
            </a:r>
          </a:p>
          <a:p>
            <a:pPr algn="just"/>
            <a:endParaRPr lang="ru-RU" dirty="0"/>
          </a:p>
        </p:txBody>
      </p:sp>
      <p:sp>
        <p:nvSpPr>
          <p:cNvPr id="3" name="Название 2"/>
          <p:cNvSpPr>
            <a:spLocks noGrp="1"/>
          </p:cNvSpPr>
          <p:nvPr>
            <p:ph type="title"/>
          </p:nvPr>
        </p:nvSpPr>
        <p:spPr/>
        <p:txBody>
          <a:bodyPr/>
          <a:lstStyle/>
          <a:p>
            <a:r>
              <a:rPr lang="en-US" b="1" dirty="0"/>
              <a:t>ICT introduction</a:t>
            </a:r>
            <a:endParaRPr lang="ru-RU" dirty="0"/>
          </a:p>
        </p:txBody>
      </p:sp>
    </p:spTree>
    <p:extLst>
      <p:ext uri="{BB962C8B-B14F-4D97-AF65-F5344CB8AC3E}">
        <p14:creationId xmlns:p14="http://schemas.microsoft.com/office/powerpoint/2010/main" val="380124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dirty="0"/>
              <a:t>-  An electronic device that is programmed to accept data, process data into useful information and store it for later use </a:t>
            </a:r>
          </a:p>
          <a:p>
            <a:r>
              <a:rPr lang="en-US" dirty="0"/>
              <a:t>-  Computer consists of hardware and software </a:t>
            </a:r>
          </a:p>
          <a:p>
            <a:r>
              <a:rPr lang="en-US" dirty="0"/>
              <a:t>-  Relationship between hardware and software </a:t>
            </a:r>
          </a:p>
          <a:p>
            <a:pPr marL="0" indent="0">
              <a:buNone/>
            </a:pPr>
            <a:endParaRPr lang="ru-RU" dirty="0"/>
          </a:p>
        </p:txBody>
      </p:sp>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smtClean="0"/>
              <a:t>What </a:t>
            </a:r>
            <a:r>
              <a:rPr lang="en-US" b="1" dirty="0"/>
              <a:t>is a computer? </a:t>
            </a:r>
            <a:r>
              <a:rPr lang="en-US" dirty="0"/>
              <a:t/>
            </a:r>
            <a:br>
              <a:rPr lang="en-US" dirty="0"/>
            </a:br>
            <a:endParaRPr lang="ru-RU" dirty="0"/>
          </a:p>
        </p:txBody>
      </p:sp>
    </p:spTree>
    <p:extLst>
      <p:ext uri="{BB962C8B-B14F-4D97-AF65-F5344CB8AC3E}">
        <p14:creationId xmlns:p14="http://schemas.microsoft.com/office/powerpoint/2010/main" val="253990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72067" y="2675466"/>
            <a:ext cx="7408333" cy="3877733"/>
          </a:xfrm>
        </p:spPr>
        <p:txBody>
          <a:bodyPr>
            <a:normAutofit fontScale="85000" lnSpcReduction="10000"/>
          </a:bodyPr>
          <a:lstStyle/>
          <a:p>
            <a:r>
              <a:rPr lang="en-US" dirty="0"/>
              <a:t>-  Software is a set of data or computer instructions; </a:t>
            </a:r>
          </a:p>
          <a:p>
            <a:r>
              <a:rPr lang="en-US" dirty="0"/>
              <a:t>-  Software receives data from the user and processes it through the computer to produce output; </a:t>
            </a:r>
          </a:p>
          <a:p>
            <a:r>
              <a:rPr lang="en-US" dirty="0"/>
              <a:t>-  Software is responsible for how computer interacts with user; </a:t>
            </a:r>
          </a:p>
          <a:p>
            <a:r>
              <a:rPr lang="en-US" dirty="0"/>
              <a:t>-  Software divides into two categories: operating system (OS) software and application software; </a:t>
            </a:r>
          </a:p>
          <a:p>
            <a:r>
              <a:rPr lang="en-US" dirty="0"/>
              <a:t>- OS software controls all activities and resources of a computer, and manages the interconnection between computer and users. (Ex: Microsoft Windows, Unix, Mac OS</a:t>
            </a:r>
            <a:r>
              <a:rPr lang="en-US" dirty="0" smtClean="0"/>
              <a:t>)</a:t>
            </a:r>
          </a:p>
          <a:p>
            <a:r>
              <a:rPr lang="en-US" dirty="0" smtClean="0"/>
              <a:t>- </a:t>
            </a:r>
            <a:r>
              <a:rPr lang="en-US" dirty="0"/>
              <a:t>Application software is a collection of programs that helps users to carry out the task. (Microsoft Word, Game programs, Databases, Graphics software). </a:t>
            </a:r>
          </a:p>
        </p:txBody>
      </p:sp>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smtClean="0"/>
              <a:t>What </a:t>
            </a:r>
            <a:r>
              <a:rPr lang="en-US" b="1" dirty="0"/>
              <a:t>is software? </a:t>
            </a:r>
            <a:r>
              <a:rPr lang="en-US" dirty="0"/>
              <a:t/>
            </a:r>
            <a:br>
              <a:rPr lang="en-US" dirty="0"/>
            </a:br>
            <a:endParaRPr lang="ru-RU" dirty="0"/>
          </a:p>
        </p:txBody>
      </p:sp>
    </p:spTree>
    <p:extLst>
      <p:ext uri="{BB962C8B-B14F-4D97-AF65-F5344CB8AC3E}">
        <p14:creationId xmlns:p14="http://schemas.microsoft.com/office/powerpoint/2010/main" val="323595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GB" dirty="0" smtClean="0"/>
              <a:t>1. General introduction about the course</a:t>
            </a:r>
          </a:p>
          <a:p>
            <a:r>
              <a:rPr lang="en-GB" dirty="0" smtClean="0"/>
              <a:t>2. Course Plan</a:t>
            </a:r>
          </a:p>
          <a:p>
            <a:endParaRPr lang="ru-RU" dirty="0"/>
          </a:p>
        </p:txBody>
      </p:sp>
      <p:sp>
        <p:nvSpPr>
          <p:cNvPr id="3" name="Заголовок 2"/>
          <p:cNvSpPr>
            <a:spLocks noGrp="1"/>
          </p:cNvSpPr>
          <p:nvPr>
            <p:ph type="title"/>
          </p:nvPr>
        </p:nvSpPr>
        <p:spPr/>
        <p:txBody>
          <a:bodyPr/>
          <a:lstStyle/>
          <a:p>
            <a:r>
              <a:rPr lang="en-GB" dirty="0" smtClean="0"/>
              <a:t>Outline</a:t>
            </a:r>
            <a:endParaRPr lang="ru-RU" dirty="0"/>
          </a:p>
        </p:txBody>
      </p:sp>
    </p:spTree>
    <p:extLst>
      <p:ext uri="{BB962C8B-B14F-4D97-AF65-F5344CB8AC3E}">
        <p14:creationId xmlns:p14="http://schemas.microsoft.com/office/powerpoint/2010/main" val="17650256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b="1" dirty="0"/>
              <a:t>Hardware </a:t>
            </a:r>
            <a:r>
              <a:rPr lang="en-US" dirty="0"/>
              <a:t>– is a collection of physical electronic components of digital computer. All tangibles elements including CPU, motherboard, headphones, mouse and etc. </a:t>
            </a:r>
          </a:p>
          <a:p>
            <a:pPr marL="0" indent="0">
              <a:buNone/>
            </a:pPr>
            <a:endParaRPr lang="ru-RU" dirty="0"/>
          </a:p>
        </p:txBody>
      </p:sp>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smtClean="0"/>
              <a:t>Hardware </a:t>
            </a:r>
            <a:r>
              <a:rPr lang="en-US" dirty="0"/>
              <a:t/>
            </a:r>
            <a:br>
              <a:rPr lang="en-US" dirty="0"/>
            </a:br>
            <a:endParaRPr lang="ru-RU" dirty="0"/>
          </a:p>
        </p:txBody>
      </p:sp>
    </p:spTree>
    <p:extLst>
      <p:ext uri="{BB962C8B-B14F-4D97-AF65-F5344CB8AC3E}">
        <p14:creationId xmlns:p14="http://schemas.microsoft.com/office/powerpoint/2010/main" val="1026173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p:cNvPicPr>
            <a:picLocks noGrp="1" noChangeAspect="1"/>
          </p:cNvPicPr>
          <p:nvPr>
            <p:ph idx="1"/>
          </p:nvPr>
        </p:nvPicPr>
        <p:blipFill>
          <a:blip r:embed="rId2"/>
          <a:srcRect l="-7638" r="-7638"/>
          <a:stretch>
            <a:fillRect/>
          </a:stretch>
        </p:blipFill>
        <p:spPr>
          <a:xfrm>
            <a:off x="228600" y="2514600"/>
            <a:ext cx="8669800" cy="4038600"/>
          </a:xfrm>
        </p:spPr>
      </p:pic>
      <p:sp>
        <p:nvSpPr>
          <p:cNvPr id="3" name="Название 2"/>
          <p:cNvSpPr>
            <a:spLocks noGrp="1"/>
          </p:cNvSpPr>
          <p:nvPr>
            <p:ph type="title"/>
          </p:nvPr>
        </p:nvSpPr>
        <p:spPr/>
        <p:txBody>
          <a:bodyPr/>
          <a:lstStyle/>
          <a:p>
            <a:r>
              <a:rPr lang="en-US" dirty="0" smtClean="0"/>
              <a:t>Computer Subsystem</a:t>
            </a:r>
            <a:endParaRPr lang="ru-RU" dirty="0"/>
          </a:p>
        </p:txBody>
      </p:sp>
    </p:spTree>
    <p:extLst>
      <p:ext uri="{BB962C8B-B14F-4D97-AF65-F5344CB8AC3E}">
        <p14:creationId xmlns:p14="http://schemas.microsoft.com/office/powerpoint/2010/main" val="3542057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lnSpcReduction="10000"/>
          </a:bodyPr>
          <a:lstStyle/>
          <a:p>
            <a:r>
              <a:rPr lang="en-US" dirty="0"/>
              <a:t>The central processing unit (CPU) is the main subsystem of the computer. It performs the operations on data. It has three parts: an arithmetic logic unit (ALU), a control unit and a set of registers, fast storage </a:t>
            </a:r>
            <a:r>
              <a:rPr lang="en-US" dirty="0" smtClean="0"/>
              <a:t>locations.</a:t>
            </a:r>
          </a:p>
          <a:p>
            <a:r>
              <a:rPr lang="en-US" dirty="0" smtClean="0"/>
              <a:t>Main </a:t>
            </a:r>
            <a:r>
              <a:rPr lang="en-US" dirty="0"/>
              <a:t>memory- consists of a collection of storage locations, each with a unique identifier, called an address. Data is transferred to and from memory in groups of bits called words. </a:t>
            </a:r>
          </a:p>
          <a:p>
            <a:endParaRPr lang="ru-RU" dirty="0"/>
          </a:p>
        </p:txBody>
      </p:sp>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smtClean="0"/>
              <a:t>Hardware </a:t>
            </a:r>
            <a:r>
              <a:rPr lang="en-US" b="1" dirty="0"/>
              <a:t>Components </a:t>
            </a:r>
            <a:r>
              <a:rPr lang="en-US" dirty="0"/>
              <a:t/>
            </a:r>
            <a:br>
              <a:rPr lang="en-US" dirty="0"/>
            </a:br>
            <a:endParaRPr lang="ru-RU" dirty="0"/>
          </a:p>
        </p:txBody>
      </p:sp>
    </p:spTree>
    <p:extLst>
      <p:ext uri="{BB962C8B-B14F-4D97-AF65-F5344CB8AC3E}">
        <p14:creationId xmlns:p14="http://schemas.microsoft.com/office/powerpoint/2010/main" val="3124925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85000" lnSpcReduction="10000"/>
          </a:bodyPr>
          <a:lstStyle/>
          <a:p>
            <a:r>
              <a:rPr lang="en-US" dirty="0"/>
              <a:t>-  Data word - A word can be a group of 8 bits, 16 bits, 32 bits or 64 bits (and growing). If the word is 8 bits, it is referred to as a byte. The term “byte” is so common in computer science that sometimes a 16-bit word is referred to as a 2-byte word, or a 32-bit word is referred to as a 4- byte word. </a:t>
            </a:r>
          </a:p>
          <a:p>
            <a:r>
              <a:rPr lang="en-US" dirty="0"/>
              <a:t>-  Address space to access a word in memory requires an identifier. Although programmers use a name to identify a word (or a collection of words), at the hardware level each word is identified by an address. The total number of uniquely identifiable locations in memory is called the address space. For example, a memory with 64 kilobytes and a word size of 1 byte has an address space that ranges from 0 to 65,535. </a:t>
            </a:r>
          </a:p>
          <a:p>
            <a:endParaRPr lang="ru-RU" dirty="0"/>
          </a:p>
        </p:txBody>
      </p:sp>
      <p:sp>
        <p:nvSpPr>
          <p:cNvPr id="3" name="Название 2"/>
          <p:cNvSpPr>
            <a:spLocks noGrp="1"/>
          </p:cNvSpPr>
          <p:nvPr>
            <p:ph type="title"/>
          </p:nvPr>
        </p:nvSpPr>
        <p:spPr/>
        <p:txBody>
          <a:bodyPr>
            <a:normAutofit fontScale="90000"/>
          </a:bodyPr>
          <a:lstStyle/>
          <a:p>
            <a:r>
              <a:rPr lang="en-US" b="1" dirty="0"/>
              <a:t/>
            </a:r>
            <a:br>
              <a:rPr lang="en-US" b="1" dirty="0"/>
            </a:br>
            <a:r>
              <a:rPr lang="en-US" b="1" dirty="0"/>
              <a:t>Hardware Components </a:t>
            </a:r>
            <a:r>
              <a:rPr lang="en-US" dirty="0"/>
              <a:t/>
            </a:r>
            <a:br>
              <a:rPr lang="en-US" dirty="0"/>
            </a:br>
            <a:endParaRPr lang="ru-RU" dirty="0"/>
          </a:p>
        </p:txBody>
      </p:sp>
    </p:spTree>
    <p:extLst>
      <p:ext uri="{BB962C8B-B14F-4D97-AF65-F5344CB8AC3E}">
        <p14:creationId xmlns:p14="http://schemas.microsoft.com/office/powerpoint/2010/main" val="4212330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smtClean="0"/>
              <a:t>Memory </a:t>
            </a:r>
            <a:r>
              <a:rPr lang="en-US" b="1" dirty="0"/>
              <a:t>units </a:t>
            </a:r>
            <a:r>
              <a:rPr lang="en-US" dirty="0"/>
              <a:t/>
            </a:r>
            <a:br>
              <a:rPr lang="en-US" dirty="0"/>
            </a:b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1002045336"/>
              </p:ext>
            </p:extLst>
          </p:nvPr>
        </p:nvGraphicFramePr>
        <p:xfrm>
          <a:off x="1143000" y="2895600"/>
          <a:ext cx="6781800" cy="2286000"/>
        </p:xfrm>
        <a:graphic>
          <a:graphicData uri="http://schemas.openxmlformats.org/drawingml/2006/table">
            <a:tbl>
              <a:tblPr firstRow="1" bandRow="1">
                <a:tableStyleId>{5C22544A-7EE6-4342-B048-85BDC9FD1C3A}</a:tableStyleId>
              </a:tblPr>
              <a:tblGrid>
                <a:gridCol w="2260600"/>
                <a:gridCol w="2260600"/>
                <a:gridCol w="2260600"/>
              </a:tblGrid>
              <a:tr h="457200">
                <a:tc>
                  <a:txBody>
                    <a:bodyPr/>
                    <a:lstStyle/>
                    <a:p>
                      <a:r>
                        <a:rPr lang="en-US" dirty="0" smtClean="0"/>
                        <a:t>Unit</a:t>
                      </a:r>
                      <a:endParaRPr lang="ru-RU" dirty="0"/>
                    </a:p>
                  </a:txBody>
                  <a:tcPr/>
                </a:tc>
                <a:tc>
                  <a:txBody>
                    <a:bodyPr/>
                    <a:lstStyle/>
                    <a:p>
                      <a:r>
                        <a:rPr lang="en-US" dirty="0" smtClean="0"/>
                        <a:t>Number of Bytes</a:t>
                      </a:r>
                      <a:endParaRPr lang="ru-RU" dirty="0"/>
                    </a:p>
                  </a:txBody>
                  <a:tcPr/>
                </a:tc>
                <a:tc>
                  <a:txBody>
                    <a:bodyPr/>
                    <a:lstStyle/>
                    <a:p>
                      <a:r>
                        <a:rPr lang="en-US" dirty="0" smtClean="0"/>
                        <a:t>Approximation</a:t>
                      </a:r>
                      <a:endParaRPr lang="ru-RU" dirty="0"/>
                    </a:p>
                  </a:txBody>
                  <a:tcPr/>
                </a:tc>
              </a:tr>
              <a:tr h="457200">
                <a:tc>
                  <a:txBody>
                    <a:bodyPr/>
                    <a:lstStyle/>
                    <a:p>
                      <a:r>
                        <a:rPr lang="en-US" dirty="0" smtClean="0"/>
                        <a:t>Kilobyte</a:t>
                      </a:r>
                      <a:endParaRPr lang="ru-RU" dirty="0"/>
                    </a:p>
                  </a:txBody>
                  <a:tcPr/>
                </a:tc>
                <a:tc>
                  <a:txBody>
                    <a:bodyPr/>
                    <a:lstStyle/>
                    <a:p>
                      <a:r>
                        <a:rPr lang="en-US" dirty="0" smtClean="0"/>
                        <a:t>2</a:t>
                      </a:r>
                      <a:r>
                        <a:rPr lang="en-US" baseline="30000" dirty="0" smtClean="0"/>
                        <a:t>10 </a:t>
                      </a:r>
                      <a:r>
                        <a:rPr lang="en-US" baseline="0" dirty="0" smtClean="0"/>
                        <a:t>(1024 bytes)</a:t>
                      </a:r>
                      <a:endParaRPr lang="ru-RU" baseline="0" dirty="0"/>
                    </a:p>
                  </a:txBody>
                  <a:tcPr/>
                </a:tc>
                <a:tc>
                  <a:txBody>
                    <a:bodyPr/>
                    <a:lstStyle/>
                    <a:p>
                      <a:r>
                        <a:rPr lang="en-US" dirty="0" smtClean="0"/>
                        <a:t>10</a:t>
                      </a:r>
                      <a:r>
                        <a:rPr lang="en-US" baseline="30000" dirty="0" smtClean="0"/>
                        <a:t>3</a:t>
                      </a:r>
                      <a:endParaRPr lang="ru-RU" baseline="30000" dirty="0"/>
                    </a:p>
                  </a:txBody>
                  <a:tcPr/>
                </a:tc>
              </a:tr>
              <a:tr h="457200">
                <a:tc>
                  <a:txBody>
                    <a:bodyPr/>
                    <a:lstStyle/>
                    <a:p>
                      <a:r>
                        <a:rPr lang="en-US" dirty="0" smtClean="0"/>
                        <a:t>Megabyte</a:t>
                      </a:r>
                      <a:endParaRPr lang="ru-RU" dirty="0"/>
                    </a:p>
                  </a:txBody>
                  <a:tcPr/>
                </a:tc>
                <a:tc>
                  <a:txBody>
                    <a:bodyPr/>
                    <a:lstStyle/>
                    <a:p>
                      <a:r>
                        <a:rPr lang="en-US" dirty="0" smtClean="0"/>
                        <a:t>2</a:t>
                      </a:r>
                      <a:r>
                        <a:rPr lang="en-US" baseline="30000" dirty="0" smtClean="0"/>
                        <a:t>20</a:t>
                      </a:r>
                      <a:r>
                        <a:rPr lang="en-US" baseline="0" dirty="0" smtClean="0"/>
                        <a:t>(1,048,576)</a:t>
                      </a:r>
                      <a:endParaRPr lang="ru-RU" baseline="0" dirty="0"/>
                    </a:p>
                  </a:txBody>
                  <a:tcPr/>
                </a:tc>
                <a:tc>
                  <a:txBody>
                    <a:bodyPr/>
                    <a:lstStyle/>
                    <a:p>
                      <a:r>
                        <a:rPr lang="en-US" dirty="0" smtClean="0"/>
                        <a:t>10</a:t>
                      </a:r>
                      <a:r>
                        <a:rPr lang="en-US" baseline="30000" dirty="0" smtClean="0"/>
                        <a:t>6</a:t>
                      </a:r>
                      <a:endParaRPr lang="ru-RU" baseline="30000" dirty="0"/>
                    </a:p>
                  </a:txBody>
                  <a:tcPr/>
                </a:tc>
              </a:tr>
              <a:tr h="457200">
                <a:tc>
                  <a:txBody>
                    <a:bodyPr/>
                    <a:lstStyle/>
                    <a:p>
                      <a:r>
                        <a:rPr lang="en-US" dirty="0" smtClean="0"/>
                        <a:t>Gigabyte</a:t>
                      </a:r>
                      <a:endParaRPr lang="ru-RU" dirty="0"/>
                    </a:p>
                  </a:txBody>
                  <a:tcPr/>
                </a:tc>
                <a:tc>
                  <a:txBody>
                    <a:bodyPr/>
                    <a:lstStyle/>
                    <a:p>
                      <a:r>
                        <a:rPr lang="en-US" dirty="0" smtClean="0"/>
                        <a:t>2</a:t>
                      </a:r>
                      <a:r>
                        <a:rPr lang="en-US" baseline="30000" dirty="0" smtClean="0"/>
                        <a:t>30</a:t>
                      </a:r>
                      <a:r>
                        <a:rPr lang="en-US" baseline="0" dirty="0" smtClean="0"/>
                        <a:t>(1,073,741,824)</a:t>
                      </a:r>
                      <a:endParaRPr lang="ru-RU" baseline="30000" dirty="0"/>
                    </a:p>
                  </a:txBody>
                  <a:tcPr/>
                </a:tc>
                <a:tc>
                  <a:txBody>
                    <a:bodyPr/>
                    <a:lstStyle/>
                    <a:p>
                      <a:r>
                        <a:rPr lang="en-US" dirty="0" smtClean="0"/>
                        <a:t>10</a:t>
                      </a:r>
                      <a:r>
                        <a:rPr lang="en-US" baseline="30000" dirty="0" smtClean="0"/>
                        <a:t>9</a:t>
                      </a:r>
                      <a:endParaRPr lang="ru-RU" baseline="30000" dirty="0"/>
                    </a:p>
                  </a:txBody>
                  <a:tcPr/>
                </a:tc>
              </a:tr>
              <a:tr h="457200">
                <a:tc>
                  <a:txBody>
                    <a:bodyPr/>
                    <a:lstStyle/>
                    <a:p>
                      <a:r>
                        <a:rPr lang="en-US" dirty="0" smtClean="0"/>
                        <a:t>Terabyte</a:t>
                      </a:r>
                      <a:endParaRPr lang="ru-RU" dirty="0"/>
                    </a:p>
                  </a:txBody>
                  <a:tcPr/>
                </a:tc>
                <a:tc>
                  <a:txBody>
                    <a:bodyPr/>
                    <a:lstStyle/>
                    <a:p>
                      <a:r>
                        <a:rPr lang="en-US" dirty="0" smtClean="0"/>
                        <a:t>2</a:t>
                      </a:r>
                      <a:r>
                        <a:rPr lang="en-US" baseline="30000" dirty="0" smtClean="0"/>
                        <a:t>40</a:t>
                      </a:r>
                      <a:endParaRPr lang="ru-RU" baseline="30000" dirty="0"/>
                    </a:p>
                  </a:txBody>
                  <a:tcPr/>
                </a:tc>
                <a:tc>
                  <a:txBody>
                    <a:bodyPr/>
                    <a:lstStyle/>
                    <a:p>
                      <a:r>
                        <a:rPr lang="en-US" dirty="0" smtClean="0"/>
                        <a:t>10</a:t>
                      </a:r>
                      <a:r>
                        <a:rPr lang="en-US" baseline="30000" dirty="0" smtClean="0"/>
                        <a:t>12</a:t>
                      </a:r>
                      <a:endParaRPr lang="ru-RU" baseline="30000" dirty="0"/>
                    </a:p>
                  </a:txBody>
                  <a:tcPr/>
                </a:tc>
              </a:tr>
            </a:tbl>
          </a:graphicData>
        </a:graphic>
      </p:graphicFrame>
    </p:spTree>
    <p:extLst>
      <p:ext uri="{BB962C8B-B14F-4D97-AF65-F5344CB8AC3E}">
        <p14:creationId xmlns:p14="http://schemas.microsoft.com/office/powerpoint/2010/main" val="3526077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dirty="0"/>
              <a:t>Example 1.1 A computer has 32 MB (megabytes) of memory. How many bits are needed to address any single byte in memory?</a:t>
            </a:r>
            <a:br>
              <a:rPr lang="en-US" dirty="0"/>
            </a:br>
            <a:endParaRPr lang="en-US" dirty="0"/>
          </a:p>
          <a:p>
            <a:pPr marL="0" indent="0">
              <a:buNone/>
            </a:pPr>
            <a:endParaRPr lang="ru-RU" dirty="0"/>
          </a:p>
        </p:txBody>
      </p:sp>
      <p:sp>
        <p:nvSpPr>
          <p:cNvPr id="3" name="Название 2"/>
          <p:cNvSpPr>
            <a:spLocks noGrp="1"/>
          </p:cNvSpPr>
          <p:nvPr>
            <p:ph type="title"/>
          </p:nvPr>
        </p:nvSpPr>
        <p:spPr/>
        <p:txBody>
          <a:bodyPr/>
          <a:lstStyle/>
          <a:p>
            <a:r>
              <a:rPr lang="en-US" dirty="0" smtClean="0"/>
              <a:t>Example</a:t>
            </a:r>
            <a:endParaRPr lang="ru-RU" dirty="0"/>
          </a:p>
        </p:txBody>
      </p:sp>
    </p:spTree>
    <p:extLst>
      <p:ext uri="{BB962C8B-B14F-4D97-AF65-F5344CB8AC3E}">
        <p14:creationId xmlns:p14="http://schemas.microsoft.com/office/powerpoint/2010/main" val="4285711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dirty="0"/>
              <a:t>Example 1.2. A computer has 128 MB of memory. Each word in this computer is eight bytes. How many bits are needed to address any single word in memory?</a:t>
            </a:r>
            <a:br>
              <a:rPr lang="en-US" dirty="0"/>
            </a:br>
            <a:endParaRPr lang="en-US" dirty="0"/>
          </a:p>
          <a:p>
            <a:pPr marL="0" indent="0">
              <a:buNone/>
            </a:pPr>
            <a:endParaRPr lang="ru-RU" dirty="0"/>
          </a:p>
        </p:txBody>
      </p:sp>
      <p:sp>
        <p:nvSpPr>
          <p:cNvPr id="3" name="Название 2"/>
          <p:cNvSpPr>
            <a:spLocks noGrp="1"/>
          </p:cNvSpPr>
          <p:nvPr>
            <p:ph type="title"/>
          </p:nvPr>
        </p:nvSpPr>
        <p:spPr/>
        <p:txBody>
          <a:bodyPr/>
          <a:lstStyle/>
          <a:p>
            <a:r>
              <a:rPr lang="en-US" dirty="0"/>
              <a:t>E</a:t>
            </a:r>
            <a:r>
              <a:rPr lang="en-US" dirty="0" smtClean="0"/>
              <a:t>xample</a:t>
            </a:r>
            <a:endParaRPr lang="ru-RU" dirty="0"/>
          </a:p>
        </p:txBody>
      </p:sp>
    </p:spTree>
    <p:extLst>
      <p:ext uri="{BB962C8B-B14F-4D97-AF65-F5344CB8AC3E}">
        <p14:creationId xmlns:p14="http://schemas.microsoft.com/office/powerpoint/2010/main" val="2426578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pPr algn="just"/>
            <a:r>
              <a:rPr lang="en-US" dirty="0"/>
              <a:t>RAM (random access memory) is a temporary holding area for both data and instructions. it loses any information it is holding when the power is turned off. RAM is one of the fastest types of memory, allowing it to switch quickly between </a:t>
            </a:r>
            <a:r>
              <a:rPr lang="en-US" dirty="0" smtClean="0"/>
              <a:t>tasks.</a:t>
            </a:r>
          </a:p>
          <a:p>
            <a:pPr algn="just"/>
            <a:r>
              <a:rPr lang="en-US" dirty="0" smtClean="0"/>
              <a:t>ROM </a:t>
            </a:r>
            <a:r>
              <a:rPr lang="en-US" dirty="0"/>
              <a:t>(read-only-memory) is a permanent holding memory, it does not require a constant source of power to retain the information stored on it. </a:t>
            </a:r>
          </a:p>
          <a:p>
            <a:pPr algn="just"/>
            <a:endParaRPr lang="ru-RU" dirty="0"/>
          </a:p>
        </p:txBody>
      </p:sp>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smtClean="0"/>
              <a:t>Memory </a:t>
            </a:r>
            <a:r>
              <a:rPr lang="en-US" b="1" dirty="0"/>
              <a:t>types </a:t>
            </a:r>
            <a:r>
              <a:rPr lang="en-US" dirty="0"/>
              <a:t/>
            </a:r>
            <a:br>
              <a:rPr lang="en-US" dirty="0"/>
            </a:br>
            <a:endParaRPr lang="ru-RU" dirty="0"/>
          </a:p>
        </p:txBody>
      </p:sp>
    </p:spTree>
    <p:extLst>
      <p:ext uri="{BB962C8B-B14F-4D97-AF65-F5344CB8AC3E}">
        <p14:creationId xmlns:p14="http://schemas.microsoft.com/office/powerpoint/2010/main" val="842167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dirty="0"/>
              <a:t>The input/output (I/O) subsystem is the collection of electronic devices. This subsystem allows a computer to communicate with the outside world and to store both programs and data. </a:t>
            </a:r>
          </a:p>
          <a:p>
            <a:endParaRPr lang="ru-RU" dirty="0"/>
          </a:p>
        </p:txBody>
      </p:sp>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err="1" smtClean="0"/>
              <a:t>Input/Output</a:t>
            </a:r>
            <a:r>
              <a:rPr lang="en-US" b="1" dirty="0" smtClean="0"/>
              <a:t> </a:t>
            </a:r>
            <a:r>
              <a:rPr lang="en-US" b="1" dirty="0"/>
              <a:t>Subsystem </a:t>
            </a:r>
            <a:r>
              <a:rPr lang="en-US" dirty="0"/>
              <a:t/>
            </a:r>
            <a:br>
              <a:rPr lang="en-US" dirty="0"/>
            </a:br>
            <a:endParaRPr lang="ru-RU" dirty="0"/>
          </a:p>
        </p:txBody>
      </p:sp>
    </p:spTree>
    <p:extLst>
      <p:ext uri="{BB962C8B-B14F-4D97-AF65-F5344CB8AC3E}">
        <p14:creationId xmlns:p14="http://schemas.microsoft.com/office/powerpoint/2010/main" val="1484175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p:cNvPicPr>
            <a:picLocks noGrp="1" noChangeAspect="1"/>
          </p:cNvPicPr>
          <p:nvPr>
            <p:ph idx="1"/>
          </p:nvPr>
        </p:nvPicPr>
        <p:blipFill rotWithShape="1">
          <a:blip r:embed="rId2"/>
          <a:srcRect l="-8959" r="-14640" b="-6975"/>
          <a:stretch/>
        </p:blipFill>
        <p:spPr>
          <a:xfrm>
            <a:off x="838200" y="2667000"/>
            <a:ext cx="7758450" cy="3939837"/>
          </a:xfrm>
        </p:spPr>
      </p:pic>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err="1" smtClean="0"/>
              <a:t>Input</a:t>
            </a:r>
            <a:r>
              <a:rPr lang="en-US" b="1" dirty="0" err="1"/>
              <a:t>/Output</a:t>
            </a:r>
            <a:r>
              <a:rPr lang="en-US" b="1" dirty="0"/>
              <a:t> Subsystem </a:t>
            </a:r>
            <a:r>
              <a:rPr lang="en-US" dirty="0"/>
              <a:t/>
            </a:r>
            <a:br>
              <a:rPr lang="en-US" dirty="0"/>
            </a:br>
            <a:endParaRPr lang="ru-RU" dirty="0"/>
          </a:p>
        </p:txBody>
      </p:sp>
    </p:spTree>
    <p:extLst>
      <p:ext uri="{BB962C8B-B14F-4D97-AF65-F5344CB8AC3E}">
        <p14:creationId xmlns:p14="http://schemas.microsoft.com/office/powerpoint/2010/main" val="206582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438400"/>
            <a:ext cx="7408333" cy="3450696"/>
          </a:xfrm>
        </p:spPr>
        <p:txBody>
          <a:bodyPr/>
          <a:lstStyle/>
          <a:p>
            <a:pPr marL="109728" indent="0" algn="ctr">
              <a:buNone/>
            </a:pPr>
            <a:endParaRPr lang="en-GB" sz="3600" dirty="0" smtClean="0"/>
          </a:p>
          <a:p>
            <a:pPr marL="109728" indent="0" algn="ctr">
              <a:buNone/>
            </a:pPr>
            <a:endParaRPr lang="en-GB" sz="3600" dirty="0"/>
          </a:p>
          <a:p>
            <a:pPr marL="109728" indent="0" algn="ctr">
              <a:buNone/>
            </a:pPr>
            <a:r>
              <a:rPr lang="en-GB" sz="4000" b="1" dirty="0" smtClean="0">
                <a:solidFill>
                  <a:srgbClr val="105766"/>
                </a:solidFill>
              </a:rPr>
              <a:t>1</a:t>
            </a:r>
            <a:r>
              <a:rPr lang="en-GB" sz="4000" b="1" dirty="0">
                <a:solidFill>
                  <a:srgbClr val="105766"/>
                </a:solidFill>
              </a:rPr>
              <a:t>. General introduction about the course</a:t>
            </a:r>
          </a:p>
          <a:p>
            <a:endParaRPr lang="en-US" dirty="0"/>
          </a:p>
        </p:txBody>
      </p:sp>
    </p:spTree>
    <p:extLst>
      <p:ext uri="{BB962C8B-B14F-4D97-AF65-F5344CB8AC3E}">
        <p14:creationId xmlns:p14="http://schemas.microsoft.com/office/powerpoint/2010/main" val="165928133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20000"/>
          </a:bodyPr>
          <a:lstStyle/>
          <a:p>
            <a:r>
              <a:rPr lang="en-US" dirty="0"/>
              <a:t>Example 1.3. Which of the following computer input device enable video conference? </a:t>
            </a:r>
            <a:endParaRPr lang="en-US" dirty="0" smtClean="0"/>
          </a:p>
          <a:p>
            <a:pPr marL="0" indent="0">
              <a:buNone/>
            </a:pPr>
            <a:r>
              <a:rPr lang="en-US" dirty="0" smtClean="0"/>
              <a:t>A</a:t>
            </a:r>
            <a:r>
              <a:rPr lang="en-US" dirty="0"/>
              <a:t>: Microphone</a:t>
            </a:r>
            <a:br>
              <a:rPr lang="en-US" dirty="0"/>
            </a:br>
            <a:r>
              <a:rPr lang="en-US" dirty="0"/>
              <a:t>B: Digital Camera</a:t>
            </a:r>
            <a:br>
              <a:rPr lang="en-US" dirty="0"/>
            </a:br>
            <a:r>
              <a:rPr lang="en-US" dirty="0"/>
              <a:t>C: Voice recognition</a:t>
            </a:r>
          </a:p>
          <a:p>
            <a:pPr marL="0" indent="0">
              <a:buNone/>
            </a:pPr>
            <a:r>
              <a:rPr lang="en-US" dirty="0" smtClean="0"/>
              <a:t>D</a:t>
            </a:r>
            <a:r>
              <a:rPr lang="en-US" i="1" dirty="0"/>
              <a:t>: </a:t>
            </a:r>
            <a:r>
              <a:rPr lang="en-US" dirty="0"/>
              <a:t>Webcam </a:t>
            </a:r>
          </a:p>
          <a:p>
            <a:r>
              <a:rPr lang="en-US" dirty="0"/>
              <a:t>Example 1.4. The I/O devices are sometimes called the peripheral devices because they surround the CPU and memory of the computer </a:t>
            </a:r>
            <a:r>
              <a:rPr lang="en-US" dirty="0" smtClean="0"/>
              <a:t>system.</a:t>
            </a:r>
          </a:p>
          <a:p>
            <a:pPr marL="457200" indent="-457200">
              <a:buAutoNum type="alphaLcParenR"/>
            </a:pPr>
            <a:r>
              <a:rPr lang="en-US" dirty="0" smtClean="0"/>
              <a:t>True</a:t>
            </a:r>
            <a:endParaRPr lang="en-US" dirty="0"/>
          </a:p>
          <a:p>
            <a:pPr marL="457200" indent="-457200">
              <a:buAutoNum type="alphaLcParenR"/>
            </a:pPr>
            <a:r>
              <a:rPr lang="en-US" dirty="0" smtClean="0"/>
              <a:t>False</a:t>
            </a:r>
          </a:p>
          <a:p>
            <a:pPr marL="0" indent="0">
              <a:buNone/>
            </a:pPr>
            <a:endParaRPr lang="ru-RU" dirty="0"/>
          </a:p>
        </p:txBody>
      </p:sp>
      <p:sp>
        <p:nvSpPr>
          <p:cNvPr id="3" name="Название 2"/>
          <p:cNvSpPr>
            <a:spLocks noGrp="1"/>
          </p:cNvSpPr>
          <p:nvPr>
            <p:ph type="title"/>
          </p:nvPr>
        </p:nvSpPr>
        <p:spPr/>
        <p:txBody>
          <a:bodyPr/>
          <a:lstStyle/>
          <a:p>
            <a:r>
              <a:rPr lang="en-US" dirty="0" smtClean="0"/>
              <a:t>Example</a:t>
            </a:r>
            <a:endParaRPr lang="ru-RU" dirty="0"/>
          </a:p>
        </p:txBody>
      </p:sp>
    </p:spTree>
    <p:extLst>
      <p:ext uri="{BB962C8B-B14F-4D97-AF65-F5344CB8AC3E}">
        <p14:creationId xmlns:p14="http://schemas.microsoft.com/office/powerpoint/2010/main" val="2884948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p:cNvPicPr>
            <a:picLocks noGrp="1" noChangeAspect="1"/>
          </p:cNvPicPr>
          <p:nvPr>
            <p:ph idx="1"/>
          </p:nvPr>
        </p:nvPicPr>
        <p:blipFill rotWithShape="1">
          <a:blip r:embed="rId2"/>
          <a:srcRect l="1227" t="77" b="-4279"/>
          <a:stretch/>
        </p:blipFill>
        <p:spPr>
          <a:xfrm>
            <a:off x="2133600" y="2514600"/>
            <a:ext cx="5156200" cy="4523858"/>
          </a:xfrm>
        </p:spPr>
      </p:pic>
      <p:sp>
        <p:nvSpPr>
          <p:cNvPr id="3" name="Название 2"/>
          <p:cNvSpPr>
            <a:spLocks noGrp="1"/>
          </p:cNvSpPr>
          <p:nvPr>
            <p:ph type="title"/>
          </p:nvPr>
        </p:nvSpPr>
        <p:spPr/>
        <p:txBody>
          <a:bodyPr/>
          <a:lstStyle/>
          <a:p>
            <a:r>
              <a:rPr lang="en-US" dirty="0" smtClean="0"/>
              <a:t>Example</a:t>
            </a:r>
            <a:endParaRPr lang="ru-RU" dirty="0"/>
          </a:p>
        </p:txBody>
      </p:sp>
      <p:sp>
        <p:nvSpPr>
          <p:cNvPr id="5" name="Прямоугольник 4"/>
          <p:cNvSpPr/>
          <p:nvPr/>
        </p:nvSpPr>
        <p:spPr>
          <a:xfrm>
            <a:off x="304800" y="1905000"/>
            <a:ext cx="4572000" cy="1077218"/>
          </a:xfrm>
          <a:prstGeom prst="rect">
            <a:avLst/>
          </a:prstGeom>
        </p:spPr>
        <p:txBody>
          <a:bodyPr>
            <a:spAutoFit/>
          </a:bodyPr>
          <a:lstStyle/>
          <a:p>
            <a:r>
              <a:rPr lang="en-US" sz="3200" baseline="30000" dirty="0">
                <a:solidFill>
                  <a:schemeClr val="tx2"/>
                </a:solidFill>
              </a:rPr>
              <a:t>Example 1.5. Please, draw a line between matching items in each column.</a:t>
            </a:r>
            <a:endParaRPr lang="ru-RU" sz="3200" dirty="0">
              <a:solidFill>
                <a:schemeClr val="tx2"/>
              </a:solidFill>
            </a:endParaRPr>
          </a:p>
        </p:txBody>
      </p:sp>
    </p:spTree>
    <p:extLst>
      <p:ext uri="{BB962C8B-B14F-4D97-AF65-F5344CB8AC3E}">
        <p14:creationId xmlns:p14="http://schemas.microsoft.com/office/powerpoint/2010/main" val="2870635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304800" y="2675466"/>
            <a:ext cx="4724399" cy="3725333"/>
          </a:xfrm>
        </p:spPr>
        <p:txBody>
          <a:bodyPr>
            <a:normAutofit fontScale="77500" lnSpcReduction="20000"/>
          </a:bodyPr>
          <a:lstStyle/>
          <a:p>
            <a:pPr algn="just"/>
            <a:r>
              <a:rPr lang="en-US" dirty="0"/>
              <a:t>A piece of data, such as an alphabet letter, may be represented using a sequence of binary digits- 0's and 1's. There are several types of codes used to represent character data. For example, using extended ASCII (America Standard Code for Information Interchange) code, the alphabet letter "a" can be represented using a series of eight binary digits, "01100001." Each binary digit is called a </a:t>
            </a:r>
            <a:r>
              <a:rPr lang="en-US" b="1" dirty="0"/>
              <a:t>bit</a:t>
            </a:r>
            <a:r>
              <a:rPr lang="en-US" dirty="0"/>
              <a:t>. And, eight bits is one </a:t>
            </a:r>
            <a:r>
              <a:rPr lang="en-US" b="1" dirty="0"/>
              <a:t>byte</a:t>
            </a:r>
            <a:r>
              <a:rPr lang="en-US" dirty="0"/>
              <a:t>. Extended ASCII code uses eight bits (or one byte) to represent input characters. Below are binary representations of characters in extended ASCII code. </a:t>
            </a:r>
          </a:p>
          <a:p>
            <a:pPr algn="just"/>
            <a:endParaRPr lang="ru-RU" dirty="0"/>
          </a:p>
        </p:txBody>
      </p:sp>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smtClean="0"/>
              <a:t>Data </a:t>
            </a:r>
            <a:r>
              <a:rPr lang="en-US" b="1" dirty="0"/>
              <a:t>Representation </a:t>
            </a:r>
            <a:r>
              <a:rPr lang="en-US" dirty="0"/>
              <a:t/>
            </a:r>
            <a:br>
              <a:rPr lang="en-US" dirty="0"/>
            </a:br>
            <a:endParaRPr lang="ru-RU" dirty="0"/>
          </a:p>
        </p:txBody>
      </p:sp>
      <p:pic>
        <p:nvPicPr>
          <p:cNvPr id="4" name="Изображение 3"/>
          <p:cNvPicPr>
            <a:picLocks noChangeAspect="1"/>
          </p:cNvPicPr>
          <p:nvPr/>
        </p:nvPicPr>
        <p:blipFill>
          <a:blip r:embed="rId3"/>
          <a:stretch>
            <a:fillRect/>
          </a:stretch>
        </p:blipFill>
        <p:spPr>
          <a:xfrm>
            <a:off x="4994700" y="2743200"/>
            <a:ext cx="4143660" cy="3352800"/>
          </a:xfrm>
          <a:prstGeom prst="rect">
            <a:avLst/>
          </a:prstGeom>
        </p:spPr>
      </p:pic>
    </p:spTree>
    <p:extLst>
      <p:ext uri="{BB962C8B-B14F-4D97-AF65-F5344CB8AC3E}">
        <p14:creationId xmlns:p14="http://schemas.microsoft.com/office/powerpoint/2010/main" val="2254522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pPr marL="0" indent="0">
              <a:buNone/>
            </a:pPr>
            <a:r>
              <a:rPr lang="en-US" b="1" dirty="0"/>
              <a:t>Number Systems </a:t>
            </a:r>
            <a:endParaRPr lang="en-US" dirty="0"/>
          </a:p>
          <a:p>
            <a:r>
              <a:rPr lang="en-US" dirty="0"/>
              <a:t>Binary: base 2 (digits 0-1</a:t>
            </a:r>
            <a:r>
              <a:rPr lang="en-US" dirty="0" smtClean="0"/>
              <a:t>)</a:t>
            </a:r>
          </a:p>
          <a:p>
            <a:r>
              <a:rPr lang="en-US" dirty="0" smtClean="0"/>
              <a:t>Decimal</a:t>
            </a:r>
            <a:r>
              <a:rPr lang="en-US" dirty="0"/>
              <a:t>: base 10 (digits 0-9</a:t>
            </a:r>
            <a:r>
              <a:rPr lang="en-US" dirty="0" smtClean="0"/>
              <a:t>)</a:t>
            </a:r>
          </a:p>
          <a:p>
            <a:r>
              <a:rPr lang="en-US" dirty="0" smtClean="0"/>
              <a:t>Hexadecimal</a:t>
            </a:r>
            <a:r>
              <a:rPr lang="en-US" dirty="0"/>
              <a:t>: base 16 (digits 0-9 and A-F) </a:t>
            </a:r>
          </a:p>
          <a:p>
            <a:pPr marL="0" indent="0">
              <a:buNone/>
            </a:pPr>
            <a:endParaRPr lang="ru-RU" dirty="0"/>
          </a:p>
        </p:txBody>
      </p:sp>
      <p:sp>
        <p:nvSpPr>
          <p:cNvPr id="3" name="Название 2"/>
          <p:cNvSpPr>
            <a:spLocks noGrp="1"/>
          </p:cNvSpPr>
          <p:nvPr>
            <p:ph type="title"/>
          </p:nvPr>
        </p:nvSpPr>
        <p:spPr/>
        <p:txBody>
          <a:bodyPr/>
          <a:lstStyle/>
          <a:p>
            <a:r>
              <a:rPr lang="en-US" dirty="0" smtClean="0"/>
              <a:t>Number Systems</a:t>
            </a:r>
            <a:endParaRPr lang="ru-RU" dirty="0"/>
          </a:p>
        </p:txBody>
      </p:sp>
    </p:spTree>
    <p:extLst>
      <p:ext uri="{BB962C8B-B14F-4D97-AF65-F5344CB8AC3E}">
        <p14:creationId xmlns:p14="http://schemas.microsoft.com/office/powerpoint/2010/main" val="4230389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72067" y="2675466"/>
            <a:ext cx="7408333" cy="4030133"/>
          </a:xfrm>
        </p:spPr>
        <p:txBody>
          <a:bodyPr>
            <a:normAutofit fontScale="92500" lnSpcReduction="20000"/>
          </a:bodyPr>
          <a:lstStyle/>
          <a:p>
            <a:r>
              <a:rPr lang="en-US" dirty="0"/>
              <a:t>Since all numbering-systems are treated the same, you already have all the tools necessary to convert to and from binary. Let's review converting from binary to decimal the number 10110110</a:t>
            </a:r>
            <a:r>
              <a:rPr lang="en-US" baseline="-25000" dirty="0"/>
              <a:t>2</a:t>
            </a:r>
            <a:r>
              <a:rPr lang="en-US" dirty="0"/>
              <a:t>. </a:t>
            </a:r>
          </a:p>
          <a:p>
            <a:r>
              <a:rPr lang="en-US" dirty="0"/>
              <a:t>The highest place, p, is obtained by counting the number of places in the binary number, starting from zero</a:t>
            </a:r>
            <a:r>
              <a:rPr lang="en-US" dirty="0" smtClean="0"/>
              <a:t>. In this case, p</a:t>
            </a:r>
            <a:r>
              <a:rPr lang="en-US" dirty="0"/>
              <a:t>=7.1×2</a:t>
            </a:r>
            <a:r>
              <a:rPr lang="en-US" baseline="30000" dirty="0"/>
              <a:t>7</a:t>
            </a:r>
            <a:r>
              <a:rPr lang="en-US" dirty="0"/>
              <a:t> +0×2</a:t>
            </a:r>
            <a:r>
              <a:rPr lang="en-US" baseline="30000" dirty="0"/>
              <a:t>6</a:t>
            </a:r>
            <a:r>
              <a:rPr lang="en-US" dirty="0"/>
              <a:t> +1×2</a:t>
            </a:r>
            <a:r>
              <a:rPr lang="en-US" baseline="30000" dirty="0"/>
              <a:t>5</a:t>
            </a:r>
            <a:r>
              <a:rPr lang="en-US" dirty="0"/>
              <a:t> +1×2</a:t>
            </a:r>
            <a:r>
              <a:rPr lang="en-US" baseline="30000" dirty="0"/>
              <a:t>4</a:t>
            </a:r>
            <a:r>
              <a:rPr lang="en-US" dirty="0"/>
              <a:t> +0×2</a:t>
            </a:r>
            <a:r>
              <a:rPr lang="en-US" baseline="30000" dirty="0"/>
              <a:t>3</a:t>
            </a:r>
            <a:r>
              <a:rPr lang="en-US" dirty="0"/>
              <a:t> +1×2</a:t>
            </a:r>
            <a:r>
              <a:rPr lang="en-US" baseline="30000" dirty="0"/>
              <a:t>2</a:t>
            </a:r>
            <a:r>
              <a:rPr lang="en-US" dirty="0"/>
              <a:t> +1×2</a:t>
            </a:r>
            <a:r>
              <a:rPr lang="en-US" baseline="30000" dirty="0"/>
              <a:t>1</a:t>
            </a:r>
            <a:r>
              <a:rPr lang="en-US" dirty="0"/>
              <a:t> +0×2</a:t>
            </a:r>
            <a:r>
              <a:rPr lang="en-US" baseline="30000" dirty="0"/>
              <a:t>0</a:t>
            </a:r>
            <a:r>
              <a:rPr lang="en-US" dirty="0"/>
              <a:t> =1×128+0× 64 + 1 × 32 + 1 × 16 + 0 × 8 + 1 × 4 + 1 × 2 + 0 × 1 = 128 + 0 + 32 + 16 + 0 + 4 + 2 + 0 = 182. </a:t>
            </a:r>
            <a:endParaRPr lang="en-US" dirty="0" smtClean="0"/>
          </a:p>
          <a:p>
            <a:r>
              <a:rPr lang="en-US" dirty="0"/>
              <a:t>Example 1.6. In 100110</a:t>
            </a:r>
            <a:r>
              <a:rPr lang="en-US" baseline="-25000" dirty="0"/>
              <a:t>2</a:t>
            </a:r>
            <a:r>
              <a:rPr lang="en-US" dirty="0"/>
              <a:t>, the largest place is 2</a:t>
            </a:r>
            <a:r>
              <a:rPr lang="en-US" baseline="30000" dirty="0"/>
              <a:t>p</a:t>
            </a:r>
            <a:r>
              <a:rPr lang="en-US" dirty="0"/>
              <a:t>, where p = 5. Because binary is the easiest numbering system to convert into decimal, it will help us later when we are converting hexadecimal numbers. </a:t>
            </a:r>
          </a:p>
          <a:p>
            <a:endParaRPr lang="ru-RU" dirty="0"/>
          </a:p>
        </p:txBody>
      </p:sp>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smtClean="0"/>
              <a:t>Binary </a:t>
            </a:r>
            <a:r>
              <a:rPr lang="en-US" dirty="0"/>
              <a:t/>
            </a:r>
            <a:br>
              <a:rPr lang="en-US" dirty="0"/>
            </a:br>
            <a:endParaRPr lang="ru-RU" dirty="0"/>
          </a:p>
        </p:txBody>
      </p:sp>
    </p:spTree>
    <p:extLst>
      <p:ext uri="{BB962C8B-B14F-4D97-AF65-F5344CB8AC3E}">
        <p14:creationId xmlns:p14="http://schemas.microsoft.com/office/powerpoint/2010/main" val="1425236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a:bodyPr>
          <a:lstStyle/>
          <a:p>
            <a:r>
              <a:rPr lang="en-US" dirty="0"/>
              <a:t>Example 1.7. Convert the binary </a:t>
            </a:r>
            <a:r>
              <a:rPr lang="en-US" b="1" dirty="0"/>
              <a:t>100101</a:t>
            </a:r>
            <a:r>
              <a:rPr lang="en-US" b="1" baseline="-25000" dirty="0"/>
              <a:t>2</a:t>
            </a:r>
            <a:r>
              <a:rPr lang="en-US" b="1" dirty="0"/>
              <a:t> </a:t>
            </a:r>
            <a:r>
              <a:rPr lang="en-US" dirty="0"/>
              <a:t>to its decimal equivalent:</a:t>
            </a:r>
            <a:br>
              <a:rPr lang="en-US" dirty="0"/>
            </a:br>
            <a:r>
              <a:rPr lang="en-US" dirty="0"/>
              <a:t>[(1) x 2</a:t>
            </a:r>
            <a:r>
              <a:rPr lang="en-US" baseline="30000" dirty="0"/>
              <a:t>5</a:t>
            </a:r>
            <a:r>
              <a:rPr lang="en-US" dirty="0"/>
              <a:t>] + [(0) x 2</a:t>
            </a:r>
            <a:r>
              <a:rPr lang="en-US" baseline="30000" dirty="0"/>
              <a:t>4</a:t>
            </a:r>
            <a:r>
              <a:rPr lang="en-US" dirty="0"/>
              <a:t>] + [(0) x 2</a:t>
            </a:r>
            <a:r>
              <a:rPr lang="en-US" baseline="30000" dirty="0"/>
              <a:t>3</a:t>
            </a:r>
            <a:r>
              <a:rPr lang="en-US" dirty="0"/>
              <a:t>] + [(1) x 2</a:t>
            </a:r>
            <a:r>
              <a:rPr lang="en-US" baseline="30000" dirty="0"/>
              <a:t>2</a:t>
            </a:r>
            <a:r>
              <a:rPr lang="en-US" dirty="0"/>
              <a:t>] + [(0) x 2</a:t>
            </a:r>
            <a:r>
              <a:rPr lang="en-US" baseline="30000" dirty="0"/>
              <a:t>1</a:t>
            </a:r>
            <a:r>
              <a:rPr lang="en-US" dirty="0"/>
              <a:t>] + [(1) x 2</a:t>
            </a:r>
            <a:r>
              <a:rPr lang="en-US" baseline="30000" dirty="0"/>
              <a:t>0</a:t>
            </a:r>
            <a:r>
              <a:rPr lang="en-US" dirty="0"/>
              <a:t>] = [1 x 32] + [0 x 16] + [0 x 8] + [1 x 4] + [0 x 2] + [1 x 1] = 37</a:t>
            </a:r>
            <a:r>
              <a:rPr lang="en-US" baseline="-25000" dirty="0"/>
              <a:t>10</a:t>
            </a:r>
            <a:r>
              <a:rPr lang="en-US" dirty="0" smtClean="0"/>
              <a:t>.</a:t>
            </a:r>
          </a:p>
          <a:p>
            <a:r>
              <a:rPr lang="en-US" dirty="0"/>
              <a:t>Output: the decimal equivalent for binary </a:t>
            </a:r>
            <a:r>
              <a:rPr lang="en-US" b="1" dirty="0"/>
              <a:t>100101</a:t>
            </a:r>
            <a:r>
              <a:rPr lang="en-US" b="1" baseline="-25000" dirty="0"/>
              <a:t>2</a:t>
            </a:r>
            <a:r>
              <a:rPr lang="en-US" b="1" dirty="0"/>
              <a:t> </a:t>
            </a:r>
            <a:r>
              <a:rPr lang="en-US" dirty="0"/>
              <a:t>is </a:t>
            </a:r>
            <a:r>
              <a:rPr lang="en-US" b="1" dirty="0"/>
              <a:t>37</a:t>
            </a:r>
            <a:r>
              <a:rPr lang="en-US" b="1" baseline="-25000" dirty="0"/>
              <a:t>10</a:t>
            </a:r>
            <a:r>
              <a:rPr lang="en-US" dirty="0"/>
              <a:t>.</a:t>
            </a:r>
            <a:br>
              <a:rPr lang="en-US" dirty="0"/>
            </a:br>
            <a:endParaRPr lang="en-US" dirty="0"/>
          </a:p>
          <a:p>
            <a:pPr marL="0" indent="0">
              <a:buNone/>
            </a:pPr>
            <a:endParaRPr lang="en-US" dirty="0"/>
          </a:p>
          <a:p>
            <a:endParaRPr lang="ru-RU" dirty="0"/>
          </a:p>
        </p:txBody>
      </p:sp>
      <p:sp>
        <p:nvSpPr>
          <p:cNvPr id="3" name="Название 2"/>
          <p:cNvSpPr>
            <a:spLocks noGrp="1"/>
          </p:cNvSpPr>
          <p:nvPr>
            <p:ph type="title"/>
          </p:nvPr>
        </p:nvSpPr>
        <p:spPr/>
        <p:txBody>
          <a:bodyPr/>
          <a:lstStyle/>
          <a:p>
            <a:r>
              <a:rPr lang="en-US" dirty="0"/>
              <a:t>E</a:t>
            </a:r>
            <a:r>
              <a:rPr lang="en-US" dirty="0" smtClean="0"/>
              <a:t>xample</a:t>
            </a:r>
            <a:endParaRPr lang="ru-RU" dirty="0"/>
          </a:p>
        </p:txBody>
      </p:sp>
    </p:spTree>
    <p:extLst>
      <p:ext uri="{BB962C8B-B14F-4D97-AF65-F5344CB8AC3E}">
        <p14:creationId xmlns:p14="http://schemas.microsoft.com/office/powerpoint/2010/main" val="3859533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dirty="0"/>
              <a:t>Example 1.8. Give it a try by converting the binary number 01110110 to decimal by filling the table. </a:t>
            </a:r>
            <a:endParaRPr lang="ru-RU" dirty="0"/>
          </a:p>
        </p:txBody>
      </p:sp>
      <p:sp>
        <p:nvSpPr>
          <p:cNvPr id="3" name="Название 2"/>
          <p:cNvSpPr>
            <a:spLocks noGrp="1"/>
          </p:cNvSpPr>
          <p:nvPr>
            <p:ph type="title"/>
          </p:nvPr>
        </p:nvSpPr>
        <p:spPr/>
        <p:txBody>
          <a:bodyPr/>
          <a:lstStyle/>
          <a:p>
            <a:r>
              <a:rPr lang="en-US" dirty="0" smtClean="0"/>
              <a:t>Example</a:t>
            </a:r>
            <a:endParaRPr lang="ru-RU" dirty="0"/>
          </a:p>
        </p:txBody>
      </p:sp>
      <p:pic>
        <p:nvPicPr>
          <p:cNvPr id="4" name="Изображение 3"/>
          <p:cNvPicPr>
            <a:picLocks noChangeAspect="1"/>
          </p:cNvPicPr>
          <p:nvPr/>
        </p:nvPicPr>
        <p:blipFill>
          <a:blip r:embed="rId3"/>
          <a:stretch>
            <a:fillRect/>
          </a:stretch>
        </p:blipFill>
        <p:spPr>
          <a:xfrm>
            <a:off x="0" y="3962400"/>
            <a:ext cx="9144000" cy="1793991"/>
          </a:xfrm>
          <a:prstGeom prst="rect">
            <a:avLst/>
          </a:prstGeom>
        </p:spPr>
      </p:pic>
    </p:spTree>
    <p:extLst>
      <p:ext uri="{BB962C8B-B14F-4D97-AF65-F5344CB8AC3E}">
        <p14:creationId xmlns:p14="http://schemas.microsoft.com/office/powerpoint/2010/main" val="1152162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b="1" dirty="0"/>
              <a:t>Decimal to Binary:</a:t>
            </a:r>
            <a:br>
              <a:rPr lang="en-US" b="1" dirty="0"/>
            </a:br>
            <a:r>
              <a:rPr lang="en-US" dirty="0"/>
              <a:t>Example 1.9. Convert the decimal </a:t>
            </a:r>
            <a:r>
              <a:rPr lang="en-US" b="1" dirty="0"/>
              <a:t>26</a:t>
            </a:r>
            <a:r>
              <a:rPr lang="en-US" b="1" baseline="-25000" dirty="0"/>
              <a:t>10</a:t>
            </a:r>
            <a:r>
              <a:rPr lang="en-US" b="1" dirty="0"/>
              <a:t> </a:t>
            </a:r>
            <a:r>
              <a:rPr lang="en-US" dirty="0"/>
              <a:t>to its binary equivalent </a:t>
            </a:r>
          </a:p>
          <a:p>
            <a:endParaRPr lang="ru-RU" dirty="0"/>
          </a:p>
        </p:txBody>
      </p:sp>
      <p:sp>
        <p:nvSpPr>
          <p:cNvPr id="3" name="Название 2"/>
          <p:cNvSpPr>
            <a:spLocks noGrp="1"/>
          </p:cNvSpPr>
          <p:nvPr>
            <p:ph type="title"/>
          </p:nvPr>
        </p:nvSpPr>
        <p:spPr/>
        <p:txBody>
          <a:bodyPr/>
          <a:lstStyle/>
          <a:p>
            <a:r>
              <a:rPr lang="en-US" b="1" dirty="0"/>
              <a:t>Decimal to Binary</a:t>
            </a:r>
            <a:endParaRPr lang="ru-RU" dirty="0"/>
          </a:p>
        </p:txBody>
      </p:sp>
      <p:pic>
        <p:nvPicPr>
          <p:cNvPr id="4" name="Изображение 3"/>
          <p:cNvPicPr>
            <a:picLocks noChangeAspect="1"/>
          </p:cNvPicPr>
          <p:nvPr/>
        </p:nvPicPr>
        <p:blipFill>
          <a:blip r:embed="rId2"/>
          <a:stretch>
            <a:fillRect/>
          </a:stretch>
        </p:blipFill>
        <p:spPr>
          <a:xfrm>
            <a:off x="2819400" y="3505200"/>
            <a:ext cx="4495800" cy="2987468"/>
          </a:xfrm>
          <a:prstGeom prst="rect">
            <a:avLst/>
          </a:prstGeom>
        </p:spPr>
      </p:pic>
    </p:spTree>
    <p:extLst>
      <p:ext uri="{BB962C8B-B14F-4D97-AF65-F5344CB8AC3E}">
        <p14:creationId xmlns:p14="http://schemas.microsoft.com/office/powerpoint/2010/main" val="2253091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dirty="0"/>
              <a:t>Example 1.10. Give it a try by converting the decimal number </a:t>
            </a:r>
            <a:r>
              <a:rPr lang="en-US" b="1" dirty="0"/>
              <a:t>131</a:t>
            </a:r>
            <a:r>
              <a:rPr lang="en-US" b="1" baseline="-25000" dirty="0"/>
              <a:t>10</a:t>
            </a:r>
            <a:r>
              <a:rPr lang="en-US" b="1" dirty="0"/>
              <a:t> </a:t>
            </a:r>
            <a:r>
              <a:rPr lang="en-US" dirty="0"/>
              <a:t>to binary by filling in the table</a:t>
            </a:r>
            <a:r>
              <a:rPr lang="en-US" dirty="0" smtClean="0"/>
              <a:t>.</a:t>
            </a:r>
          </a:p>
          <a:p>
            <a:pPr marL="0" indent="0">
              <a:buNone/>
            </a:pPr>
            <a:endParaRPr lang="ru-RU" dirty="0"/>
          </a:p>
        </p:txBody>
      </p:sp>
      <p:sp>
        <p:nvSpPr>
          <p:cNvPr id="3" name="Название 2"/>
          <p:cNvSpPr>
            <a:spLocks noGrp="1"/>
          </p:cNvSpPr>
          <p:nvPr>
            <p:ph type="title"/>
          </p:nvPr>
        </p:nvSpPr>
        <p:spPr/>
        <p:txBody>
          <a:bodyPr/>
          <a:lstStyle/>
          <a:p>
            <a:r>
              <a:rPr lang="en-US" dirty="0" smtClean="0"/>
              <a:t>Example</a:t>
            </a:r>
            <a:endParaRPr lang="ru-RU" dirty="0"/>
          </a:p>
        </p:txBody>
      </p:sp>
      <p:pic>
        <p:nvPicPr>
          <p:cNvPr id="4" name="Изображение 3"/>
          <p:cNvPicPr>
            <a:picLocks noChangeAspect="1"/>
          </p:cNvPicPr>
          <p:nvPr/>
        </p:nvPicPr>
        <p:blipFill>
          <a:blip r:embed="rId3"/>
          <a:stretch>
            <a:fillRect/>
          </a:stretch>
        </p:blipFill>
        <p:spPr>
          <a:xfrm>
            <a:off x="11135" y="3810000"/>
            <a:ext cx="9144000" cy="1718235"/>
          </a:xfrm>
          <a:prstGeom prst="rect">
            <a:avLst/>
          </a:prstGeom>
        </p:spPr>
      </p:pic>
    </p:spTree>
    <p:extLst>
      <p:ext uri="{BB962C8B-B14F-4D97-AF65-F5344CB8AC3E}">
        <p14:creationId xmlns:p14="http://schemas.microsoft.com/office/powerpoint/2010/main" val="1699989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20000"/>
          </a:bodyPr>
          <a:lstStyle/>
          <a:p>
            <a:pPr algn="just"/>
            <a:r>
              <a:rPr lang="en-US" dirty="0"/>
              <a:t>You should notice that it takes more digits to express a value in binary notation than in decimal notation. For example, the number 99 in decimal is 1100011 in binary. Computer professionals have adopted hexadecimal notation as shorthand for binary so that they can express binary values more concisely. Hexadecimal (base16), or "hex," is most likely the largest numbering system that you will work with. In the modern decimal system, the Arabic number set 0-9 has to be supplemented by additional values to represent the decimal equivalents of 10, 11, 12, 13, 14, and 15. Instead of inventing new symbols to represent these numbers, the letters A-F are used. </a:t>
            </a:r>
          </a:p>
          <a:p>
            <a:pPr algn="just"/>
            <a:endParaRPr lang="ru-RU" dirty="0"/>
          </a:p>
        </p:txBody>
      </p:sp>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smtClean="0"/>
              <a:t>Hexadecimal </a:t>
            </a:r>
            <a:r>
              <a:rPr lang="en-US" dirty="0"/>
              <a:t/>
            </a:r>
            <a:br>
              <a:rPr lang="en-US" dirty="0"/>
            </a:br>
            <a:endParaRPr lang="ru-RU" dirty="0"/>
          </a:p>
        </p:txBody>
      </p:sp>
    </p:spTree>
    <p:extLst>
      <p:ext uri="{BB962C8B-B14F-4D97-AF65-F5344CB8AC3E}">
        <p14:creationId xmlns:p14="http://schemas.microsoft.com/office/powerpoint/2010/main" val="113291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GB" dirty="0" smtClean="0"/>
              <a:t>Full attendance;</a:t>
            </a:r>
          </a:p>
          <a:p>
            <a:r>
              <a:rPr lang="en-GB" dirty="0" smtClean="0"/>
              <a:t>Participation to the class discussions;</a:t>
            </a:r>
          </a:p>
          <a:p>
            <a:r>
              <a:rPr lang="en-GB" dirty="0" smtClean="0"/>
              <a:t>Interesting ideas;</a:t>
            </a:r>
          </a:p>
          <a:p>
            <a:r>
              <a:rPr lang="en-GB" dirty="0" smtClean="0"/>
              <a:t>Submission of assignments on time;</a:t>
            </a:r>
            <a:endParaRPr lang="en-GB" dirty="0"/>
          </a:p>
        </p:txBody>
      </p:sp>
      <p:sp>
        <p:nvSpPr>
          <p:cNvPr id="3" name="Заголовок 2"/>
          <p:cNvSpPr>
            <a:spLocks noGrp="1"/>
          </p:cNvSpPr>
          <p:nvPr>
            <p:ph type="title"/>
          </p:nvPr>
        </p:nvSpPr>
        <p:spPr/>
        <p:txBody>
          <a:bodyPr>
            <a:normAutofit fontScale="90000"/>
          </a:bodyPr>
          <a:lstStyle/>
          <a:p>
            <a:r>
              <a:rPr lang="en-GB" dirty="0" smtClean="0">
                <a:solidFill>
                  <a:schemeClr val="bg1"/>
                </a:solidFill>
              </a:rPr>
              <a:t>What do I expect from you?</a:t>
            </a:r>
            <a:br>
              <a:rPr lang="en-GB" dirty="0" smtClean="0">
                <a:solidFill>
                  <a:schemeClr val="bg1"/>
                </a:solidFill>
              </a:rPr>
            </a:br>
            <a:endParaRPr lang="ru-RU" dirty="0">
              <a:solidFill>
                <a:schemeClr val="bg1"/>
              </a:solidFill>
            </a:endParaRPr>
          </a:p>
        </p:txBody>
      </p:sp>
    </p:spTree>
    <p:extLst>
      <p:ext uri="{BB962C8B-B14F-4D97-AF65-F5344CB8AC3E}">
        <p14:creationId xmlns:p14="http://schemas.microsoft.com/office/powerpoint/2010/main" val="160757097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dirty="0"/>
              <a:t>Example 1.11. Convert </a:t>
            </a:r>
            <a:r>
              <a:rPr lang="en-US" b="1" dirty="0"/>
              <a:t>4B5A</a:t>
            </a:r>
            <a:r>
              <a:rPr lang="en-US" b="1" baseline="-25000" dirty="0"/>
              <a:t>16</a:t>
            </a:r>
            <a:r>
              <a:rPr lang="en-US" b="1" dirty="0"/>
              <a:t> </a:t>
            </a:r>
            <a:r>
              <a:rPr lang="en-US" dirty="0"/>
              <a:t>to decimal equivalent: </a:t>
            </a:r>
            <a:endParaRPr lang="en-US" dirty="0" smtClean="0"/>
          </a:p>
          <a:p>
            <a:pPr marL="0" indent="0">
              <a:buNone/>
            </a:pPr>
            <a:r>
              <a:rPr lang="en-US" dirty="0" smtClean="0"/>
              <a:t>(</a:t>
            </a:r>
            <a:r>
              <a:rPr lang="en-US" dirty="0"/>
              <a:t>4 x 16</a:t>
            </a:r>
            <a:r>
              <a:rPr lang="en-US" baseline="30000" dirty="0"/>
              <a:t>3</a:t>
            </a:r>
            <a:r>
              <a:rPr lang="en-US" dirty="0"/>
              <a:t>) + (11 x 16</a:t>
            </a:r>
            <a:r>
              <a:rPr lang="en-US" baseline="30000" dirty="0"/>
              <a:t>2</a:t>
            </a:r>
            <a:r>
              <a:rPr lang="en-US" dirty="0"/>
              <a:t>) + (5 x 16</a:t>
            </a:r>
            <a:r>
              <a:rPr lang="en-US" baseline="30000" dirty="0"/>
              <a:t>1</a:t>
            </a:r>
            <a:r>
              <a:rPr lang="en-US" dirty="0"/>
              <a:t>) + (10 x 16</a:t>
            </a:r>
            <a:r>
              <a:rPr lang="en-US" baseline="30000" dirty="0"/>
              <a:t>0</a:t>
            </a:r>
            <a:r>
              <a:rPr lang="en-US" dirty="0"/>
              <a:t>) = 19290</a:t>
            </a:r>
            <a:r>
              <a:rPr lang="en-US" baseline="-25000" dirty="0"/>
              <a:t>10</a:t>
            </a:r>
            <a:r>
              <a:rPr lang="en-US" dirty="0" smtClean="0"/>
              <a:t>.</a:t>
            </a:r>
          </a:p>
          <a:p>
            <a:r>
              <a:rPr lang="en-US" dirty="0" smtClean="0"/>
              <a:t>Example </a:t>
            </a:r>
            <a:r>
              <a:rPr lang="en-US" dirty="0"/>
              <a:t>1.12. Use the binary to hexadecimal table to convert the binary number 01101111 to hexadecimal. </a:t>
            </a:r>
          </a:p>
          <a:p>
            <a:pPr marL="0" indent="0">
              <a:buNone/>
            </a:pPr>
            <a:endParaRPr lang="en-US" dirty="0"/>
          </a:p>
          <a:p>
            <a:endParaRPr lang="ru-RU" dirty="0"/>
          </a:p>
        </p:txBody>
      </p:sp>
      <p:sp>
        <p:nvSpPr>
          <p:cNvPr id="3" name="Название 2"/>
          <p:cNvSpPr>
            <a:spLocks noGrp="1"/>
          </p:cNvSpPr>
          <p:nvPr>
            <p:ph type="title"/>
          </p:nvPr>
        </p:nvSpPr>
        <p:spPr/>
        <p:txBody>
          <a:bodyPr/>
          <a:lstStyle/>
          <a:p>
            <a:r>
              <a:rPr lang="en-US" dirty="0" smtClean="0"/>
              <a:t>Example</a:t>
            </a:r>
            <a:endParaRPr lang="ru-RU" dirty="0"/>
          </a:p>
        </p:txBody>
      </p:sp>
      <p:pic>
        <p:nvPicPr>
          <p:cNvPr id="4" name="Изображение 3"/>
          <p:cNvPicPr>
            <a:picLocks noChangeAspect="1"/>
          </p:cNvPicPr>
          <p:nvPr/>
        </p:nvPicPr>
        <p:blipFill>
          <a:blip r:embed="rId3"/>
          <a:stretch>
            <a:fillRect/>
          </a:stretch>
        </p:blipFill>
        <p:spPr>
          <a:xfrm>
            <a:off x="762000" y="4495800"/>
            <a:ext cx="7543800" cy="1492926"/>
          </a:xfrm>
          <a:prstGeom prst="rect">
            <a:avLst/>
          </a:prstGeom>
        </p:spPr>
      </p:pic>
    </p:spTree>
    <p:extLst>
      <p:ext uri="{BB962C8B-B14F-4D97-AF65-F5344CB8AC3E}">
        <p14:creationId xmlns:p14="http://schemas.microsoft.com/office/powerpoint/2010/main" val="11149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dirty="0"/>
              <a:t>Example 1.13. Convert 65029</a:t>
            </a:r>
            <a:r>
              <a:rPr lang="en-US" baseline="-25000" dirty="0"/>
              <a:t>10</a:t>
            </a:r>
            <a:r>
              <a:rPr lang="en-US" dirty="0"/>
              <a:t> to hexadecimal: </a:t>
            </a:r>
          </a:p>
          <a:p>
            <a:endParaRPr lang="ru-RU" dirty="0"/>
          </a:p>
        </p:txBody>
      </p:sp>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smtClean="0"/>
              <a:t>Decimal </a:t>
            </a:r>
            <a:r>
              <a:rPr lang="en-US" b="1" dirty="0"/>
              <a:t>to Hexadecimal </a:t>
            </a:r>
            <a:r>
              <a:rPr lang="en-US" dirty="0"/>
              <a:t/>
            </a:r>
            <a:br>
              <a:rPr lang="en-US" dirty="0"/>
            </a:br>
            <a:endParaRPr lang="ru-RU" dirty="0"/>
          </a:p>
        </p:txBody>
      </p:sp>
      <p:pic>
        <p:nvPicPr>
          <p:cNvPr id="4" name="Изображение 3"/>
          <p:cNvPicPr>
            <a:picLocks noChangeAspect="1"/>
          </p:cNvPicPr>
          <p:nvPr/>
        </p:nvPicPr>
        <p:blipFill>
          <a:blip r:embed="rId2"/>
          <a:stretch>
            <a:fillRect/>
          </a:stretch>
        </p:blipFill>
        <p:spPr>
          <a:xfrm>
            <a:off x="2514600" y="3352800"/>
            <a:ext cx="3587212" cy="2095500"/>
          </a:xfrm>
          <a:prstGeom prst="rect">
            <a:avLst/>
          </a:prstGeom>
        </p:spPr>
      </p:pic>
    </p:spTree>
    <p:extLst>
      <p:ext uri="{BB962C8B-B14F-4D97-AF65-F5344CB8AC3E}">
        <p14:creationId xmlns:p14="http://schemas.microsoft.com/office/powerpoint/2010/main" val="1737575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p:cNvPicPr>
            <a:picLocks noGrp="1" noChangeAspect="1"/>
          </p:cNvPicPr>
          <p:nvPr>
            <p:ph idx="1"/>
          </p:nvPr>
        </p:nvPicPr>
        <p:blipFill rotWithShape="1">
          <a:blip r:embed="rId2"/>
          <a:srcRect l="-280" t="813" r="377" b="136"/>
          <a:stretch/>
        </p:blipFill>
        <p:spPr>
          <a:xfrm>
            <a:off x="879164" y="1828334"/>
            <a:ext cx="7401236" cy="5029665"/>
          </a:xfrm>
        </p:spPr>
      </p:pic>
      <p:sp>
        <p:nvSpPr>
          <p:cNvPr id="3" name="Название 2"/>
          <p:cNvSpPr>
            <a:spLocks noGrp="1"/>
          </p:cNvSpPr>
          <p:nvPr>
            <p:ph type="title"/>
          </p:nvPr>
        </p:nvSpPr>
        <p:spPr/>
        <p:txBody>
          <a:bodyPr>
            <a:normAutofit fontScale="90000"/>
          </a:bodyPr>
          <a:lstStyle/>
          <a:p>
            <a:r>
              <a:rPr lang="en-US" dirty="0" smtClean="0"/>
              <a:t/>
            </a:r>
            <a:br>
              <a:rPr lang="en-US" dirty="0" smtClean="0"/>
            </a:br>
            <a:r>
              <a:rPr lang="en-US" dirty="0" smtClean="0"/>
              <a:t>Decimal</a:t>
            </a:r>
            <a:r>
              <a:rPr lang="en-US" dirty="0"/>
              <a:t>, binary, and hexadecimal conversions </a:t>
            </a:r>
            <a:br>
              <a:rPr lang="en-US" dirty="0"/>
            </a:br>
            <a:endParaRPr lang="ru-RU" dirty="0"/>
          </a:p>
        </p:txBody>
      </p:sp>
    </p:spTree>
    <p:extLst>
      <p:ext uri="{BB962C8B-B14F-4D97-AF65-F5344CB8AC3E}">
        <p14:creationId xmlns:p14="http://schemas.microsoft.com/office/powerpoint/2010/main" val="3032696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азвание 3"/>
          <p:cNvSpPr>
            <a:spLocks noGrp="1"/>
          </p:cNvSpPr>
          <p:nvPr>
            <p:ph type="ctrTitle"/>
          </p:nvPr>
        </p:nvSpPr>
        <p:spPr>
          <a:xfrm>
            <a:off x="685800" y="1981200"/>
            <a:ext cx="7772400" cy="1780108"/>
          </a:xfrm>
        </p:spPr>
        <p:txBody>
          <a:bodyPr/>
          <a:lstStyle/>
          <a:p>
            <a:r>
              <a:rPr lang="en-US" dirty="0" smtClean="0"/>
              <a:t>Thank you for your attention!</a:t>
            </a:r>
            <a:endParaRPr lang="ru-RU" dirty="0"/>
          </a:p>
        </p:txBody>
      </p:sp>
    </p:spTree>
    <p:extLst>
      <p:ext uri="{BB962C8B-B14F-4D97-AF65-F5344CB8AC3E}">
        <p14:creationId xmlns:p14="http://schemas.microsoft.com/office/powerpoint/2010/main" val="428536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38200" y="2438400"/>
            <a:ext cx="7408333" cy="3450696"/>
          </a:xfrm>
        </p:spPr>
        <p:txBody>
          <a:bodyPr>
            <a:normAutofit fontScale="70000" lnSpcReduction="20000"/>
          </a:bodyPr>
          <a:lstStyle/>
          <a:p>
            <a:pPr marL="109728" indent="0">
              <a:buNone/>
            </a:pPr>
            <a:r>
              <a:rPr lang="en-US" b="1" dirty="0" smtClean="0">
                <a:solidFill>
                  <a:schemeClr val="bg2">
                    <a:lumMod val="25000"/>
                  </a:schemeClr>
                </a:solidFill>
              </a:rPr>
              <a:t>Students </a:t>
            </a:r>
            <a:r>
              <a:rPr lang="en-US" b="1" dirty="0">
                <a:solidFill>
                  <a:schemeClr val="bg2">
                    <a:lumMod val="25000"/>
                  </a:schemeClr>
                </a:solidFill>
              </a:rPr>
              <a:t>are forbidden to: </a:t>
            </a:r>
            <a:endParaRPr lang="en-GB" b="1" dirty="0">
              <a:solidFill>
                <a:schemeClr val="bg2">
                  <a:lumMod val="25000"/>
                </a:schemeClr>
              </a:solidFill>
            </a:endParaRPr>
          </a:p>
          <a:p>
            <a:pPr lvl="0"/>
            <a:r>
              <a:rPr lang="en-US" dirty="0"/>
              <a:t>submit any tasks after the deadline. Late submissions are graded </a:t>
            </a:r>
            <a:r>
              <a:rPr lang="en-US" dirty="0" smtClean="0"/>
              <a:t>down </a:t>
            </a:r>
            <a:r>
              <a:rPr lang="ru-RU" dirty="0" smtClean="0"/>
              <a:t>     </a:t>
            </a:r>
            <a:r>
              <a:rPr lang="en-US" b="1" u="sng" dirty="0" smtClean="0">
                <a:solidFill>
                  <a:srgbClr val="FF0000"/>
                </a:solidFill>
              </a:rPr>
              <a:t>(</a:t>
            </a:r>
            <a:r>
              <a:rPr lang="ru-RU" b="1" u="sng" dirty="0" smtClean="0">
                <a:solidFill>
                  <a:srgbClr val="FF0000"/>
                </a:solidFill>
              </a:rPr>
              <a:t>2</a:t>
            </a:r>
            <a:r>
              <a:rPr lang="en-US" b="1" u="sng" dirty="0" smtClean="0">
                <a:solidFill>
                  <a:srgbClr val="FF0000"/>
                </a:solidFill>
              </a:rPr>
              <a:t>0% per day)</a:t>
            </a:r>
            <a:r>
              <a:rPr lang="en-US" dirty="0" smtClean="0"/>
              <a:t>.</a:t>
            </a:r>
            <a:endParaRPr lang="en-GB" dirty="0"/>
          </a:p>
          <a:p>
            <a:pPr lvl="0"/>
            <a:r>
              <a:rPr lang="en-US" dirty="0">
                <a:solidFill>
                  <a:srgbClr val="FF0000"/>
                </a:solidFill>
              </a:rPr>
              <a:t>cheat</a:t>
            </a:r>
            <a:r>
              <a:rPr lang="en-US" dirty="0"/>
              <a:t>. Plagiarized papers shall not be </a:t>
            </a:r>
            <a:r>
              <a:rPr lang="en-US" dirty="0" smtClean="0"/>
              <a:t>graded (</a:t>
            </a:r>
            <a:r>
              <a:rPr lang="en-US" dirty="0" smtClean="0">
                <a:solidFill>
                  <a:srgbClr val="FF0000"/>
                </a:solidFill>
              </a:rPr>
              <a:t>ZERO</a:t>
            </a:r>
            <a:r>
              <a:rPr lang="en-US" dirty="0" smtClean="0"/>
              <a:t>); </a:t>
            </a:r>
            <a:endParaRPr lang="en-GB" dirty="0"/>
          </a:p>
          <a:p>
            <a:pPr lvl="0"/>
            <a:r>
              <a:rPr lang="en-US" dirty="0"/>
              <a:t>be late for classes. Being tardy three times amounts to one absence;</a:t>
            </a:r>
            <a:endParaRPr lang="en-GB" dirty="0"/>
          </a:p>
          <a:p>
            <a:pPr lvl="0"/>
            <a:r>
              <a:rPr lang="en-US" dirty="0" smtClean="0"/>
              <a:t>use </a:t>
            </a:r>
            <a:r>
              <a:rPr lang="en-US" dirty="0"/>
              <a:t>mobile phones in class;</a:t>
            </a:r>
            <a:endParaRPr lang="en-GB" dirty="0"/>
          </a:p>
          <a:p>
            <a:pPr marL="109728" indent="0">
              <a:buNone/>
            </a:pPr>
            <a:r>
              <a:rPr lang="en-US" b="1" dirty="0" smtClean="0"/>
              <a:t>	</a:t>
            </a:r>
            <a:endParaRPr lang="ru-RU" b="1" dirty="0" smtClean="0"/>
          </a:p>
          <a:p>
            <a:pPr marL="109728" indent="0">
              <a:buNone/>
            </a:pPr>
            <a:r>
              <a:rPr lang="en-US" b="1" dirty="0" smtClean="0">
                <a:solidFill>
                  <a:srgbClr val="105766"/>
                </a:solidFill>
              </a:rPr>
              <a:t>Students </a:t>
            </a:r>
            <a:r>
              <a:rPr lang="en-US" b="1" dirty="0">
                <a:solidFill>
                  <a:srgbClr val="105766"/>
                </a:solidFill>
              </a:rPr>
              <a:t>should always</a:t>
            </a:r>
            <a:endParaRPr lang="en-GB" dirty="0">
              <a:solidFill>
                <a:srgbClr val="105766"/>
              </a:solidFill>
            </a:endParaRPr>
          </a:p>
          <a:p>
            <a:pPr lvl="0"/>
            <a:r>
              <a:rPr lang="en-US" dirty="0"/>
              <a:t>be appropriately dressed (formal/semi- formal styles are acceptable);</a:t>
            </a:r>
            <a:endParaRPr lang="en-GB" dirty="0"/>
          </a:p>
          <a:p>
            <a:pPr lvl="0"/>
            <a:r>
              <a:rPr lang="en-US" dirty="0"/>
              <a:t>show consideration for and mutual support of teachers and other students;</a:t>
            </a:r>
            <a:endParaRPr lang="en-GB" dirty="0"/>
          </a:p>
          <a:p>
            <a:r>
              <a:rPr lang="en-US" dirty="0"/>
              <a:t>let the teacher know of any problems arising in connection with their studies</a:t>
            </a:r>
            <a:r>
              <a:rPr lang="en-GB" dirty="0"/>
              <a:t> </a:t>
            </a:r>
            <a:endParaRPr lang="ru-RU" dirty="0"/>
          </a:p>
        </p:txBody>
      </p:sp>
      <p:sp>
        <p:nvSpPr>
          <p:cNvPr id="3" name="Заголовок 2"/>
          <p:cNvSpPr>
            <a:spLocks noGrp="1"/>
          </p:cNvSpPr>
          <p:nvPr>
            <p:ph type="title"/>
          </p:nvPr>
        </p:nvSpPr>
        <p:spPr/>
        <p:txBody>
          <a:bodyPr/>
          <a:lstStyle/>
          <a:p>
            <a:r>
              <a:rPr lang="en-GB" dirty="0" smtClean="0"/>
              <a:t>Course Policy</a:t>
            </a:r>
            <a:endParaRPr lang="ru-RU" dirty="0"/>
          </a:p>
        </p:txBody>
      </p:sp>
    </p:spTree>
    <p:extLst>
      <p:ext uri="{BB962C8B-B14F-4D97-AF65-F5344CB8AC3E}">
        <p14:creationId xmlns:p14="http://schemas.microsoft.com/office/powerpoint/2010/main" val="29051222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Feedback for lab works will be given during defense </a:t>
            </a:r>
          </a:p>
          <a:p>
            <a:r>
              <a:rPr lang="en-US" dirty="0" smtClean="0"/>
              <a:t>For other questions email me </a:t>
            </a:r>
            <a:r>
              <a:rPr lang="en-US" u="sng" dirty="0" smtClean="0">
                <a:solidFill>
                  <a:schemeClr val="accent1">
                    <a:lumMod val="75000"/>
                  </a:schemeClr>
                </a:solidFill>
              </a:rPr>
              <a:t>(</a:t>
            </a:r>
            <a:r>
              <a:rPr lang="en-US" u="sng" dirty="0" err="1" smtClean="0">
                <a:solidFill>
                  <a:schemeClr val="accent1">
                    <a:lumMod val="75000"/>
                  </a:schemeClr>
                </a:solidFill>
              </a:rPr>
              <a:t>assel.smaiyl</a:t>
            </a:r>
            <a:r>
              <a:rPr lang="en-US" u="sng" dirty="0" err="1" smtClean="0">
                <a:solidFill>
                  <a:schemeClr val="accent1">
                    <a:lumMod val="75000"/>
                  </a:schemeClr>
                </a:solidFill>
                <a:hlinkClick r:id="rId2"/>
              </a:rPr>
              <a:t>@astanait.edu.kz</a:t>
            </a:r>
            <a:r>
              <a:rPr lang="en-US" u="sng" dirty="0" smtClean="0">
                <a:solidFill>
                  <a:schemeClr val="accent1">
                    <a:lumMod val="75000"/>
                  </a:schemeClr>
                </a:solidFill>
                <a:hlinkClick r:id="rId2"/>
              </a:rPr>
              <a:t>)</a:t>
            </a:r>
            <a:endParaRPr lang="en-US" u="sng" dirty="0" smtClean="0">
              <a:solidFill>
                <a:schemeClr val="accent1">
                  <a:lumMod val="75000"/>
                </a:schemeClr>
              </a:solidFill>
            </a:endParaRPr>
          </a:p>
        </p:txBody>
      </p:sp>
      <p:sp>
        <p:nvSpPr>
          <p:cNvPr id="3" name="Title 2"/>
          <p:cNvSpPr>
            <a:spLocks noGrp="1"/>
          </p:cNvSpPr>
          <p:nvPr>
            <p:ph type="title"/>
          </p:nvPr>
        </p:nvSpPr>
        <p:spPr>
          <a:xfrm>
            <a:off x="22860" y="520155"/>
            <a:ext cx="8229600" cy="1252728"/>
          </a:xfrm>
        </p:spPr>
        <p:txBody>
          <a:bodyPr/>
          <a:lstStyle/>
          <a:p>
            <a:r>
              <a:rPr lang="en-US" smtClean="0"/>
              <a:t>Learning and Feedback</a:t>
            </a:r>
            <a:endParaRPr lang="en-US"/>
          </a:p>
        </p:txBody>
      </p:sp>
    </p:spTree>
    <p:extLst>
      <p:ext uri="{BB962C8B-B14F-4D97-AF65-F5344CB8AC3E}">
        <p14:creationId xmlns:p14="http://schemas.microsoft.com/office/powerpoint/2010/main" val="15735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US" dirty="0" err="1" smtClean="0"/>
              <a:t>platonus</a:t>
            </a:r>
            <a:r>
              <a:rPr lang="en-US" dirty="0" smtClean="0"/>
              <a:t> </a:t>
            </a:r>
            <a:r>
              <a:rPr lang="en-US" dirty="0"/>
              <a:t>(Look for Database)</a:t>
            </a:r>
          </a:p>
          <a:p>
            <a:pPr>
              <a:buFont typeface="Arial" pitchFamily="34" charset="0"/>
              <a:buChar char="•"/>
            </a:pPr>
            <a:r>
              <a:rPr lang="en-US" dirty="0"/>
              <a:t>Slides for every session will be available</a:t>
            </a:r>
          </a:p>
          <a:p>
            <a:pPr>
              <a:buFont typeface="Arial" pitchFamily="34" charset="0"/>
              <a:buChar char="•"/>
            </a:pPr>
            <a:r>
              <a:rPr lang="en-US" dirty="0"/>
              <a:t>A number of texts in Library </a:t>
            </a:r>
            <a:endParaRPr lang="ru-RU" dirty="0" smtClean="0"/>
          </a:p>
          <a:p>
            <a:pPr marL="0" indent="0">
              <a:buNone/>
            </a:pPr>
            <a:r>
              <a:rPr lang="en-US" dirty="0" smtClean="0"/>
              <a:t>‒ Database </a:t>
            </a:r>
            <a:r>
              <a:rPr lang="en-US" dirty="0"/>
              <a:t>Systems - A Practical Approach to Design, Implementation, and Management, Connolly &amp; </a:t>
            </a:r>
            <a:r>
              <a:rPr lang="en-US" dirty="0" err="1"/>
              <a:t>Begg</a:t>
            </a:r>
            <a:r>
              <a:rPr lang="en-US" dirty="0"/>
              <a:t> </a:t>
            </a:r>
            <a:endParaRPr lang="ru-RU" dirty="0" smtClean="0"/>
          </a:p>
          <a:p>
            <a:pPr marL="0" indent="0">
              <a:buNone/>
            </a:pPr>
            <a:r>
              <a:rPr lang="en-US" dirty="0" smtClean="0"/>
              <a:t>‒ </a:t>
            </a:r>
            <a:r>
              <a:rPr lang="en-US" dirty="0"/>
              <a:t>Fundamentals of Database </a:t>
            </a:r>
            <a:r>
              <a:rPr lang="en-US" dirty="0" smtClean="0"/>
              <a:t>Systems, </a:t>
            </a:r>
            <a:r>
              <a:rPr lang="en-US" dirty="0" err="1" smtClean="0"/>
              <a:t>Elmasri</a:t>
            </a:r>
            <a:r>
              <a:rPr lang="en-US" dirty="0" smtClean="0"/>
              <a:t> &amp; </a:t>
            </a:r>
            <a:r>
              <a:rPr lang="en-US" dirty="0" err="1" smtClean="0"/>
              <a:t>Navathe</a:t>
            </a:r>
            <a:endParaRPr lang="ru-RU" dirty="0"/>
          </a:p>
          <a:p>
            <a:endParaRPr lang="ru-RU" dirty="0"/>
          </a:p>
          <a:p>
            <a:endParaRPr lang="en-US" dirty="0"/>
          </a:p>
        </p:txBody>
      </p:sp>
      <p:sp>
        <p:nvSpPr>
          <p:cNvPr id="3" name="Title 2"/>
          <p:cNvSpPr>
            <a:spLocks noGrp="1"/>
          </p:cNvSpPr>
          <p:nvPr>
            <p:ph type="title"/>
          </p:nvPr>
        </p:nvSpPr>
        <p:spPr/>
        <p:txBody>
          <a:bodyPr>
            <a:normAutofit fontScale="90000"/>
          </a:bodyPr>
          <a:lstStyle/>
          <a:p>
            <a:r>
              <a:rPr lang="en-US" dirty="0" smtClean="0"/>
              <a:t>Course Materials </a:t>
            </a:r>
            <a:br>
              <a:rPr lang="en-US" dirty="0" smtClean="0"/>
            </a:br>
            <a:endParaRPr lang="en-US" dirty="0"/>
          </a:p>
        </p:txBody>
      </p:sp>
    </p:spTree>
    <p:extLst>
      <p:ext uri="{BB962C8B-B14F-4D97-AF65-F5344CB8AC3E}">
        <p14:creationId xmlns:p14="http://schemas.microsoft.com/office/powerpoint/2010/main" val="33569073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dirty="0"/>
              <a:t>Discipline type: </a:t>
            </a:r>
            <a:r>
              <a:rPr lang="en-US" i="1" dirty="0"/>
              <a:t>Basic discipline </a:t>
            </a:r>
            <a:endParaRPr lang="en-US" i="1" dirty="0" smtClean="0"/>
          </a:p>
          <a:p>
            <a:r>
              <a:rPr lang="en-US" dirty="0" smtClean="0"/>
              <a:t>Course </a:t>
            </a:r>
            <a:r>
              <a:rPr lang="en-US" dirty="0"/>
              <a:t>duration: </a:t>
            </a:r>
            <a:r>
              <a:rPr lang="en-US" i="1" dirty="0"/>
              <a:t>1 trimester </a:t>
            </a:r>
            <a:endParaRPr lang="en-US" i="1" dirty="0" smtClean="0"/>
          </a:p>
          <a:p>
            <a:r>
              <a:rPr lang="en-US" dirty="0" smtClean="0"/>
              <a:t>Duration: 10 weeks</a:t>
            </a:r>
          </a:p>
          <a:p>
            <a:r>
              <a:rPr lang="en-US" i="1" dirty="0" smtClean="0"/>
              <a:t>1 week : 5 hours + 1 Office Hour</a:t>
            </a:r>
            <a:endParaRPr lang="ru-RU" dirty="0"/>
          </a:p>
        </p:txBody>
      </p:sp>
      <p:sp>
        <p:nvSpPr>
          <p:cNvPr id="3" name="Название 2"/>
          <p:cNvSpPr>
            <a:spLocks noGrp="1"/>
          </p:cNvSpPr>
          <p:nvPr>
            <p:ph type="title"/>
          </p:nvPr>
        </p:nvSpPr>
        <p:spPr/>
        <p:txBody>
          <a:bodyPr>
            <a:normAutofit fontScale="90000"/>
          </a:bodyPr>
          <a:lstStyle/>
          <a:p>
            <a:r>
              <a:rPr lang="en-US" dirty="0"/>
              <a:t>Course characteristics </a:t>
            </a:r>
            <a:br>
              <a:rPr lang="en-US" dirty="0"/>
            </a:br>
            <a:endParaRPr lang="ru-RU" dirty="0"/>
          </a:p>
        </p:txBody>
      </p:sp>
    </p:spTree>
    <p:extLst>
      <p:ext uri="{BB962C8B-B14F-4D97-AF65-F5344CB8AC3E}">
        <p14:creationId xmlns:p14="http://schemas.microsoft.com/office/powerpoint/2010/main" val="133528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pPr marL="0" indent="0">
              <a:buNone/>
            </a:pPr>
            <a:r>
              <a:rPr lang="en-US" dirty="0"/>
              <a:t>R</a:t>
            </a:r>
            <a:r>
              <a:rPr lang="en-US" dirty="0" smtClean="0"/>
              <a:t>equirements </a:t>
            </a:r>
            <a:r>
              <a:rPr lang="en-US" dirty="0"/>
              <a:t>for this </a:t>
            </a:r>
            <a:r>
              <a:rPr lang="en-US" dirty="0" smtClean="0"/>
              <a:t>course:</a:t>
            </a:r>
            <a:endParaRPr lang="en-US" dirty="0"/>
          </a:p>
          <a:p>
            <a:r>
              <a:rPr lang="en-US" dirty="0"/>
              <a:t>PC or Laptop </a:t>
            </a:r>
          </a:p>
          <a:p>
            <a:r>
              <a:rPr lang="en-US" dirty="0" err="1"/>
              <a:t>PostgreSQL</a:t>
            </a:r>
            <a:r>
              <a:rPr lang="en-US" dirty="0"/>
              <a:t> (open source, supports both Windows, Linux and </a:t>
            </a:r>
            <a:r>
              <a:rPr lang="en-US" dirty="0" err="1"/>
              <a:t>MacOS</a:t>
            </a:r>
            <a:r>
              <a:rPr lang="en-US" dirty="0"/>
              <a:t>) </a:t>
            </a:r>
          </a:p>
          <a:p>
            <a:r>
              <a:rPr lang="en-US" dirty="0"/>
              <a:t>Microsoft Visio Pro, </a:t>
            </a:r>
            <a:r>
              <a:rPr lang="en-US" dirty="0" err="1"/>
              <a:t>draw.io</a:t>
            </a:r>
            <a:r>
              <a:rPr lang="en-US" dirty="0"/>
              <a:t> (open source) or another similar drawing application for producing </a:t>
            </a:r>
            <a:r>
              <a:rPr lang="en-US" dirty="0" smtClean="0"/>
              <a:t>Entity </a:t>
            </a:r>
            <a:r>
              <a:rPr lang="en-US" dirty="0"/>
              <a:t>Relationships Diagram (ERD). </a:t>
            </a:r>
          </a:p>
          <a:p>
            <a:endParaRPr lang="ru-RU" dirty="0"/>
          </a:p>
        </p:txBody>
      </p:sp>
      <p:sp>
        <p:nvSpPr>
          <p:cNvPr id="3" name="Название 2"/>
          <p:cNvSpPr>
            <a:spLocks noGrp="1"/>
          </p:cNvSpPr>
          <p:nvPr>
            <p:ph type="title"/>
          </p:nvPr>
        </p:nvSpPr>
        <p:spPr/>
        <p:txBody>
          <a:bodyPr>
            <a:normAutofit fontScale="90000"/>
          </a:bodyPr>
          <a:lstStyle/>
          <a:p>
            <a:r>
              <a:rPr lang="en-US" dirty="0" smtClean="0"/>
              <a:t/>
            </a:r>
            <a:br>
              <a:rPr lang="en-US" dirty="0" smtClean="0"/>
            </a:br>
            <a:r>
              <a:rPr lang="en-US" dirty="0" smtClean="0"/>
              <a:t>Course </a:t>
            </a:r>
            <a:r>
              <a:rPr lang="en-US" dirty="0"/>
              <a:t>requirements </a:t>
            </a:r>
            <a:br>
              <a:rPr lang="en-US" dirty="0"/>
            </a:br>
            <a:endParaRPr lang="ru-RU" dirty="0"/>
          </a:p>
        </p:txBody>
      </p:sp>
    </p:spTree>
    <p:extLst>
      <p:ext uri="{BB962C8B-B14F-4D97-AF65-F5344CB8AC3E}">
        <p14:creationId xmlns:p14="http://schemas.microsoft.com/office/powerpoint/2010/main" val="1154849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1886</TotalTime>
  <Words>1673</Words>
  <Application>Microsoft Macintosh PowerPoint</Application>
  <PresentationFormat>Экран (4:3)</PresentationFormat>
  <Paragraphs>252</Paragraphs>
  <Slides>43</Slides>
  <Notes>9</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Waveform</vt:lpstr>
      <vt:lpstr>Information Communication Technologies </vt:lpstr>
      <vt:lpstr>Outline</vt:lpstr>
      <vt:lpstr>Презентация PowerPoint</vt:lpstr>
      <vt:lpstr>What do I expect from you? </vt:lpstr>
      <vt:lpstr>Course Policy</vt:lpstr>
      <vt:lpstr>Learning and Feedback</vt:lpstr>
      <vt:lpstr>Course Materials  </vt:lpstr>
      <vt:lpstr>Course characteristics  </vt:lpstr>
      <vt:lpstr> Course requirements  </vt:lpstr>
      <vt:lpstr> Course description  </vt:lpstr>
      <vt:lpstr>Course Plan</vt:lpstr>
      <vt:lpstr>Course Plan</vt:lpstr>
      <vt:lpstr>Course Plan</vt:lpstr>
      <vt:lpstr>Evaluation system</vt:lpstr>
      <vt:lpstr>Evaluation system</vt:lpstr>
      <vt:lpstr>Chapter 1.  ICT introduction. Computer Systems. Data Representation  </vt:lpstr>
      <vt:lpstr>ICT introduction</vt:lpstr>
      <vt:lpstr> What is a computer?  </vt:lpstr>
      <vt:lpstr> What is software?  </vt:lpstr>
      <vt:lpstr> Hardware  </vt:lpstr>
      <vt:lpstr>Computer Subsystem</vt:lpstr>
      <vt:lpstr> Hardware Components  </vt:lpstr>
      <vt:lpstr> Hardware Components  </vt:lpstr>
      <vt:lpstr> Memory units  </vt:lpstr>
      <vt:lpstr>Example</vt:lpstr>
      <vt:lpstr>Example</vt:lpstr>
      <vt:lpstr> Memory types  </vt:lpstr>
      <vt:lpstr> Input/Output Subsystem  </vt:lpstr>
      <vt:lpstr> Input/Output Subsystem  </vt:lpstr>
      <vt:lpstr>Example</vt:lpstr>
      <vt:lpstr>Example</vt:lpstr>
      <vt:lpstr> Data Representation  </vt:lpstr>
      <vt:lpstr>Number Systems</vt:lpstr>
      <vt:lpstr> Binary  </vt:lpstr>
      <vt:lpstr>Example</vt:lpstr>
      <vt:lpstr>Example</vt:lpstr>
      <vt:lpstr>Decimal to Binary</vt:lpstr>
      <vt:lpstr>Example</vt:lpstr>
      <vt:lpstr> Hexadecimal  </vt:lpstr>
      <vt:lpstr>Example</vt:lpstr>
      <vt:lpstr> Decimal to Hexadecimal  </vt:lpstr>
      <vt:lpstr> Decimal, binary, and hexadecimal conversions  </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Markov Models and Probabilistic Parsers</dc:title>
  <dc:creator>Michael</dc:creator>
  <cp:lastModifiedBy>Assel Syrymbayeva</cp:lastModifiedBy>
  <cp:revision>113</cp:revision>
  <dcterms:created xsi:type="dcterms:W3CDTF">2016-03-30T10:58:00Z</dcterms:created>
  <dcterms:modified xsi:type="dcterms:W3CDTF">2019-09-10T06:07:35Z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2014-09-30T00:00:00Z</vt:filetime>
  </property>
  <property fmtid="{D5CDD505-2E9C-101B-9397-08002B2CF9AE}" pid="3" name="Creator">
    <vt:lpwstr>Microsoft® PowerPoint® 2010</vt:lpwstr>
  </property>
  <property fmtid="{D5CDD505-2E9C-101B-9397-08002B2CF9AE}" pid="4" name="LastSaved">
    <vt:filetime>2016-03-30T00:00:00Z</vt:filetime>
  </property>
</Properties>
</file>