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5"/>
  </p:notesMasterIdLst>
  <p:sldIdLst>
    <p:sldId id="301" r:id="rId2"/>
    <p:sldId id="257" r:id="rId3"/>
    <p:sldId id="258" r:id="rId4"/>
    <p:sldId id="259" r:id="rId5"/>
    <p:sldId id="302" r:id="rId6"/>
    <p:sldId id="260" r:id="rId7"/>
    <p:sldId id="261" r:id="rId8"/>
    <p:sldId id="262" r:id="rId9"/>
    <p:sldId id="263" r:id="rId10"/>
    <p:sldId id="303" r:id="rId11"/>
    <p:sldId id="304" r:id="rId12"/>
    <p:sldId id="306" r:id="rId13"/>
    <p:sldId id="305" r:id="rId14"/>
    <p:sldId id="307" r:id="rId15"/>
    <p:sldId id="308" r:id="rId16"/>
    <p:sldId id="309" r:id="rId17"/>
    <p:sldId id="311" r:id="rId18"/>
    <p:sldId id="310" r:id="rId19"/>
    <p:sldId id="312" r:id="rId20"/>
    <p:sldId id="313" r:id="rId21"/>
    <p:sldId id="314" r:id="rId22"/>
    <p:sldId id="315" r:id="rId23"/>
    <p:sldId id="316" r:id="rId24"/>
  </p:sldIdLst>
  <p:sldSz cx="9144000" cy="6858000" type="screen4x3"/>
  <p:notesSz cx="9144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p:restoredTop sz="77603" autoAdjust="0"/>
  </p:normalViewPr>
  <p:slideViewPr>
    <p:cSldViewPr>
      <p:cViewPr varScale="1">
        <p:scale>
          <a:sx n="86" d="100"/>
          <a:sy n="86" d="100"/>
        </p:scale>
        <p:origin x="-1752" y="-1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81AACCD-7612-46E1-81BC-CAB50E48411C}" type="datetimeFigureOut">
              <a:rPr lang="ru-RU" smtClean="0"/>
              <a:t>22.09.19</a:t>
            </a:fld>
            <a:endParaRPr lang="ru-RU"/>
          </a:p>
        </p:txBody>
      </p:sp>
      <p:sp>
        <p:nvSpPr>
          <p:cNvPr id="4" name="Образ слайда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D5397CFD-EC87-401A-8E35-D8368F6772EC}" type="slidenum">
              <a:rPr lang="ru-RU" smtClean="0"/>
              <a:t>‹#›</a:t>
            </a:fld>
            <a:endParaRPr lang="ru-RU"/>
          </a:p>
        </p:txBody>
      </p:sp>
    </p:spTree>
    <p:extLst>
      <p:ext uri="{BB962C8B-B14F-4D97-AF65-F5344CB8AC3E}">
        <p14:creationId xmlns:p14="http://schemas.microsoft.com/office/powerpoint/2010/main" val="1988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D5397CFD-EC87-401A-8E35-D8368F6772EC}" type="slidenum">
              <a:rPr lang="ru-RU" smtClean="0"/>
              <a:t>2</a:t>
            </a:fld>
            <a:endParaRPr lang="ru-RU"/>
          </a:p>
        </p:txBody>
      </p:sp>
    </p:spTree>
    <p:extLst>
      <p:ext uri="{BB962C8B-B14F-4D97-AF65-F5344CB8AC3E}">
        <p14:creationId xmlns:p14="http://schemas.microsoft.com/office/powerpoint/2010/main" val="129175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5</a:t>
            </a:fld>
            <a:endParaRPr lang="ru-RU"/>
          </a:p>
        </p:txBody>
      </p:sp>
    </p:spTree>
    <p:extLst>
      <p:ext uri="{BB962C8B-B14F-4D97-AF65-F5344CB8AC3E}">
        <p14:creationId xmlns:p14="http://schemas.microsoft.com/office/powerpoint/2010/main" val="1443110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9</a:t>
            </a:fld>
            <a:endParaRPr lang="ru-RU"/>
          </a:p>
        </p:txBody>
      </p:sp>
    </p:spTree>
    <p:extLst>
      <p:ext uri="{BB962C8B-B14F-4D97-AF65-F5344CB8AC3E}">
        <p14:creationId xmlns:p14="http://schemas.microsoft.com/office/powerpoint/2010/main" val="389457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11</a:t>
            </a:fld>
            <a:endParaRPr lang="ru-RU"/>
          </a:p>
        </p:txBody>
      </p:sp>
    </p:spTree>
    <p:extLst>
      <p:ext uri="{BB962C8B-B14F-4D97-AF65-F5344CB8AC3E}">
        <p14:creationId xmlns:p14="http://schemas.microsoft.com/office/powerpoint/2010/main" val="196936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12</a:t>
            </a:fld>
            <a:endParaRPr lang="ru-RU"/>
          </a:p>
        </p:txBody>
      </p:sp>
    </p:spTree>
    <p:extLst>
      <p:ext uri="{BB962C8B-B14F-4D97-AF65-F5344CB8AC3E}">
        <p14:creationId xmlns:p14="http://schemas.microsoft.com/office/powerpoint/2010/main" val="154120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13</a:t>
            </a:fld>
            <a:endParaRPr lang="ru-RU"/>
          </a:p>
        </p:txBody>
      </p:sp>
    </p:spTree>
    <p:extLst>
      <p:ext uri="{BB962C8B-B14F-4D97-AF65-F5344CB8AC3E}">
        <p14:creationId xmlns:p14="http://schemas.microsoft.com/office/powerpoint/2010/main" val="748729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14</a:t>
            </a:fld>
            <a:endParaRPr lang="ru-RU"/>
          </a:p>
        </p:txBody>
      </p:sp>
    </p:spTree>
    <p:extLst>
      <p:ext uri="{BB962C8B-B14F-4D97-AF65-F5344CB8AC3E}">
        <p14:creationId xmlns:p14="http://schemas.microsoft.com/office/powerpoint/2010/main" val="78120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5397CFD-EC87-401A-8E35-D8368F6772EC}" type="slidenum">
              <a:rPr lang="ru-RU" smtClean="0"/>
              <a:t>19</a:t>
            </a:fld>
            <a:endParaRPr lang="ru-RU"/>
          </a:p>
        </p:txBody>
      </p:sp>
    </p:spTree>
    <p:extLst>
      <p:ext uri="{BB962C8B-B14F-4D97-AF65-F5344CB8AC3E}">
        <p14:creationId xmlns:p14="http://schemas.microsoft.com/office/powerpoint/2010/main" val="3868803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GB"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
        <p:nvSpPr>
          <p:cNvPr id="7" name="Title 6"/>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GB"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
        <p:nvSpPr>
          <p:cNvPr id="9" name="Content Placeholder 8"/>
          <p:cNvSpPr>
            <a:spLocks noGrp="1"/>
          </p:cNvSpPr>
          <p:nvPr>
            <p:ph sz="quarter" idx="13"/>
          </p:nvPr>
        </p:nvSpPr>
        <p:spPr>
          <a:xfrm>
            <a:off x="676655" y="2679192"/>
            <a:ext cx="3822192" cy="34472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22.09.19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22.09.19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GB"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02870">
              <a:lnSpc>
                <a:spcPts val="1240"/>
              </a:lnSpc>
            </a:pPr>
            <a:fld id="{81D60167-4931-47E6-BA6A-407CBD079E47}" type="slidenum">
              <a:rPr lang="en-US" smtClean="0"/>
              <a:pPr marL="102870">
                <a:lnSpc>
                  <a:spcPts val="1240"/>
                </a:lnSpc>
              </a:pPr>
              <a:t>‹#›</a:t>
            </a:fld>
            <a:endParaRPr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22.09.19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marL="102870">
              <a:lnSpc>
                <a:spcPts val="1240"/>
              </a:lnSpc>
            </a:pPr>
            <a:fld id="{81D60167-4931-47E6-BA6A-407CBD079E47}" type="slidenum">
              <a:rPr lang="en-US" smtClean="0"/>
              <a:pPr marL="102870">
                <a:lnSpc>
                  <a:spcPts val="1240"/>
                </a:lnSpc>
              </a:pPr>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hyperlink" Target="mailto:bbb@iitu.kz" TargetMode="External"/><Relationship Id="rId4" Type="http://schemas.openxmlformats.org/officeDocument/2006/relationships/hyperlink" Target="mailto:ccc@iitu.kz" TargetMode="External"/><Relationship Id="rId1" Type="http://schemas.openxmlformats.org/officeDocument/2006/relationships/slideLayout" Target="../slideLayouts/slideLayout2.xml"/><Relationship Id="rId2" Type="http://schemas.openxmlformats.org/officeDocument/2006/relationships/hyperlink" Target="mailto:aaa@iitu.kz"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bbb@iitu.kz" TargetMode="External"/><Relationship Id="rId4" Type="http://schemas.openxmlformats.org/officeDocument/2006/relationships/hyperlink" Target="mailto:ccc@iitu.kz" TargetMode="External"/><Relationship Id="rId1" Type="http://schemas.openxmlformats.org/officeDocument/2006/relationships/slideLayout" Target="../slideLayouts/slideLayout2.xml"/><Relationship Id="rId2" Type="http://schemas.openxmlformats.org/officeDocument/2006/relationships/hyperlink" Target="mailto:aaa@iitu.kz"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mailto:bbb@cs.nott.ac.uk" TargetMode="External"/><Relationship Id="rId4" Type="http://schemas.openxmlformats.org/officeDocument/2006/relationships/hyperlink" Target="mailto:ccc@cs.nott.ac.uk" TargetMode="External"/><Relationship Id="rId5" Type="http://schemas.openxmlformats.org/officeDocument/2006/relationships/hyperlink" Target="mailto:aaa@iitu.kz" TargetMode="External"/><Relationship Id="rId6" Type="http://schemas.openxmlformats.org/officeDocument/2006/relationships/hyperlink" Target="mailto:bbb@iitu.kz" TargetMode="External"/><Relationship Id="rId7" Type="http://schemas.openxmlformats.org/officeDocument/2006/relationships/hyperlink" Target="mailto:ccc@iitu.kz" TargetMode="External"/><Relationship Id="rId1" Type="http://schemas.openxmlformats.org/officeDocument/2006/relationships/slideLayout" Target="../slideLayouts/slideLayout2.xml"/><Relationship Id="rId2" Type="http://schemas.openxmlformats.org/officeDocument/2006/relationships/hyperlink" Target="mailto:aaa@cs.nott.ac.u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00200"/>
            <a:ext cx="7408333" cy="3450696"/>
          </a:xfrm>
        </p:spPr>
        <p:txBody>
          <a:bodyPr>
            <a:normAutofit/>
          </a:bodyPr>
          <a:lstStyle/>
          <a:p>
            <a:pPr algn="ctr"/>
            <a:endParaRPr lang="en-US" sz="4000" dirty="0" smtClean="0">
              <a:solidFill>
                <a:schemeClr val="accent1">
                  <a:lumMod val="75000"/>
                </a:schemeClr>
              </a:solidFill>
            </a:endParaRPr>
          </a:p>
          <a:p>
            <a:pPr algn="ctr"/>
            <a:endParaRPr lang="en-US" sz="4000" dirty="0">
              <a:solidFill>
                <a:schemeClr val="accent1">
                  <a:lumMod val="75000"/>
                </a:schemeClr>
              </a:solidFill>
            </a:endParaRPr>
          </a:p>
          <a:p>
            <a:pPr marL="0" indent="0" algn="ctr">
              <a:buNone/>
            </a:pPr>
            <a:r>
              <a:rPr lang="en-US" sz="4000" dirty="0"/>
              <a:t>Chapter </a:t>
            </a:r>
            <a:r>
              <a:rPr lang="en-US" sz="4000" dirty="0" smtClean="0"/>
              <a:t>3. </a:t>
            </a:r>
            <a:r>
              <a:rPr lang="en-US" sz="4000" b="1" dirty="0" smtClean="0"/>
              <a:t>Data </a:t>
            </a:r>
            <a:r>
              <a:rPr lang="en-US" sz="4000" b="1" dirty="0"/>
              <a:t>Models </a:t>
            </a:r>
            <a:endParaRPr lang="en-US" sz="4000" dirty="0"/>
          </a:p>
        </p:txBody>
      </p:sp>
    </p:spTree>
    <p:extLst>
      <p:ext uri="{BB962C8B-B14F-4D97-AF65-F5344CB8AC3E}">
        <p14:creationId xmlns:p14="http://schemas.microsoft.com/office/powerpoint/2010/main" val="18094248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72067" y="2675466"/>
            <a:ext cx="7408333" cy="4030133"/>
          </a:xfrm>
        </p:spPr>
        <p:txBody>
          <a:bodyPr>
            <a:normAutofit fontScale="92500"/>
          </a:bodyPr>
          <a:lstStyle/>
          <a:p>
            <a:r>
              <a:rPr lang="en-US" b="1" dirty="0"/>
              <a:t>Relationship </a:t>
            </a:r>
            <a:r>
              <a:rPr lang="en-US" dirty="0"/>
              <a:t>– it describes an association among entities </a:t>
            </a:r>
            <a:endParaRPr lang="en-US" dirty="0" smtClean="0"/>
          </a:p>
          <a:p>
            <a:r>
              <a:rPr lang="en-US" dirty="0" smtClean="0"/>
              <a:t> A </a:t>
            </a:r>
            <a:r>
              <a:rPr lang="en-US" dirty="0"/>
              <a:t>1:1 Relationship might </a:t>
            </a:r>
            <a:r>
              <a:rPr lang="en-US" dirty="0" smtClean="0"/>
              <a:t>be</a:t>
            </a:r>
            <a:br>
              <a:rPr lang="en-US" dirty="0" smtClean="0"/>
            </a:br>
            <a:r>
              <a:rPr lang="en-US" dirty="0" smtClean="0"/>
              <a:t>    - One </a:t>
            </a:r>
            <a:r>
              <a:rPr lang="en-US" dirty="0"/>
              <a:t>department has one head </a:t>
            </a:r>
            <a:endParaRPr lang="en-US" dirty="0"/>
          </a:p>
          <a:p>
            <a:pPr marL="0" indent="0">
              <a:buNone/>
            </a:pPr>
            <a:r>
              <a:rPr lang="en-US" dirty="0" smtClean="0"/>
              <a:t>        - One </a:t>
            </a:r>
            <a:r>
              <a:rPr lang="en-US" dirty="0"/>
              <a:t>key can open only one lock </a:t>
            </a:r>
            <a:endParaRPr lang="en-US" dirty="0" smtClean="0"/>
          </a:p>
          <a:p>
            <a:r>
              <a:rPr lang="en-US" dirty="0"/>
              <a:t> A 1:M Relationship might be </a:t>
            </a:r>
            <a:endParaRPr lang="en-US" dirty="0"/>
          </a:p>
          <a:p>
            <a:pPr marL="301943" lvl="1" indent="0">
              <a:buNone/>
            </a:pPr>
            <a:r>
              <a:rPr lang="en-US" sz="2400" dirty="0" smtClean="0"/>
              <a:t>   - One </a:t>
            </a:r>
            <a:r>
              <a:rPr lang="en-US" sz="2400" dirty="0"/>
              <a:t>department has many professors </a:t>
            </a:r>
          </a:p>
          <a:p>
            <a:pPr marL="301943" lvl="1" indent="0">
              <a:buNone/>
            </a:pPr>
            <a:r>
              <a:rPr lang="en-US" sz="2400" dirty="0" smtClean="0"/>
              <a:t>   - Bank </a:t>
            </a:r>
            <a:r>
              <a:rPr lang="en-US" sz="2400" dirty="0"/>
              <a:t>client can own many credit cards </a:t>
            </a:r>
            <a:endParaRPr lang="en-US" sz="2400" dirty="0" smtClean="0"/>
          </a:p>
          <a:p>
            <a:r>
              <a:rPr lang="en-US" dirty="0"/>
              <a:t>A M:N Relationship might be </a:t>
            </a:r>
          </a:p>
          <a:p>
            <a:pPr marL="301943" lvl="1" indent="0">
              <a:buNone/>
            </a:pPr>
            <a:r>
              <a:rPr lang="en-US" sz="2400" dirty="0"/>
              <a:t> - Many students have many classes </a:t>
            </a:r>
          </a:p>
          <a:p>
            <a:pPr marL="301943" lvl="1" indent="0">
              <a:buNone/>
            </a:pPr>
            <a:r>
              <a:rPr lang="en-US" sz="2400" dirty="0"/>
              <a:t> - Many store branches sell many products </a:t>
            </a:r>
          </a:p>
          <a:p>
            <a:pPr marL="301943" lvl="1" indent="0">
              <a:buNone/>
            </a:pPr>
            <a:endParaRPr lang="en-US" sz="2400" dirty="0"/>
          </a:p>
          <a:p>
            <a:pPr marL="0" indent="0">
              <a:buNone/>
            </a:pPr>
            <a:endParaRPr lang="en-US" dirty="0"/>
          </a:p>
          <a:p>
            <a:endParaRPr lang="en-US" dirty="0"/>
          </a:p>
          <a:p>
            <a:endParaRPr lang="en-US" dirty="0"/>
          </a:p>
          <a:p>
            <a:endParaRPr lang="ru-RU" dirty="0"/>
          </a:p>
        </p:txBody>
      </p:sp>
      <p:sp>
        <p:nvSpPr>
          <p:cNvPr id="3" name="Название 2"/>
          <p:cNvSpPr>
            <a:spLocks noGrp="1"/>
          </p:cNvSpPr>
          <p:nvPr>
            <p:ph type="title"/>
          </p:nvPr>
        </p:nvSpPr>
        <p:spPr/>
        <p:txBody>
          <a:bodyPr/>
          <a:lstStyle/>
          <a:p>
            <a:r>
              <a:rPr lang="en-US" dirty="0" smtClean="0"/>
              <a:t>Relationship</a:t>
            </a:r>
            <a:endParaRPr lang="ru-RU" dirty="0"/>
          </a:p>
        </p:txBody>
      </p:sp>
    </p:spTree>
    <p:extLst>
      <p:ext uri="{BB962C8B-B14F-4D97-AF65-F5344CB8AC3E}">
        <p14:creationId xmlns:p14="http://schemas.microsoft.com/office/powerpoint/2010/main" val="171928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p:cNvPicPr>
            <a:picLocks noGrp="1" noChangeAspect="1"/>
          </p:cNvPicPr>
          <p:nvPr>
            <p:ph idx="1"/>
          </p:nvPr>
        </p:nvPicPr>
        <p:blipFill>
          <a:blip r:embed="rId3"/>
          <a:srcRect t="-26764" b="-26764"/>
          <a:stretch>
            <a:fillRect/>
          </a:stretch>
        </p:blipFill>
        <p:spPr>
          <a:xfrm>
            <a:off x="381000" y="2057400"/>
            <a:ext cx="8179726" cy="3810000"/>
          </a:xfrm>
        </p:spPr>
      </p:pic>
      <p:sp>
        <p:nvSpPr>
          <p:cNvPr id="3" name="Название 2"/>
          <p:cNvSpPr>
            <a:spLocks noGrp="1"/>
          </p:cNvSpPr>
          <p:nvPr>
            <p:ph type="title"/>
          </p:nvPr>
        </p:nvSpPr>
        <p:spPr/>
        <p:txBody>
          <a:bodyPr/>
          <a:lstStyle/>
          <a:p>
            <a:r>
              <a:rPr lang="en-US" dirty="0" smtClean="0"/>
              <a:t>Relationshi</a:t>
            </a:r>
            <a:r>
              <a:rPr lang="en-US" dirty="0"/>
              <a:t>p</a:t>
            </a:r>
            <a:endParaRPr lang="ru-RU" dirty="0"/>
          </a:p>
        </p:txBody>
      </p:sp>
      <p:sp>
        <p:nvSpPr>
          <p:cNvPr id="6" name="TextBox 5"/>
          <p:cNvSpPr txBox="1"/>
          <p:nvPr/>
        </p:nvSpPr>
        <p:spPr>
          <a:xfrm>
            <a:off x="990600" y="5181600"/>
            <a:ext cx="6934200" cy="369332"/>
          </a:xfrm>
          <a:prstGeom prst="rect">
            <a:avLst/>
          </a:prstGeom>
          <a:noFill/>
        </p:spPr>
        <p:txBody>
          <a:bodyPr wrap="square" rtlCol="0">
            <a:spAutoFit/>
          </a:bodyPr>
          <a:lstStyle/>
          <a:p>
            <a:r>
              <a:rPr lang="ru-RU" dirty="0" smtClean="0"/>
              <a:t>   		        </a:t>
            </a:r>
            <a:r>
              <a:rPr lang="en-US" dirty="0" smtClean="0"/>
              <a:t>Crow’s  Foot Symbols</a:t>
            </a:r>
            <a:endParaRPr lang="ru-RU" dirty="0"/>
          </a:p>
        </p:txBody>
      </p:sp>
    </p:spTree>
    <p:extLst>
      <p:ext uri="{BB962C8B-B14F-4D97-AF65-F5344CB8AC3E}">
        <p14:creationId xmlns:p14="http://schemas.microsoft.com/office/powerpoint/2010/main" val="333434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p:cNvPicPr>
            <a:picLocks noGrp="1" noChangeAspect="1"/>
          </p:cNvPicPr>
          <p:nvPr>
            <p:ph idx="1"/>
          </p:nvPr>
        </p:nvPicPr>
        <p:blipFill>
          <a:blip r:embed="rId3"/>
          <a:srcRect t="-11773" b="-11773"/>
          <a:stretch>
            <a:fillRect/>
          </a:stretch>
        </p:blipFill>
        <p:spPr>
          <a:xfrm>
            <a:off x="990600" y="2209800"/>
            <a:ext cx="6870969" cy="3200400"/>
          </a:xfrm>
        </p:spPr>
      </p:pic>
      <p:sp>
        <p:nvSpPr>
          <p:cNvPr id="3" name="Название 2"/>
          <p:cNvSpPr>
            <a:spLocks noGrp="1"/>
          </p:cNvSpPr>
          <p:nvPr>
            <p:ph type="title"/>
          </p:nvPr>
        </p:nvSpPr>
        <p:spPr/>
        <p:txBody>
          <a:bodyPr/>
          <a:lstStyle/>
          <a:p>
            <a:r>
              <a:rPr lang="en-US" dirty="0" smtClean="0"/>
              <a:t>Relationship</a:t>
            </a:r>
            <a:endParaRPr lang="ru-RU" dirty="0"/>
          </a:p>
        </p:txBody>
      </p:sp>
    </p:spTree>
    <p:extLst>
      <p:ext uri="{BB962C8B-B14F-4D97-AF65-F5344CB8AC3E}">
        <p14:creationId xmlns:p14="http://schemas.microsoft.com/office/powerpoint/2010/main" val="95148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p:cNvPicPr>
            <a:picLocks noGrp="1" noChangeAspect="1"/>
          </p:cNvPicPr>
          <p:nvPr>
            <p:ph idx="1"/>
          </p:nvPr>
        </p:nvPicPr>
        <p:blipFill>
          <a:blip r:embed="rId3"/>
          <a:srcRect t="-62" b="-62"/>
          <a:stretch>
            <a:fillRect/>
          </a:stretch>
        </p:blipFill>
        <p:spPr/>
      </p:pic>
      <p:sp>
        <p:nvSpPr>
          <p:cNvPr id="3" name="Название 2"/>
          <p:cNvSpPr>
            <a:spLocks noGrp="1"/>
          </p:cNvSpPr>
          <p:nvPr>
            <p:ph type="title"/>
          </p:nvPr>
        </p:nvSpPr>
        <p:spPr/>
        <p:txBody>
          <a:bodyPr/>
          <a:lstStyle/>
          <a:p>
            <a:r>
              <a:rPr lang="en-US" dirty="0" smtClean="0"/>
              <a:t>Relationship</a:t>
            </a:r>
            <a:endParaRPr lang="ru-RU" dirty="0"/>
          </a:p>
        </p:txBody>
      </p:sp>
    </p:spTree>
    <p:extLst>
      <p:ext uri="{BB962C8B-B14F-4D97-AF65-F5344CB8AC3E}">
        <p14:creationId xmlns:p14="http://schemas.microsoft.com/office/powerpoint/2010/main" val="3282725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p:cNvPicPr>
            <a:picLocks noGrp="1" noChangeAspect="1"/>
          </p:cNvPicPr>
          <p:nvPr>
            <p:ph idx="1"/>
          </p:nvPr>
        </p:nvPicPr>
        <p:blipFill>
          <a:blip r:embed="rId3"/>
          <a:srcRect t="-3258" b="-3258"/>
          <a:stretch>
            <a:fillRect/>
          </a:stretch>
        </p:blipFill>
        <p:spPr/>
      </p:pic>
      <p:sp>
        <p:nvSpPr>
          <p:cNvPr id="3" name="Название 2"/>
          <p:cNvSpPr>
            <a:spLocks noGrp="1"/>
          </p:cNvSpPr>
          <p:nvPr>
            <p:ph type="title"/>
          </p:nvPr>
        </p:nvSpPr>
        <p:spPr/>
        <p:txBody>
          <a:bodyPr/>
          <a:lstStyle/>
          <a:p>
            <a:r>
              <a:rPr lang="en-US" dirty="0" smtClean="0"/>
              <a:t>Relationship</a:t>
            </a:r>
            <a:endParaRPr lang="ru-RU" dirty="0"/>
          </a:p>
        </p:txBody>
      </p:sp>
    </p:spTree>
    <p:extLst>
      <p:ext uri="{BB962C8B-B14F-4D97-AF65-F5344CB8AC3E}">
        <p14:creationId xmlns:p14="http://schemas.microsoft.com/office/powerpoint/2010/main" val="3159227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304801" y="2675467"/>
            <a:ext cx="8382000" cy="3450696"/>
          </a:xfrm>
        </p:spPr>
        <p:txBody>
          <a:bodyPr>
            <a:normAutofit/>
          </a:bodyPr>
          <a:lstStyle/>
          <a:p>
            <a:pPr algn="just"/>
            <a:r>
              <a:rPr lang="en-US" dirty="0"/>
              <a:t>A DMBS key is one ore more attributes that identify each row in the table. They allow to find the relation between two or more keys. Each row in the table must uniquely identifiable. The DBMS has the seven types of keys, but within this course we will discover the needs and roles of Primary and Foreign keys. </a:t>
            </a:r>
            <a:endParaRPr lang="en-US" dirty="0" smtClean="0"/>
          </a:p>
          <a:p>
            <a:pPr algn="just"/>
            <a:endParaRPr lang="ru-RU" dirty="0"/>
          </a:p>
        </p:txBody>
      </p:sp>
      <p:sp>
        <p:nvSpPr>
          <p:cNvPr id="3" name="Название 2"/>
          <p:cNvSpPr>
            <a:spLocks noGrp="1"/>
          </p:cNvSpPr>
          <p:nvPr>
            <p:ph type="title"/>
          </p:nvPr>
        </p:nvSpPr>
        <p:spPr/>
        <p:txBody>
          <a:bodyPr>
            <a:normAutofit fontScale="90000"/>
          </a:bodyPr>
          <a:lstStyle/>
          <a:p>
            <a:r>
              <a:rPr lang="en-US" b="1" dirty="0" smtClean="0"/>
              <a:t/>
            </a:r>
            <a:br>
              <a:rPr lang="en-US" b="1" dirty="0" smtClean="0"/>
            </a:br>
            <a:r>
              <a:rPr lang="en-US" b="1" dirty="0" smtClean="0"/>
              <a:t>Keys </a:t>
            </a:r>
            <a:r>
              <a:rPr lang="en-US" dirty="0"/>
              <a:t/>
            </a:r>
            <a:br>
              <a:rPr lang="en-US" dirty="0"/>
            </a:br>
            <a:endParaRPr lang="ru-RU" dirty="0"/>
          </a:p>
        </p:txBody>
      </p:sp>
    </p:spTree>
    <p:extLst>
      <p:ext uri="{BB962C8B-B14F-4D97-AF65-F5344CB8AC3E}">
        <p14:creationId xmlns:p14="http://schemas.microsoft.com/office/powerpoint/2010/main" val="3727873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b="1" dirty="0"/>
              <a:t>Primary Key (PK) </a:t>
            </a:r>
            <a:r>
              <a:rPr lang="en-US" dirty="0"/>
              <a:t>is an attribute of the table that UNIQUELY identifies every row in that table. Its super impossible to have two rows in the table within same primary key values. </a:t>
            </a:r>
          </a:p>
          <a:p>
            <a:r>
              <a:rPr lang="en-US" dirty="0"/>
              <a:t>-  A primary key value could not be a NULL. </a:t>
            </a:r>
            <a:endParaRPr lang="en-US" dirty="0"/>
          </a:p>
          <a:p>
            <a:r>
              <a:rPr lang="en-US" dirty="0"/>
              <a:t>-  PK’s function is to guarantee entity integrity. </a:t>
            </a:r>
            <a:endParaRPr lang="en-US" dirty="0"/>
          </a:p>
          <a:p>
            <a:r>
              <a:rPr lang="en-US" dirty="0"/>
              <a:t>-  PK doesn’t allow to appear the same value more than once. The single PK must be in a table. </a:t>
            </a:r>
            <a:endParaRPr lang="en-US" dirty="0"/>
          </a:p>
          <a:p>
            <a:endParaRPr lang="ru-RU" dirty="0"/>
          </a:p>
        </p:txBody>
      </p:sp>
      <p:sp>
        <p:nvSpPr>
          <p:cNvPr id="3" name="Название 2"/>
          <p:cNvSpPr>
            <a:spLocks noGrp="1"/>
          </p:cNvSpPr>
          <p:nvPr>
            <p:ph type="title"/>
          </p:nvPr>
        </p:nvSpPr>
        <p:spPr/>
        <p:txBody>
          <a:bodyPr/>
          <a:lstStyle/>
          <a:p>
            <a:r>
              <a:rPr lang="en-US" dirty="0" smtClean="0"/>
              <a:t>Primary Key</a:t>
            </a:r>
            <a:endParaRPr lang="ru-RU" dirty="0"/>
          </a:p>
        </p:txBody>
      </p:sp>
    </p:spTree>
    <p:extLst>
      <p:ext uri="{BB962C8B-B14F-4D97-AF65-F5344CB8AC3E}">
        <p14:creationId xmlns:p14="http://schemas.microsoft.com/office/powerpoint/2010/main" val="1558112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p:cNvPicPr>
            <a:picLocks noGrp="1" noChangeAspect="1"/>
          </p:cNvPicPr>
          <p:nvPr>
            <p:ph idx="1"/>
          </p:nvPr>
        </p:nvPicPr>
        <p:blipFill>
          <a:blip r:embed="rId2"/>
          <a:srcRect t="-3297" b="-3297"/>
          <a:stretch>
            <a:fillRect/>
          </a:stretch>
        </p:blipFill>
        <p:spPr>
          <a:xfrm>
            <a:off x="872067" y="2391524"/>
            <a:ext cx="6214533" cy="2894641"/>
          </a:xfrm>
        </p:spPr>
      </p:pic>
      <p:sp>
        <p:nvSpPr>
          <p:cNvPr id="3" name="Название 2"/>
          <p:cNvSpPr>
            <a:spLocks noGrp="1"/>
          </p:cNvSpPr>
          <p:nvPr>
            <p:ph type="title"/>
          </p:nvPr>
        </p:nvSpPr>
        <p:spPr/>
        <p:txBody>
          <a:bodyPr/>
          <a:lstStyle/>
          <a:p>
            <a:r>
              <a:rPr lang="en-US" dirty="0" smtClean="0"/>
              <a:t>Primary Key</a:t>
            </a:r>
            <a:endParaRPr lang="ru-RU" dirty="0"/>
          </a:p>
        </p:txBody>
      </p:sp>
      <p:sp>
        <p:nvSpPr>
          <p:cNvPr id="5" name="TextBox 4"/>
          <p:cNvSpPr txBox="1"/>
          <p:nvPr/>
        </p:nvSpPr>
        <p:spPr>
          <a:xfrm>
            <a:off x="1143000" y="5257800"/>
            <a:ext cx="6248400" cy="923330"/>
          </a:xfrm>
          <a:prstGeom prst="rect">
            <a:avLst/>
          </a:prstGeom>
          <a:noFill/>
        </p:spPr>
        <p:txBody>
          <a:bodyPr wrap="square" rtlCol="0">
            <a:spAutoFit/>
          </a:bodyPr>
          <a:lstStyle/>
          <a:p>
            <a:r>
              <a:rPr lang="en-US" dirty="0">
                <a:latin typeface="Times New Roman"/>
                <a:cs typeface="Times New Roman"/>
              </a:rPr>
              <a:t>Table created for student entity </a:t>
            </a:r>
          </a:p>
          <a:p>
            <a:r>
              <a:rPr lang="en-US" dirty="0" smtClean="0">
                <a:latin typeface="Times New Roman"/>
                <a:cs typeface="Times New Roman"/>
              </a:rPr>
              <a:t>In </a:t>
            </a:r>
            <a:r>
              <a:rPr lang="en-US" dirty="0">
                <a:latin typeface="Times New Roman"/>
                <a:cs typeface="Times New Roman"/>
              </a:rPr>
              <a:t>this table, primary key values uniquely identify each </a:t>
            </a:r>
            <a:r>
              <a:rPr lang="en-US" dirty="0">
                <a:latin typeface="Times New Roman"/>
                <a:cs typeface="Times New Roman"/>
              </a:rPr>
              <a:t>row   </a:t>
            </a:r>
          </a:p>
          <a:p>
            <a:endParaRPr lang="ru-RU" dirty="0">
              <a:latin typeface="Times New Roman"/>
              <a:cs typeface="Times New Roman"/>
            </a:endParaRPr>
          </a:p>
        </p:txBody>
      </p:sp>
    </p:spTree>
    <p:extLst>
      <p:ext uri="{BB962C8B-B14F-4D97-AF65-F5344CB8AC3E}">
        <p14:creationId xmlns:p14="http://schemas.microsoft.com/office/powerpoint/2010/main" val="2150098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lnSpcReduction="10000"/>
          </a:bodyPr>
          <a:lstStyle/>
          <a:p>
            <a:r>
              <a:rPr lang="en-US" b="1" dirty="0"/>
              <a:t>Foreign key (FK) </a:t>
            </a:r>
            <a:endParaRPr lang="en-US" dirty="0"/>
          </a:p>
          <a:p>
            <a:pPr lvl="1">
              <a:buFont typeface="Wingdings" charset="2"/>
              <a:buChar char="Ø"/>
            </a:pPr>
            <a:r>
              <a:rPr lang="en-US" dirty="0"/>
              <a:t>It is a field in the table whose values match the primary key of related table. </a:t>
            </a:r>
          </a:p>
          <a:p>
            <a:pPr lvl="1">
              <a:buFont typeface="Wingdings" charset="2"/>
              <a:buChar char="Ø"/>
            </a:pPr>
            <a:r>
              <a:rPr lang="en-US" dirty="0"/>
              <a:t>It may accept multiple null values. </a:t>
            </a:r>
          </a:p>
          <a:p>
            <a:pPr lvl="1">
              <a:buFont typeface="Wingdings" charset="2"/>
              <a:buChar char="Ø"/>
            </a:pPr>
            <a:r>
              <a:rPr lang="en-US" dirty="0"/>
              <a:t>It might be many foreign keys in a table. </a:t>
            </a:r>
          </a:p>
          <a:p>
            <a:r>
              <a:rPr lang="en-US" b="1" dirty="0"/>
              <a:t>NULLS: </a:t>
            </a:r>
            <a:endParaRPr lang="en-US" dirty="0"/>
          </a:p>
          <a:p>
            <a:pPr lvl="1">
              <a:buFont typeface="Wingdings" charset="2"/>
              <a:buChar char="Ø"/>
            </a:pPr>
            <a:r>
              <a:rPr lang="en-US" dirty="0"/>
              <a:t>Values are not always known. </a:t>
            </a:r>
          </a:p>
          <a:p>
            <a:pPr lvl="1">
              <a:buFont typeface="Wingdings" charset="2"/>
              <a:buChar char="Ø"/>
            </a:pPr>
            <a:r>
              <a:rPr lang="en-US" dirty="0"/>
              <a:t>No data entry. </a:t>
            </a:r>
          </a:p>
          <a:p>
            <a:pPr lvl="1">
              <a:buFont typeface="Wingdings" charset="2"/>
              <a:buChar char="Ø"/>
            </a:pPr>
            <a:r>
              <a:rPr lang="en-US" dirty="0"/>
              <a:t>Not permitted in primary key. </a:t>
            </a:r>
          </a:p>
          <a:p>
            <a:endParaRPr lang="ru-RU" dirty="0"/>
          </a:p>
        </p:txBody>
      </p:sp>
      <p:sp>
        <p:nvSpPr>
          <p:cNvPr id="3" name="Название 2"/>
          <p:cNvSpPr>
            <a:spLocks noGrp="1"/>
          </p:cNvSpPr>
          <p:nvPr>
            <p:ph type="title"/>
          </p:nvPr>
        </p:nvSpPr>
        <p:spPr/>
        <p:txBody>
          <a:bodyPr/>
          <a:lstStyle/>
          <a:p>
            <a:r>
              <a:rPr lang="en-US" dirty="0" smtClean="0"/>
              <a:t>Foreign Key</a:t>
            </a:r>
            <a:endParaRPr lang="ru-RU" dirty="0"/>
          </a:p>
        </p:txBody>
      </p:sp>
    </p:spTree>
    <p:extLst>
      <p:ext uri="{BB962C8B-B14F-4D97-AF65-F5344CB8AC3E}">
        <p14:creationId xmlns:p14="http://schemas.microsoft.com/office/powerpoint/2010/main" val="381524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p:cNvPicPr>
            <a:picLocks noGrp="1" noChangeAspect="1"/>
          </p:cNvPicPr>
          <p:nvPr>
            <p:ph idx="1"/>
          </p:nvPr>
        </p:nvPicPr>
        <p:blipFill>
          <a:blip r:embed="rId3"/>
          <a:srcRect t="-41627" b="-41627"/>
          <a:stretch>
            <a:fillRect/>
          </a:stretch>
        </p:blipFill>
        <p:spPr>
          <a:xfrm>
            <a:off x="228600" y="1805288"/>
            <a:ext cx="7315200" cy="3377532"/>
          </a:xfrm>
        </p:spPr>
      </p:pic>
      <p:sp>
        <p:nvSpPr>
          <p:cNvPr id="3" name="Название 2"/>
          <p:cNvSpPr>
            <a:spLocks noGrp="1"/>
          </p:cNvSpPr>
          <p:nvPr>
            <p:ph type="title"/>
          </p:nvPr>
        </p:nvSpPr>
        <p:spPr/>
        <p:txBody>
          <a:bodyPr/>
          <a:lstStyle/>
          <a:p>
            <a:r>
              <a:rPr lang="en-US" dirty="0" smtClean="0"/>
              <a:t>Foreign Key</a:t>
            </a:r>
            <a:endParaRPr lang="ru-RU" dirty="0"/>
          </a:p>
        </p:txBody>
      </p:sp>
      <p:sp>
        <p:nvSpPr>
          <p:cNvPr id="7" name="TextBox 6"/>
          <p:cNvSpPr txBox="1"/>
          <p:nvPr/>
        </p:nvSpPr>
        <p:spPr>
          <a:xfrm>
            <a:off x="228600" y="4343400"/>
            <a:ext cx="6934200" cy="584776"/>
          </a:xfrm>
          <a:prstGeom prst="rect">
            <a:avLst/>
          </a:prstGeom>
          <a:noFill/>
        </p:spPr>
        <p:txBody>
          <a:bodyPr wrap="square" rtlCol="0">
            <a:spAutoFit/>
          </a:bodyPr>
          <a:lstStyle/>
          <a:p>
            <a:r>
              <a:rPr lang="en-US" sz="2400" baseline="30000" dirty="0">
                <a:latin typeface="Times New Roman"/>
                <a:cs typeface="Times New Roman"/>
              </a:rPr>
              <a:t>The following </a:t>
            </a:r>
            <a:r>
              <a:rPr lang="en-US" sz="2400" baseline="30000" dirty="0" smtClean="0">
                <a:latin typeface="Times New Roman"/>
                <a:cs typeface="Times New Roman"/>
              </a:rPr>
              <a:t>figure </a:t>
            </a:r>
            <a:r>
              <a:rPr lang="en-US" sz="2400" baseline="30000" dirty="0">
                <a:latin typeface="Times New Roman"/>
                <a:cs typeface="Times New Roman"/>
              </a:rPr>
              <a:t>shows that tables “department” and “student” are not related with each other to see which student is assigned to which department in the school.</a:t>
            </a:r>
            <a:endParaRPr lang="ru-RU" sz="2400" dirty="0">
              <a:latin typeface="Times New Roman"/>
              <a:cs typeface="Times New Roman"/>
            </a:endParaRPr>
          </a:p>
        </p:txBody>
      </p:sp>
      <p:sp>
        <p:nvSpPr>
          <p:cNvPr id="8" name="TextBox 7"/>
          <p:cNvSpPr txBox="1"/>
          <p:nvPr/>
        </p:nvSpPr>
        <p:spPr>
          <a:xfrm>
            <a:off x="1066800" y="2133600"/>
            <a:ext cx="3050685" cy="646331"/>
          </a:xfrm>
          <a:prstGeom prst="rect">
            <a:avLst/>
          </a:prstGeom>
          <a:noFill/>
        </p:spPr>
        <p:txBody>
          <a:bodyPr wrap="none" rtlCol="0">
            <a:spAutoFit/>
          </a:bodyPr>
          <a:lstStyle/>
          <a:p>
            <a:r>
              <a:rPr lang="en-US" dirty="0"/>
              <a:t>Student &amp; Department tables </a:t>
            </a:r>
            <a:endParaRPr lang="en-US" dirty="0"/>
          </a:p>
          <a:p>
            <a:endParaRPr lang="ru-RU" dirty="0"/>
          </a:p>
        </p:txBody>
      </p:sp>
      <p:pic>
        <p:nvPicPr>
          <p:cNvPr id="9" name="Изображение 8"/>
          <p:cNvPicPr>
            <a:picLocks noChangeAspect="1"/>
          </p:cNvPicPr>
          <p:nvPr/>
        </p:nvPicPr>
        <p:blipFill>
          <a:blip r:embed="rId4"/>
          <a:stretch>
            <a:fillRect/>
          </a:stretch>
        </p:blipFill>
        <p:spPr>
          <a:xfrm>
            <a:off x="533400" y="4953000"/>
            <a:ext cx="4339905" cy="1625600"/>
          </a:xfrm>
          <a:prstGeom prst="rect">
            <a:avLst/>
          </a:prstGeom>
        </p:spPr>
      </p:pic>
      <p:sp>
        <p:nvSpPr>
          <p:cNvPr id="10" name="TextBox 9"/>
          <p:cNvSpPr txBox="1"/>
          <p:nvPr/>
        </p:nvSpPr>
        <p:spPr>
          <a:xfrm>
            <a:off x="4724400" y="5105400"/>
            <a:ext cx="4816319" cy="646331"/>
          </a:xfrm>
          <a:prstGeom prst="rect">
            <a:avLst/>
          </a:prstGeom>
          <a:noFill/>
        </p:spPr>
        <p:txBody>
          <a:bodyPr wrap="square" rtlCol="0">
            <a:spAutoFit/>
          </a:bodyPr>
          <a:lstStyle/>
          <a:p>
            <a:r>
              <a:rPr lang="en-US" dirty="0"/>
              <a:t>"Student" table assigned with PK &amp; FK keys </a:t>
            </a:r>
            <a:endParaRPr lang="en-US" dirty="0"/>
          </a:p>
          <a:p>
            <a:endParaRPr lang="ru-RU" dirty="0"/>
          </a:p>
        </p:txBody>
      </p:sp>
    </p:spTree>
    <p:extLst>
      <p:ext uri="{BB962C8B-B14F-4D97-AF65-F5344CB8AC3E}">
        <p14:creationId xmlns:p14="http://schemas.microsoft.com/office/powerpoint/2010/main" val="99012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2</a:t>
            </a:fld>
            <a:endParaRPr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2776220">
              <a:lnSpc>
                <a:spcPct val="100000"/>
              </a:lnSpc>
            </a:pPr>
            <a:r>
              <a:rPr spc="-5" dirty="0"/>
              <a:t>This</a:t>
            </a:r>
            <a:r>
              <a:rPr spc="-70" dirty="0"/>
              <a:t> </a:t>
            </a:r>
            <a:r>
              <a:rPr spc="-10" dirty="0"/>
              <a:t>Lecture</a:t>
            </a:r>
          </a:p>
        </p:txBody>
      </p:sp>
      <p:sp>
        <p:nvSpPr>
          <p:cNvPr id="3" name="object 3"/>
          <p:cNvSpPr txBox="1"/>
          <p:nvPr/>
        </p:nvSpPr>
        <p:spPr>
          <a:xfrm>
            <a:off x="457200" y="2590800"/>
            <a:ext cx="7686040" cy="2539798"/>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endParaRPr lang="en-GB" sz="3200" spc="-5" dirty="0" smtClean="0">
              <a:latin typeface="Calibri"/>
              <a:cs typeface="Calibri"/>
            </a:endParaRPr>
          </a:p>
          <a:p>
            <a:pPr marL="355600" indent="-342900">
              <a:lnSpc>
                <a:spcPct val="100000"/>
              </a:lnSpc>
              <a:buFont typeface="Arial"/>
              <a:buChar char="•"/>
              <a:tabLst>
                <a:tab pos="354965" algn="l"/>
                <a:tab pos="355600" algn="l"/>
              </a:tabLst>
            </a:pPr>
            <a:r>
              <a:rPr sz="3200" spc="-5" dirty="0" smtClean="0">
                <a:latin typeface="Calibri"/>
                <a:cs typeface="Calibri"/>
              </a:rPr>
              <a:t>The </a:t>
            </a:r>
            <a:r>
              <a:rPr sz="3200" spc="-10" dirty="0">
                <a:latin typeface="Calibri"/>
                <a:cs typeface="Calibri"/>
              </a:rPr>
              <a:t>Relational</a:t>
            </a:r>
            <a:r>
              <a:rPr sz="3200" spc="-65" dirty="0">
                <a:latin typeface="Calibri"/>
                <a:cs typeface="Calibri"/>
              </a:rPr>
              <a:t> </a:t>
            </a:r>
            <a:r>
              <a:rPr sz="3200" dirty="0">
                <a:latin typeface="Calibri"/>
                <a:cs typeface="Calibri"/>
              </a:rPr>
              <a:t>Model</a:t>
            </a:r>
          </a:p>
          <a:p>
            <a:pPr marL="756285" lvl="1" indent="-286385">
              <a:lnSpc>
                <a:spcPct val="100000"/>
              </a:lnSpc>
              <a:spcBef>
                <a:spcPts val="355"/>
              </a:spcBef>
              <a:buFont typeface="Arial"/>
              <a:buChar char="•"/>
              <a:tabLst>
                <a:tab pos="756285" algn="l"/>
                <a:tab pos="756920" algn="l"/>
              </a:tabLst>
            </a:pPr>
            <a:r>
              <a:rPr sz="2800" spc="-15" dirty="0">
                <a:latin typeface="Calibri"/>
                <a:cs typeface="Calibri"/>
              </a:rPr>
              <a:t>Relational </a:t>
            </a:r>
            <a:r>
              <a:rPr sz="2800" spc="-20" dirty="0">
                <a:latin typeface="Calibri"/>
                <a:cs typeface="Calibri"/>
              </a:rPr>
              <a:t>data</a:t>
            </a:r>
            <a:r>
              <a:rPr sz="2800" spc="5" dirty="0">
                <a:latin typeface="Calibri"/>
                <a:cs typeface="Calibri"/>
              </a:rPr>
              <a:t> </a:t>
            </a:r>
            <a:r>
              <a:rPr sz="2800" spc="-15" dirty="0">
                <a:latin typeface="Calibri"/>
                <a:cs typeface="Calibri"/>
              </a:rPr>
              <a:t>structures</a:t>
            </a:r>
            <a:endParaRPr sz="2800" dirty="0">
              <a:latin typeface="Calibri"/>
              <a:cs typeface="Calibri"/>
            </a:endParaRPr>
          </a:p>
          <a:p>
            <a:pPr marL="355600" indent="-342900">
              <a:lnSpc>
                <a:spcPct val="100000"/>
              </a:lnSpc>
              <a:spcBef>
                <a:spcPts val="365"/>
              </a:spcBef>
              <a:buFont typeface="Arial"/>
              <a:buChar char="•"/>
              <a:tabLst>
                <a:tab pos="354965" algn="l"/>
                <a:tab pos="355600" algn="l"/>
              </a:tabLst>
            </a:pPr>
            <a:r>
              <a:rPr lang="en-US" sz="3200" dirty="0" smtClean="0">
                <a:latin typeface="Calibri"/>
                <a:cs typeface="Calibri"/>
              </a:rPr>
              <a:t>ER diagram</a:t>
            </a:r>
          </a:p>
          <a:p>
            <a:pPr marL="812800" lvl="1" indent="-342900">
              <a:spcBef>
                <a:spcPts val="365"/>
              </a:spcBef>
              <a:buFont typeface="Arial"/>
              <a:buChar char="•"/>
              <a:tabLst>
                <a:tab pos="354965" algn="l"/>
                <a:tab pos="355600" algn="l"/>
              </a:tabLst>
            </a:pPr>
            <a:r>
              <a:rPr lang="en-US" sz="2800" dirty="0" smtClean="0">
                <a:latin typeface="Calibri"/>
                <a:cs typeface="Calibri"/>
              </a:rPr>
              <a:t>Notation</a:t>
            </a:r>
            <a:endParaRPr sz="2800" dirty="0">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72067" y="2438400"/>
            <a:ext cx="7408333" cy="4114799"/>
          </a:xfrm>
        </p:spPr>
        <p:txBody>
          <a:bodyPr>
            <a:normAutofit fontScale="92500"/>
          </a:bodyPr>
          <a:lstStyle/>
          <a:p>
            <a:r>
              <a:rPr lang="en-US" b="1" dirty="0"/>
              <a:t>The Relational Model </a:t>
            </a:r>
            <a:endParaRPr lang="en-US" dirty="0"/>
          </a:p>
          <a:p>
            <a:r>
              <a:rPr lang="en-US" dirty="0"/>
              <a:t>Table (relations</a:t>
            </a:r>
            <a:r>
              <a:rPr lang="en-US" dirty="0" smtClean="0"/>
              <a:t>) </a:t>
            </a:r>
            <a:endParaRPr lang="en-US" dirty="0"/>
          </a:p>
          <a:p>
            <a:pPr lvl="1">
              <a:buFont typeface="Wingdings" charset="2"/>
              <a:buChar char="Ø"/>
            </a:pPr>
            <a:r>
              <a:rPr lang="en-US" dirty="0" smtClean="0"/>
              <a:t> - Matrix </a:t>
            </a:r>
            <a:r>
              <a:rPr lang="en-US" dirty="0"/>
              <a:t>consisting of row/column intersections. </a:t>
            </a:r>
            <a:endParaRPr lang="en-US" dirty="0"/>
          </a:p>
          <a:p>
            <a:pPr lvl="1">
              <a:buFont typeface="Wingdings" charset="2"/>
              <a:buChar char="Ø"/>
            </a:pPr>
            <a:r>
              <a:rPr lang="en-US" dirty="0"/>
              <a:t>-  </a:t>
            </a:r>
            <a:r>
              <a:rPr lang="en-US" dirty="0" smtClean="0"/>
              <a:t>Each </a:t>
            </a:r>
            <a:r>
              <a:rPr lang="en-US" dirty="0"/>
              <a:t>row in a relation is called a tuple. </a:t>
            </a:r>
            <a:endParaRPr lang="en-US" dirty="0"/>
          </a:p>
          <a:p>
            <a:r>
              <a:rPr lang="en-US" b="1" dirty="0"/>
              <a:t>Relational database management system (RDBMS) </a:t>
            </a:r>
            <a:endParaRPr lang="en-US" dirty="0"/>
          </a:p>
          <a:p>
            <a:pPr lvl="1">
              <a:buFont typeface="Wingdings" charset="2"/>
              <a:buChar char="Ø"/>
            </a:pPr>
            <a:r>
              <a:rPr lang="en-US" dirty="0"/>
              <a:t>-  Performs same functions provided by hierarchical model. </a:t>
            </a:r>
            <a:endParaRPr lang="en-US" dirty="0"/>
          </a:p>
          <a:p>
            <a:pPr lvl="1">
              <a:buFont typeface="Wingdings" charset="2"/>
              <a:buChar char="Ø"/>
            </a:pPr>
            <a:r>
              <a:rPr lang="en-US" dirty="0"/>
              <a:t>-  Hides complexity from the user. </a:t>
            </a:r>
            <a:endParaRPr lang="en-US" dirty="0"/>
          </a:p>
          <a:p>
            <a:r>
              <a:rPr lang="en-US" b="1" dirty="0"/>
              <a:t>Relational diagram </a:t>
            </a:r>
            <a:endParaRPr lang="en-US" dirty="0"/>
          </a:p>
          <a:p>
            <a:pPr lvl="1">
              <a:buFont typeface="Wingdings" charset="2"/>
              <a:buChar char="Ø"/>
            </a:pPr>
            <a:r>
              <a:rPr lang="en-US" dirty="0"/>
              <a:t>-  Representation of entities, attributes, and relationships. </a:t>
            </a:r>
            <a:endParaRPr lang="en-US" dirty="0"/>
          </a:p>
          <a:p>
            <a:pPr lvl="1">
              <a:buFont typeface="Wingdings" charset="2"/>
              <a:buChar char="Ø"/>
            </a:pPr>
            <a:r>
              <a:rPr lang="en-US" dirty="0"/>
              <a:t>-  Relational table stores collection of related entities. </a:t>
            </a:r>
            <a:endParaRPr lang="en-US" dirty="0"/>
          </a:p>
          <a:p>
            <a:endParaRPr lang="ru-RU" dirty="0"/>
          </a:p>
        </p:txBody>
      </p:sp>
      <p:sp>
        <p:nvSpPr>
          <p:cNvPr id="3" name="Название 2"/>
          <p:cNvSpPr>
            <a:spLocks noGrp="1"/>
          </p:cNvSpPr>
          <p:nvPr>
            <p:ph type="title"/>
          </p:nvPr>
        </p:nvSpPr>
        <p:spPr/>
        <p:txBody>
          <a:bodyPr/>
          <a:lstStyle/>
          <a:p>
            <a:r>
              <a:rPr lang="en-US" dirty="0" smtClean="0"/>
              <a:t>Relational Model</a:t>
            </a:r>
            <a:endParaRPr lang="ru-RU" dirty="0"/>
          </a:p>
        </p:txBody>
      </p:sp>
    </p:spTree>
    <p:extLst>
      <p:ext uri="{BB962C8B-B14F-4D97-AF65-F5344CB8AC3E}">
        <p14:creationId xmlns:p14="http://schemas.microsoft.com/office/powerpoint/2010/main" val="1722087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762000" y="2895600"/>
            <a:ext cx="8043333" cy="3450696"/>
          </a:xfrm>
        </p:spPr>
        <p:txBody>
          <a:bodyPr>
            <a:normAutofit fontScale="92500"/>
          </a:bodyPr>
          <a:lstStyle/>
          <a:p>
            <a:r>
              <a:rPr lang="en-US" dirty="0"/>
              <a:t>-  Uses graphic representations to model database components. </a:t>
            </a:r>
            <a:endParaRPr lang="en-US" dirty="0"/>
          </a:p>
          <a:p>
            <a:r>
              <a:rPr lang="en-US" dirty="0"/>
              <a:t>-  Entity is mapped to a relational table. </a:t>
            </a:r>
            <a:endParaRPr lang="en-US" dirty="0"/>
          </a:p>
          <a:p>
            <a:r>
              <a:rPr lang="en-US" dirty="0"/>
              <a:t>-  Entity instance (or occurrence) is row in table. </a:t>
            </a:r>
            <a:endParaRPr lang="en-US" dirty="0"/>
          </a:p>
          <a:p>
            <a:r>
              <a:rPr lang="en-US" dirty="0"/>
              <a:t>-  Connectivity labels are types of relationships. </a:t>
            </a:r>
            <a:endParaRPr lang="en-US" dirty="0"/>
          </a:p>
          <a:p>
            <a:r>
              <a:rPr lang="en-US" dirty="0"/>
              <a:t>-  Relationships are expressed using Chen notation </a:t>
            </a:r>
            <a:endParaRPr lang="en-US" dirty="0"/>
          </a:p>
          <a:p>
            <a:pPr lvl="1"/>
            <a:r>
              <a:rPr lang="en-US" sz="2400" dirty="0"/>
              <a:t>Relationships are represented by a diamond </a:t>
            </a:r>
          </a:p>
          <a:p>
            <a:pPr lvl="1"/>
            <a:r>
              <a:rPr lang="en-US" sz="2400" dirty="0"/>
              <a:t>Relationship name is written inside the </a:t>
            </a:r>
            <a:r>
              <a:rPr lang="en-US" sz="2400" dirty="0" smtClean="0"/>
              <a:t>diamond</a:t>
            </a:r>
          </a:p>
          <a:p>
            <a:pPr marL="301943" lvl="1" indent="0">
              <a:buNone/>
            </a:pPr>
            <a:r>
              <a:rPr lang="en-US" sz="2400" dirty="0" smtClean="0"/>
              <a:t> </a:t>
            </a:r>
            <a:endParaRPr lang="en-US" sz="2400" dirty="0"/>
          </a:p>
          <a:p>
            <a:endParaRPr lang="ru-RU" dirty="0"/>
          </a:p>
        </p:txBody>
      </p:sp>
      <p:sp>
        <p:nvSpPr>
          <p:cNvPr id="3" name="Название 2"/>
          <p:cNvSpPr>
            <a:spLocks noGrp="1"/>
          </p:cNvSpPr>
          <p:nvPr>
            <p:ph type="title"/>
          </p:nvPr>
        </p:nvSpPr>
        <p:spPr/>
        <p:txBody>
          <a:bodyPr>
            <a:normAutofit fontScale="90000"/>
          </a:bodyPr>
          <a:lstStyle/>
          <a:p>
            <a:r>
              <a:rPr lang="en-US" b="1" dirty="0" smtClean="0"/>
              <a:t/>
            </a:r>
            <a:br>
              <a:rPr lang="en-US" b="1" dirty="0" smtClean="0"/>
            </a:br>
            <a:r>
              <a:rPr lang="en-US" b="1" dirty="0" smtClean="0"/>
              <a:t>Entity </a:t>
            </a:r>
            <a:r>
              <a:rPr lang="en-US" b="1" dirty="0"/>
              <a:t>relationship diagram (ERD) </a:t>
            </a:r>
            <a:r>
              <a:rPr lang="en-US" dirty="0"/>
              <a:t/>
            </a:r>
            <a:br>
              <a:rPr lang="en-US" dirty="0"/>
            </a:br>
            <a:endParaRPr lang="ru-RU" dirty="0"/>
          </a:p>
        </p:txBody>
      </p:sp>
    </p:spTree>
    <p:extLst>
      <p:ext uri="{BB962C8B-B14F-4D97-AF65-F5344CB8AC3E}">
        <p14:creationId xmlns:p14="http://schemas.microsoft.com/office/powerpoint/2010/main" val="3006803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p:cNvPicPr>
            <a:picLocks noGrp="1" noChangeAspect="1"/>
          </p:cNvPicPr>
          <p:nvPr>
            <p:ph idx="1"/>
          </p:nvPr>
        </p:nvPicPr>
        <p:blipFill>
          <a:blip r:embed="rId2"/>
          <a:srcRect l="-838" r="-838"/>
          <a:stretch>
            <a:fillRect/>
          </a:stretch>
        </p:blipFill>
        <p:spPr>
          <a:xfrm>
            <a:off x="533400" y="2667000"/>
            <a:ext cx="8229600" cy="3833230"/>
          </a:xfrm>
        </p:spPr>
      </p:pic>
      <p:sp>
        <p:nvSpPr>
          <p:cNvPr id="3" name="Название 2"/>
          <p:cNvSpPr>
            <a:spLocks noGrp="1"/>
          </p:cNvSpPr>
          <p:nvPr>
            <p:ph type="title"/>
          </p:nvPr>
        </p:nvSpPr>
        <p:spPr/>
        <p:txBody>
          <a:bodyPr>
            <a:normAutofit fontScale="90000"/>
          </a:bodyPr>
          <a:lstStyle/>
          <a:p>
            <a:r>
              <a:rPr lang="en-US" dirty="0" smtClean="0"/>
              <a:t/>
            </a:r>
            <a:br>
              <a:rPr lang="en-US" dirty="0" smtClean="0"/>
            </a:br>
            <a:r>
              <a:rPr lang="en-US" dirty="0" smtClean="0"/>
              <a:t>The </a:t>
            </a:r>
            <a:r>
              <a:rPr lang="en-US" dirty="0"/>
              <a:t>ER model notations </a:t>
            </a:r>
            <a:r>
              <a:rPr lang="en-US" dirty="0"/>
              <a:t/>
            </a:r>
            <a:br>
              <a:rPr lang="en-US" dirty="0"/>
            </a:br>
            <a:endParaRPr lang="ru-RU" dirty="0"/>
          </a:p>
        </p:txBody>
      </p:sp>
    </p:spTree>
    <p:extLst>
      <p:ext uri="{BB962C8B-B14F-4D97-AF65-F5344CB8AC3E}">
        <p14:creationId xmlns:p14="http://schemas.microsoft.com/office/powerpoint/2010/main" val="260310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азвание 3"/>
          <p:cNvSpPr>
            <a:spLocks noGrp="1"/>
          </p:cNvSpPr>
          <p:nvPr>
            <p:ph type="ctrTitle"/>
          </p:nvPr>
        </p:nvSpPr>
        <p:spPr/>
        <p:txBody>
          <a:bodyPr/>
          <a:lstStyle/>
          <a:p>
            <a:r>
              <a:rPr lang="en-US" dirty="0" smtClean="0"/>
              <a:t>Thank you for your attention!</a:t>
            </a:r>
            <a:endParaRPr lang="ru-RU" dirty="0"/>
          </a:p>
        </p:txBody>
      </p:sp>
    </p:spTree>
    <p:extLst>
      <p:ext uri="{BB962C8B-B14F-4D97-AF65-F5344CB8AC3E}">
        <p14:creationId xmlns:p14="http://schemas.microsoft.com/office/powerpoint/2010/main" val="380433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3</a:t>
            </a:fld>
            <a:endParaRPr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1725930">
              <a:lnSpc>
                <a:spcPct val="100000"/>
              </a:lnSpc>
            </a:pPr>
            <a:r>
              <a:rPr spc="-5" dirty="0"/>
              <a:t>The </a:t>
            </a:r>
            <a:r>
              <a:rPr spc="-10" dirty="0"/>
              <a:t>Relational</a:t>
            </a:r>
            <a:r>
              <a:rPr spc="-60" dirty="0"/>
              <a:t> </a:t>
            </a:r>
            <a:r>
              <a:rPr dirty="0"/>
              <a:t>Model</a:t>
            </a:r>
          </a:p>
        </p:txBody>
      </p:sp>
      <p:sp>
        <p:nvSpPr>
          <p:cNvPr id="3" name="object 3"/>
          <p:cNvSpPr txBox="1"/>
          <p:nvPr/>
        </p:nvSpPr>
        <p:spPr>
          <a:xfrm>
            <a:off x="533400" y="2438400"/>
            <a:ext cx="7822565" cy="4270375"/>
          </a:xfrm>
          <a:prstGeom prst="rect">
            <a:avLst/>
          </a:prstGeom>
        </p:spPr>
        <p:txBody>
          <a:bodyPr vert="horz" wrap="square" lIns="0" tIns="0" rIns="0" bIns="0" rtlCol="0">
            <a:spAutoFit/>
          </a:bodyPr>
          <a:lstStyle/>
          <a:p>
            <a:pPr marL="355600" marR="566420" indent="-342900">
              <a:lnSpc>
                <a:spcPct val="90000"/>
              </a:lnSpc>
              <a:buFont typeface="Arial"/>
              <a:buChar char="•"/>
              <a:tabLst>
                <a:tab pos="354965" algn="l"/>
                <a:tab pos="355600" algn="l"/>
              </a:tabLst>
            </a:pPr>
            <a:r>
              <a:rPr sz="3200" spc="-10" dirty="0">
                <a:latin typeface="Calibri"/>
                <a:cs typeface="Calibri"/>
              </a:rPr>
              <a:t>Introduced by </a:t>
            </a:r>
            <a:r>
              <a:rPr sz="3200" spc="-80" dirty="0">
                <a:latin typeface="Calibri"/>
                <a:cs typeface="Calibri"/>
              </a:rPr>
              <a:t>E.F. </a:t>
            </a:r>
            <a:r>
              <a:rPr sz="3200" spc="-5" dirty="0">
                <a:latin typeface="Calibri"/>
                <a:cs typeface="Calibri"/>
              </a:rPr>
              <a:t>Codd </a:t>
            </a:r>
            <a:r>
              <a:rPr sz="3200" dirty="0">
                <a:latin typeface="Calibri"/>
                <a:cs typeface="Calibri"/>
              </a:rPr>
              <a:t>in his paper </a:t>
            </a:r>
            <a:endParaRPr lang="en-US" sz="3200" dirty="0" smtClean="0">
              <a:latin typeface="Calibri"/>
              <a:cs typeface="Calibri"/>
            </a:endParaRPr>
          </a:p>
          <a:p>
            <a:pPr marL="12700" marR="566420">
              <a:lnSpc>
                <a:spcPct val="90000"/>
              </a:lnSpc>
              <a:tabLst>
                <a:tab pos="354965" algn="l"/>
                <a:tab pos="355600" algn="l"/>
              </a:tabLst>
            </a:pPr>
            <a:r>
              <a:rPr sz="3200" spc="-130" dirty="0" smtClean="0">
                <a:latin typeface="Calibri"/>
                <a:cs typeface="Calibri"/>
              </a:rPr>
              <a:t>“</a:t>
            </a:r>
            <a:r>
              <a:rPr sz="3200" spc="-130" dirty="0">
                <a:latin typeface="Calibri"/>
                <a:cs typeface="Calibri"/>
              </a:rPr>
              <a:t>A  </a:t>
            </a:r>
            <a:r>
              <a:rPr sz="3200" spc="-10" dirty="0">
                <a:latin typeface="Calibri"/>
                <a:cs typeface="Calibri"/>
              </a:rPr>
              <a:t>Relational </a:t>
            </a:r>
            <a:r>
              <a:rPr sz="3200" dirty="0">
                <a:latin typeface="Calibri"/>
                <a:cs typeface="Calibri"/>
              </a:rPr>
              <a:t>Model of </a:t>
            </a:r>
            <a:r>
              <a:rPr sz="3200" spc="-20" dirty="0">
                <a:latin typeface="Calibri"/>
                <a:cs typeface="Calibri"/>
              </a:rPr>
              <a:t>Data </a:t>
            </a:r>
            <a:r>
              <a:rPr sz="3200" spc="-25" dirty="0">
                <a:latin typeface="Calibri"/>
                <a:cs typeface="Calibri"/>
              </a:rPr>
              <a:t>for </a:t>
            </a:r>
            <a:r>
              <a:rPr sz="3200" spc="-20" dirty="0">
                <a:latin typeface="Calibri"/>
                <a:cs typeface="Calibri"/>
              </a:rPr>
              <a:t>Large </a:t>
            </a:r>
            <a:r>
              <a:rPr sz="3200" spc="-10" dirty="0">
                <a:latin typeface="Calibri"/>
                <a:cs typeface="Calibri"/>
              </a:rPr>
              <a:t>Shared  </a:t>
            </a:r>
            <a:r>
              <a:rPr sz="3200" spc="-40" dirty="0">
                <a:latin typeface="Calibri"/>
                <a:cs typeface="Calibri"/>
              </a:rPr>
              <a:t>Databanks”,</a:t>
            </a:r>
            <a:r>
              <a:rPr sz="3200" spc="-50" dirty="0">
                <a:latin typeface="Calibri"/>
                <a:cs typeface="Calibri"/>
              </a:rPr>
              <a:t> </a:t>
            </a:r>
            <a:r>
              <a:rPr sz="3200" spc="-5" dirty="0">
                <a:latin typeface="Calibri"/>
                <a:cs typeface="Calibri"/>
              </a:rPr>
              <a:t>1970</a:t>
            </a:r>
            <a:endParaRPr sz="3200" dirty="0">
              <a:latin typeface="Calibri"/>
              <a:cs typeface="Calibri"/>
            </a:endParaRPr>
          </a:p>
          <a:p>
            <a:pPr marL="355600" indent="-342900">
              <a:lnSpc>
                <a:spcPts val="3650"/>
              </a:lnSpc>
              <a:spcBef>
                <a:spcPts val="384"/>
              </a:spcBef>
              <a:buFont typeface="Arial"/>
              <a:buChar char="•"/>
              <a:tabLst>
                <a:tab pos="354965" algn="l"/>
                <a:tab pos="355600" algn="l"/>
              </a:tabLst>
            </a:pPr>
            <a:r>
              <a:rPr sz="3200" spc="-5" dirty="0">
                <a:latin typeface="Calibri"/>
                <a:cs typeface="Calibri"/>
              </a:rPr>
              <a:t>The </a:t>
            </a:r>
            <a:r>
              <a:rPr sz="3200" spc="-15" dirty="0">
                <a:latin typeface="Calibri"/>
                <a:cs typeface="Calibri"/>
              </a:rPr>
              <a:t>foundation </a:t>
            </a:r>
            <a:r>
              <a:rPr sz="3200" spc="-30" dirty="0">
                <a:latin typeface="Calibri"/>
                <a:cs typeface="Calibri"/>
              </a:rPr>
              <a:t>for </a:t>
            </a:r>
            <a:r>
              <a:rPr sz="3200" spc="-10" dirty="0">
                <a:latin typeface="Calibri"/>
                <a:cs typeface="Calibri"/>
              </a:rPr>
              <a:t>most </a:t>
            </a:r>
            <a:r>
              <a:rPr sz="3200" spc="-5" dirty="0">
                <a:latin typeface="Calibri"/>
                <a:cs typeface="Calibri"/>
              </a:rPr>
              <a:t>(but not </a:t>
            </a:r>
            <a:r>
              <a:rPr sz="3200" dirty="0">
                <a:latin typeface="Calibri"/>
                <a:cs typeface="Calibri"/>
              </a:rPr>
              <a:t>all)</a:t>
            </a:r>
            <a:r>
              <a:rPr sz="3200" spc="120" dirty="0">
                <a:latin typeface="Calibri"/>
                <a:cs typeface="Calibri"/>
              </a:rPr>
              <a:t> </a:t>
            </a:r>
            <a:r>
              <a:rPr sz="3200" dirty="0">
                <a:latin typeface="Calibri"/>
                <a:cs typeface="Calibri"/>
              </a:rPr>
              <a:t>modern</a:t>
            </a:r>
          </a:p>
          <a:p>
            <a:pPr marL="355600">
              <a:lnSpc>
                <a:spcPts val="3650"/>
              </a:lnSpc>
            </a:pPr>
            <a:r>
              <a:rPr sz="3200" spc="-10" dirty="0">
                <a:latin typeface="Calibri"/>
                <a:cs typeface="Calibri"/>
              </a:rPr>
              <a:t>database</a:t>
            </a:r>
            <a:r>
              <a:rPr sz="3200" spc="-70" dirty="0">
                <a:latin typeface="Calibri"/>
                <a:cs typeface="Calibri"/>
              </a:rPr>
              <a:t> </a:t>
            </a:r>
            <a:r>
              <a:rPr sz="3200" spc="-25" dirty="0">
                <a:latin typeface="Calibri"/>
                <a:cs typeface="Calibri"/>
              </a:rPr>
              <a:t>systems</a:t>
            </a:r>
            <a:endParaRPr sz="3200" dirty="0">
              <a:latin typeface="Calibri"/>
              <a:cs typeface="Calibri"/>
            </a:endParaRPr>
          </a:p>
          <a:p>
            <a:pPr marL="355600" indent="-342900">
              <a:lnSpc>
                <a:spcPct val="100000"/>
              </a:lnSpc>
              <a:spcBef>
                <a:spcPts val="385"/>
              </a:spcBef>
              <a:buFont typeface="Arial"/>
              <a:buChar char="•"/>
              <a:tabLst>
                <a:tab pos="354965" algn="l"/>
                <a:tab pos="355600" algn="l"/>
              </a:tabLst>
            </a:pPr>
            <a:r>
              <a:rPr sz="3200" dirty="0">
                <a:latin typeface="Calibri"/>
                <a:cs typeface="Calibri"/>
              </a:rPr>
              <a:t>Model </a:t>
            </a:r>
            <a:r>
              <a:rPr sz="3200" spc="-25" dirty="0">
                <a:latin typeface="Calibri"/>
                <a:cs typeface="Calibri"/>
              </a:rPr>
              <a:t>covers</a:t>
            </a:r>
            <a:r>
              <a:rPr sz="3200" spc="-90" dirty="0">
                <a:latin typeface="Calibri"/>
                <a:cs typeface="Calibri"/>
              </a:rPr>
              <a:t> </a:t>
            </a:r>
            <a:r>
              <a:rPr sz="3200" spc="-15" dirty="0">
                <a:latin typeface="Calibri"/>
                <a:cs typeface="Calibri"/>
              </a:rPr>
              <a:t>data:</a:t>
            </a:r>
            <a:endParaRPr sz="3200" dirty="0">
              <a:latin typeface="Calibri"/>
              <a:cs typeface="Calibri"/>
            </a:endParaRPr>
          </a:p>
          <a:p>
            <a:pPr marL="756285" lvl="1" indent="-286385">
              <a:lnSpc>
                <a:spcPct val="100000"/>
              </a:lnSpc>
              <a:spcBef>
                <a:spcPts val="350"/>
              </a:spcBef>
              <a:buChar char="‒"/>
              <a:tabLst>
                <a:tab pos="756920" algn="l"/>
              </a:tabLst>
            </a:pPr>
            <a:r>
              <a:rPr sz="2800" spc="-10" dirty="0">
                <a:latin typeface="Calibri"/>
                <a:cs typeface="Calibri"/>
              </a:rPr>
              <a:t>Structure</a:t>
            </a:r>
            <a:endParaRPr sz="2800" dirty="0">
              <a:latin typeface="Calibri"/>
              <a:cs typeface="Calibri"/>
            </a:endParaRPr>
          </a:p>
          <a:p>
            <a:pPr marL="756285" lvl="1" indent="-286385">
              <a:lnSpc>
                <a:spcPct val="100000"/>
              </a:lnSpc>
              <a:spcBef>
                <a:spcPts val="335"/>
              </a:spcBef>
              <a:buChar char="‒"/>
              <a:tabLst>
                <a:tab pos="756920" algn="l"/>
              </a:tabLst>
            </a:pPr>
            <a:r>
              <a:rPr sz="2800" spc="-10" dirty="0">
                <a:latin typeface="Calibri"/>
                <a:cs typeface="Calibri"/>
              </a:rPr>
              <a:t>Integrity</a:t>
            </a:r>
            <a:endParaRPr sz="2800" dirty="0">
              <a:latin typeface="Calibri"/>
              <a:cs typeface="Calibri"/>
            </a:endParaRPr>
          </a:p>
          <a:p>
            <a:pPr marL="756285" lvl="1" indent="-286385">
              <a:lnSpc>
                <a:spcPct val="100000"/>
              </a:lnSpc>
              <a:spcBef>
                <a:spcPts val="335"/>
              </a:spcBef>
              <a:buChar char="‒"/>
              <a:tabLst>
                <a:tab pos="756920" algn="l"/>
              </a:tabLst>
            </a:pPr>
            <a:r>
              <a:rPr sz="2800" spc="-10" dirty="0">
                <a:latin typeface="Calibri"/>
                <a:cs typeface="Calibri"/>
              </a:rPr>
              <a:t>Manipulation</a:t>
            </a:r>
            <a:endParaRPr sz="2800" dirty="0">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97305">
              <a:lnSpc>
                <a:spcPct val="100000"/>
              </a:lnSpc>
            </a:pPr>
            <a:r>
              <a:rPr spc="-10" dirty="0"/>
              <a:t>Relational </a:t>
            </a:r>
            <a:r>
              <a:rPr spc="-25" dirty="0"/>
              <a:t>Data</a:t>
            </a:r>
            <a:r>
              <a:rPr spc="-35" dirty="0"/>
              <a:t> </a:t>
            </a:r>
            <a:r>
              <a:rPr spc="-10" dirty="0"/>
              <a:t>Structure</a:t>
            </a:r>
          </a:p>
        </p:txBody>
      </p:sp>
      <p:sp>
        <p:nvSpPr>
          <p:cNvPr id="16" name="object 16"/>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4</a:t>
            </a:fld>
            <a:endParaRPr dirty="0"/>
          </a:p>
        </p:txBody>
      </p:sp>
      <p:sp>
        <p:nvSpPr>
          <p:cNvPr id="3" name="object 3"/>
          <p:cNvSpPr txBox="1">
            <a:spLocks noGrp="1"/>
          </p:cNvSpPr>
          <p:nvPr>
            <p:ph sz="quarter" idx="13"/>
          </p:nvPr>
        </p:nvSpPr>
        <p:spPr>
          <a:xfrm>
            <a:off x="609600" y="2133600"/>
            <a:ext cx="3822192" cy="4234364"/>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pc="-20" dirty="0"/>
              <a:t>Data </a:t>
            </a:r>
            <a:r>
              <a:rPr spc="-5" dirty="0"/>
              <a:t>is </a:t>
            </a:r>
            <a:r>
              <a:rPr spc="-20" dirty="0"/>
              <a:t>stored</a:t>
            </a:r>
            <a:r>
              <a:rPr spc="-55" dirty="0"/>
              <a:t> </a:t>
            </a:r>
            <a:r>
              <a:rPr spc="-5" dirty="0"/>
              <a:t>in</a:t>
            </a:r>
          </a:p>
          <a:p>
            <a:pPr marL="355600">
              <a:lnSpc>
                <a:spcPct val="100000"/>
              </a:lnSpc>
            </a:pPr>
            <a:r>
              <a:rPr i="1" spc="-5" dirty="0">
                <a:latin typeface="Calibri"/>
                <a:cs typeface="Calibri"/>
              </a:rPr>
              <a:t>relations</a:t>
            </a:r>
            <a:r>
              <a:rPr i="1" spc="-75" dirty="0">
                <a:latin typeface="Calibri"/>
                <a:cs typeface="Calibri"/>
              </a:rPr>
              <a:t> </a:t>
            </a:r>
            <a:r>
              <a:rPr spc="-10" dirty="0"/>
              <a:t>(tables)</a:t>
            </a:r>
          </a:p>
          <a:p>
            <a:pPr marL="355600" marR="5080" indent="-342900">
              <a:lnSpc>
                <a:spcPct val="100000"/>
              </a:lnSpc>
              <a:spcBef>
                <a:spcPts val="670"/>
              </a:spcBef>
              <a:buFont typeface="Arial"/>
              <a:buChar char="•"/>
              <a:tabLst>
                <a:tab pos="354965" algn="l"/>
                <a:tab pos="355600" algn="l"/>
              </a:tabLst>
            </a:pPr>
            <a:r>
              <a:rPr spc="-15" dirty="0"/>
              <a:t>Relations </a:t>
            </a:r>
            <a:r>
              <a:rPr spc="-20" dirty="0"/>
              <a:t>are </a:t>
            </a:r>
            <a:r>
              <a:rPr spc="-10" dirty="0"/>
              <a:t>made up  </a:t>
            </a:r>
            <a:r>
              <a:rPr spc="-5" dirty="0"/>
              <a:t>of </a:t>
            </a:r>
            <a:r>
              <a:rPr i="1" spc="-10" dirty="0">
                <a:latin typeface="Calibri"/>
                <a:cs typeface="Calibri"/>
              </a:rPr>
              <a:t>attributes</a:t>
            </a:r>
            <a:r>
              <a:rPr i="1" spc="-30" dirty="0">
                <a:latin typeface="Calibri"/>
                <a:cs typeface="Calibri"/>
              </a:rPr>
              <a:t> </a:t>
            </a:r>
            <a:r>
              <a:rPr spc="-10" dirty="0"/>
              <a:t>(columns)</a:t>
            </a:r>
          </a:p>
          <a:p>
            <a:pPr marL="355600" indent="-342900">
              <a:lnSpc>
                <a:spcPct val="100000"/>
              </a:lnSpc>
              <a:spcBef>
                <a:spcPts val="670"/>
              </a:spcBef>
              <a:buFont typeface="Arial"/>
              <a:buChar char="•"/>
              <a:tabLst>
                <a:tab pos="354965" algn="l"/>
                <a:tab pos="355600" algn="l"/>
              </a:tabLst>
            </a:pPr>
            <a:r>
              <a:rPr spc="-20" dirty="0"/>
              <a:t>Data </a:t>
            </a:r>
            <a:r>
              <a:rPr spc="-30" dirty="0"/>
              <a:t>takes </a:t>
            </a:r>
            <a:r>
              <a:rPr spc="-5" dirty="0"/>
              <a:t>the </a:t>
            </a:r>
            <a:r>
              <a:rPr spc="-25" dirty="0"/>
              <a:t>form</a:t>
            </a:r>
            <a:r>
              <a:rPr spc="10" dirty="0"/>
              <a:t> </a:t>
            </a:r>
            <a:r>
              <a:rPr spc="-10" dirty="0"/>
              <a:t>of</a:t>
            </a:r>
          </a:p>
          <a:p>
            <a:pPr marL="355600">
              <a:lnSpc>
                <a:spcPct val="100000"/>
              </a:lnSpc>
            </a:pPr>
            <a:r>
              <a:rPr i="1" spc="-5" dirty="0">
                <a:latin typeface="Calibri"/>
                <a:cs typeface="Calibri"/>
              </a:rPr>
              <a:t>tuples</a:t>
            </a:r>
            <a:r>
              <a:rPr i="1" spc="-70" dirty="0">
                <a:latin typeface="Calibri"/>
                <a:cs typeface="Calibri"/>
              </a:rPr>
              <a:t> </a:t>
            </a:r>
            <a:r>
              <a:rPr spc="-20" dirty="0"/>
              <a:t>(rows</a:t>
            </a:r>
            <a:r>
              <a:rPr spc="-20" dirty="0" smtClean="0"/>
              <a:t>)</a:t>
            </a:r>
            <a:endParaRPr lang="en-US" spc="-20" dirty="0" smtClean="0"/>
          </a:p>
          <a:p>
            <a:pPr marL="424180" indent="-342900">
              <a:buFont typeface="Arial"/>
              <a:buChar char="•"/>
            </a:pPr>
            <a:r>
              <a:rPr sz="2400" spc="-5" dirty="0" smtClean="0">
                <a:latin typeface="Calibri"/>
                <a:cs typeface="Calibri"/>
              </a:rPr>
              <a:t>The </a:t>
            </a:r>
            <a:r>
              <a:rPr sz="2400" spc="-15" dirty="0">
                <a:latin typeface="Calibri"/>
                <a:cs typeface="Calibri"/>
              </a:rPr>
              <a:t>order </a:t>
            </a:r>
            <a:r>
              <a:rPr sz="2400" spc="-5" dirty="0">
                <a:latin typeface="Calibri"/>
                <a:cs typeface="Calibri"/>
              </a:rPr>
              <a:t>of </a:t>
            </a:r>
            <a:r>
              <a:rPr sz="2400" dirty="0">
                <a:latin typeface="Calibri"/>
                <a:cs typeface="Calibri"/>
              </a:rPr>
              <a:t>tuples is  </a:t>
            </a:r>
            <a:r>
              <a:rPr sz="2400" spc="-5" dirty="0">
                <a:latin typeface="Calibri"/>
                <a:cs typeface="Calibri"/>
              </a:rPr>
              <a:t>not</a:t>
            </a:r>
            <a:r>
              <a:rPr sz="2400" spc="-70" dirty="0">
                <a:latin typeface="Calibri"/>
                <a:cs typeface="Calibri"/>
              </a:rPr>
              <a:t> </a:t>
            </a:r>
            <a:r>
              <a:rPr sz="2400" spc="-10" dirty="0" smtClean="0">
                <a:latin typeface="Calibri"/>
                <a:cs typeface="Calibri"/>
              </a:rPr>
              <a:t>important</a:t>
            </a:r>
            <a:endParaRPr lang="en-US" dirty="0">
              <a:latin typeface="Calibri"/>
              <a:cs typeface="Calibri"/>
            </a:endParaRPr>
          </a:p>
          <a:p>
            <a:pPr marL="424180" indent="-342900">
              <a:buFont typeface="Arial"/>
              <a:buChar char="•"/>
            </a:pPr>
            <a:r>
              <a:rPr sz="2400" spc="-10" dirty="0" smtClean="0">
                <a:latin typeface="Calibri"/>
                <a:cs typeface="Calibri"/>
              </a:rPr>
              <a:t>There </a:t>
            </a:r>
            <a:r>
              <a:rPr sz="2400" spc="-10" dirty="0">
                <a:latin typeface="Calibri"/>
                <a:cs typeface="Calibri"/>
              </a:rPr>
              <a:t>must </a:t>
            </a:r>
            <a:r>
              <a:rPr sz="2400" spc="-5" dirty="0">
                <a:latin typeface="Calibri"/>
                <a:cs typeface="Calibri"/>
              </a:rPr>
              <a:t>not</a:t>
            </a:r>
            <a:r>
              <a:rPr sz="2400" spc="-70" dirty="0">
                <a:latin typeface="Calibri"/>
                <a:cs typeface="Calibri"/>
              </a:rPr>
              <a:t> </a:t>
            </a:r>
            <a:r>
              <a:rPr sz="2400" spc="-5" dirty="0" smtClean="0">
                <a:latin typeface="Calibri"/>
                <a:cs typeface="Calibri"/>
              </a:rPr>
              <a:t>be</a:t>
            </a:r>
            <a:endParaRPr lang="en-US" dirty="0">
              <a:latin typeface="Calibri"/>
              <a:cs typeface="Calibri"/>
            </a:endParaRPr>
          </a:p>
          <a:p>
            <a:pPr marL="424180" indent="-342900"/>
            <a:r>
              <a:rPr sz="2400" spc="-10" dirty="0" smtClean="0"/>
              <a:t>duplicate</a:t>
            </a:r>
            <a:r>
              <a:rPr sz="2400" spc="-110" dirty="0" smtClean="0"/>
              <a:t> </a:t>
            </a:r>
            <a:r>
              <a:rPr sz="2400" dirty="0"/>
              <a:t>tuples</a:t>
            </a:r>
          </a:p>
        </p:txBody>
      </p:sp>
      <p:sp>
        <p:nvSpPr>
          <p:cNvPr id="4" name="object 4"/>
          <p:cNvSpPr txBox="1"/>
          <p:nvPr/>
        </p:nvSpPr>
        <p:spPr>
          <a:xfrm>
            <a:off x="7460360" y="3676142"/>
            <a:ext cx="619125" cy="298450"/>
          </a:xfrm>
          <a:prstGeom prst="rect">
            <a:avLst/>
          </a:prstGeom>
        </p:spPr>
        <p:txBody>
          <a:bodyPr vert="horz" wrap="square" lIns="0" tIns="0" rIns="0" bIns="0" rtlCol="0">
            <a:spAutoFit/>
          </a:bodyPr>
          <a:lstStyle/>
          <a:p>
            <a:pPr marL="12700">
              <a:lnSpc>
                <a:spcPct val="100000"/>
              </a:lnSpc>
            </a:pPr>
            <a:r>
              <a:rPr sz="1800" spc="-110" dirty="0">
                <a:latin typeface="Calibri"/>
                <a:cs typeface="Calibri"/>
              </a:rPr>
              <a:t>T</a:t>
            </a:r>
            <a:r>
              <a:rPr sz="1800" spc="-5" dirty="0">
                <a:latin typeface="Calibri"/>
                <a:cs typeface="Calibri"/>
              </a:rPr>
              <a:t>u</a:t>
            </a:r>
            <a:r>
              <a:rPr sz="1800" dirty="0">
                <a:latin typeface="Calibri"/>
                <a:cs typeface="Calibri"/>
              </a:rPr>
              <a:t>p</a:t>
            </a:r>
            <a:r>
              <a:rPr sz="1800" spc="-5" dirty="0">
                <a:latin typeface="Calibri"/>
                <a:cs typeface="Calibri"/>
              </a:rPr>
              <a:t>l</a:t>
            </a:r>
            <a:r>
              <a:rPr sz="1800" dirty="0">
                <a:latin typeface="Calibri"/>
                <a:cs typeface="Calibri"/>
              </a:rPr>
              <a:t>es</a:t>
            </a:r>
            <a:endParaRPr sz="1800">
              <a:latin typeface="Calibri"/>
              <a:cs typeface="Calibri"/>
            </a:endParaRPr>
          </a:p>
        </p:txBody>
      </p:sp>
      <p:sp>
        <p:nvSpPr>
          <p:cNvPr id="5" name="object 5"/>
          <p:cNvSpPr/>
          <p:nvPr/>
        </p:nvSpPr>
        <p:spPr>
          <a:xfrm>
            <a:off x="6858000" y="3658870"/>
            <a:ext cx="535305" cy="139700"/>
          </a:xfrm>
          <a:custGeom>
            <a:avLst/>
            <a:gdLst/>
            <a:ahLst/>
            <a:cxnLst/>
            <a:rect l="l" t="t" r="r" b="b"/>
            <a:pathLst>
              <a:path w="535304" h="139700">
                <a:moveTo>
                  <a:pt x="76643" y="27931"/>
                </a:moveTo>
                <a:lnTo>
                  <a:pt x="72863" y="46607"/>
                </a:lnTo>
                <a:lnTo>
                  <a:pt x="531495" y="139445"/>
                </a:lnTo>
                <a:lnTo>
                  <a:pt x="535304" y="120776"/>
                </a:lnTo>
                <a:lnTo>
                  <a:pt x="76643" y="27931"/>
                </a:lnTo>
                <a:close/>
              </a:path>
              <a:path w="535304" h="139700">
                <a:moveTo>
                  <a:pt x="82296" y="0"/>
                </a:moveTo>
                <a:lnTo>
                  <a:pt x="0" y="22097"/>
                </a:lnTo>
                <a:lnTo>
                  <a:pt x="67182" y="74675"/>
                </a:lnTo>
                <a:lnTo>
                  <a:pt x="72863" y="46607"/>
                </a:lnTo>
                <a:lnTo>
                  <a:pt x="60325" y="44068"/>
                </a:lnTo>
                <a:lnTo>
                  <a:pt x="64134" y="25399"/>
                </a:lnTo>
                <a:lnTo>
                  <a:pt x="77155" y="25399"/>
                </a:lnTo>
                <a:lnTo>
                  <a:pt x="82296" y="0"/>
                </a:lnTo>
                <a:close/>
              </a:path>
              <a:path w="535304" h="139700">
                <a:moveTo>
                  <a:pt x="64134" y="25399"/>
                </a:moveTo>
                <a:lnTo>
                  <a:pt x="60325" y="44068"/>
                </a:lnTo>
                <a:lnTo>
                  <a:pt x="72863" y="46607"/>
                </a:lnTo>
                <a:lnTo>
                  <a:pt x="76643" y="27931"/>
                </a:lnTo>
                <a:lnTo>
                  <a:pt x="64134" y="25399"/>
                </a:lnTo>
                <a:close/>
              </a:path>
              <a:path w="535304" h="139700">
                <a:moveTo>
                  <a:pt x="77155" y="25399"/>
                </a:moveTo>
                <a:lnTo>
                  <a:pt x="64134" y="25399"/>
                </a:lnTo>
                <a:lnTo>
                  <a:pt x="76643" y="27931"/>
                </a:lnTo>
                <a:lnTo>
                  <a:pt x="77155" y="25399"/>
                </a:lnTo>
                <a:close/>
              </a:path>
            </a:pathLst>
          </a:custGeom>
          <a:solidFill>
            <a:srgbClr val="000000"/>
          </a:solidFill>
        </p:spPr>
        <p:txBody>
          <a:bodyPr wrap="square" lIns="0" tIns="0" rIns="0" bIns="0" rtlCol="0"/>
          <a:lstStyle/>
          <a:p>
            <a:endParaRPr/>
          </a:p>
        </p:txBody>
      </p:sp>
      <p:sp>
        <p:nvSpPr>
          <p:cNvPr id="6" name="object 6"/>
          <p:cNvSpPr/>
          <p:nvPr/>
        </p:nvSpPr>
        <p:spPr>
          <a:xfrm>
            <a:off x="6858000" y="3356990"/>
            <a:ext cx="538480" cy="332740"/>
          </a:xfrm>
          <a:custGeom>
            <a:avLst/>
            <a:gdLst/>
            <a:ahLst/>
            <a:cxnLst/>
            <a:rect l="l" t="t" r="r" b="b"/>
            <a:pathLst>
              <a:path w="538479" h="332739">
                <a:moveTo>
                  <a:pt x="70056" y="31494"/>
                </a:moveTo>
                <a:lnTo>
                  <a:pt x="60163" y="47761"/>
                </a:lnTo>
                <a:lnTo>
                  <a:pt x="528447" y="332232"/>
                </a:lnTo>
                <a:lnTo>
                  <a:pt x="538352" y="315849"/>
                </a:lnTo>
                <a:lnTo>
                  <a:pt x="70056" y="31494"/>
                </a:lnTo>
                <a:close/>
              </a:path>
              <a:path w="538479" h="332739">
                <a:moveTo>
                  <a:pt x="0" y="0"/>
                </a:moveTo>
                <a:lnTo>
                  <a:pt x="45339" y="72136"/>
                </a:lnTo>
                <a:lnTo>
                  <a:pt x="60163" y="47761"/>
                </a:lnTo>
                <a:lnTo>
                  <a:pt x="49275" y="41148"/>
                </a:lnTo>
                <a:lnTo>
                  <a:pt x="59181" y="24892"/>
                </a:lnTo>
                <a:lnTo>
                  <a:pt x="74072" y="24892"/>
                </a:lnTo>
                <a:lnTo>
                  <a:pt x="84963" y="6985"/>
                </a:lnTo>
                <a:lnTo>
                  <a:pt x="0" y="0"/>
                </a:lnTo>
                <a:close/>
              </a:path>
              <a:path w="538479" h="332739">
                <a:moveTo>
                  <a:pt x="59181" y="24892"/>
                </a:moveTo>
                <a:lnTo>
                  <a:pt x="49275" y="41148"/>
                </a:lnTo>
                <a:lnTo>
                  <a:pt x="60163" y="47761"/>
                </a:lnTo>
                <a:lnTo>
                  <a:pt x="70056" y="31494"/>
                </a:lnTo>
                <a:lnTo>
                  <a:pt x="59181" y="24892"/>
                </a:lnTo>
                <a:close/>
              </a:path>
              <a:path w="538479" h="332739">
                <a:moveTo>
                  <a:pt x="74072" y="24892"/>
                </a:moveTo>
                <a:lnTo>
                  <a:pt x="59181" y="24892"/>
                </a:lnTo>
                <a:lnTo>
                  <a:pt x="70056" y="31494"/>
                </a:lnTo>
                <a:lnTo>
                  <a:pt x="74072" y="24892"/>
                </a:lnTo>
                <a:close/>
              </a:path>
            </a:pathLst>
          </a:custGeom>
          <a:solidFill>
            <a:srgbClr val="000000"/>
          </a:solidFill>
        </p:spPr>
        <p:txBody>
          <a:bodyPr wrap="square" lIns="0" tIns="0" rIns="0" bIns="0" rtlCol="0"/>
          <a:lstStyle/>
          <a:p>
            <a:endParaRPr/>
          </a:p>
        </p:txBody>
      </p:sp>
      <p:sp>
        <p:nvSpPr>
          <p:cNvPr id="7" name="object 7"/>
          <p:cNvSpPr/>
          <p:nvPr/>
        </p:nvSpPr>
        <p:spPr>
          <a:xfrm>
            <a:off x="6858000" y="3888232"/>
            <a:ext cx="537210" cy="231775"/>
          </a:xfrm>
          <a:custGeom>
            <a:avLst/>
            <a:gdLst/>
            <a:ahLst/>
            <a:cxnLst/>
            <a:rect l="l" t="t" r="r" b="b"/>
            <a:pathLst>
              <a:path w="537209" h="231775">
                <a:moveTo>
                  <a:pt x="56388" y="160909"/>
                </a:moveTo>
                <a:lnTo>
                  <a:pt x="0" y="224790"/>
                </a:lnTo>
                <a:lnTo>
                  <a:pt x="84963" y="231521"/>
                </a:lnTo>
                <a:lnTo>
                  <a:pt x="76174" y="209804"/>
                </a:lnTo>
                <a:lnTo>
                  <a:pt x="62483" y="209804"/>
                </a:lnTo>
                <a:lnTo>
                  <a:pt x="55245" y="192151"/>
                </a:lnTo>
                <a:lnTo>
                  <a:pt x="67090" y="187355"/>
                </a:lnTo>
                <a:lnTo>
                  <a:pt x="56388" y="160909"/>
                </a:lnTo>
                <a:close/>
              </a:path>
              <a:path w="537209" h="231775">
                <a:moveTo>
                  <a:pt x="67090" y="187355"/>
                </a:moveTo>
                <a:lnTo>
                  <a:pt x="55245" y="192151"/>
                </a:lnTo>
                <a:lnTo>
                  <a:pt x="62483" y="209804"/>
                </a:lnTo>
                <a:lnTo>
                  <a:pt x="74246" y="205040"/>
                </a:lnTo>
                <a:lnTo>
                  <a:pt x="67090" y="187355"/>
                </a:lnTo>
                <a:close/>
              </a:path>
              <a:path w="537209" h="231775">
                <a:moveTo>
                  <a:pt x="74246" y="205040"/>
                </a:moveTo>
                <a:lnTo>
                  <a:pt x="62483" y="209804"/>
                </a:lnTo>
                <a:lnTo>
                  <a:pt x="76174" y="209804"/>
                </a:lnTo>
                <a:lnTo>
                  <a:pt x="74246" y="205040"/>
                </a:lnTo>
                <a:close/>
              </a:path>
              <a:path w="537209" h="231775">
                <a:moveTo>
                  <a:pt x="529844" y="0"/>
                </a:moveTo>
                <a:lnTo>
                  <a:pt x="67090" y="187355"/>
                </a:lnTo>
                <a:lnTo>
                  <a:pt x="74246" y="205040"/>
                </a:lnTo>
                <a:lnTo>
                  <a:pt x="536955" y="17653"/>
                </a:lnTo>
                <a:lnTo>
                  <a:pt x="529844" y="0"/>
                </a:lnTo>
                <a:close/>
              </a:path>
            </a:pathLst>
          </a:custGeom>
          <a:solidFill>
            <a:srgbClr val="000000"/>
          </a:solidFill>
        </p:spPr>
        <p:txBody>
          <a:bodyPr wrap="square" lIns="0" tIns="0" rIns="0" bIns="0" rtlCol="0"/>
          <a:lstStyle/>
          <a:p>
            <a:endParaRPr/>
          </a:p>
        </p:txBody>
      </p:sp>
      <p:sp>
        <p:nvSpPr>
          <p:cNvPr id="8" name="object 8"/>
          <p:cNvSpPr/>
          <p:nvPr/>
        </p:nvSpPr>
        <p:spPr>
          <a:xfrm>
            <a:off x="6858000" y="3997705"/>
            <a:ext cx="539750" cy="439420"/>
          </a:xfrm>
          <a:custGeom>
            <a:avLst/>
            <a:gdLst/>
            <a:ahLst/>
            <a:cxnLst/>
            <a:rect l="l" t="t" r="r" b="b"/>
            <a:pathLst>
              <a:path w="539750" h="439420">
                <a:moveTo>
                  <a:pt x="35178" y="361823"/>
                </a:moveTo>
                <a:lnTo>
                  <a:pt x="0" y="439420"/>
                </a:lnTo>
                <a:lnTo>
                  <a:pt x="83184" y="421005"/>
                </a:lnTo>
                <a:lnTo>
                  <a:pt x="71647" y="406781"/>
                </a:lnTo>
                <a:lnTo>
                  <a:pt x="55372" y="406781"/>
                </a:lnTo>
                <a:lnTo>
                  <a:pt x="43306" y="392049"/>
                </a:lnTo>
                <a:lnTo>
                  <a:pt x="53199" y="384038"/>
                </a:lnTo>
                <a:lnTo>
                  <a:pt x="35178" y="361823"/>
                </a:lnTo>
                <a:close/>
              </a:path>
              <a:path w="539750" h="439420">
                <a:moveTo>
                  <a:pt x="53199" y="384038"/>
                </a:moveTo>
                <a:lnTo>
                  <a:pt x="43306" y="392049"/>
                </a:lnTo>
                <a:lnTo>
                  <a:pt x="55372" y="406781"/>
                </a:lnTo>
                <a:lnTo>
                  <a:pt x="65193" y="398825"/>
                </a:lnTo>
                <a:lnTo>
                  <a:pt x="53199" y="384038"/>
                </a:lnTo>
                <a:close/>
              </a:path>
              <a:path w="539750" h="439420">
                <a:moveTo>
                  <a:pt x="65193" y="398825"/>
                </a:moveTo>
                <a:lnTo>
                  <a:pt x="55372" y="406781"/>
                </a:lnTo>
                <a:lnTo>
                  <a:pt x="71647" y="406781"/>
                </a:lnTo>
                <a:lnTo>
                  <a:pt x="65193" y="398825"/>
                </a:lnTo>
                <a:close/>
              </a:path>
              <a:path w="539750" h="439420">
                <a:moveTo>
                  <a:pt x="527430" y="0"/>
                </a:moveTo>
                <a:lnTo>
                  <a:pt x="53199" y="384038"/>
                </a:lnTo>
                <a:lnTo>
                  <a:pt x="65193" y="398825"/>
                </a:lnTo>
                <a:lnTo>
                  <a:pt x="539369" y="14732"/>
                </a:lnTo>
                <a:lnTo>
                  <a:pt x="527430" y="0"/>
                </a:lnTo>
                <a:close/>
              </a:path>
            </a:pathLst>
          </a:custGeom>
          <a:solidFill>
            <a:srgbClr val="000000"/>
          </a:solidFill>
        </p:spPr>
        <p:txBody>
          <a:bodyPr wrap="square" lIns="0" tIns="0" rIns="0" bIns="0" rtlCol="0"/>
          <a:lstStyle/>
          <a:p>
            <a:endParaRPr/>
          </a:p>
        </p:txBody>
      </p:sp>
      <p:sp>
        <p:nvSpPr>
          <p:cNvPr id="9" name="object 9"/>
          <p:cNvSpPr txBox="1"/>
          <p:nvPr/>
        </p:nvSpPr>
        <p:spPr>
          <a:xfrm>
            <a:off x="5587746" y="2379853"/>
            <a:ext cx="787400" cy="298450"/>
          </a:xfrm>
          <a:prstGeom prst="rect">
            <a:avLst/>
          </a:prstGeom>
        </p:spPr>
        <p:txBody>
          <a:bodyPr vert="horz" wrap="square" lIns="0" tIns="0" rIns="0" bIns="0" rtlCol="0">
            <a:spAutoFit/>
          </a:bodyPr>
          <a:lstStyle/>
          <a:p>
            <a:pPr marL="12700">
              <a:lnSpc>
                <a:spcPct val="100000"/>
              </a:lnSpc>
            </a:pPr>
            <a:r>
              <a:rPr sz="1800" spc="-45" dirty="0">
                <a:latin typeface="Calibri"/>
                <a:cs typeface="Calibri"/>
              </a:rPr>
              <a:t>R</a:t>
            </a:r>
            <a:r>
              <a:rPr sz="1800" dirty="0">
                <a:latin typeface="Calibri"/>
                <a:cs typeface="Calibri"/>
              </a:rPr>
              <a:t>el</a:t>
            </a:r>
            <a:r>
              <a:rPr sz="1800" spc="-15" dirty="0">
                <a:latin typeface="Calibri"/>
                <a:cs typeface="Calibri"/>
              </a:rPr>
              <a:t>a</a:t>
            </a:r>
            <a:r>
              <a:rPr sz="1800" dirty="0">
                <a:latin typeface="Calibri"/>
                <a:cs typeface="Calibri"/>
              </a:rPr>
              <a:t>t</a:t>
            </a:r>
            <a:r>
              <a:rPr sz="1800" spc="-10" dirty="0">
                <a:latin typeface="Calibri"/>
                <a:cs typeface="Calibri"/>
              </a:rPr>
              <a:t>i</a:t>
            </a:r>
            <a:r>
              <a:rPr sz="1800" spc="-5" dirty="0">
                <a:latin typeface="Calibri"/>
                <a:cs typeface="Calibri"/>
              </a:rPr>
              <a:t>on</a:t>
            </a:r>
            <a:endParaRPr sz="1800" dirty="0">
              <a:latin typeface="Calibri"/>
              <a:cs typeface="Calibri"/>
            </a:endParaRPr>
          </a:p>
        </p:txBody>
      </p:sp>
      <p:sp>
        <p:nvSpPr>
          <p:cNvPr id="10" name="object 10"/>
          <p:cNvSpPr/>
          <p:nvPr/>
        </p:nvSpPr>
        <p:spPr>
          <a:xfrm>
            <a:off x="5220080" y="2780919"/>
            <a:ext cx="1584325" cy="288290"/>
          </a:xfrm>
          <a:custGeom>
            <a:avLst/>
            <a:gdLst/>
            <a:ahLst/>
            <a:cxnLst/>
            <a:rect l="l" t="t" r="r" b="b"/>
            <a:pathLst>
              <a:path w="1584325" h="288289">
                <a:moveTo>
                  <a:pt x="0" y="288035"/>
                </a:moveTo>
                <a:lnTo>
                  <a:pt x="7518" y="249763"/>
                </a:lnTo>
                <a:lnTo>
                  <a:pt x="28734" y="215363"/>
                </a:lnTo>
                <a:lnTo>
                  <a:pt x="61642" y="186213"/>
                </a:lnTo>
                <a:lnTo>
                  <a:pt x="104234" y="163688"/>
                </a:lnTo>
                <a:lnTo>
                  <a:pt x="154501" y="149165"/>
                </a:lnTo>
                <a:lnTo>
                  <a:pt x="210439" y="144017"/>
                </a:lnTo>
                <a:lnTo>
                  <a:pt x="581660" y="144017"/>
                </a:lnTo>
                <a:lnTo>
                  <a:pt x="637597" y="138870"/>
                </a:lnTo>
                <a:lnTo>
                  <a:pt x="687864" y="124347"/>
                </a:lnTo>
                <a:lnTo>
                  <a:pt x="730456" y="101822"/>
                </a:lnTo>
                <a:lnTo>
                  <a:pt x="763364" y="72672"/>
                </a:lnTo>
                <a:lnTo>
                  <a:pt x="784580" y="38272"/>
                </a:lnTo>
                <a:lnTo>
                  <a:pt x="792099" y="0"/>
                </a:lnTo>
                <a:lnTo>
                  <a:pt x="799617" y="38272"/>
                </a:lnTo>
                <a:lnTo>
                  <a:pt x="820833" y="72672"/>
                </a:lnTo>
                <a:lnTo>
                  <a:pt x="853741" y="101822"/>
                </a:lnTo>
                <a:lnTo>
                  <a:pt x="896333" y="124347"/>
                </a:lnTo>
                <a:lnTo>
                  <a:pt x="946600" y="138870"/>
                </a:lnTo>
                <a:lnTo>
                  <a:pt x="1002538" y="144017"/>
                </a:lnTo>
                <a:lnTo>
                  <a:pt x="1373759" y="144017"/>
                </a:lnTo>
                <a:lnTo>
                  <a:pt x="1429696" y="149165"/>
                </a:lnTo>
                <a:lnTo>
                  <a:pt x="1479963" y="163688"/>
                </a:lnTo>
                <a:lnTo>
                  <a:pt x="1522555" y="186213"/>
                </a:lnTo>
                <a:lnTo>
                  <a:pt x="1555463" y="215363"/>
                </a:lnTo>
                <a:lnTo>
                  <a:pt x="1576679" y="249763"/>
                </a:lnTo>
                <a:lnTo>
                  <a:pt x="1584198" y="288035"/>
                </a:lnTo>
              </a:path>
            </a:pathLst>
          </a:custGeom>
          <a:ln w="19049">
            <a:solidFill>
              <a:srgbClr val="000000"/>
            </a:solidFill>
          </a:ln>
        </p:spPr>
        <p:txBody>
          <a:bodyPr wrap="square" lIns="0" tIns="0" rIns="0" bIns="0" rtlCol="0"/>
          <a:lstStyle/>
          <a:p>
            <a:endParaRPr/>
          </a:p>
        </p:txBody>
      </p:sp>
      <p:graphicFrame>
        <p:nvGraphicFramePr>
          <p:cNvPr id="11" name="object 11"/>
          <p:cNvGraphicFramePr>
            <a:graphicFrameLocks noGrp="1"/>
          </p:cNvGraphicFramePr>
          <p:nvPr/>
        </p:nvGraphicFramePr>
        <p:xfrm>
          <a:off x="5210555" y="3131439"/>
          <a:ext cx="1584197" cy="1483358"/>
        </p:xfrm>
        <a:graphic>
          <a:graphicData uri="http://schemas.openxmlformats.org/drawingml/2006/table">
            <a:tbl>
              <a:tblPr firstRow="1" bandRow="1">
                <a:tableStyleId>{2D5ABB26-0587-4C30-8999-92F81FD0307C}</a:tableStyleId>
              </a:tblPr>
              <a:tblGrid>
                <a:gridCol w="864108"/>
                <a:gridCol w="720089"/>
              </a:tblGrid>
              <a:tr h="388048">
                <a:tc>
                  <a:txBody>
                    <a:bodyPr/>
                    <a:lstStyle/>
                    <a:p>
                      <a:pPr marL="82550">
                        <a:lnSpc>
                          <a:spcPct val="100000"/>
                        </a:lnSpc>
                        <a:spcBef>
                          <a:spcPts val="170"/>
                        </a:spcBef>
                      </a:pPr>
                      <a:r>
                        <a:rPr sz="1800" dirty="0">
                          <a:latin typeface="Calibri"/>
                          <a:cs typeface="Calibri"/>
                        </a:rPr>
                        <a:t>John</a:t>
                      </a:r>
                      <a:endParaRPr sz="18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FFFFCC"/>
                    </a:solidFill>
                  </a:tcPr>
                </a:tc>
                <a:tc>
                  <a:txBody>
                    <a:bodyPr/>
                    <a:lstStyle/>
                    <a:p>
                      <a:pPr marL="82550">
                        <a:lnSpc>
                          <a:spcPct val="100000"/>
                        </a:lnSpc>
                        <a:spcBef>
                          <a:spcPts val="170"/>
                        </a:spcBef>
                      </a:pPr>
                      <a:r>
                        <a:rPr sz="1800" spc="-5" dirty="0">
                          <a:latin typeface="Calibri"/>
                          <a:cs typeface="Calibri"/>
                        </a:rPr>
                        <a:t>23</a:t>
                      </a:r>
                      <a:endParaRPr sz="18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FFFFCC"/>
                    </a:solidFill>
                  </a:tcPr>
                </a:tc>
              </a:tr>
              <a:tr h="370903">
                <a:tc>
                  <a:txBody>
                    <a:bodyPr/>
                    <a:lstStyle/>
                    <a:p>
                      <a:pPr marL="82550">
                        <a:lnSpc>
                          <a:spcPct val="100000"/>
                        </a:lnSpc>
                        <a:spcBef>
                          <a:spcPts val="110"/>
                        </a:spcBef>
                      </a:pPr>
                      <a:r>
                        <a:rPr sz="1800" dirty="0">
                          <a:latin typeface="Calibri"/>
                          <a:cs typeface="Calibri"/>
                        </a:rPr>
                        <a:t>Mary</a:t>
                      </a:r>
                    </a:p>
                  </a:txBody>
                  <a:tcPr marL="0" marR="0" marT="0" marB="0">
                    <a:lnL w="19050">
                      <a:solidFill>
                        <a:srgbClr val="000000"/>
                      </a:solidFill>
                      <a:prstDash val="solid"/>
                    </a:lnL>
                    <a:lnR w="19050">
                      <a:solidFill>
                        <a:srgbClr val="000000"/>
                      </a:solidFill>
                      <a:prstDash val="solid"/>
                    </a:lnR>
                    <a:solidFill>
                      <a:srgbClr val="FFFFCC"/>
                    </a:solidFill>
                  </a:tcPr>
                </a:tc>
                <a:tc>
                  <a:txBody>
                    <a:bodyPr/>
                    <a:lstStyle/>
                    <a:p>
                      <a:pPr marL="82550">
                        <a:lnSpc>
                          <a:spcPct val="100000"/>
                        </a:lnSpc>
                        <a:spcBef>
                          <a:spcPts val="110"/>
                        </a:spcBef>
                      </a:pPr>
                      <a:r>
                        <a:rPr sz="1800" spc="-5" dirty="0">
                          <a:latin typeface="Calibri"/>
                          <a:cs typeface="Calibri"/>
                        </a:rPr>
                        <a:t>20</a:t>
                      </a:r>
                      <a:endParaRPr sz="1800">
                        <a:latin typeface="Calibri"/>
                        <a:cs typeface="Calibri"/>
                      </a:endParaRPr>
                    </a:p>
                  </a:txBody>
                  <a:tcPr marL="0" marR="0" marT="0" marB="0">
                    <a:lnL w="19050">
                      <a:solidFill>
                        <a:srgbClr val="000000"/>
                      </a:solidFill>
                      <a:prstDash val="solid"/>
                    </a:lnL>
                    <a:lnR w="19050">
                      <a:solidFill>
                        <a:srgbClr val="000000"/>
                      </a:solidFill>
                      <a:prstDash val="solid"/>
                    </a:lnR>
                    <a:solidFill>
                      <a:srgbClr val="FFFFCC"/>
                    </a:solidFill>
                  </a:tcPr>
                </a:tc>
              </a:tr>
              <a:tr h="370903">
                <a:tc>
                  <a:txBody>
                    <a:bodyPr/>
                    <a:lstStyle/>
                    <a:p>
                      <a:pPr marL="82550">
                        <a:lnSpc>
                          <a:spcPct val="100000"/>
                        </a:lnSpc>
                        <a:spcBef>
                          <a:spcPts val="110"/>
                        </a:spcBef>
                      </a:pPr>
                      <a:r>
                        <a:rPr sz="1800" spc="-5" dirty="0">
                          <a:latin typeface="Calibri"/>
                          <a:cs typeface="Calibri"/>
                        </a:rPr>
                        <a:t>Mark</a:t>
                      </a:r>
                      <a:endParaRPr sz="1800">
                        <a:latin typeface="Calibri"/>
                        <a:cs typeface="Calibri"/>
                      </a:endParaRPr>
                    </a:p>
                  </a:txBody>
                  <a:tcPr marL="0" marR="0" marT="0" marB="0">
                    <a:lnL w="19050">
                      <a:solidFill>
                        <a:srgbClr val="000000"/>
                      </a:solidFill>
                      <a:prstDash val="solid"/>
                    </a:lnL>
                    <a:lnR w="19050">
                      <a:solidFill>
                        <a:srgbClr val="000000"/>
                      </a:solidFill>
                      <a:prstDash val="solid"/>
                    </a:lnR>
                    <a:solidFill>
                      <a:srgbClr val="FFFFCC"/>
                    </a:solidFill>
                  </a:tcPr>
                </a:tc>
                <a:tc>
                  <a:txBody>
                    <a:bodyPr/>
                    <a:lstStyle/>
                    <a:p>
                      <a:pPr marL="82550">
                        <a:lnSpc>
                          <a:spcPct val="100000"/>
                        </a:lnSpc>
                        <a:spcBef>
                          <a:spcPts val="110"/>
                        </a:spcBef>
                      </a:pPr>
                      <a:r>
                        <a:rPr sz="1800" spc="-5" dirty="0">
                          <a:latin typeface="Calibri"/>
                          <a:cs typeface="Calibri"/>
                        </a:rPr>
                        <a:t>18</a:t>
                      </a:r>
                      <a:endParaRPr sz="1800" dirty="0">
                        <a:latin typeface="Calibri"/>
                        <a:cs typeface="Calibri"/>
                      </a:endParaRPr>
                    </a:p>
                  </a:txBody>
                  <a:tcPr marL="0" marR="0" marT="0" marB="0">
                    <a:lnL w="19050">
                      <a:solidFill>
                        <a:srgbClr val="000000"/>
                      </a:solidFill>
                      <a:prstDash val="solid"/>
                    </a:lnL>
                    <a:lnR w="19050">
                      <a:solidFill>
                        <a:srgbClr val="000000"/>
                      </a:solidFill>
                      <a:prstDash val="solid"/>
                    </a:lnR>
                    <a:solidFill>
                      <a:srgbClr val="FFFFCC"/>
                    </a:solidFill>
                  </a:tcPr>
                </a:tc>
              </a:tr>
              <a:tr h="353504">
                <a:tc>
                  <a:txBody>
                    <a:bodyPr/>
                    <a:lstStyle/>
                    <a:p>
                      <a:pPr marL="82550">
                        <a:lnSpc>
                          <a:spcPct val="100000"/>
                        </a:lnSpc>
                        <a:spcBef>
                          <a:spcPts val="110"/>
                        </a:spcBef>
                      </a:pPr>
                      <a:r>
                        <a:rPr sz="1800" dirty="0">
                          <a:latin typeface="Calibri"/>
                          <a:cs typeface="Calibri"/>
                        </a:rPr>
                        <a:t>Jane</a:t>
                      </a:r>
                    </a:p>
                  </a:txBody>
                  <a:tcPr marL="0" marR="0" marT="0" marB="0">
                    <a:lnL w="19050">
                      <a:solidFill>
                        <a:srgbClr val="000000"/>
                      </a:solidFill>
                      <a:prstDash val="solid"/>
                    </a:lnL>
                    <a:lnR w="19050">
                      <a:solidFill>
                        <a:srgbClr val="000000"/>
                      </a:solidFill>
                      <a:prstDash val="solid"/>
                    </a:lnR>
                    <a:lnB w="19050">
                      <a:solidFill>
                        <a:srgbClr val="000000"/>
                      </a:solidFill>
                      <a:prstDash val="solid"/>
                    </a:lnB>
                    <a:solidFill>
                      <a:srgbClr val="FFFFCC"/>
                    </a:solidFill>
                  </a:tcPr>
                </a:tc>
                <a:tc>
                  <a:txBody>
                    <a:bodyPr/>
                    <a:lstStyle/>
                    <a:p>
                      <a:pPr marL="82550">
                        <a:lnSpc>
                          <a:spcPct val="100000"/>
                        </a:lnSpc>
                        <a:spcBef>
                          <a:spcPts val="110"/>
                        </a:spcBef>
                      </a:pPr>
                      <a:r>
                        <a:rPr sz="1800" spc="-5" dirty="0">
                          <a:latin typeface="Calibri"/>
                          <a:cs typeface="Calibri"/>
                        </a:rPr>
                        <a:t>21</a:t>
                      </a:r>
                      <a:endParaRPr sz="1800" dirty="0">
                        <a:latin typeface="Calibri"/>
                        <a:cs typeface="Calibri"/>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solidFill>
                      <a:srgbClr val="FFFFCC"/>
                    </a:solidFill>
                  </a:tcPr>
                </a:tc>
              </a:tr>
            </a:tbl>
          </a:graphicData>
        </a:graphic>
      </p:graphicFrame>
      <p:sp>
        <p:nvSpPr>
          <p:cNvPr id="13" name="object 13"/>
          <p:cNvSpPr txBox="1"/>
          <p:nvPr/>
        </p:nvSpPr>
        <p:spPr>
          <a:xfrm>
            <a:off x="5515736" y="5107558"/>
            <a:ext cx="949325" cy="298450"/>
          </a:xfrm>
          <a:prstGeom prst="rect">
            <a:avLst/>
          </a:prstGeom>
        </p:spPr>
        <p:txBody>
          <a:bodyPr vert="horz" wrap="square" lIns="0" tIns="0" rIns="0" bIns="0" rtlCol="0">
            <a:spAutoFit/>
          </a:bodyPr>
          <a:lstStyle/>
          <a:p>
            <a:pPr marL="12700">
              <a:lnSpc>
                <a:spcPct val="100000"/>
              </a:lnSpc>
            </a:pPr>
            <a:r>
              <a:rPr sz="1800" spc="-15" dirty="0">
                <a:latin typeface="Calibri"/>
                <a:cs typeface="Calibri"/>
              </a:rPr>
              <a:t>Attributes</a:t>
            </a:r>
            <a:endParaRPr sz="1800">
              <a:latin typeface="Calibri"/>
              <a:cs typeface="Calibri"/>
            </a:endParaRPr>
          </a:p>
        </p:txBody>
      </p:sp>
      <p:sp>
        <p:nvSpPr>
          <p:cNvPr id="14" name="object 14"/>
          <p:cNvSpPr/>
          <p:nvPr/>
        </p:nvSpPr>
        <p:spPr>
          <a:xfrm>
            <a:off x="5580126" y="4653153"/>
            <a:ext cx="295910" cy="428625"/>
          </a:xfrm>
          <a:custGeom>
            <a:avLst/>
            <a:gdLst/>
            <a:ahLst/>
            <a:cxnLst/>
            <a:rect l="l" t="t" r="r" b="b"/>
            <a:pathLst>
              <a:path w="295910" h="428625">
                <a:moveTo>
                  <a:pt x="50748" y="57661"/>
                </a:moveTo>
                <a:lnTo>
                  <a:pt x="35028" y="68373"/>
                </a:lnTo>
                <a:lnTo>
                  <a:pt x="280162" y="428117"/>
                </a:lnTo>
                <a:lnTo>
                  <a:pt x="295910" y="417322"/>
                </a:lnTo>
                <a:lnTo>
                  <a:pt x="50748" y="57661"/>
                </a:lnTo>
                <a:close/>
              </a:path>
              <a:path w="295910" h="428625">
                <a:moveTo>
                  <a:pt x="0" y="0"/>
                </a:moveTo>
                <a:lnTo>
                  <a:pt x="11429" y="84455"/>
                </a:lnTo>
                <a:lnTo>
                  <a:pt x="35028" y="68373"/>
                </a:lnTo>
                <a:lnTo>
                  <a:pt x="27812" y="57785"/>
                </a:lnTo>
                <a:lnTo>
                  <a:pt x="43561" y="47117"/>
                </a:lnTo>
                <a:lnTo>
                  <a:pt x="66221" y="47117"/>
                </a:lnTo>
                <a:lnTo>
                  <a:pt x="74422" y="41529"/>
                </a:lnTo>
                <a:lnTo>
                  <a:pt x="0" y="0"/>
                </a:lnTo>
                <a:close/>
              </a:path>
              <a:path w="295910" h="428625">
                <a:moveTo>
                  <a:pt x="43561" y="47117"/>
                </a:moveTo>
                <a:lnTo>
                  <a:pt x="27812" y="57785"/>
                </a:lnTo>
                <a:lnTo>
                  <a:pt x="35028" y="68373"/>
                </a:lnTo>
                <a:lnTo>
                  <a:pt x="50748" y="57661"/>
                </a:lnTo>
                <a:lnTo>
                  <a:pt x="43561" y="47117"/>
                </a:lnTo>
                <a:close/>
              </a:path>
              <a:path w="295910" h="428625">
                <a:moveTo>
                  <a:pt x="66221" y="47117"/>
                </a:moveTo>
                <a:lnTo>
                  <a:pt x="43561" y="47117"/>
                </a:lnTo>
                <a:lnTo>
                  <a:pt x="50748" y="57661"/>
                </a:lnTo>
                <a:lnTo>
                  <a:pt x="66221" y="47117"/>
                </a:lnTo>
                <a:close/>
              </a:path>
            </a:pathLst>
          </a:custGeom>
          <a:solidFill>
            <a:srgbClr val="000000"/>
          </a:solidFill>
        </p:spPr>
        <p:txBody>
          <a:bodyPr wrap="square" lIns="0" tIns="0" rIns="0" bIns="0" rtlCol="0"/>
          <a:lstStyle/>
          <a:p>
            <a:endParaRPr/>
          </a:p>
        </p:txBody>
      </p:sp>
      <p:sp>
        <p:nvSpPr>
          <p:cNvPr id="15" name="object 15"/>
          <p:cNvSpPr/>
          <p:nvPr/>
        </p:nvSpPr>
        <p:spPr>
          <a:xfrm>
            <a:off x="6076188" y="4653153"/>
            <a:ext cx="287655" cy="427990"/>
          </a:xfrm>
          <a:custGeom>
            <a:avLst/>
            <a:gdLst/>
            <a:ahLst/>
            <a:cxnLst/>
            <a:rect l="l" t="t" r="r" b="b"/>
            <a:pathLst>
              <a:path w="287654" h="427989">
                <a:moveTo>
                  <a:pt x="237597" y="58338"/>
                </a:moveTo>
                <a:lnTo>
                  <a:pt x="0" y="417449"/>
                </a:lnTo>
                <a:lnTo>
                  <a:pt x="15875" y="427990"/>
                </a:lnTo>
                <a:lnTo>
                  <a:pt x="253430" y="68819"/>
                </a:lnTo>
                <a:lnTo>
                  <a:pt x="237597" y="58338"/>
                </a:lnTo>
                <a:close/>
              </a:path>
              <a:path w="287654" h="427989">
                <a:moveTo>
                  <a:pt x="281720" y="47752"/>
                </a:moveTo>
                <a:lnTo>
                  <a:pt x="244601" y="47752"/>
                </a:lnTo>
                <a:lnTo>
                  <a:pt x="260476" y="58166"/>
                </a:lnTo>
                <a:lnTo>
                  <a:pt x="253430" y="68819"/>
                </a:lnTo>
                <a:lnTo>
                  <a:pt x="277240" y="84582"/>
                </a:lnTo>
                <a:lnTo>
                  <a:pt x="281720" y="47752"/>
                </a:lnTo>
                <a:close/>
              </a:path>
              <a:path w="287654" h="427989">
                <a:moveTo>
                  <a:pt x="244601" y="47752"/>
                </a:moveTo>
                <a:lnTo>
                  <a:pt x="237597" y="58338"/>
                </a:lnTo>
                <a:lnTo>
                  <a:pt x="253430" y="68819"/>
                </a:lnTo>
                <a:lnTo>
                  <a:pt x="260476" y="58166"/>
                </a:lnTo>
                <a:lnTo>
                  <a:pt x="244601" y="47752"/>
                </a:lnTo>
                <a:close/>
              </a:path>
              <a:path w="287654" h="427989">
                <a:moveTo>
                  <a:pt x="287527" y="0"/>
                </a:moveTo>
                <a:lnTo>
                  <a:pt x="213740" y="42545"/>
                </a:lnTo>
                <a:lnTo>
                  <a:pt x="237597" y="58338"/>
                </a:lnTo>
                <a:lnTo>
                  <a:pt x="244601" y="47752"/>
                </a:lnTo>
                <a:lnTo>
                  <a:pt x="281720" y="47752"/>
                </a:lnTo>
                <a:lnTo>
                  <a:pt x="287527" y="0"/>
                </a:lnTo>
                <a:close/>
              </a:path>
            </a:pathLst>
          </a:custGeom>
          <a:solidFill>
            <a:srgbClr val="000000"/>
          </a:solidFill>
        </p:spPr>
        <p:txBody>
          <a:bodyPr wrap="square" lIns="0" tIns="0" rIns="0" bIns="0" rtlCol="0"/>
          <a:lstStyle/>
          <a:p>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normAutofit fontScale="90000"/>
          </a:bodyPr>
          <a:lstStyle/>
          <a:p>
            <a:r>
              <a:rPr lang="en-US" b="1" dirty="0" smtClean="0"/>
              <a:t/>
            </a:r>
            <a:br>
              <a:rPr lang="en-US" b="1" dirty="0" smtClean="0"/>
            </a:br>
            <a:r>
              <a:rPr lang="en-US" b="1" dirty="0" smtClean="0"/>
              <a:t>Data </a:t>
            </a:r>
            <a:r>
              <a:rPr lang="en-US" b="1" dirty="0"/>
              <a:t>Model Basic Building Blocks </a:t>
            </a:r>
            <a:r>
              <a:rPr lang="en-US" dirty="0"/>
              <a:t/>
            </a:r>
            <a:br>
              <a:rPr lang="en-US" dirty="0"/>
            </a:br>
            <a:endParaRPr lang="ru-RU" dirty="0"/>
          </a:p>
        </p:txBody>
      </p:sp>
      <p:pic>
        <p:nvPicPr>
          <p:cNvPr id="5" name="Содержимое 4"/>
          <p:cNvPicPr>
            <a:picLocks noGrp="1" noChangeAspect="1"/>
          </p:cNvPicPr>
          <p:nvPr>
            <p:ph sz="quarter" idx="13"/>
          </p:nvPr>
        </p:nvPicPr>
        <p:blipFill>
          <a:blip r:embed="rId3"/>
          <a:srcRect l="-6211" r="-6211"/>
          <a:stretch>
            <a:fillRect/>
          </a:stretch>
        </p:blipFill>
        <p:spPr>
          <a:xfrm>
            <a:off x="76200" y="2286000"/>
            <a:ext cx="5105400" cy="2075660"/>
          </a:xfrm>
        </p:spPr>
      </p:pic>
      <p:pic>
        <p:nvPicPr>
          <p:cNvPr id="6" name="Содержимое 5"/>
          <p:cNvPicPr>
            <a:picLocks noGrp="1" noChangeAspect="1"/>
          </p:cNvPicPr>
          <p:nvPr>
            <p:ph sz="quarter" idx="14"/>
          </p:nvPr>
        </p:nvPicPr>
        <p:blipFill>
          <a:blip r:embed="rId4"/>
          <a:srcRect l="-51272" r="-51272"/>
          <a:stretch>
            <a:fillRect/>
          </a:stretch>
        </p:blipFill>
        <p:spPr>
          <a:xfrm>
            <a:off x="2895600" y="2819400"/>
            <a:ext cx="7929779" cy="1524000"/>
          </a:xfrm>
        </p:spPr>
      </p:pic>
      <p:sp>
        <p:nvSpPr>
          <p:cNvPr id="7" name="TextBox 6"/>
          <p:cNvSpPr txBox="1"/>
          <p:nvPr/>
        </p:nvSpPr>
        <p:spPr>
          <a:xfrm>
            <a:off x="381000" y="4724400"/>
            <a:ext cx="8534400" cy="646331"/>
          </a:xfrm>
          <a:prstGeom prst="rect">
            <a:avLst/>
          </a:prstGeom>
          <a:noFill/>
        </p:spPr>
        <p:txBody>
          <a:bodyPr wrap="square" rtlCol="0">
            <a:spAutoFit/>
          </a:bodyPr>
          <a:lstStyle/>
          <a:p>
            <a:r>
              <a:rPr lang="en-US" dirty="0" smtClean="0"/>
              <a:t>            Table  STUDENT Sample                                    The attributes of the STUDENT entity: </a:t>
            </a:r>
          </a:p>
          <a:p>
            <a:r>
              <a:rPr lang="en-US" dirty="0" smtClean="0"/>
              <a:t>					   Chen and Crow’s foot</a:t>
            </a:r>
            <a:endParaRPr lang="ru-RU" dirty="0"/>
          </a:p>
        </p:txBody>
      </p:sp>
    </p:spTree>
    <p:extLst>
      <p:ext uri="{BB962C8B-B14F-4D97-AF65-F5344CB8AC3E}">
        <p14:creationId xmlns:p14="http://schemas.microsoft.com/office/powerpoint/2010/main" val="244895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6</a:t>
            </a:fld>
            <a:endParaRPr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3100705">
              <a:lnSpc>
                <a:spcPct val="100000"/>
              </a:lnSpc>
            </a:pPr>
            <a:r>
              <a:rPr spc="-15" dirty="0"/>
              <a:t>Relations</a:t>
            </a:r>
          </a:p>
        </p:txBody>
      </p:sp>
      <p:sp>
        <p:nvSpPr>
          <p:cNvPr id="3" name="object 3"/>
          <p:cNvSpPr txBox="1"/>
          <p:nvPr/>
        </p:nvSpPr>
        <p:spPr>
          <a:xfrm>
            <a:off x="535940" y="1620773"/>
            <a:ext cx="7518400" cy="206851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endParaRPr lang="en-GB" sz="3200" spc="-55" dirty="0" smtClean="0">
              <a:latin typeface="Calibri"/>
              <a:cs typeface="Calibri"/>
            </a:endParaRPr>
          </a:p>
          <a:p>
            <a:pPr marL="355600" indent="-342900">
              <a:lnSpc>
                <a:spcPct val="100000"/>
              </a:lnSpc>
              <a:buFont typeface="Arial"/>
              <a:buChar char="•"/>
              <a:tabLst>
                <a:tab pos="354965" algn="l"/>
                <a:tab pos="355600" algn="l"/>
              </a:tabLst>
            </a:pPr>
            <a:r>
              <a:rPr sz="3200" spc="-55" dirty="0" smtClean="0">
                <a:latin typeface="Calibri"/>
                <a:cs typeface="Calibri"/>
              </a:rPr>
              <a:t>We </a:t>
            </a:r>
            <a:r>
              <a:rPr sz="3200" dirty="0">
                <a:latin typeface="Calibri"/>
                <a:cs typeface="Calibri"/>
              </a:rPr>
              <a:t>will </a:t>
            </a:r>
            <a:r>
              <a:rPr sz="3200" spc="-5" dirty="0">
                <a:latin typeface="Calibri"/>
                <a:cs typeface="Calibri"/>
              </a:rPr>
              <a:t>use </a:t>
            </a:r>
            <a:r>
              <a:rPr sz="3200" spc="-10" dirty="0">
                <a:latin typeface="Calibri"/>
                <a:cs typeface="Calibri"/>
              </a:rPr>
              <a:t>tables </a:t>
            </a:r>
            <a:r>
              <a:rPr sz="3200" spc="-25" dirty="0">
                <a:latin typeface="Calibri"/>
                <a:cs typeface="Calibri"/>
              </a:rPr>
              <a:t>to </a:t>
            </a:r>
            <a:r>
              <a:rPr sz="3200" spc="-15" dirty="0">
                <a:latin typeface="Calibri"/>
                <a:cs typeface="Calibri"/>
              </a:rPr>
              <a:t>represent</a:t>
            </a:r>
            <a:r>
              <a:rPr sz="3200" spc="50" dirty="0">
                <a:latin typeface="Calibri"/>
                <a:cs typeface="Calibri"/>
              </a:rPr>
              <a:t> </a:t>
            </a:r>
            <a:r>
              <a:rPr sz="3200" spc="-10" dirty="0">
                <a:latin typeface="Calibri"/>
                <a:cs typeface="Calibri"/>
              </a:rPr>
              <a:t>relations</a:t>
            </a:r>
            <a:endParaRPr sz="3200" dirty="0">
              <a:latin typeface="Calibri"/>
              <a:cs typeface="Calibri"/>
            </a:endParaRPr>
          </a:p>
          <a:p>
            <a:pPr marL="355600" indent="-342900">
              <a:lnSpc>
                <a:spcPct val="100000"/>
              </a:lnSpc>
              <a:spcBef>
                <a:spcPts val="770"/>
              </a:spcBef>
              <a:buFont typeface="Arial"/>
              <a:buChar char="•"/>
              <a:tabLst>
                <a:tab pos="354965" algn="l"/>
                <a:tab pos="355600" algn="l"/>
              </a:tabLst>
            </a:pPr>
            <a:r>
              <a:rPr sz="3200" spc="-5" dirty="0">
                <a:latin typeface="Calibri"/>
                <a:cs typeface="Calibri"/>
              </a:rPr>
              <a:t>This </a:t>
            </a:r>
            <a:r>
              <a:rPr sz="3200" dirty="0">
                <a:latin typeface="Calibri"/>
                <a:cs typeface="Calibri"/>
              </a:rPr>
              <a:t>is an </a:t>
            </a:r>
            <a:r>
              <a:rPr sz="3200" spc="-15" dirty="0">
                <a:latin typeface="Calibri"/>
                <a:cs typeface="Calibri"/>
              </a:rPr>
              <a:t>example </a:t>
            </a:r>
            <a:r>
              <a:rPr sz="3200" spc="-10" dirty="0">
                <a:latin typeface="Calibri"/>
                <a:cs typeface="Calibri"/>
              </a:rPr>
              <a:t>relation between</a:t>
            </a:r>
            <a:r>
              <a:rPr sz="3200" spc="-15" dirty="0">
                <a:latin typeface="Calibri"/>
                <a:cs typeface="Calibri"/>
              </a:rPr>
              <a:t> </a:t>
            </a:r>
            <a:r>
              <a:rPr sz="3200" spc="-5" dirty="0">
                <a:latin typeface="Calibri"/>
                <a:cs typeface="Calibri"/>
              </a:rPr>
              <a:t>people</a:t>
            </a:r>
            <a:endParaRPr sz="3200" dirty="0">
              <a:latin typeface="Calibri"/>
              <a:cs typeface="Calibri"/>
            </a:endParaRPr>
          </a:p>
          <a:p>
            <a:pPr marL="355600">
              <a:lnSpc>
                <a:spcPct val="100000"/>
              </a:lnSpc>
            </a:pPr>
            <a:r>
              <a:rPr sz="3200" dirty="0">
                <a:latin typeface="Calibri"/>
                <a:cs typeface="Calibri"/>
              </a:rPr>
              <a:t>and email</a:t>
            </a:r>
            <a:r>
              <a:rPr sz="3200" spc="-80" dirty="0">
                <a:latin typeface="Calibri"/>
                <a:cs typeface="Calibri"/>
              </a:rPr>
              <a:t> </a:t>
            </a:r>
            <a:r>
              <a:rPr sz="3200" spc="-5" dirty="0">
                <a:latin typeface="Calibri"/>
                <a:cs typeface="Calibri"/>
              </a:rPr>
              <a:t>addresses:</a:t>
            </a:r>
            <a:endParaRPr sz="3200" dirty="0">
              <a:latin typeface="Calibri"/>
              <a:cs typeface="Calibri"/>
            </a:endParaRPr>
          </a:p>
        </p:txBody>
      </p:sp>
      <p:graphicFrame>
        <p:nvGraphicFramePr>
          <p:cNvPr id="6" name="object 4"/>
          <p:cNvGraphicFramePr>
            <a:graphicFrameLocks noGrp="1"/>
          </p:cNvGraphicFramePr>
          <p:nvPr>
            <p:extLst>
              <p:ext uri="{D42A27DB-BD31-4B8C-83A1-F6EECF244321}">
                <p14:modId xmlns:p14="http://schemas.microsoft.com/office/powerpoint/2010/main" val="594752686"/>
              </p:ext>
            </p:extLst>
          </p:nvPr>
        </p:nvGraphicFramePr>
        <p:xfrm>
          <a:off x="1905000" y="3886200"/>
          <a:ext cx="5472683" cy="1371600"/>
        </p:xfrm>
        <a:graphic>
          <a:graphicData uri="http://schemas.openxmlformats.org/drawingml/2006/table">
            <a:tbl>
              <a:tblPr firstRow="1" bandRow="1">
                <a:tableStyleId>{2D5ABB26-0587-4C30-8999-92F81FD0307C}</a:tableStyleId>
              </a:tblPr>
              <a:tblGrid>
                <a:gridCol w="2736342"/>
                <a:gridCol w="2736341"/>
              </a:tblGrid>
              <a:tr h="457200">
                <a:tc>
                  <a:txBody>
                    <a:bodyPr/>
                    <a:lstStyle/>
                    <a:p>
                      <a:pPr marL="81915">
                        <a:lnSpc>
                          <a:spcPct val="100000"/>
                        </a:lnSpc>
                        <a:spcBef>
                          <a:spcPts val="135"/>
                        </a:spcBef>
                      </a:pPr>
                      <a:r>
                        <a:rPr lang="en-GB" sz="2400" spc="-10" dirty="0" err="1" smtClean="0">
                          <a:latin typeface="Calibri"/>
                          <a:cs typeface="Calibri"/>
                        </a:rPr>
                        <a:t>Aygerim</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5"/>
                        </a:spcBef>
                      </a:pPr>
                      <a:r>
                        <a:rPr sz="2400" spc="-5" dirty="0">
                          <a:latin typeface="Calibri"/>
                          <a:cs typeface="Calibri"/>
                          <a:hlinkClick r:id="rId2"/>
                        </a:rPr>
                        <a:t>aaa</a:t>
                      </a:r>
                      <a:r>
                        <a:rPr sz="2400" spc="-5" dirty="0" smtClean="0">
                          <a:latin typeface="Calibri"/>
                          <a:cs typeface="Calibri"/>
                          <a:hlinkClick r:id="rId2"/>
                        </a:rPr>
                        <a:t>@</a:t>
                      </a:r>
                      <a:r>
                        <a:rPr lang="en-GB" sz="2400" spc="-5" dirty="0" smtClean="0">
                          <a:latin typeface="Calibri"/>
                          <a:cs typeface="Calibri"/>
                          <a:hlinkClick r:id="rId2"/>
                        </a:rPr>
                        <a:t>iitu.kz</a:t>
                      </a:r>
                      <a:r>
                        <a:rPr lang="en-GB" sz="2400" spc="-5" baseline="0" dirty="0" smtClean="0">
                          <a:latin typeface="Calibri"/>
                          <a:cs typeface="Calibri"/>
                        </a:rPr>
                        <a:t> </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r>
              <a:tr h="457200">
                <a:tc>
                  <a:txBody>
                    <a:bodyPr/>
                    <a:lstStyle/>
                    <a:p>
                      <a:pPr marL="81915">
                        <a:lnSpc>
                          <a:spcPct val="100000"/>
                        </a:lnSpc>
                        <a:spcBef>
                          <a:spcPts val="135"/>
                        </a:spcBef>
                      </a:pPr>
                      <a:r>
                        <a:rPr sz="2400" dirty="0" smtClean="0">
                          <a:latin typeface="Calibri"/>
                          <a:cs typeface="Calibri"/>
                        </a:rPr>
                        <a:t>B</a:t>
                      </a:r>
                      <a:r>
                        <a:rPr lang="en-GB" sz="2400" dirty="0" err="1" smtClean="0">
                          <a:latin typeface="Calibri"/>
                          <a:cs typeface="Calibri"/>
                        </a:rPr>
                        <a:t>olat</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5"/>
                        </a:spcBef>
                      </a:pPr>
                      <a:r>
                        <a:rPr sz="2400" spc="-5" dirty="0">
                          <a:latin typeface="Calibri"/>
                          <a:cs typeface="Calibri"/>
                          <a:hlinkClick r:id="rId3"/>
                        </a:rPr>
                        <a:t>bbb</a:t>
                      </a:r>
                      <a:r>
                        <a:rPr sz="2400" spc="-5" dirty="0" smtClean="0">
                          <a:latin typeface="Calibri"/>
                          <a:cs typeface="Calibri"/>
                          <a:hlinkClick r:id="rId3"/>
                        </a:rPr>
                        <a:t>@</a:t>
                      </a:r>
                      <a:r>
                        <a:rPr lang="en-GB" sz="2400" spc="-5" dirty="0" smtClean="0">
                          <a:latin typeface="Calibri"/>
                          <a:cs typeface="Calibri"/>
                          <a:hlinkClick r:id="rId3"/>
                        </a:rPr>
                        <a:t>iitu.kz</a:t>
                      </a:r>
                      <a:r>
                        <a:rPr lang="en-GB" sz="2400" spc="-5" baseline="0" dirty="0" smtClean="0">
                          <a:latin typeface="Calibri"/>
                          <a:cs typeface="Calibri"/>
                        </a:rPr>
                        <a:t> </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r>
              <a:tr h="457200">
                <a:tc>
                  <a:txBody>
                    <a:bodyPr/>
                    <a:lstStyle/>
                    <a:p>
                      <a:pPr marL="81915">
                        <a:lnSpc>
                          <a:spcPct val="100000"/>
                        </a:lnSpc>
                        <a:spcBef>
                          <a:spcPts val="135"/>
                        </a:spcBef>
                      </a:pPr>
                      <a:r>
                        <a:rPr sz="2400" spc="-5" dirty="0" smtClean="0">
                          <a:latin typeface="Calibri"/>
                          <a:cs typeface="Calibri"/>
                        </a:rPr>
                        <a:t>C</a:t>
                      </a:r>
                      <a:r>
                        <a:rPr lang="en-GB" sz="2400" spc="-5" dirty="0" err="1" smtClean="0">
                          <a:latin typeface="Calibri"/>
                          <a:cs typeface="Calibri"/>
                        </a:rPr>
                        <a:t>ammy</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5"/>
                        </a:spcBef>
                      </a:pPr>
                      <a:r>
                        <a:rPr sz="2400" spc="-5" dirty="0">
                          <a:latin typeface="Calibri"/>
                          <a:cs typeface="Calibri"/>
                          <a:hlinkClick r:id="rId4"/>
                        </a:rPr>
                        <a:t>ccc</a:t>
                      </a:r>
                      <a:r>
                        <a:rPr sz="2400" spc="-5" dirty="0" smtClean="0">
                          <a:latin typeface="Calibri"/>
                          <a:cs typeface="Calibri"/>
                          <a:hlinkClick r:id="rId4"/>
                        </a:rPr>
                        <a:t>@</a:t>
                      </a:r>
                      <a:r>
                        <a:rPr lang="en-GB" sz="2400" spc="-5" dirty="0" smtClean="0">
                          <a:latin typeface="Calibri"/>
                          <a:cs typeface="Calibri"/>
                          <a:hlinkClick r:id="rId4"/>
                        </a:rPr>
                        <a:t>iitu.kz</a:t>
                      </a:r>
                      <a:r>
                        <a:rPr lang="en-GB" sz="2400" spc="-5" baseline="0" dirty="0" smtClean="0">
                          <a:latin typeface="Calibri"/>
                          <a:cs typeface="Calibri"/>
                        </a:rPr>
                        <a:t> </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7</a:t>
            </a:fld>
            <a:endParaRPr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3100705">
              <a:lnSpc>
                <a:spcPct val="100000"/>
              </a:lnSpc>
            </a:pPr>
            <a:r>
              <a:rPr spc="-15" dirty="0"/>
              <a:t>Relations</a:t>
            </a:r>
          </a:p>
        </p:txBody>
      </p:sp>
      <p:sp>
        <p:nvSpPr>
          <p:cNvPr id="3" name="object 3"/>
          <p:cNvSpPr txBox="1"/>
          <p:nvPr/>
        </p:nvSpPr>
        <p:spPr>
          <a:xfrm>
            <a:off x="535940" y="1622805"/>
            <a:ext cx="7675245" cy="182308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800" spc="-5" dirty="0">
                <a:latin typeface="Calibri"/>
                <a:cs typeface="Calibri"/>
              </a:rPr>
              <a:t>In </a:t>
            </a:r>
            <a:r>
              <a:rPr sz="2800" spc="-15" dirty="0">
                <a:latin typeface="Calibri"/>
                <a:cs typeface="Calibri"/>
              </a:rPr>
              <a:t>general, </a:t>
            </a:r>
            <a:r>
              <a:rPr sz="2800" spc="-5" dirty="0">
                <a:latin typeface="Calibri"/>
                <a:cs typeface="Calibri"/>
              </a:rPr>
              <a:t>each </a:t>
            </a:r>
            <a:r>
              <a:rPr sz="2800" spc="-10" dirty="0">
                <a:latin typeface="Calibri"/>
                <a:cs typeface="Calibri"/>
              </a:rPr>
              <a:t>column has </a:t>
            </a:r>
            <a:r>
              <a:rPr sz="2800" spc="-5" dirty="0">
                <a:latin typeface="Calibri"/>
                <a:cs typeface="Calibri"/>
              </a:rPr>
              <a:t>a </a:t>
            </a:r>
            <a:r>
              <a:rPr sz="2800" i="1" spc="-5" dirty="0">
                <a:latin typeface="Calibri"/>
                <a:cs typeface="Calibri"/>
              </a:rPr>
              <a:t>domain</a:t>
            </a:r>
            <a:r>
              <a:rPr sz="2800" spc="-5" dirty="0">
                <a:latin typeface="Calibri"/>
                <a:cs typeface="Calibri"/>
              </a:rPr>
              <a:t>, a </a:t>
            </a:r>
            <a:r>
              <a:rPr sz="2800" spc="-10" dirty="0">
                <a:latin typeface="Calibri"/>
                <a:cs typeface="Calibri"/>
              </a:rPr>
              <a:t>set</a:t>
            </a:r>
            <a:r>
              <a:rPr sz="2800" spc="100" dirty="0">
                <a:latin typeface="Calibri"/>
                <a:cs typeface="Calibri"/>
              </a:rPr>
              <a:t> </a:t>
            </a:r>
            <a:r>
              <a:rPr sz="2800" spc="-20" dirty="0">
                <a:latin typeface="Calibri"/>
                <a:cs typeface="Calibri"/>
              </a:rPr>
              <a:t>from</a:t>
            </a:r>
            <a:endParaRPr sz="2800">
              <a:latin typeface="Calibri"/>
              <a:cs typeface="Calibri"/>
            </a:endParaRPr>
          </a:p>
          <a:p>
            <a:pPr marL="355600">
              <a:lnSpc>
                <a:spcPct val="100000"/>
              </a:lnSpc>
            </a:pPr>
            <a:r>
              <a:rPr sz="2800" spc="-5" dirty="0">
                <a:latin typeface="Calibri"/>
                <a:cs typeface="Calibri"/>
              </a:rPr>
              <a:t>which all </a:t>
            </a:r>
            <a:r>
              <a:rPr sz="2800" spc="-10" dirty="0">
                <a:latin typeface="Calibri"/>
                <a:cs typeface="Calibri"/>
              </a:rPr>
              <a:t>possible values </a:t>
            </a:r>
            <a:r>
              <a:rPr sz="2800" spc="-25" dirty="0">
                <a:latin typeface="Calibri"/>
                <a:cs typeface="Calibri"/>
              </a:rPr>
              <a:t>for </a:t>
            </a:r>
            <a:r>
              <a:rPr sz="2800" spc="-10" dirty="0">
                <a:latin typeface="Calibri"/>
                <a:cs typeface="Calibri"/>
              </a:rPr>
              <a:t>that column can</a:t>
            </a:r>
            <a:r>
              <a:rPr sz="2800" spc="120" dirty="0">
                <a:latin typeface="Calibri"/>
                <a:cs typeface="Calibri"/>
              </a:rPr>
              <a:t> </a:t>
            </a:r>
            <a:r>
              <a:rPr sz="2800" spc="-10" dirty="0">
                <a:latin typeface="Calibri"/>
                <a:cs typeface="Calibri"/>
              </a:rPr>
              <a:t>come</a:t>
            </a:r>
            <a:endParaRPr sz="2800">
              <a:latin typeface="Calibri"/>
              <a:cs typeface="Calibri"/>
            </a:endParaRPr>
          </a:p>
          <a:p>
            <a:pPr marL="355600" marR="166370" indent="-342900">
              <a:lnSpc>
                <a:spcPct val="100000"/>
              </a:lnSpc>
              <a:spcBef>
                <a:spcPts val="670"/>
              </a:spcBef>
              <a:buFont typeface="Arial"/>
              <a:buChar char="•"/>
              <a:tabLst>
                <a:tab pos="354965" algn="l"/>
                <a:tab pos="355600" algn="l"/>
              </a:tabLst>
            </a:pPr>
            <a:r>
              <a:rPr sz="2800" spc="-20" dirty="0">
                <a:latin typeface="Calibri"/>
                <a:cs typeface="Calibri"/>
              </a:rPr>
              <a:t>For </a:t>
            </a:r>
            <a:r>
              <a:rPr sz="2800" spc="-15" dirty="0">
                <a:latin typeface="Calibri"/>
                <a:cs typeface="Calibri"/>
              </a:rPr>
              <a:t>example, </a:t>
            </a:r>
            <a:r>
              <a:rPr sz="2800" spc="-5" dirty="0">
                <a:latin typeface="Calibri"/>
                <a:cs typeface="Calibri"/>
              </a:rPr>
              <a:t>each </a:t>
            </a:r>
            <a:r>
              <a:rPr sz="2800" spc="-10" dirty="0">
                <a:latin typeface="Calibri"/>
                <a:cs typeface="Calibri"/>
              </a:rPr>
              <a:t>value in </a:t>
            </a:r>
            <a:r>
              <a:rPr sz="2800" spc="-5" dirty="0">
                <a:latin typeface="Calibri"/>
                <a:cs typeface="Calibri"/>
              </a:rPr>
              <a:t>the </a:t>
            </a:r>
            <a:r>
              <a:rPr sz="2800" spc="-25" dirty="0">
                <a:latin typeface="Calibri"/>
                <a:cs typeface="Calibri"/>
              </a:rPr>
              <a:t>first </a:t>
            </a:r>
            <a:r>
              <a:rPr sz="2800" spc="-10" dirty="0">
                <a:latin typeface="Calibri"/>
                <a:cs typeface="Calibri"/>
              </a:rPr>
              <a:t>column below  comes </a:t>
            </a:r>
            <a:r>
              <a:rPr sz="2800" spc="-20" dirty="0">
                <a:latin typeface="Calibri"/>
                <a:cs typeface="Calibri"/>
              </a:rPr>
              <a:t>from </a:t>
            </a:r>
            <a:r>
              <a:rPr sz="2800" spc="-5" dirty="0">
                <a:latin typeface="Calibri"/>
                <a:cs typeface="Calibri"/>
              </a:rPr>
              <a:t>the </a:t>
            </a:r>
            <a:r>
              <a:rPr sz="2800" spc="-10" dirty="0">
                <a:latin typeface="Calibri"/>
                <a:cs typeface="Calibri"/>
              </a:rPr>
              <a:t>set </a:t>
            </a:r>
            <a:r>
              <a:rPr sz="2800" spc="-5" dirty="0">
                <a:latin typeface="Calibri"/>
                <a:cs typeface="Calibri"/>
              </a:rPr>
              <a:t>of </a:t>
            </a:r>
            <a:r>
              <a:rPr sz="2800" spc="-25" dirty="0">
                <a:latin typeface="Calibri"/>
                <a:cs typeface="Calibri"/>
              </a:rPr>
              <a:t>first</a:t>
            </a:r>
            <a:r>
              <a:rPr sz="2800" spc="40" dirty="0">
                <a:latin typeface="Calibri"/>
                <a:cs typeface="Calibri"/>
              </a:rPr>
              <a:t> </a:t>
            </a:r>
            <a:r>
              <a:rPr sz="2800" spc="-10" dirty="0">
                <a:latin typeface="Calibri"/>
                <a:cs typeface="Calibri"/>
              </a:rPr>
              <a:t>names</a:t>
            </a:r>
            <a:endParaRPr sz="280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2813693304"/>
              </p:ext>
            </p:extLst>
          </p:nvPr>
        </p:nvGraphicFramePr>
        <p:xfrm>
          <a:off x="1898142" y="3707510"/>
          <a:ext cx="5472683" cy="1371600"/>
        </p:xfrm>
        <a:graphic>
          <a:graphicData uri="http://schemas.openxmlformats.org/drawingml/2006/table">
            <a:tbl>
              <a:tblPr firstRow="1" bandRow="1">
                <a:tableStyleId>{2D5ABB26-0587-4C30-8999-92F81FD0307C}</a:tableStyleId>
              </a:tblPr>
              <a:tblGrid>
                <a:gridCol w="2736342"/>
                <a:gridCol w="2736341"/>
              </a:tblGrid>
              <a:tr h="457200">
                <a:tc>
                  <a:txBody>
                    <a:bodyPr/>
                    <a:lstStyle/>
                    <a:p>
                      <a:pPr marL="81915">
                        <a:lnSpc>
                          <a:spcPct val="100000"/>
                        </a:lnSpc>
                        <a:spcBef>
                          <a:spcPts val="135"/>
                        </a:spcBef>
                      </a:pPr>
                      <a:r>
                        <a:rPr lang="en-GB" sz="2400" spc="-10" dirty="0" err="1" smtClean="0">
                          <a:latin typeface="Calibri"/>
                          <a:cs typeface="Calibri"/>
                        </a:rPr>
                        <a:t>Aygerim</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5"/>
                        </a:spcBef>
                      </a:pPr>
                      <a:r>
                        <a:rPr sz="2400" spc="-5" dirty="0">
                          <a:latin typeface="Calibri"/>
                          <a:cs typeface="Calibri"/>
                          <a:hlinkClick r:id="rId2"/>
                        </a:rPr>
                        <a:t>aaa</a:t>
                      </a:r>
                      <a:r>
                        <a:rPr sz="2400" spc="-5" dirty="0" smtClean="0">
                          <a:latin typeface="Calibri"/>
                          <a:cs typeface="Calibri"/>
                          <a:hlinkClick r:id="rId2"/>
                        </a:rPr>
                        <a:t>@</a:t>
                      </a:r>
                      <a:r>
                        <a:rPr lang="en-GB" sz="2400" spc="-5" dirty="0" smtClean="0">
                          <a:latin typeface="Calibri"/>
                          <a:cs typeface="Calibri"/>
                          <a:hlinkClick r:id="rId2"/>
                        </a:rPr>
                        <a:t>iitu.kz</a:t>
                      </a:r>
                      <a:r>
                        <a:rPr lang="en-GB" sz="2400" spc="-5" baseline="0" dirty="0" smtClean="0">
                          <a:latin typeface="Calibri"/>
                          <a:cs typeface="Calibri"/>
                        </a:rPr>
                        <a:t> </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r>
              <a:tr h="457200">
                <a:tc>
                  <a:txBody>
                    <a:bodyPr/>
                    <a:lstStyle/>
                    <a:p>
                      <a:pPr marL="81915">
                        <a:lnSpc>
                          <a:spcPct val="100000"/>
                        </a:lnSpc>
                        <a:spcBef>
                          <a:spcPts val="135"/>
                        </a:spcBef>
                      </a:pPr>
                      <a:r>
                        <a:rPr sz="2400" dirty="0" smtClean="0">
                          <a:latin typeface="Calibri"/>
                          <a:cs typeface="Calibri"/>
                        </a:rPr>
                        <a:t>B</a:t>
                      </a:r>
                      <a:r>
                        <a:rPr lang="en-GB" sz="2400" dirty="0" err="1" smtClean="0">
                          <a:latin typeface="Calibri"/>
                          <a:cs typeface="Calibri"/>
                        </a:rPr>
                        <a:t>olat</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5"/>
                        </a:spcBef>
                      </a:pPr>
                      <a:r>
                        <a:rPr sz="2400" spc="-5" dirty="0">
                          <a:latin typeface="Calibri"/>
                          <a:cs typeface="Calibri"/>
                          <a:hlinkClick r:id="rId3"/>
                        </a:rPr>
                        <a:t>bbb</a:t>
                      </a:r>
                      <a:r>
                        <a:rPr sz="2400" spc="-5" dirty="0" smtClean="0">
                          <a:latin typeface="Calibri"/>
                          <a:cs typeface="Calibri"/>
                          <a:hlinkClick r:id="rId3"/>
                        </a:rPr>
                        <a:t>@</a:t>
                      </a:r>
                      <a:r>
                        <a:rPr lang="en-GB" sz="2400" spc="-5" dirty="0" smtClean="0">
                          <a:latin typeface="Calibri"/>
                          <a:cs typeface="Calibri"/>
                          <a:hlinkClick r:id="rId3"/>
                        </a:rPr>
                        <a:t>iitu.kz</a:t>
                      </a:r>
                      <a:r>
                        <a:rPr lang="en-GB" sz="2400" spc="-5" baseline="0" dirty="0" smtClean="0">
                          <a:latin typeface="Calibri"/>
                          <a:cs typeface="Calibri"/>
                        </a:rPr>
                        <a:t> </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r>
              <a:tr h="457200">
                <a:tc>
                  <a:txBody>
                    <a:bodyPr/>
                    <a:lstStyle/>
                    <a:p>
                      <a:pPr marL="81915">
                        <a:lnSpc>
                          <a:spcPct val="100000"/>
                        </a:lnSpc>
                        <a:spcBef>
                          <a:spcPts val="135"/>
                        </a:spcBef>
                      </a:pPr>
                      <a:r>
                        <a:rPr sz="2400" spc="-5" dirty="0" smtClean="0">
                          <a:latin typeface="Calibri"/>
                          <a:cs typeface="Calibri"/>
                        </a:rPr>
                        <a:t>C</a:t>
                      </a:r>
                      <a:r>
                        <a:rPr lang="en-GB" sz="2400" spc="-5" dirty="0" err="1" smtClean="0">
                          <a:latin typeface="Calibri"/>
                          <a:cs typeface="Calibri"/>
                        </a:rPr>
                        <a:t>ammy</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5"/>
                        </a:spcBef>
                      </a:pPr>
                      <a:r>
                        <a:rPr sz="2400" spc="-5" dirty="0">
                          <a:latin typeface="Calibri"/>
                          <a:cs typeface="Calibri"/>
                          <a:hlinkClick r:id="rId4"/>
                        </a:rPr>
                        <a:t>ccc</a:t>
                      </a:r>
                      <a:r>
                        <a:rPr sz="2400" spc="-5" dirty="0" smtClean="0">
                          <a:latin typeface="Calibri"/>
                          <a:cs typeface="Calibri"/>
                          <a:hlinkClick r:id="rId4"/>
                        </a:rPr>
                        <a:t>@</a:t>
                      </a:r>
                      <a:r>
                        <a:rPr lang="en-GB" sz="2400" spc="-5" dirty="0" smtClean="0">
                          <a:latin typeface="Calibri"/>
                          <a:cs typeface="Calibri"/>
                          <a:hlinkClick r:id="rId4"/>
                        </a:rPr>
                        <a:t>iitu.kz</a:t>
                      </a:r>
                      <a:r>
                        <a:rPr lang="en-GB" sz="2400" spc="-5" baseline="0" dirty="0" smtClean="0">
                          <a:latin typeface="Calibri"/>
                          <a:cs typeface="Calibri"/>
                        </a:rPr>
                        <a:t> </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8</a:t>
            </a:fld>
            <a:endParaRPr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3100705">
              <a:lnSpc>
                <a:spcPct val="100000"/>
              </a:lnSpc>
            </a:pPr>
            <a:r>
              <a:rPr spc="-15" dirty="0"/>
              <a:t>Relations</a:t>
            </a:r>
          </a:p>
        </p:txBody>
      </p:sp>
      <p:sp>
        <p:nvSpPr>
          <p:cNvPr id="3" name="object 3"/>
          <p:cNvSpPr txBox="1"/>
          <p:nvPr/>
        </p:nvSpPr>
        <p:spPr>
          <a:xfrm>
            <a:off x="535940" y="1585721"/>
            <a:ext cx="7753984" cy="782320"/>
          </a:xfrm>
          <a:prstGeom prst="rect">
            <a:avLst/>
          </a:prstGeom>
        </p:spPr>
        <p:txBody>
          <a:bodyPr vert="horz" wrap="square" lIns="0" tIns="0" rIns="0" bIns="0" rtlCol="0">
            <a:spAutoFit/>
          </a:bodyPr>
          <a:lstStyle/>
          <a:p>
            <a:pPr marL="355600" indent="-342900">
              <a:lnSpc>
                <a:spcPts val="2965"/>
              </a:lnSpc>
              <a:buFont typeface="Arial"/>
              <a:buChar char="•"/>
              <a:tabLst>
                <a:tab pos="354965" algn="l"/>
                <a:tab pos="355600" algn="l"/>
              </a:tabLst>
            </a:pPr>
            <a:r>
              <a:rPr sz="2600" dirty="0">
                <a:latin typeface="Calibri"/>
                <a:cs typeface="Calibri"/>
              </a:rPr>
              <a:t>A </a:t>
            </a:r>
            <a:r>
              <a:rPr sz="2600" spc="-5" dirty="0">
                <a:latin typeface="Calibri"/>
                <a:cs typeface="Calibri"/>
              </a:rPr>
              <a:t>mathematical </a:t>
            </a:r>
            <a:r>
              <a:rPr sz="2600" spc="-10" dirty="0">
                <a:latin typeface="Calibri"/>
                <a:cs typeface="Calibri"/>
              </a:rPr>
              <a:t>relation </a:t>
            </a:r>
            <a:r>
              <a:rPr sz="2600" dirty="0">
                <a:latin typeface="Calibri"/>
                <a:cs typeface="Calibri"/>
              </a:rPr>
              <a:t>is a </a:t>
            </a:r>
            <a:r>
              <a:rPr sz="2600" spc="-5" dirty="0">
                <a:latin typeface="Calibri"/>
                <a:cs typeface="Calibri"/>
              </a:rPr>
              <a:t>set of </a:t>
            </a:r>
            <a:r>
              <a:rPr sz="2600" dirty="0">
                <a:latin typeface="Calibri"/>
                <a:cs typeface="Calibri"/>
              </a:rPr>
              <a:t>tuples: </a:t>
            </a:r>
            <a:r>
              <a:rPr sz="2600" spc="-5" dirty="0">
                <a:latin typeface="Calibri"/>
                <a:cs typeface="Calibri"/>
              </a:rPr>
              <a:t>sequences</a:t>
            </a:r>
            <a:r>
              <a:rPr sz="2600" spc="-114" dirty="0">
                <a:latin typeface="Calibri"/>
                <a:cs typeface="Calibri"/>
              </a:rPr>
              <a:t> </a:t>
            </a:r>
            <a:r>
              <a:rPr sz="2600" spc="-5" dirty="0">
                <a:latin typeface="Calibri"/>
                <a:cs typeface="Calibri"/>
              </a:rPr>
              <a:t>of</a:t>
            </a:r>
            <a:endParaRPr sz="2600">
              <a:latin typeface="Calibri"/>
              <a:cs typeface="Calibri"/>
            </a:endParaRPr>
          </a:p>
          <a:p>
            <a:pPr marL="355600">
              <a:lnSpc>
                <a:spcPts val="2965"/>
              </a:lnSpc>
            </a:pPr>
            <a:r>
              <a:rPr sz="2600" spc="-5" dirty="0">
                <a:latin typeface="Calibri"/>
                <a:cs typeface="Calibri"/>
              </a:rPr>
              <a:t>values. </a:t>
            </a:r>
            <a:r>
              <a:rPr sz="2600" spc="-10" dirty="0">
                <a:latin typeface="Calibri"/>
                <a:cs typeface="Calibri"/>
              </a:rPr>
              <a:t>Each </a:t>
            </a:r>
            <a:r>
              <a:rPr sz="2600" dirty="0">
                <a:latin typeface="Calibri"/>
                <a:cs typeface="Calibri"/>
              </a:rPr>
              <a:t>tuple </a:t>
            </a:r>
            <a:r>
              <a:rPr sz="2600" spc="-10" dirty="0">
                <a:latin typeface="Calibri"/>
                <a:cs typeface="Calibri"/>
              </a:rPr>
              <a:t>represents </a:t>
            </a:r>
            <a:r>
              <a:rPr sz="2600" dirty="0">
                <a:latin typeface="Calibri"/>
                <a:cs typeface="Calibri"/>
              </a:rPr>
              <a:t>a </a:t>
            </a:r>
            <a:r>
              <a:rPr sz="2600" spc="-15" dirty="0">
                <a:latin typeface="Calibri"/>
                <a:cs typeface="Calibri"/>
              </a:rPr>
              <a:t>row </a:t>
            </a:r>
            <a:r>
              <a:rPr sz="2600" dirty="0">
                <a:latin typeface="Calibri"/>
                <a:cs typeface="Calibri"/>
              </a:rPr>
              <a:t>in the</a:t>
            </a:r>
            <a:r>
              <a:rPr sz="2600" spc="-114" dirty="0">
                <a:latin typeface="Calibri"/>
                <a:cs typeface="Calibri"/>
              </a:rPr>
              <a:t> </a:t>
            </a:r>
            <a:r>
              <a:rPr sz="2600" spc="-5" dirty="0">
                <a:latin typeface="Calibri"/>
                <a:cs typeface="Calibri"/>
              </a:rPr>
              <a:t>table:</a:t>
            </a:r>
            <a:endParaRPr sz="2600">
              <a:latin typeface="Calibri"/>
              <a:cs typeface="Calibri"/>
            </a:endParaRPr>
          </a:p>
        </p:txBody>
      </p:sp>
      <p:sp>
        <p:nvSpPr>
          <p:cNvPr id="4" name="object 4"/>
          <p:cNvSpPr txBox="1"/>
          <p:nvPr/>
        </p:nvSpPr>
        <p:spPr>
          <a:xfrm>
            <a:off x="535940" y="4558157"/>
            <a:ext cx="6640830" cy="1297940"/>
          </a:xfrm>
          <a:prstGeom prst="rect">
            <a:avLst/>
          </a:prstGeom>
        </p:spPr>
        <p:txBody>
          <a:bodyPr vert="horz" wrap="square" lIns="0" tIns="0" rIns="0" bIns="0" rtlCol="0">
            <a:spAutoFit/>
          </a:bodyPr>
          <a:lstStyle/>
          <a:p>
            <a:pPr marL="12700">
              <a:lnSpc>
                <a:spcPct val="100000"/>
              </a:lnSpc>
              <a:tabLst>
                <a:tab pos="354965" algn="l"/>
              </a:tabLst>
            </a:pPr>
            <a:r>
              <a:rPr sz="2600" dirty="0">
                <a:latin typeface="Arial"/>
                <a:cs typeface="Arial"/>
              </a:rPr>
              <a:t>•	</a:t>
            </a:r>
            <a:r>
              <a:rPr sz="2600" spc="-35" dirty="0">
                <a:latin typeface="Calibri"/>
                <a:cs typeface="Calibri"/>
              </a:rPr>
              <a:t>{</a:t>
            </a:r>
            <a:r>
              <a:rPr sz="2600" spc="-35" dirty="0" smtClean="0">
                <a:latin typeface="Calibri"/>
                <a:cs typeface="Calibri"/>
              </a:rPr>
              <a:t>&lt;</a:t>
            </a:r>
            <a:r>
              <a:rPr lang="en-GB" sz="2600" spc="-35" dirty="0" err="1" smtClean="0">
                <a:latin typeface="Calibri"/>
                <a:cs typeface="Calibri"/>
              </a:rPr>
              <a:t>Aygerim</a:t>
            </a:r>
            <a:r>
              <a:rPr sz="2600" spc="-35" dirty="0" smtClean="0">
                <a:latin typeface="Calibri"/>
                <a:cs typeface="Calibri"/>
              </a:rPr>
              <a:t>, </a:t>
            </a:r>
            <a:r>
              <a:rPr sz="2600" spc="-5" dirty="0">
                <a:latin typeface="Calibri"/>
                <a:cs typeface="Calibri"/>
                <a:hlinkClick r:id="rId2"/>
              </a:rPr>
              <a:t>aaa</a:t>
            </a:r>
            <a:r>
              <a:rPr sz="2600" spc="-5" dirty="0" smtClean="0">
                <a:latin typeface="Calibri"/>
                <a:cs typeface="Calibri"/>
                <a:hlinkClick r:id="rId2"/>
              </a:rPr>
              <a:t>@</a:t>
            </a:r>
            <a:r>
              <a:rPr lang="en-GB" sz="2600" spc="-5" dirty="0" smtClean="0">
                <a:latin typeface="Calibri"/>
                <a:cs typeface="Calibri"/>
                <a:hlinkClick r:id="rId2"/>
              </a:rPr>
              <a:t>iitu.kz</a:t>
            </a:r>
            <a:r>
              <a:rPr sz="2600" spc="-5" dirty="0" smtClean="0">
                <a:latin typeface="Calibri"/>
                <a:cs typeface="Calibri"/>
                <a:hlinkClick r:id="rId2"/>
              </a:rPr>
              <a:t>,</a:t>
            </a:r>
            <a:r>
              <a:rPr sz="2600" spc="45" dirty="0" smtClean="0">
                <a:latin typeface="Calibri"/>
                <a:cs typeface="Calibri"/>
              </a:rPr>
              <a:t> </a:t>
            </a:r>
            <a:r>
              <a:rPr sz="2600" spc="-5" dirty="0">
                <a:latin typeface="Calibri"/>
                <a:cs typeface="Calibri"/>
              </a:rPr>
              <a:t>01159111111&gt;,</a:t>
            </a:r>
            <a:endParaRPr sz="2600" dirty="0">
              <a:latin typeface="Calibri"/>
              <a:cs typeface="Calibri"/>
            </a:endParaRPr>
          </a:p>
          <a:p>
            <a:pPr marL="430530">
              <a:lnSpc>
                <a:spcPct val="100000"/>
              </a:lnSpc>
              <a:spcBef>
                <a:spcPts val="310"/>
              </a:spcBef>
            </a:pPr>
            <a:r>
              <a:rPr sz="2600" spc="-5" dirty="0" smtClean="0">
                <a:latin typeface="Calibri"/>
                <a:cs typeface="Calibri"/>
              </a:rPr>
              <a:t>&lt;</a:t>
            </a:r>
            <a:r>
              <a:rPr lang="en-GB" sz="2600" spc="-5" dirty="0" err="1" smtClean="0">
                <a:latin typeface="Calibri"/>
                <a:cs typeface="Calibri"/>
              </a:rPr>
              <a:t>Bolat</a:t>
            </a:r>
            <a:r>
              <a:rPr sz="2600" spc="-5" dirty="0" smtClean="0">
                <a:latin typeface="Calibri"/>
                <a:cs typeface="Calibri"/>
              </a:rPr>
              <a:t>, </a:t>
            </a:r>
            <a:r>
              <a:rPr sz="2600" spc="-5" dirty="0">
                <a:latin typeface="Calibri"/>
                <a:cs typeface="Calibri"/>
                <a:hlinkClick r:id="rId3"/>
              </a:rPr>
              <a:t>bbb</a:t>
            </a:r>
            <a:r>
              <a:rPr sz="2600" spc="-5" dirty="0" smtClean="0">
                <a:latin typeface="Calibri"/>
                <a:cs typeface="Calibri"/>
                <a:hlinkClick r:id="rId3"/>
              </a:rPr>
              <a:t>@</a:t>
            </a:r>
            <a:r>
              <a:rPr lang="en-GB" sz="2600" spc="-5" dirty="0" smtClean="0">
                <a:latin typeface="Calibri"/>
                <a:cs typeface="Calibri"/>
                <a:hlinkClick r:id="rId3"/>
              </a:rPr>
              <a:t>iitu.kz</a:t>
            </a:r>
            <a:r>
              <a:rPr sz="2600" spc="-5" dirty="0" smtClean="0">
                <a:latin typeface="Calibri"/>
                <a:cs typeface="Calibri"/>
                <a:hlinkClick r:id="rId3"/>
              </a:rPr>
              <a:t>,</a:t>
            </a:r>
            <a:r>
              <a:rPr sz="2600" spc="-25" dirty="0" smtClean="0">
                <a:latin typeface="Calibri"/>
                <a:cs typeface="Calibri"/>
              </a:rPr>
              <a:t> </a:t>
            </a:r>
            <a:r>
              <a:rPr sz="2600" spc="-5" dirty="0">
                <a:latin typeface="Calibri"/>
                <a:cs typeface="Calibri"/>
              </a:rPr>
              <a:t>01159222222&gt;,</a:t>
            </a:r>
            <a:endParaRPr sz="2600" dirty="0">
              <a:latin typeface="Calibri"/>
              <a:cs typeface="Calibri"/>
            </a:endParaRPr>
          </a:p>
          <a:p>
            <a:pPr marL="430530">
              <a:lnSpc>
                <a:spcPct val="100000"/>
              </a:lnSpc>
              <a:spcBef>
                <a:spcPts val="315"/>
              </a:spcBef>
            </a:pPr>
            <a:r>
              <a:rPr sz="2600" spc="-5" dirty="0">
                <a:latin typeface="Calibri"/>
                <a:cs typeface="Calibri"/>
              </a:rPr>
              <a:t>&lt;</a:t>
            </a:r>
            <a:r>
              <a:rPr sz="2600" spc="-5" dirty="0" smtClean="0">
                <a:latin typeface="Calibri"/>
                <a:cs typeface="Calibri"/>
              </a:rPr>
              <a:t>C</a:t>
            </a:r>
            <a:r>
              <a:rPr lang="en-GB" sz="2600" spc="-5" dirty="0" err="1" smtClean="0">
                <a:latin typeface="Calibri"/>
                <a:cs typeface="Calibri"/>
              </a:rPr>
              <a:t>ammy</a:t>
            </a:r>
            <a:r>
              <a:rPr sz="2600" spc="-5" dirty="0" smtClean="0">
                <a:latin typeface="Calibri"/>
                <a:cs typeface="Calibri"/>
              </a:rPr>
              <a:t>, </a:t>
            </a:r>
            <a:r>
              <a:rPr sz="2600" spc="-5" dirty="0">
                <a:latin typeface="Calibri"/>
                <a:cs typeface="Calibri"/>
                <a:hlinkClick r:id="rId4"/>
              </a:rPr>
              <a:t>ccc</a:t>
            </a:r>
            <a:r>
              <a:rPr sz="2600" spc="-5" dirty="0" smtClean="0">
                <a:latin typeface="Calibri"/>
                <a:cs typeface="Calibri"/>
                <a:hlinkClick r:id="rId4"/>
              </a:rPr>
              <a:t>@</a:t>
            </a:r>
            <a:r>
              <a:rPr lang="en-GB" sz="2600" spc="-5" dirty="0" smtClean="0">
                <a:latin typeface="Calibri"/>
                <a:cs typeface="Calibri"/>
                <a:hlinkClick r:id="rId4"/>
              </a:rPr>
              <a:t>iitu.kz</a:t>
            </a:r>
            <a:r>
              <a:rPr sz="2600" spc="-5" dirty="0" smtClean="0">
                <a:latin typeface="Calibri"/>
                <a:cs typeface="Calibri"/>
                <a:hlinkClick r:id="rId4"/>
              </a:rPr>
              <a:t>,</a:t>
            </a:r>
            <a:r>
              <a:rPr sz="2600" spc="-30" dirty="0" smtClean="0">
                <a:latin typeface="Calibri"/>
                <a:cs typeface="Calibri"/>
              </a:rPr>
              <a:t> </a:t>
            </a:r>
            <a:r>
              <a:rPr sz="2600" spc="-5" dirty="0">
                <a:latin typeface="Calibri"/>
                <a:cs typeface="Calibri"/>
              </a:rPr>
              <a:t>01159333333&gt;}</a:t>
            </a:r>
            <a:endParaRPr sz="2600" dirty="0">
              <a:latin typeface="Calibri"/>
              <a:cs typeface="Calibri"/>
            </a:endParaRPr>
          </a:p>
        </p:txBody>
      </p:sp>
      <p:graphicFrame>
        <p:nvGraphicFramePr>
          <p:cNvPr id="5" name="object 5"/>
          <p:cNvGraphicFramePr>
            <a:graphicFrameLocks noGrp="1"/>
          </p:cNvGraphicFramePr>
          <p:nvPr>
            <p:extLst>
              <p:ext uri="{D42A27DB-BD31-4B8C-83A1-F6EECF244321}">
                <p14:modId xmlns:p14="http://schemas.microsoft.com/office/powerpoint/2010/main" val="1840556512"/>
              </p:ext>
            </p:extLst>
          </p:nvPr>
        </p:nvGraphicFramePr>
        <p:xfrm>
          <a:off x="1066800" y="2819400"/>
          <a:ext cx="7344867" cy="1295400"/>
        </p:xfrm>
        <a:graphic>
          <a:graphicData uri="http://schemas.openxmlformats.org/drawingml/2006/table">
            <a:tbl>
              <a:tblPr firstRow="1" bandRow="1">
                <a:tableStyleId>{2D5ABB26-0587-4C30-8999-92F81FD0307C}</a:tableStyleId>
              </a:tblPr>
              <a:tblGrid>
                <a:gridCol w="2088210"/>
                <a:gridCol w="3024378"/>
                <a:gridCol w="2232279"/>
              </a:tblGrid>
              <a:tr h="457200">
                <a:tc>
                  <a:txBody>
                    <a:bodyPr/>
                    <a:lstStyle/>
                    <a:p>
                      <a:pPr marL="81915">
                        <a:lnSpc>
                          <a:spcPct val="100000"/>
                        </a:lnSpc>
                        <a:spcBef>
                          <a:spcPts val="130"/>
                        </a:spcBef>
                      </a:pPr>
                      <a:r>
                        <a:rPr sz="2400" spc="-10" dirty="0">
                          <a:latin typeface="Calibri"/>
                          <a:cs typeface="Calibri"/>
                        </a:rPr>
                        <a:t>Andrew</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0"/>
                        </a:spcBef>
                      </a:pPr>
                      <a:r>
                        <a:rPr sz="2400" spc="-5" dirty="0">
                          <a:latin typeface="Calibri"/>
                          <a:cs typeface="Calibri"/>
                          <a:hlinkClick r:id="rId2"/>
                        </a:rPr>
                        <a:t>aaa@cs.nott.ac.uk</a:t>
                      </a:r>
                      <a:endParaRPr sz="24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0"/>
                        </a:spcBef>
                      </a:pPr>
                      <a:r>
                        <a:rPr sz="2400" spc="-5" dirty="0">
                          <a:latin typeface="Calibri"/>
                          <a:cs typeface="Calibri"/>
                        </a:rPr>
                        <a:t>0115 911</a:t>
                      </a:r>
                      <a:r>
                        <a:rPr sz="2400" spc="-100" dirty="0">
                          <a:latin typeface="Calibri"/>
                          <a:cs typeface="Calibri"/>
                        </a:rPr>
                        <a:t> </a:t>
                      </a:r>
                      <a:r>
                        <a:rPr sz="2400" spc="-5" dirty="0">
                          <a:latin typeface="Calibri"/>
                          <a:cs typeface="Calibri"/>
                        </a:rPr>
                        <a:t>1111</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r>
              <a:tr h="457199">
                <a:tc>
                  <a:txBody>
                    <a:bodyPr/>
                    <a:lstStyle/>
                    <a:p>
                      <a:pPr marL="81915">
                        <a:lnSpc>
                          <a:spcPct val="100000"/>
                        </a:lnSpc>
                        <a:spcBef>
                          <a:spcPts val="130"/>
                        </a:spcBef>
                      </a:pPr>
                      <a:r>
                        <a:rPr sz="2400" dirty="0">
                          <a:latin typeface="Calibri"/>
                          <a:cs typeface="Calibri"/>
                        </a:rPr>
                        <a:t>Bill</a:t>
                      </a:r>
                      <a:endParaRPr sz="24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0"/>
                        </a:spcBef>
                      </a:pPr>
                      <a:r>
                        <a:rPr sz="2400" spc="-5" dirty="0">
                          <a:latin typeface="Calibri"/>
                          <a:cs typeface="Calibri"/>
                          <a:hlinkClick r:id="rId3"/>
                        </a:rPr>
                        <a:t>bbb@cs.nott.ac.uk</a:t>
                      </a:r>
                      <a:endParaRPr sz="24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0"/>
                        </a:spcBef>
                      </a:pPr>
                      <a:r>
                        <a:rPr sz="2400" spc="-5" dirty="0">
                          <a:latin typeface="Calibri"/>
                          <a:cs typeface="Calibri"/>
                        </a:rPr>
                        <a:t>0115 922</a:t>
                      </a:r>
                      <a:r>
                        <a:rPr sz="2400" spc="-100" dirty="0">
                          <a:latin typeface="Calibri"/>
                          <a:cs typeface="Calibri"/>
                        </a:rPr>
                        <a:t> </a:t>
                      </a:r>
                      <a:r>
                        <a:rPr sz="2400" spc="-5" dirty="0">
                          <a:latin typeface="Calibri"/>
                          <a:cs typeface="Calibri"/>
                        </a:rPr>
                        <a:t>2222</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r>
              <a:tr h="381001">
                <a:tc>
                  <a:txBody>
                    <a:bodyPr/>
                    <a:lstStyle/>
                    <a:p>
                      <a:pPr marL="81915">
                        <a:lnSpc>
                          <a:spcPct val="100000"/>
                        </a:lnSpc>
                        <a:spcBef>
                          <a:spcPts val="130"/>
                        </a:spcBef>
                      </a:pPr>
                      <a:r>
                        <a:rPr sz="2400" spc="-5" dirty="0">
                          <a:latin typeface="Calibri"/>
                          <a:cs typeface="Calibri"/>
                        </a:rPr>
                        <a:t>Christine</a:t>
                      </a:r>
                      <a:endParaRPr sz="24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0"/>
                        </a:spcBef>
                      </a:pPr>
                      <a:r>
                        <a:rPr sz="2400" spc="-5" dirty="0">
                          <a:latin typeface="Calibri"/>
                          <a:cs typeface="Calibri"/>
                          <a:hlinkClick r:id="rId4"/>
                        </a:rPr>
                        <a:t>ccc@cs.nott.ac.uk</a:t>
                      </a:r>
                      <a:endParaRPr sz="240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0"/>
                        </a:spcBef>
                      </a:pPr>
                      <a:r>
                        <a:rPr sz="2400" spc="-5" dirty="0">
                          <a:latin typeface="Calibri"/>
                          <a:cs typeface="Calibri"/>
                        </a:rPr>
                        <a:t>0115 933</a:t>
                      </a:r>
                      <a:r>
                        <a:rPr sz="2400" spc="-100" dirty="0">
                          <a:latin typeface="Calibri"/>
                          <a:cs typeface="Calibri"/>
                        </a:rPr>
                        <a:t> </a:t>
                      </a:r>
                      <a:r>
                        <a:rPr sz="2400" spc="-5" dirty="0">
                          <a:latin typeface="Calibri"/>
                          <a:cs typeface="Calibri"/>
                        </a:rPr>
                        <a:t>3333</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r>
            </a:tbl>
          </a:graphicData>
        </a:graphic>
      </p:graphicFrame>
      <p:graphicFrame>
        <p:nvGraphicFramePr>
          <p:cNvPr id="7" name="object 4"/>
          <p:cNvGraphicFramePr>
            <a:graphicFrameLocks noGrp="1"/>
          </p:cNvGraphicFramePr>
          <p:nvPr>
            <p:extLst>
              <p:ext uri="{D42A27DB-BD31-4B8C-83A1-F6EECF244321}">
                <p14:modId xmlns:p14="http://schemas.microsoft.com/office/powerpoint/2010/main" val="4230164942"/>
              </p:ext>
            </p:extLst>
          </p:nvPr>
        </p:nvGraphicFramePr>
        <p:xfrm>
          <a:off x="1066800" y="2819400"/>
          <a:ext cx="5472683" cy="1295400"/>
        </p:xfrm>
        <a:graphic>
          <a:graphicData uri="http://schemas.openxmlformats.org/drawingml/2006/table">
            <a:tbl>
              <a:tblPr firstRow="1" bandRow="1">
                <a:tableStyleId>{2D5ABB26-0587-4C30-8999-92F81FD0307C}</a:tableStyleId>
              </a:tblPr>
              <a:tblGrid>
                <a:gridCol w="2736342"/>
                <a:gridCol w="2736341"/>
              </a:tblGrid>
              <a:tr h="457200">
                <a:tc>
                  <a:txBody>
                    <a:bodyPr/>
                    <a:lstStyle/>
                    <a:p>
                      <a:pPr marL="81915">
                        <a:lnSpc>
                          <a:spcPct val="100000"/>
                        </a:lnSpc>
                        <a:spcBef>
                          <a:spcPts val="135"/>
                        </a:spcBef>
                      </a:pPr>
                      <a:r>
                        <a:rPr lang="en-GB" sz="2400" spc="-10" dirty="0" err="1" smtClean="0">
                          <a:latin typeface="Calibri"/>
                          <a:cs typeface="Calibri"/>
                        </a:rPr>
                        <a:t>Aygerim</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5"/>
                        </a:spcBef>
                      </a:pPr>
                      <a:r>
                        <a:rPr sz="2400" spc="-5" dirty="0">
                          <a:latin typeface="Calibri"/>
                          <a:cs typeface="Calibri"/>
                          <a:hlinkClick r:id="rId5"/>
                        </a:rPr>
                        <a:t>aaa</a:t>
                      </a:r>
                      <a:r>
                        <a:rPr sz="2400" spc="-5" dirty="0" smtClean="0">
                          <a:latin typeface="Calibri"/>
                          <a:cs typeface="Calibri"/>
                          <a:hlinkClick r:id="rId5"/>
                        </a:rPr>
                        <a:t>@</a:t>
                      </a:r>
                      <a:r>
                        <a:rPr lang="en-GB" sz="2400" spc="-5" dirty="0" smtClean="0">
                          <a:latin typeface="Calibri"/>
                          <a:cs typeface="Calibri"/>
                          <a:hlinkClick r:id="rId5"/>
                        </a:rPr>
                        <a:t>iitu.kz</a:t>
                      </a:r>
                      <a:r>
                        <a:rPr lang="en-GB" sz="2400" spc="-5" baseline="0" dirty="0" smtClean="0">
                          <a:latin typeface="Calibri"/>
                          <a:cs typeface="Calibri"/>
                        </a:rPr>
                        <a:t> </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r>
              <a:tr h="457200">
                <a:tc>
                  <a:txBody>
                    <a:bodyPr/>
                    <a:lstStyle/>
                    <a:p>
                      <a:pPr marL="81915">
                        <a:lnSpc>
                          <a:spcPct val="100000"/>
                        </a:lnSpc>
                        <a:spcBef>
                          <a:spcPts val="135"/>
                        </a:spcBef>
                      </a:pPr>
                      <a:r>
                        <a:rPr sz="2400" dirty="0" smtClean="0">
                          <a:latin typeface="Calibri"/>
                          <a:cs typeface="Calibri"/>
                        </a:rPr>
                        <a:t>B</a:t>
                      </a:r>
                      <a:r>
                        <a:rPr lang="en-GB" sz="2400" dirty="0" err="1" smtClean="0">
                          <a:latin typeface="Calibri"/>
                          <a:cs typeface="Calibri"/>
                        </a:rPr>
                        <a:t>olat</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5"/>
                        </a:spcBef>
                      </a:pPr>
                      <a:r>
                        <a:rPr sz="2400" spc="-5" dirty="0">
                          <a:latin typeface="Calibri"/>
                          <a:cs typeface="Calibri"/>
                          <a:hlinkClick r:id="rId6"/>
                        </a:rPr>
                        <a:t>bbb</a:t>
                      </a:r>
                      <a:r>
                        <a:rPr sz="2400" spc="-5" dirty="0" smtClean="0">
                          <a:latin typeface="Calibri"/>
                          <a:cs typeface="Calibri"/>
                          <a:hlinkClick r:id="rId6"/>
                        </a:rPr>
                        <a:t>@</a:t>
                      </a:r>
                      <a:r>
                        <a:rPr lang="en-GB" sz="2400" spc="-5" dirty="0" smtClean="0">
                          <a:latin typeface="Calibri"/>
                          <a:cs typeface="Calibri"/>
                          <a:hlinkClick r:id="rId6"/>
                        </a:rPr>
                        <a:t>iitu.kz</a:t>
                      </a:r>
                      <a:r>
                        <a:rPr lang="en-GB" sz="2400" spc="-5" baseline="0" dirty="0" smtClean="0">
                          <a:latin typeface="Calibri"/>
                          <a:cs typeface="Calibri"/>
                        </a:rPr>
                        <a:t> </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r>
              <a:tr h="381000">
                <a:tc>
                  <a:txBody>
                    <a:bodyPr/>
                    <a:lstStyle/>
                    <a:p>
                      <a:pPr marL="81915">
                        <a:lnSpc>
                          <a:spcPct val="100000"/>
                        </a:lnSpc>
                        <a:spcBef>
                          <a:spcPts val="135"/>
                        </a:spcBef>
                      </a:pPr>
                      <a:r>
                        <a:rPr sz="2400" spc="-5" dirty="0" smtClean="0">
                          <a:latin typeface="Calibri"/>
                          <a:cs typeface="Calibri"/>
                        </a:rPr>
                        <a:t>C</a:t>
                      </a:r>
                      <a:r>
                        <a:rPr lang="en-GB" sz="2400" spc="-5" dirty="0" err="1" smtClean="0">
                          <a:latin typeface="Calibri"/>
                          <a:cs typeface="Calibri"/>
                        </a:rPr>
                        <a:t>ammy</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c>
                  <a:txBody>
                    <a:bodyPr/>
                    <a:lstStyle/>
                    <a:p>
                      <a:pPr marL="82550">
                        <a:lnSpc>
                          <a:spcPct val="100000"/>
                        </a:lnSpc>
                        <a:spcBef>
                          <a:spcPts val="135"/>
                        </a:spcBef>
                      </a:pPr>
                      <a:r>
                        <a:rPr sz="2400" spc="-5" dirty="0">
                          <a:latin typeface="Calibri"/>
                          <a:cs typeface="Calibri"/>
                          <a:hlinkClick r:id="rId7"/>
                        </a:rPr>
                        <a:t>ccc</a:t>
                      </a:r>
                      <a:r>
                        <a:rPr sz="2400" spc="-5" dirty="0" smtClean="0">
                          <a:latin typeface="Calibri"/>
                          <a:cs typeface="Calibri"/>
                          <a:hlinkClick r:id="rId7"/>
                        </a:rPr>
                        <a:t>@</a:t>
                      </a:r>
                      <a:r>
                        <a:rPr lang="en-GB" sz="2400" spc="-5" dirty="0" smtClean="0">
                          <a:latin typeface="Calibri"/>
                          <a:cs typeface="Calibri"/>
                          <a:hlinkClick r:id="rId7"/>
                        </a:rPr>
                        <a:t>iitu.kz</a:t>
                      </a:r>
                      <a:r>
                        <a:rPr lang="en-GB" sz="2400" spc="-5" baseline="0" dirty="0" smtClean="0">
                          <a:latin typeface="Calibri"/>
                          <a:cs typeface="Calibri"/>
                        </a:rPr>
                        <a:t> </a:t>
                      </a:r>
                      <a:endParaRPr sz="2400" dirty="0">
                        <a:latin typeface="Calibri"/>
                        <a:cs typeface="Calibri"/>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CC"/>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9</a:t>
            </a:fld>
            <a:endParaRPr dirty="0"/>
          </a:p>
        </p:txBody>
      </p:sp>
      <p:sp>
        <p:nvSpPr>
          <p:cNvPr id="2" name="object 2"/>
          <p:cNvSpPr txBox="1">
            <a:spLocks noGrp="1"/>
          </p:cNvSpPr>
          <p:nvPr>
            <p:ph type="title"/>
          </p:nvPr>
        </p:nvSpPr>
        <p:spPr>
          <a:prstGeom prst="rect">
            <a:avLst/>
          </a:prstGeom>
        </p:spPr>
        <p:txBody>
          <a:bodyPr vert="horz" wrap="square" lIns="0" tIns="0" rIns="0" bIns="0" rtlCol="0">
            <a:spAutoFit/>
          </a:bodyPr>
          <a:lstStyle/>
          <a:p>
            <a:pPr marL="2743835">
              <a:lnSpc>
                <a:spcPct val="100000"/>
              </a:lnSpc>
            </a:pPr>
            <a:r>
              <a:rPr spc="-35" dirty="0"/>
              <a:t>Terminology</a:t>
            </a:r>
          </a:p>
        </p:txBody>
      </p:sp>
      <p:sp>
        <p:nvSpPr>
          <p:cNvPr id="3" name="object 3"/>
          <p:cNvSpPr txBox="1"/>
          <p:nvPr/>
        </p:nvSpPr>
        <p:spPr>
          <a:xfrm>
            <a:off x="533400" y="2438400"/>
            <a:ext cx="8040370" cy="4172585"/>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000" b="1" spc="-10" dirty="0">
                <a:latin typeface="Calibri"/>
                <a:cs typeface="Calibri"/>
              </a:rPr>
              <a:t>Degree </a:t>
            </a:r>
            <a:r>
              <a:rPr sz="3000" b="1" dirty="0">
                <a:latin typeface="Calibri"/>
                <a:cs typeface="Calibri"/>
              </a:rPr>
              <a:t>of a </a:t>
            </a:r>
            <a:r>
              <a:rPr sz="3000" b="1" spc="-10" dirty="0">
                <a:latin typeface="Calibri"/>
                <a:cs typeface="Calibri"/>
              </a:rPr>
              <a:t>relation</a:t>
            </a:r>
            <a:r>
              <a:rPr sz="3000" spc="-10" dirty="0">
                <a:latin typeface="Calibri"/>
                <a:cs typeface="Calibri"/>
              </a:rPr>
              <a:t>: </a:t>
            </a:r>
            <a:r>
              <a:rPr sz="3000" spc="-5" dirty="0">
                <a:latin typeface="Calibri"/>
                <a:cs typeface="Calibri"/>
              </a:rPr>
              <a:t>how </a:t>
            </a:r>
            <a:r>
              <a:rPr sz="3000" dirty="0">
                <a:latin typeface="Calibri"/>
                <a:cs typeface="Calibri"/>
              </a:rPr>
              <a:t>long </a:t>
            </a:r>
            <a:r>
              <a:rPr sz="3000" spc="-5" dirty="0">
                <a:latin typeface="Calibri"/>
                <a:cs typeface="Calibri"/>
              </a:rPr>
              <a:t>each </a:t>
            </a:r>
            <a:r>
              <a:rPr sz="3000" dirty="0">
                <a:latin typeface="Calibri"/>
                <a:cs typeface="Calibri"/>
              </a:rPr>
              <a:t>tuple is,</a:t>
            </a:r>
            <a:r>
              <a:rPr sz="3000" spc="-105" dirty="0">
                <a:latin typeface="Calibri"/>
                <a:cs typeface="Calibri"/>
              </a:rPr>
              <a:t> </a:t>
            </a:r>
            <a:r>
              <a:rPr sz="3000" spc="-5" dirty="0">
                <a:latin typeface="Calibri"/>
                <a:cs typeface="Calibri"/>
              </a:rPr>
              <a:t>or</a:t>
            </a:r>
            <a:endParaRPr sz="3000" dirty="0">
              <a:latin typeface="Calibri"/>
              <a:cs typeface="Calibri"/>
            </a:endParaRPr>
          </a:p>
          <a:p>
            <a:pPr marL="355600">
              <a:lnSpc>
                <a:spcPct val="100000"/>
              </a:lnSpc>
            </a:pPr>
            <a:r>
              <a:rPr sz="3000" spc="-10" dirty="0">
                <a:latin typeface="Calibri"/>
                <a:cs typeface="Calibri"/>
              </a:rPr>
              <a:t>how </a:t>
            </a:r>
            <a:r>
              <a:rPr sz="3000" spc="-15" dirty="0">
                <a:latin typeface="Calibri"/>
                <a:cs typeface="Calibri"/>
              </a:rPr>
              <a:t>many </a:t>
            </a:r>
            <a:r>
              <a:rPr sz="3000" spc="-10" dirty="0">
                <a:latin typeface="Calibri"/>
                <a:cs typeface="Calibri"/>
              </a:rPr>
              <a:t>columns </a:t>
            </a:r>
            <a:r>
              <a:rPr sz="3000" dirty="0">
                <a:latin typeface="Calibri"/>
                <a:cs typeface="Calibri"/>
              </a:rPr>
              <a:t>the </a:t>
            </a:r>
            <a:r>
              <a:rPr sz="3000" spc="-10" dirty="0">
                <a:latin typeface="Calibri"/>
                <a:cs typeface="Calibri"/>
              </a:rPr>
              <a:t>table</a:t>
            </a:r>
            <a:r>
              <a:rPr sz="3000" spc="-40" dirty="0">
                <a:latin typeface="Calibri"/>
                <a:cs typeface="Calibri"/>
              </a:rPr>
              <a:t> </a:t>
            </a:r>
            <a:r>
              <a:rPr sz="3000" spc="-5" dirty="0">
                <a:latin typeface="Calibri"/>
                <a:cs typeface="Calibri"/>
              </a:rPr>
              <a:t>has</a:t>
            </a:r>
            <a:endParaRPr sz="3000" dirty="0">
              <a:latin typeface="Calibri"/>
              <a:cs typeface="Calibri"/>
            </a:endParaRPr>
          </a:p>
          <a:p>
            <a:pPr marL="756285" marR="283210" lvl="1" indent="-286385">
              <a:lnSpc>
                <a:spcPct val="101800"/>
              </a:lnSpc>
              <a:spcBef>
                <a:spcPts val="595"/>
              </a:spcBef>
              <a:buFont typeface="Arial"/>
              <a:buChar char="•"/>
              <a:tabLst>
                <a:tab pos="756285" algn="l"/>
                <a:tab pos="756920" algn="l"/>
              </a:tabLst>
            </a:pPr>
            <a:r>
              <a:rPr sz="2600" dirty="0">
                <a:latin typeface="Calibri"/>
                <a:cs typeface="Calibri"/>
              </a:rPr>
              <a:t>In the </a:t>
            </a:r>
            <a:r>
              <a:rPr sz="2600" spc="-15" dirty="0">
                <a:latin typeface="Calibri"/>
                <a:cs typeface="Calibri"/>
              </a:rPr>
              <a:t>first example </a:t>
            </a:r>
            <a:r>
              <a:rPr sz="2600" spc="-5" dirty="0">
                <a:latin typeface="Calibri"/>
                <a:cs typeface="Calibri"/>
              </a:rPr>
              <a:t>(name, </a:t>
            </a:r>
            <a:r>
              <a:rPr sz="2600" dirty="0">
                <a:latin typeface="Calibri"/>
                <a:cs typeface="Calibri"/>
              </a:rPr>
              <a:t>email), the </a:t>
            </a:r>
            <a:r>
              <a:rPr sz="2600" spc="-10" dirty="0">
                <a:latin typeface="Calibri"/>
                <a:cs typeface="Calibri"/>
              </a:rPr>
              <a:t>degree </a:t>
            </a:r>
            <a:r>
              <a:rPr sz="2600" spc="-5" dirty="0">
                <a:latin typeface="Calibri"/>
                <a:cs typeface="Calibri"/>
              </a:rPr>
              <a:t>of </a:t>
            </a:r>
            <a:r>
              <a:rPr sz="2600" dirty="0">
                <a:latin typeface="Calibri"/>
                <a:cs typeface="Calibri"/>
              </a:rPr>
              <a:t>the  </a:t>
            </a:r>
            <a:r>
              <a:rPr sz="3900" spc="-15" baseline="1068" dirty="0">
                <a:latin typeface="Calibri"/>
                <a:cs typeface="Calibri"/>
              </a:rPr>
              <a:t>relation </a:t>
            </a:r>
            <a:r>
              <a:rPr sz="3900" baseline="1068" dirty="0">
                <a:latin typeface="Calibri"/>
                <a:cs typeface="Calibri"/>
              </a:rPr>
              <a:t>is</a:t>
            </a:r>
            <a:r>
              <a:rPr sz="3900" spc="262" baseline="1068" dirty="0">
                <a:latin typeface="Calibri"/>
                <a:cs typeface="Calibri"/>
              </a:rPr>
              <a:t> </a:t>
            </a:r>
            <a:r>
              <a:rPr sz="2600" dirty="0">
                <a:solidFill>
                  <a:srgbClr val="FF0000"/>
                </a:solidFill>
                <a:latin typeface="Calibri"/>
                <a:cs typeface="Calibri"/>
              </a:rPr>
              <a:t>2</a:t>
            </a:r>
            <a:endParaRPr sz="2600" dirty="0">
              <a:latin typeface="Calibri"/>
              <a:cs typeface="Calibri"/>
            </a:endParaRPr>
          </a:p>
          <a:p>
            <a:pPr marL="756285" marR="800735" lvl="1" indent="-286385">
              <a:lnSpc>
                <a:spcPct val="100000"/>
              </a:lnSpc>
              <a:spcBef>
                <a:spcPts val="565"/>
              </a:spcBef>
              <a:buFont typeface="Arial"/>
              <a:buChar char="•"/>
              <a:tabLst>
                <a:tab pos="756285" algn="l"/>
                <a:tab pos="756920" algn="l"/>
              </a:tabLst>
            </a:pPr>
            <a:r>
              <a:rPr sz="2600" dirty="0">
                <a:latin typeface="Calibri"/>
                <a:cs typeface="Calibri"/>
              </a:rPr>
              <a:t>In the </a:t>
            </a:r>
            <a:r>
              <a:rPr sz="2600" spc="-5" dirty="0">
                <a:latin typeface="Calibri"/>
                <a:cs typeface="Calibri"/>
              </a:rPr>
              <a:t>second </a:t>
            </a:r>
            <a:r>
              <a:rPr sz="2600" spc="-15" dirty="0">
                <a:latin typeface="Calibri"/>
                <a:cs typeface="Calibri"/>
              </a:rPr>
              <a:t>example </a:t>
            </a:r>
            <a:r>
              <a:rPr sz="2600" spc="-5" dirty="0">
                <a:latin typeface="Calibri"/>
                <a:cs typeface="Calibri"/>
              </a:rPr>
              <a:t>(name, </a:t>
            </a:r>
            <a:r>
              <a:rPr sz="2600" dirty="0">
                <a:latin typeface="Calibri"/>
                <a:cs typeface="Calibri"/>
              </a:rPr>
              <a:t>email, </a:t>
            </a:r>
            <a:r>
              <a:rPr sz="2600" spc="-5" dirty="0">
                <a:latin typeface="Calibri"/>
                <a:cs typeface="Calibri"/>
              </a:rPr>
              <a:t>phone)</a:t>
            </a:r>
            <a:r>
              <a:rPr sz="2600" spc="-125" dirty="0">
                <a:latin typeface="Calibri"/>
                <a:cs typeface="Calibri"/>
              </a:rPr>
              <a:t> </a:t>
            </a:r>
            <a:r>
              <a:rPr sz="2600" dirty="0">
                <a:latin typeface="Calibri"/>
                <a:cs typeface="Calibri"/>
              </a:rPr>
              <a:t>the  </a:t>
            </a:r>
            <a:r>
              <a:rPr sz="2600" spc="-10" dirty="0">
                <a:latin typeface="Calibri"/>
                <a:cs typeface="Calibri"/>
              </a:rPr>
              <a:t>degree </a:t>
            </a:r>
            <a:r>
              <a:rPr sz="2600" spc="-5" dirty="0">
                <a:latin typeface="Calibri"/>
                <a:cs typeface="Calibri"/>
              </a:rPr>
              <a:t>of </a:t>
            </a:r>
            <a:r>
              <a:rPr sz="2600" dirty="0">
                <a:latin typeface="Calibri"/>
                <a:cs typeface="Calibri"/>
              </a:rPr>
              <a:t>the </a:t>
            </a:r>
            <a:r>
              <a:rPr sz="2600" spc="-10" dirty="0">
                <a:latin typeface="Calibri"/>
                <a:cs typeface="Calibri"/>
              </a:rPr>
              <a:t>relation </a:t>
            </a:r>
            <a:r>
              <a:rPr sz="2600" dirty="0">
                <a:latin typeface="Calibri"/>
                <a:cs typeface="Calibri"/>
              </a:rPr>
              <a:t>is</a:t>
            </a:r>
            <a:r>
              <a:rPr sz="2600" spc="195" dirty="0">
                <a:latin typeface="Calibri"/>
                <a:cs typeface="Calibri"/>
              </a:rPr>
              <a:t> </a:t>
            </a:r>
            <a:r>
              <a:rPr sz="2600" dirty="0">
                <a:solidFill>
                  <a:srgbClr val="FF0000"/>
                </a:solidFill>
                <a:latin typeface="Calibri"/>
                <a:cs typeface="Calibri"/>
              </a:rPr>
              <a:t>3</a:t>
            </a:r>
            <a:endParaRPr sz="2600" dirty="0">
              <a:latin typeface="Calibri"/>
              <a:cs typeface="Calibri"/>
            </a:endParaRPr>
          </a:p>
          <a:p>
            <a:pPr marL="756285" lvl="1" indent="-286385">
              <a:lnSpc>
                <a:spcPct val="100000"/>
              </a:lnSpc>
              <a:spcBef>
                <a:spcPts val="625"/>
              </a:spcBef>
              <a:buFont typeface="Arial"/>
              <a:buChar char="•"/>
              <a:tabLst>
                <a:tab pos="756285" algn="l"/>
                <a:tab pos="756920" algn="l"/>
              </a:tabLst>
            </a:pPr>
            <a:r>
              <a:rPr sz="2600" spc="-5" dirty="0">
                <a:latin typeface="Calibri"/>
                <a:cs typeface="Calibri"/>
              </a:rPr>
              <a:t>Degrees of </a:t>
            </a:r>
            <a:r>
              <a:rPr sz="2600" dirty="0">
                <a:latin typeface="Calibri"/>
                <a:cs typeface="Calibri"/>
              </a:rPr>
              <a:t>2, 3, </a:t>
            </a:r>
            <a:r>
              <a:rPr sz="2600" spc="-5" dirty="0">
                <a:latin typeface="Calibri"/>
                <a:cs typeface="Calibri"/>
              </a:rPr>
              <a:t>... </a:t>
            </a:r>
            <a:r>
              <a:rPr sz="2600" spc="-10" dirty="0">
                <a:latin typeface="Calibri"/>
                <a:cs typeface="Calibri"/>
              </a:rPr>
              <a:t>are often </a:t>
            </a:r>
            <a:r>
              <a:rPr sz="2600" spc="-5" dirty="0">
                <a:latin typeface="Calibri"/>
                <a:cs typeface="Calibri"/>
              </a:rPr>
              <a:t>called </a:t>
            </a:r>
            <a:r>
              <a:rPr sz="2600" spc="-25" dirty="0">
                <a:latin typeface="Calibri"/>
                <a:cs typeface="Calibri"/>
              </a:rPr>
              <a:t>Binary, </a:t>
            </a:r>
            <a:r>
              <a:rPr sz="2600" spc="-50" dirty="0">
                <a:latin typeface="Calibri"/>
                <a:cs typeface="Calibri"/>
              </a:rPr>
              <a:t>Ternary,</a:t>
            </a:r>
            <a:r>
              <a:rPr sz="2600" spc="-70" dirty="0">
                <a:latin typeface="Calibri"/>
                <a:cs typeface="Calibri"/>
              </a:rPr>
              <a:t> </a:t>
            </a:r>
            <a:r>
              <a:rPr sz="2600" spc="-15" dirty="0">
                <a:latin typeface="Calibri"/>
                <a:cs typeface="Calibri"/>
              </a:rPr>
              <a:t>etc.</a:t>
            </a:r>
            <a:endParaRPr sz="2600" dirty="0">
              <a:latin typeface="Calibri"/>
              <a:cs typeface="Calibri"/>
            </a:endParaRPr>
          </a:p>
          <a:p>
            <a:pPr marL="355600" indent="-342900">
              <a:lnSpc>
                <a:spcPct val="100000"/>
              </a:lnSpc>
              <a:spcBef>
                <a:spcPts val="690"/>
              </a:spcBef>
              <a:buFont typeface="Arial"/>
              <a:buChar char="•"/>
              <a:tabLst>
                <a:tab pos="354965" algn="l"/>
                <a:tab pos="355600" algn="l"/>
              </a:tabLst>
            </a:pPr>
            <a:r>
              <a:rPr sz="3000" b="1" spc="-10" dirty="0">
                <a:latin typeface="Calibri"/>
                <a:cs typeface="Calibri"/>
              </a:rPr>
              <a:t>Cardinality </a:t>
            </a:r>
            <a:r>
              <a:rPr sz="3000" b="1" dirty="0">
                <a:latin typeface="Calibri"/>
                <a:cs typeface="Calibri"/>
              </a:rPr>
              <a:t>of a </a:t>
            </a:r>
            <a:r>
              <a:rPr sz="3000" b="1" spc="-10" dirty="0">
                <a:latin typeface="Calibri"/>
                <a:cs typeface="Calibri"/>
              </a:rPr>
              <a:t>relation</a:t>
            </a:r>
            <a:r>
              <a:rPr sz="3000" spc="-10" dirty="0">
                <a:latin typeface="Calibri"/>
                <a:cs typeface="Calibri"/>
              </a:rPr>
              <a:t>: </a:t>
            </a:r>
            <a:r>
              <a:rPr sz="3000" spc="-5" dirty="0">
                <a:latin typeface="Calibri"/>
                <a:cs typeface="Calibri"/>
              </a:rPr>
              <a:t>how </a:t>
            </a:r>
            <a:r>
              <a:rPr sz="3000" spc="-15" dirty="0">
                <a:latin typeface="Calibri"/>
                <a:cs typeface="Calibri"/>
              </a:rPr>
              <a:t>many</a:t>
            </a:r>
            <a:r>
              <a:rPr sz="3000" spc="-25" dirty="0">
                <a:latin typeface="Calibri"/>
                <a:cs typeface="Calibri"/>
              </a:rPr>
              <a:t> different</a:t>
            </a:r>
            <a:endParaRPr sz="3000" dirty="0">
              <a:latin typeface="Calibri"/>
              <a:cs typeface="Calibri"/>
            </a:endParaRPr>
          </a:p>
          <a:p>
            <a:pPr marL="355600">
              <a:lnSpc>
                <a:spcPct val="100000"/>
              </a:lnSpc>
            </a:pPr>
            <a:r>
              <a:rPr sz="3000" spc="-5" dirty="0">
                <a:latin typeface="Calibri"/>
                <a:cs typeface="Calibri"/>
              </a:rPr>
              <a:t>tuples </a:t>
            </a:r>
            <a:r>
              <a:rPr sz="3000" spc="-10" dirty="0">
                <a:latin typeface="Calibri"/>
                <a:cs typeface="Calibri"/>
              </a:rPr>
              <a:t>there are, </a:t>
            </a:r>
            <a:r>
              <a:rPr sz="3000" spc="-5" dirty="0">
                <a:latin typeface="Calibri"/>
                <a:cs typeface="Calibri"/>
              </a:rPr>
              <a:t>or how </a:t>
            </a:r>
            <a:r>
              <a:rPr sz="3000" spc="-15" dirty="0">
                <a:latin typeface="Calibri"/>
                <a:cs typeface="Calibri"/>
              </a:rPr>
              <a:t>many </a:t>
            </a:r>
            <a:r>
              <a:rPr sz="3000" spc="-20" dirty="0">
                <a:latin typeface="Calibri"/>
                <a:cs typeface="Calibri"/>
              </a:rPr>
              <a:t>rows </a:t>
            </a:r>
            <a:r>
              <a:rPr sz="3000" dirty="0">
                <a:latin typeface="Calibri"/>
                <a:cs typeface="Calibri"/>
              </a:rPr>
              <a:t>a </a:t>
            </a:r>
            <a:r>
              <a:rPr sz="3000" spc="-10" dirty="0">
                <a:latin typeface="Calibri"/>
                <a:cs typeface="Calibri"/>
              </a:rPr>
              <a:t>table</a:t>
            </a:r>
            <a:r>
              <a:rPr sz="3000" spc="-20" dirty="0">
                <a:latin typeface="Calibri"/>
                <a:cs typeface="Calibri"/>
              </a:rPr>
              <a:t> </a:t>
            </a:r>
            <a:r>
              <a:rPr sz="3000" spc="-5" dirty="0">
                <a:latin typeface="Calibri"/>
                <a:cs typeface="Calibri"/>
              </a:rPr>
              <a:t>has</a:t>
            </a:r>
            <a:endParaRPr sz="3000" dirty="0">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1296</TotalTime>
  <Words>644</Words>
  <Application>Microsoft Macintosh PowerPoint</Application>
  <PresentationFormat>Экран (4:3)</PresentationFormat>
  <Paragraphs>170</Paragraphs>
  <Slides>23</Slides>
  <Notes>8</Notes>
  <HiddenSlides>0</HiddenSlides>
  <MMClips>0</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Waveform</vt:lpstr>
      <vt:lpstr>Презентация PowerPoint</vt:lpstr>
      <vt:lpstr>This Lecture</vt:lpstr>
      <vt:lpstr>The Relational Model</vt:lpstr>
      <vt:lpstr>Relational Data Structure</vt:lpstr>
      <vt:lpstr> Data Model Basic Building Blocks  </vt:lpstr>
      <vt:lpstr>Relations</vt:lpstr>
      <vt:lpstr>Relations</vt:lpstr>
      <vt:lpstr>Relations</vt:lpstr>
      <vt:lpstr>Terminology</vt:lpstr>
      <vt:lpstr>Relationship</vt:lpstr>
      <vt:lpstr>Relationship</vt:lpstr>
      <vt:lpstr>Relationship</vt:lpstr>
      <vt:lpstr>Relationship</vt:lpstr>
      <vt:lpstr>Relationship</vt:lpstr>
      <vt:lpstr> Keys  </vt:lpstr>
      <vt:lpstr>Primary Key</vt:lpstr>
      <vt:lpstr>Primary Key</vt:lpstr>
      <vt:lpstr>Foreign Key</vt:lpstr>
      <vt:lpstr>Foreign Key</vt:lpstr>
      <vt:lpstr>Relational Model</vt:lpstr>
      <vt:lpstr> Entity relationship diagram (ERD)  </vt:lpstr>
      <vt:lpstr> The ER model notations  </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Hidden Markov Models and Probabilistic Parsers</dc:title>
  <dc:creator>Michael</dc:creator>
  <cp:lastModifiedBy>Assel Syrymbayeva</cp:lastModifiedBy>
  <cp:revision>100</cp:revision>
  <dcterms:created xsi:type="dcterms:W3CDTF">2016-03-30T10:58:00Z</dcterms:created>
  <dcterms:modified xsi:type="dcterms:W3CDTF">2019-09-22T15:20:36Z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2014-09-30T00:00:00Z</vt:filetime>
  </property>
  <property fmtid="{D5CDD505-2E9C-101B-9397-08002B2CF9AE}" pid="3" name="Creator">
    <vt:lpwstr>Microsoft® PowerPoint® 2010</vt:lpwstr>
  </property>
  <property fmtid="{D5CDD505-2E9C-101B-9397-08002B2CF9AE}" pid="4" name="LastSaved">
    <vt:filetime>2016-03-30T00:00:00Z</vt:filetime>
  </property>
</Properties>
</file>