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7" r:id="rId39"/>
  </p:sldIdLst>
  <p:sldSz cx="9144000" cy="6858000" type="screen4x3"/>
  <p:notesSz cx="9144000" cy="6858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688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mtClean="0"/>
              <a:t>October</a:t>
            </a:r>
            <a:r>
              <a:rPr lang="en-US" spc="-75" smtClean="0"/>
              <a:t> </a:t>
            </a:r>
            <a:r>
              <a:rPr lang="en-US" smtClean="0"/>
              <a:t>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mtClean="0"/>
              <a:t>IITU, Databases in</a:t>
            </a:r>
            <a:r>
              <a:rPr lang="en-US" spc="-90" smtClean="0"/>
              <a:t> </a:t>
            </a:r>
            <a:r>
              <a:rPr lang="en-US" smtClean="0"/>
              <a:t>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mtClean="0"/>
              <a:t>October</a:t>
            </a:r>
            <a:r>
              <a:rPr lang="en-US" spc="-75" smtClean="0"/>
              <a:t> </a:t>
            </a:r>
            <a:r>
              <a:rPr lang="en-US" smtClean="0"/>
              <a:t>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mtClean="0"/>
              <a:t>IITU, Databases in</a:t>
            </a:r>
            <a:r>
              <a:rPr lang="en-US" spc="-90" smtClean="0"/>
              <a:t> </a:t>
            </a:r>
            <a:r>
              <a:rPr lang="en-US" smtClean="0"/>
              <a:t>IS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mtClean="0"/>
              <a:t>October</a:t>
            </a:r>
            <a:r>
              <a:rPr lang="en-US" spc="-75" smtClean="0"/>
              <a:t> </a:t>
            </a:r>
            <a:r>
              <a:rPr lang="en-US" smtClean="0"/>
              <a:t>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mtClean="0"/>
              <a:t>IITU, Databases in</a:t>
            </a:r>
            <a:r>
              <a:rPr lang="en-US" spc="-90" smtClean="0"/>
              <a:t> </a:t>
            </a:r>
            <a:r>
              <a:rPr lang="en-US" smtClean="0"/>
              <a:t>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mtClean="0"/>
              <a:t>October</a:t>
            </a:r>
            <a:r>
              <a:rPr lang="en-US" spc="-75" smtClean="0"/>
              <a:t> </a:t>
            </a:r>
            <a:r>
              <a:rPr lang="en-US" smtClean="0"/>
              <a:t>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mtClean="0"/>
              <a:t>IITU, Databases in</a:t>
            </a:r>
            <a:r>
              <a:rPr lang="en-US" spc="-90" smtClean="0"/>
              <a:t> </a:t>
            </a:r>
            <a:r>
              <a:rPr lang="en-US" smtClean="0"/>
              <a:t>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IITU, Databases in</a:t>
            </a:r>
            <a:r>
              <a:rPr spc="-90" dirty="0"/>
              <a:t> </a:t>
            </a:r>
            <a:r>
              <a:rPr dirty="0"/>
              <a:t>IS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October</a:t>
            </a:r>
            <a:r>
              <a:rPr spc="-75" dirty="0"/>
              <a:t> </a:t>
            </a:r>
            <a:r>
              <a:rPr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939" y="1633220"/>
            <a:ext cx="3604895" cy="3624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955540" y="1558035"/>
            <a:ext cx="3404234" cy="3764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IITU, Databases in</a:t>
            </a:r>
            <a:r>
              <a:rPr spc="-90" dirty="0"/>
              <a:t> </a:t>
            </a:r>
            <a:r>
              <a:rPr dirty="0"/>
              <a:t>IS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October</a:t>
            </a:r>
            <a:r>
              <a:rPr spc="-75" dirty="0"/>
              <a:t> </a:t>
            </a:r>
            <a:r>
              <a:rPr dirty="0"/>
              <a:t>2017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IITU, Databases in</a:t>
            </a:r>
            <a:r>
              <a:rPr spc="-90" dirty="0"/>
              <a:t> </a:t>
            </a:r>
            <a:r>
              <a:rPr dirty="0"/>
              <a:t>IS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October</a:t>
            </a:r>
            <a:r>
              <a:rPr spc="-75" dirty="0"/>
              <a:t> </a:t>
            </a:r>
            <a:r>
              <a:rPr dirty="0"/>
              <a:t>2017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mtClean="0"/>
              <a:t>October</a:t>
            </a:r>
            <a:r>
              <a:rPr lang="en-US" spc="-75" smtClean="0"/>
              <a:t> </a:t>
            </a:r>
            <a:r>
              <a:rPr lang="en-US" smtClean="0"/>
              <a:t>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mtClean="0"/>
              <a:t>IITU, Databases in</a:t>
            </a:r>
            <a:r>
              <a:rPr lang="en-US" spc="-90" smtClean="0"/>
              <a:t> </a:t>
            </a:r>
            <a:r>
              <a:rPr lang="en-US" smtClean="0"/>
              <a:t>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 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Образец заголовка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mtClean="0"/>
              <a:t>October</a:t>
            </a:r>
            <a:r>
              <a:rPr lang="en-US" spc="-75" smtClean="0"/>
              <a:t> </a:t>
            </a:r>
            <a:r>
              <a:rPr lang="en-US" smtClean="0"/>
              <a:t>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mtClean="0"/>
              <a:t>IITU, Databases in</a:t>
            </a:r>
            <a:r>
              <a:rPr lang="en-US" spc="-90" smtClean="0"/>
              <a:t> </a:t>
            </a:r>
            <a:r>
              <a:rPr lang="en-US" smtClean="0"/>
              <a:t>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mtClean="0"/>
              <a:t>October</a:t>
            </a:r>
            <a:r>
              <a:rPr lang="en-US" spc="-75" smtClean="0"/>
              <a:t> </a:t>
            </a:r>
            <a:r>
              <a:rPr lang="en-US" smtClean="0"/>
              <a:t>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mtClean="0"/>
              <a:t>IITU, Databases in</a:t>
            </a:r>
            <a:r>
              <a:rPr lang="en-US" spc="-90" smtClean="0"/>
              <a:t> </a:t>
            </a:r>
            <a:r>
              <a:rPr lang="en-US" smtClean="0"/>
              <a:t>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mtClean="0"/>
              <a:t>October</a:t>
            </a:r>
            <a:r>
              <a:rPr lang="en-US" spc="-75" smtClean="0"/>
              <a:t> </a:t>
            </a:r>
            <a:r>
              <a:rPr lang="en-US" smtClean="0"/>
              <a:t>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mtClean="0"/>
              <a:t>IITU, Databases in</a:t>
            </a:r>
            <a:r>
              <a:rPr lang="en-US" spc="-90" smtClean="0"/>
              <a:t> </a:t>
            </a:r>
            <a:r>
              <a:rPr lang="en-US" smtClean="0"/>
              <a:t>IS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mtClean="0"/>
              <a:t>October</a:t>
            </a:r>
            <a:r>
              <a:rPr lang="en-US" spc="-75" smtClean="0"/>
              <a:t> </a:t>
            </a:r>
            <a:r>
              <a:rPr lang="en-US" smtClean="0"/>
              <a:t>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mtClean="0"/>
              <a:t>IITU, Databases in</a:t>
            </a:r>
            <a:r>
              <a:rPr lang="en-US" spc="-90" smtClean="0"/>
              <a:t> </a:t>
            </a:r>
            <a:r>
              <a:rPr lang="en-US" smtClean="0"/>
              <a:t>IS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mtClean="0"/>
              <a:t>October</a:t>
            </a:r>
            <a:r>
              <a:rPr lang="en-US" spc="-75" smtClean="0"/>
              <a:t> </a:t>
            </a:r>
            <a:r>
              <a:rPr lang="en-US" smtClean="0"/>
              <a:t>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mtClean="0"/>
              <a:t>IITU, Databases in</a:t>
            </a:r>
            <a:r>
              <a:rPr lang="en-US" spc="-90" smtClean="0"/>
              <a:t> </a:t>
            </a:r>
            <a:r>
              <a:rPr lang="en-US" smtClean="0"/>
              <a:t>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mtClean="0"/>
              <a:t>October</a:t>
            </a:r>
            <a:r>
              <a:rPr lang="en-US" spc="-75" smtClean="0"/>
              <a:t> </a:t>
            </a:r>
            <a:r>
              <a:rPr lang="en-US" smtClean="0"/>
              <a:t>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mtClean="0"/>
              <a:t>IITU, Databases in</a:t>
            </a:r>
            <a:r>
              <a:rPr lang="en-US" spc="-90" smtClean="0"/>
              <a:t> </a:t>
            </a:r>
            <a:r>
              <a:rPr lang="en-US" smtClean="0"/>
              <a:t>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mtClean="0"/>
              <a:t>October</a:t>
            </a:r>
            <a:r>
              <a:rPr lang="en-US" spc="-75" smtClean="0"/>
              <a:t> </a:t>
            </a:r>
            <a:r>
              <a:rPr lang="en-US" smtClean="0"/>
              <a:t>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mtClean="0"/>
              <a:t>IITU, Databases in</a:t>
            </a:r>
            <a:r>
              <a:rPr lang="en-US" spc="-90" smtClean="0"/>
              <a:t> </a:t>
            </a:r>
            <a:r>
              <a:rPr lang="en-US" smtClean="0"/>
              <a:t>IS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mtClean="0"/>
              <a:t>October</a:t>
            </a:r>
            <a:r>
              <a:rPr lang="en-US" spc="-75" smtClean="0"/>
              <a:t> </a:t>
            </a:r>
            <a:r>
              <a:rPr lang="en-US" smtClean="0"/>
              <a:t>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mtClean="0"/>
              <a:t>IITU, Databases in</a:t>
            </a:r>
            <a:r>
              <a:rPr lang="en-US" spc="-90" smtClean="0"/>
              <a:t> </a:t>
            </a:r>
            <a:r>
              <a:rPr lang="en-US" smtClean="0"/>
              <a:t>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1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2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3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5208" y="2388858"/>
            <a:ext cx="399922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More </a:t>
            </a:r>
            <a:r>
              <a:rPr dirty="0"/>
              <a:t>SQL</a:t>
            </a:r>
            <a:r>
              <a:rPr spc="-80" dirty="0"/>
              <a:t> </a:t>
            </a:r>
            <a:r>
              <a:rPr dirty="0"/>
              <a:t>SELECT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73408"/>
            <a:ext cx="6587713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Aliases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‘Self-Joins’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398620"/>
            <a:ext cx="6417310" cy="883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7200"/>
              </a:lnSpc>
              <a:spcBef>
                <a:spcPts val="100"/>
              </a:spcBef>
            </a:pPr>
            <a:r>
              <a:rPr sz="2400" b="1" i="1" spc="-5" dirty="0">
                <a:latin typeface="Calibri"/>
                <a:cs typeface="Calibri"/>
              </a:rPr>
              <a:t>SELECT A.Name </a:t>
            </a:r>
            <a:r>
              <a:rPr sz="2400" b="1" i="1" dirty="0">
                <a:latin typeface="Calibri"/>
                <a:cs typeface="Calibri"/>
              </a:rPr>
              <a:t>FROM </a:t>
            </a:r>
            <a:r>
              <a:rPr sz="2400" b="1" i="1" spc="-5" dirty="0">
                <a:latin typeface="Calibri"/>
                <a:cs typeface="Calibri"/>
              </a:rPr>
              <a:t>Employee </a:t>
            </a:r>
            <a:r>
              <a:rPr sz="2400" b="1" i="1" dirty="0">
                <a:latin typeface="Calibri"/>
                <a:cs typeface="Calibri"/>
              </a:rPr>
              <a:t>A, </a:t>
            </a:r>
            <a:r>
              <a:rPr sz="2400" b="1" i="1" spc="-5" dirty="0">
                <a:latin typeface="Calibri"/>
                <a:cs typeface="Calibri"/>
              </a:rPr>
              <a:t>Employee </a:t>
            </a:r>
            <a:r>
              <a:rPr sz="2400" b="1" i="1" dirty="0">
                <a:latin typeface="Calibri"/>
                <a:cs typeface="Calibri"/>
              </a:rPr>
              <a:t>B  </a:t>
            </a:r>
            <a:r>
              <a:rPr sz="2400" b="1" i="1" spc="-5" dirty="0">
                <a:latin typeface="Calibri"/>
                <a:cs typeface="Calibri"/>
              </a:rPr>
              <a:t>WHERE A.Dept </a:t>
            </a:r>
            <a:r>
              <a:rPr sz="2400" b="1" i="1" dirty="0">
                <a:latin typeface="Calibri"/>
                <a:cs typeface="Calibri"/>
              </a:rPr>
              <a:t>= </a:t>
            </a:r>
            <a:r>
              <a:rPr sz="2400" b="1" i="1" spc="-5" dirty="0">
                <a:latin typeface="Calibri"/>
                <a:cs typeface="Calibri"/>
              </a:rPr>
              <a:t>B.Dept </a:t>
            </a:r>
            <a:r>
              <a:rPr sz="2400" b="1" i="1" dirty="0">
                <a:latin typeface="Calibri"/>
                <a:cs typeface="Calibri"/>
              </a:rPr>
              <a:t>AND </a:t>
            </a:r>
            <a:r>
              <a:rPr sz="2400" b="1" i="1" spc="-5" dirty="0">
                <a:latin typeface="Calibri"/>
                <a:cs typeface="Calibri"/>
              </a:rPr>
              <a:t>B.Name </a:t>
            </a:r>
            <a:r>
              <a:rPr sz="2400" b="1" i="1" dirty="0">
                <a:latin typeface="Calibri"/>
                <a:cs typeface="Calibri"/>
              </a:rPr>
              <a:t>=</a:t>
            </a:r>
            <a:r>
              <a:rPr sz="2400" b="1" i="1" spc="-5" dirty="0">
                <a:latin typeface="Calibri"/>
                <a:cs typeface="Calibri"/>
              </a:rPr>
              <a:t> ‘Andy’;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05753" y="2616200"/>
            <a:ext cx="1329195" cy="1978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5026897"/>
            <a:ext cx="7204075" cy="871219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469900" marR="5080" indent="-457200">
              <a:lnSpc>
                <a:spcPts val="3300"/>
              </a:lnSpc>
              <a:spcBef>
                <a:spcPts val="259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Names of </a:t>
            </a:r>
            <a:r>
              <a:rPr sz="2800" dirty="0">
                <a:latin typeface="Calibri"/>
                <a:cs typeface="Calibri"/>
              </a:rPr>
              <a:t>all </a:t>
            </a:r>
            <a:r>
              <a:rPr sz="2800" spc="-5" dirty="0">
                <a:latin typeface="Calibri"/>
                <a:cs typeface="Calibri"/>
              </a:rPr>
              <a:t>employees who work </a:t>
            </a:r>
            <a:r>
              <a:rPr sz="2800" dirty="0">
                <a:latin typeface="Calibri"/>
                <a:cs typeface="Calibri"/>
              </a:rPr>
              <a:t>in the </a:t>
            </a:r>
            <a:r>
              <a:rPr sz="2800" spc="-5" dirty="0">
                <a:latin typeface="Calibri"/>
                <a:cs typeface="Calibri"/>
              </a:rPr>
              <a:t>same  department </a:t>
            </a:r>
            <a:r>
              <a:rPr sz="2800" dirty="0">
                <a:latin typeface="Calibri"/>
                <a:cs typeface="Calibri"/>
              </a:rPr>
              <a:t>as Andy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9" y="1633220"/>
            <a:ext cx="7675880" cy="392557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3800"/>
              </a:lnSpc>
              <a:spcBef>
                <a:spcPts val="2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WHERE </a:t>
            </a:r>
            <a:r>
              <a:rPr sz="3200" dirty="0">
                <a:latin typeface="Calibri"/>
                <a:cs typeface="Calibri"/>
              </a:rPr>
              <a:t>clause is used to </a:t>
            </a:r>
            <a:r>
              <a:rPr sz="3200" spc="-5" dirty="0">
                <a:latin typeface="Calibri"/>
                <a:cs typeface="Calibri"/>
              </a:rPr>
              <a:t>extract only  those records </a:t>
            </a:r>
            <a:r>
              <a:rPr sz="3200" dirty="0">
                <a:latin typeface="Calibri"/>
                <a:cs typeface="Calibri"/>
              </a:rPr>
              <a:t>that fulﬁll a speciﬁed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criterion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i="1" spc="-5" dirty="0">
                <a:latin typeface="Calibri"/>
                <a:cs typeface="Calibri"/>
              </a:rPr>
              <a:t>WHERE</a:t>
            </a:r>
            <a:r>
              <a:rPr sz="3200" i="1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Syntax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760"/>
              </a:spcBef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SELECT 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column_name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column_name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860"/>
              </a:spcBef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FROM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table_name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760"/>
              </a:spcBef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WHERE 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column_name operator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value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0" y="473408"/>
            <a:ext cx="6934199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SQL </a:t>
            </a:r>
            <a:r>
              <a:rPr spc="-5" dirty="0"/>
              <a:t>WHERE</a:t>
            </a:r>
            <a:r>
              <a:rPr spc="-60" dirty="0"/>
              <a:t> </a:t>
            </a:r>
            <a:r>
              <a:rPr spc="-5" dirty="0"/>
              <a:t>Clause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0488" y="1847767"/>
          <a:ext cx="7408543" cy="360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7664"/>
                <a:gridCol w="5770879"/>
              </a:tblGrid>
              <a:tr h="37084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Equal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&lt;&gt;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6446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Not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equal.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Note: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some versions of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SQL this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operator may 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be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written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!=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Greater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&lt;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Less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&gt;=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Greater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than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equal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&lt;=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Less than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equal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BETWEEN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Between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 inclusive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range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To specify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multiple possible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values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column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LIKE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Search for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pattern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686800" cy="14285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Operators </a:t>
            </a:r>
            <a:r>
              <a:rPr dirty="0"/>
              <a:t>in The </a:t>
            </a:r>
            <a:r>
              <a:rPr spc="-5" dirty="0"/>
              <a:t>WHERE</a:t>
            </a:r>
            <a:r>
              <a:rPr spc="-20" dirty="0"/>
              <a:t> </a:t>
            </a:r>
            <a:r>
              <a:rPr spc="-5" dirty="0"/>
              <a:t>Clause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9" y="1595120"/>
            <a:ext cx="3839210" cy="394970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5600" marR="5080" indent="-342900">
              <a:lnSpc>
                <a:spcPct val="89800"/>
              </a:lnSpc>
              <a:spcBef>
                <a:spcPts val="4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A SELECT </a:t>
            </a:r>
            <a:r>
              <a:rPr sz="3000" spc="-5" dirty="0">
                <a:latin typeface="Calibri"/>
                <a:cs typeface="Calibri"/>
              </a:rPr>
              <a:t>statement  </a:t>
            </a:r>
            <a:r>
              <a:rPr sz="3000" dirty="0">
                <a:latin typeface="Calibri"/>
                <a:cs typeface="Calibri"/>
              </a:rPr>
              <a:t>can be </a:t>
            </a:r>
            <a:r>
              <a:rPr sz="3000" spc="-5" dirty="0">
                <a:latin typeface="Calibri"/>
                <a:cs typeface="Calibri"/>
              </a:rPr>
              <a:t>nested </a:t>
            </a:r>
            <a:r>
              <a:rPr sz="3000" dirty="0">
                <a:latin typeface="Calibri"/>
                <a:cs typeface="Calibri"/>
              </a:rPr>
              <a:t>inside  </a:t>
            </a:r>
            <a:r>
              <a:rPr sz="3000" spc="-5" dirty="0">
                <a:latin typeface="Calibri"/>
                <a:cs typeface="Calibri"/>
              </a:rPr>
              <a:t>another query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form 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 subquery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marR="26670" indent="-342900">
              <a:lnSpc>
                <a:spcPct val="896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results of </a:t>
            </a:r>
            <a:r>
              <a:rPr sz="3000" dirty="0">
                <a:latin typeface="Calibri"/>
                <a:cs typeface="Calibri"/>
              </a:rPr>
              <a:t>the  </a:t>
            </a:r>
            <a:r>
              <a:rPr sz="3000" spc="-5" dirty="0">
                <a:latin typeface="Calibri"/>
                <a:cs typeface="Calibri"/>
              </a:rPr>
              <a:t>subquery are </a:t>
            </a:r>
            <a:r>
              <a:rPr sz="3000" dirty="0">
                <a:latin typeface="Calibri"/>
                <a:cs typeface="Calibri"/>
              </a:rPr>
              <a:t>passed  </a:t>
            </a:r>
            <a:r>
              <a:rPr sz="3000" spc="-5" dirty="0">
                <a:latin typeface="Calibri"/>
                <a:cs typeface="Calibri"/>
              </a:rPr>
              <a:t>back </a:t>
            </a:r>
            <a:r>
              <a:rPr sz="3000" dirty="0">
                <a:latin typeface="Calibri"/>
                <a:cs typeface="Calibri"/>
              </a:rPr>
              <a:t>to the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containing  query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49140" y="1595120"/>
            <a:ext cx="4020820" cy="424942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5600" marR="71755" indent="-342900">
              <a:lnSpc>
                <a:spcPct val="89800"/>
              </a:lnSpc>
              <a:spcBef>
                <a:spcPts val="4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For example, retrieve </a:t>
            </a:r>
            <a:r>
              <a:rPr sz="3000" dirty="0">
                <a:latin typeface="Calibri"/>
                <a:cs typeface="Calibri"/>
              </a:rPr>
              <a:t>a  list </a:t>
            </a:r>
            <a:r>
              <a:rPr sz="3000" spc="-5" dirty="0">
                <a:latin typeface="Calibri"/>
                <a:cs typeface="Calibri"/>
              </a:rPr>
              <a:t>of names of people  who are </a:t>
            </a:r>
            <a:r>
              <a:rPr sz="3000" dirty="0">
                <a:latin typeface="Calibri"/>
                <a:cs typeface="Calibri"/>
              </a:rPr>
              <a:t>in </a:t>
            </a:r>
            <a:r>
              <a:rPr sz="3000" spc="-5" dirty="0">
                <a:latin typeface="Calibri"/>
                <a:cs typeface="Calibri"/>
              </a:rPr>
              <a:t>Andy’s  department:</a:t>
            </a:r>
            <a:endParaRPr sz="3000">
              <a:latin typeface="Calibri"/>
              <a:cs typeface="Calibri"/>
            </a:endParaRPr>
          </a:p>
          <a:p>
            <a:pPr marL="567690" marR="1187450" indent="-148590">
              <a:lnSpc>
                <a:spcPts val="3400"/>
              </a:lnSpc>
              <a:spcBef>
                <a:spcPts val="145"/>
              </a:spcBef>
            </a:pPr>
            <a:r>
              <a:rPr sz="2600" b="1" i="1" spc="-5" dirty="0">
                <a:latin typeface="Calibri"/>
                <a:cs typeface="Calibri"/>
              </a:rPr>
              <a:t>SELECT Name  </a:t>
            </a:r>
            <a:r>
              <a:rPr sz="2600" b="1" i="1" dirty="0">
                <a:latin typeface="Calibri"/>
                <a:cs typeface="Calibri"/>
              </a:rPr>
              <a:t>FROM</a:t>
            </a:r>
            <a:r>
              <a:rPr sz="2600" b="1" i="1" spc="-70" dirty="0">
                <a:latin typeface="Calibri"/>
                <a:cs typeface="Calibri"/>
              </a:rPr>
              <a:t> </a:t>
            </a:r>
            <a:r>
              <a:rPr sz="2600" b="1" i="1" spc="-5" dirty="0">
                <a:latin typeface="Calibri"/>
                <a:cs typeface="Calibri"/>
              </a:rPr>
              <a:t>Employee</a:t>
            </a:r>
            <a:endParaRPr sz="2600">
              <a:latin typeface="Calibri"/>
              <a:cs typeface="Calibri"/>
            </a:endParaRPr>
          </a:p>
          <a:p>
            <a:pPr marL="567690" marR="1604645" indent="-148590">
              <a:lnSpc>
                <a:spcPts val="3400"/>
              </a:lnSpc>
              <a:spcBef>
                <a:spcPts val="100"/>
              </a:spcBef>
            </a:pPr>
            <a:r>
              <a:rPr sz="2600" b="1" i="1" spc="-5" dirty="0">
                <a:latin typeface="Calibri"/>
                <a:cs typeface="Calibri"/>
              </a:rPr>
              <a:t>WHERE Dept</a:t>
            </a:r>
            <a:r>
              <a:rPr sz="2600" b="1" i="1" spc="-60" dirty="0">
                <a:latin typeface="Calibri"/>
                <a:cs typeface="Calibri"/>
              </a:rPr>
              <a:t> </a:t>
            </a:r>
            <a:r>
              <a:rPr sz="2600" b="1" i="1" dirty="0">
                <a:latin typeface="Calibri"/>
                <a:cs typeface="Calibri"/>
              </a:rPr>
              <a:t>=  </a:t>
            </a:r>
            <a:r>
              <a:rPr sz="2600" b="1" i="1" spc="-5" dirty="0">
                <a:latin typeface="Calibri"/>
                <a:cs typeface="Calibri"/>
              </a:rPr>
              <a:t>(SELECT</a:t>
            </a:r>
            <a:r>
              <a:rPr sz="2600" b="1" i="1" spc="-45" dirty="0">
                <a:latin typeface="Calibri"/>
                <a:cs typeface="Calibri"/>
              </a:rPr>
              <a:t> </a:t>
            </a:r>
            <a:r>
              <a:rPr sz="2600" b="1" i="1" spc="-5" dirty="0">
                <a:latin typeface="Calibri"/>
                <a:cs typeface="Calibri"/>
              </a:rPr>
              <a:t>Dept</a:t>
            </a:r>
            <a:endParaRPr sz="2600">
              <a:latin typeface="Calibri"/>
              <a:cs typeface="Calibri"/>
            </a:endParaRPr>
          </a:p>
          <a:p>
            <a:pPr marL="866140" marR="5080">
              <a:lnSpc>
                <a:spcPts val="2880"/>
              </a:lnSpc>
              <a:spcBef>
                <a:spcPts val="415"/>
              </a:spcBef>
            </a:pPr>
            <a:r>
              <a:rPr sz="2600" b="1" i="1" dirty="0">
                <a:latin typeface="Calibri"/>
                <a:cs typeface="Calibri"/>
              </a:rPr>
              <a:t>FROM </a:t>
            </a:r>
            <a:r>
              <a:rPr sz="2600" b="1" i="1" spc="-5" dirty="0">
                <a:latin typeface="Calibri"/>
                <a:cs typeface="Calibri"/>
              </a:rPr>
              <a:t>Employee  WHERE</a:t>
            </a:r>
            <a:r>
              <a:rPr sz="2600" b="1" i="1" spc="-45" dirty="0">
                <a:latin typeface="Calibri"/>
                <a:cs typeface="Calibri"/>
              </a:rPr>
              <a:t> </a:t>
            </a:r>
            <a:r>
              <a:rPr sz="2600" b="1" i="1" spc="-5" dirty="0">
                <a:latin typeface="Calibri"/>
                <a:cs typeface="Calibri"/>
              </a:rPr>
              <a:t>Name=‘Andy’);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97445" y="498158"/>
            <a:ext cx="25533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Subqueries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9639" y="1558035"/>
            <a:ext cx="2835275" cy="31337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326390">
              <a:lnSpc>
                <a:spcPct val="109800"/>
              </a:lnSpc>
              <a:spcBef>
                <a:spcPts val="80"/>
              </a:spcBef>
            </a:pPr>
            <a:r>
              <a:rPr sz="2800" b="1" i="1" spc="-5" dirty="0">
                <a:latin typeface="Calibri"/>
                <a:cs typeface="Calibri"/>
              </a:rPr>
              <a:t>SELECT Name  </a:t>
            </a:r>
            <a:r>
              <a:rPr sz="2800" b="1" i="1" dirty="0">
                <a:latin typeface="Calibri"/>
                <a:cs typeface="Calibri"/>
              </a:rPr>
              <a:t>FROM </a:t>
            </a:r>
            <a:r>
              <a:rPr sz="2800" b="1" i="1" spc="-5" dirty="0">
                <a:latin typeface="Calibri"/>
                <a:cs typeface="Calibri"/>
              </a:rPr>
              <a:t>Employee  WHERE Dept </a:t>
            </a:r>
            <a:r>
              <a:rPr sz="2800" b="1" i="1" dirty="0">
                <a:latin typeface="Calibri"/>
                <a:cs typeface="Calibri"/>
              </a:rPr>
              <a:t>=  </a:t>
            </a:r>
            <a:r>
              <a:rPr sz="2800" b="1" i="1" spc="-5" dirty="0">
                <a:latin typeface="Calibri"/>
                <a:cs typeface="Calibri"/>
              </a:rPr>
              <a:t>(</a:t>
            </a:r>
            <a:r>
              <a:rPr sz="2800" b="1" i="1" spc="-5" dirty="0">
                <a:solidFill>
                  <a:srgbClr val="FF0000"/>
                </a:solidFill>
                <a:latin typeface="Calibri"/>
                <a:cs typeface="Calibri"/>
              </a:rPr>
              <a:t>SELECT</a:t>
            </a:r>
            <a:r>
              <a:rPr sz="2800" b="1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Calibri"/>
                <a:cs typeface="Calibri"/>
              </a:rPr>
              <a:t>Dept</a:t>
            </a:r>
            <a:endParaRPr sz="2800">
              <a:latin typeface="Calibri"/>
              <a:cs typeface="Calibri"/>
            </a:endParaRPr>
          </a:p>
          <a:p>
            <a:pPr marL="848360" marR="5080" indent="-457200">
              <a:lnSpc>
                <a:spcPts val="3030"/>
              </a:lnSpc>
              <a:spcBef>
                <a:spcPts val="715"/>
              </a:spcBef>
            </a:pPr>
            <a:r>
              <a:rPr sz="2800" b="1" i="1" dirty="0">
                <a:solidFill>
                  <a:srgbClr val="FF0000"/>
                </a:solidFill>
                <a:latin typeface="Calibri"/>
                <a:cs typeface="Calibri"/>
              </a:rPr>
              <a:t>FROM</a:t>
            </a:r>
            <a:r>
              <a:rPr sz="2800" b="1" i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Calibri"/>
                <a:cs typeface="Calibri"/>
              </a:rPr>
              <a:t>Employee  WHERE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2950"/>
              </a:lnSpc>
            </a:pPr>
            <a:r>
              <a:rPr sz="2800" b="1" i="1" spc="-5" dirty="0">
                <a:solidFill>
                  <a:srgbClr val="FF0000"/>
                </a:solidFill>
                <a:latin typeface="Calibri"/>
                <a:cs typeface="Calibri"/>
              </a:rPr>
              <a:t>Name=‘Andy’</a:t>
            </a:r>
            <a:r>
              <a:rPr sz="2800" b="1" i="1" spc="-5" dirty="0">
                <a:latin typeface="Calibri"/>
                <a:cs typeface="Calibri"/>
              </a:rPr>
              <a:t>);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49140" y="1592579"/>
            <a:ext cx="4032250" cy="42386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marR="331470" indent="-342900" algn="just">
              <a:lnSpc>
                <a:spcPct val="89800"/>
              </a:lnSpc>
              <a:spcBef>
                <a:spcPts val="49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First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subquery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  evaluated returning  ‘Marketing’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ts val="3429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This value is passed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  the </a:t>
            </a:r>
            <a:r>
              <a:rPr sz="3200" spc="-5" dirty="0">
                <a:latin typeface="Calibri"/>
                <a:cs typeface="Calibri"/>
              </a:rPr>
              <a:t>main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query:</a:t>
            </a:r>
            <a:endParaRPr sz="3200">
              <a:latin typeface="Calibri"/>
              <a:cs typeface="Calibri"/>
            </a:endParaRPr>
          </a:p>
          <a:p>
            <a:pPr marL="419100" marR="1024890">
              <a:lnSpc>
                <a:spcPts val="3700"/>
              </a:lnSpc>
              <a:spcBef>
                <a:spcPts val="165"/>
              </a:spcBef>
            </a:pPr>
            <a:r>
              <a:rPr sz="2800" b="1" i="1" spc="-5" dirty="0">
                <a:latin typeface="Calibri"/>
                <a:cs typeface="Calibri"/>
              </a:rPr>
              <a:t>SELECT Name  </a:t>
            </a:r>
            <a:r>
              <a:rPr sz="2800" b="1" i="1" dirty="0">
                <a:latin typeface="Calibri"/>
                <a:cs typeface="Calibri"/>
              </a:rPr>
              <a:t>FROM </a:t>
            </a:r>
            <a:r>
              <a:rPr sz="2800" b="1" i="1" spc="-5" dirty="0">
                <a:latin typeface="Calibri"/>
                <a:cs typeface="Calibri"/>
              </a:rPr>
              <a:t>Employee  WHERE Dept </a:t>
            </a:r>
            <a:r>
              <a:rPr sz="2800" b="1" i="1" dirty="0">
                <a:latin typeface="Calibri"/>
                <a:cs typeface="Calibri"/>
              </a:rPr>
              <a:t>=  </a:t>
            </a:r>
            <a:r>
              <a:rPr sz="2800" b="1" i="1" spc="-5" dirty="0">
                <a:latin typeface="Calibri"/>
                <a:cs typeface="Calibri"/>
              </a:rPr>
              <a:t>‘Marketing’);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97445" y="498158"/>
            <a:ext cx="25533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Subqueries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9" y="1557020"/>
            <a:ext cx="3905885" cy="358140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55600" marR="244475" indent="-342900">
              <a:lnSpc>
                <a:spcPct val="79600"/>
              </a:lnSpc>
              <a:spcBef>
                <a:spcPts val="8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65" dirty="0">
                <a:latin typeface="Calibri"/>
                <a:cs typeface="Calibri"/>
              </a:rPr>
              <a:t>Onen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subquery</a:t>
            </a:r>
            <a:r>
              <a:rPr sz="3000" spc="-1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will  </a:t>
            </a:r>
            <a:r>
              <a:rPr sz="3000" spc="-5" dirty="0">
                <a:latin typeface="Calibri"/>
                <a:cs typeface="Calibri"/>
              </a:rPr>
              <a:t>return </a:t>
            </a:r>
            <a:r>
              <a:rPr sz="3000" dirty="0">
                <a:latin typeface="Calibri"/>
                <a:cs typeface="Calibri"/>
              </a:rPr>
              <a:t>a set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dirty="0">
                <a:latin typeface="Calibri"/>
                <a:cs typeface="Calibri"/>
              </a:rPr>
              <a:t>values  </a:t>
            </a:r>
            <a:r>
              <a:rPr sz="3000" spc="-5" dirty="0">
                <a:latin typeface="Calibri"/>
                <a:cs typeface="Calibri"/>
              </a:rPr>
              <a:t>rather </a:t>
            </a:r>
            <a:r>
              <a:rPr sz="3000" dirty="0">
                <a:latin typeface="Calibri"/>
                <a:cs typeface="Calibri"/>
              </a:rPr>
              <a:t>than a single  value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794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We cannot directly  compare </a:t>
            </a:r>
            <a:r>
              <a:rPr sz="3000" dirty="0">
                <a:latin typeface="Calibri"/>
                <a:cs typeface="Calibri"/>
              </a:rPr>
              <a:t>a single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value  to a set. </a:t>
            </a:r>
            <a:r>
              <a:rPr sz="3000" spc="-5" dirty="0">
                <a:latin typeface="Calibri"/>
                <a:cs typeface="Calibri"/>
              </a:rPr>
              <a:t>Doing </a:t>
            </a:r>
            <a:r>
              <a:rPr sz="3000" dirty="0">
                <a:latin typeface="Calibri"/>
                <a:cs typeface="Calibri"/>
              </a:rPr>
              <a:t>so </a:t>
            </a:r>
            <a:r>
              <a:rPr sz="3000" spc="-5" dirty="0">
                <a:latin typeface="Calibri"/>
                <a:cs typeface="Calibri"/>
              </a:rPr>
              <a:t>will  result </a:t>
            </a:r>
            <a:r>
              <a:rPr sz="3000" dirty="0">
                <a:latin typeface="Calibri"/>
                <a:cs typeface="Calibri"/>
              </a:rPr>
              <a:t>in an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error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49140" y="1557020"/>
            <a:ext cx="4032885" cy="43307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marR="494030" indent="-342900">
              <a:lnSpc>
                <a:spcPct val="778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Options for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handling  sets:</a:t>
            </a:r>
            <a:endParaRPr sz="3000">
              <a:latin typeface="Calibri"/>
              <a:cs typeface="Calibri"/>
            </a:endParaRPr>
          </a:p>
          <a:p>
            <a:pPr marL="762000" marR="385445" lvl="1" indent="-292100">
              <a:lnSpc>
                <a:spcPct val="79400"/>
              </a:lnSpc>
              <a:spcBef>
                <a:spcPts val="645"/>
              </a:spcBef>
              <a:buFont typeface="Arial"/>
              <a:buChar char="–"/>
              <a:tabLst>
                <a:tab pos="755650" algn="l"/>
              </a:tabLst>
            </a:pPr>
            <a:r>
              <a:rPr sz="2600" dirty="0">
                <a:latin typeface="Calibri"/>
                <a:cs typeface="Calibri"/>
              </a:rPr>
              <a:t>IN </a:t>
            </a:r>
            <a:r>
              <a:rPr sz="2600" dirty="0">
                <a:latin typeface="Lucida Sans"/>
                <a:cs typeface="Lucida Sans"/>
              </a:rPr>
              <a:t>– </a:t>
            </a:r>
            <a:r>
              <a:rPr sz="2600" dirty="0">
                <a:latin typeface="Calibri"/>
                <a:cs typeface="Calibri"/>
              </a:rPr>
              <a:t>checks to see if</a:t>
            </a:r>
            <a:r>
              <a:rPr sz="2600" spc="-3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 value in a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set</a:t>
            </a:r>
            <a:endParaRPr sz="2600">
              <a:latin typeface="Calibri"/>
              <a:cs typeface="Calibri"/>
            </a:endParaRPr>
          </a:p>
          <a:p>
            <a:pPr marL="762000" marR="34925" lvl="1" indent="-292100">
              <a:lnSpc>
                <a:spcPct val="79400"/>
              </a:lnSpc>
              <a:spcBef>
                <a:spcPts val="645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5" dirty="0">
                <a:latin typeface="Calibri"/>
                <a:cs typeface="Calibri"/>
              </a:rPr>
              <a:t>EXISTS </a:t>
            </a:r>
            <a:r>
              <a:rPr sz="2600" dirty="0">
                <a:latin typeface="Lucida Sans"/>
                <a:cs typeface="Lucida Sans"/>
              </a:rPr>
              <a:t>– </a:t>
            </a:r>
            <a:r>
              <a:rPr sz="2600" dirty="0">
                <a:latin typeface="Calibri"/>
                <a:cs typeface="Calibri"/>
              </a:rPr>
              <a:t>checks to see</a:t>
            </a:r>
            <a:r>
              <a:rPr sz="2600" spc="-3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if  a set is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empty</a:t>
            </a:r>
            <a:endParaRPr sz="2600">
              <a:latin typeface="Calibri"/>
              <a:cs typeface="Calibri"/>
            </a:endParaRPr>
          </a:p>
          <a:p>
            <a:pPr marL="762000" marR="5080" lvl="1" indent="-292100">
              <a:lnSpc>
                <a:spcPct val="80900"/>
              </a:lnSpc>
              <a:spcBef>
                <a:spcPts val="600"/>
              </a:spcBef>
              <a:buFont typeface="Arial"/>
              <a:buChar char="–"/>
              <a:tabLst>
                <a:tab pos="755650" algn="l"/>
              </a:tabLst>
            </a:pPr>
            <a:r>
              <a:rPr sz="2600" dirty="0">
                <a:latin typeface="Calibri"/>
                <a:cs typeface="Calibri"/>
              </a:rPr>
              <a:t>ALL/ANY </a:t>
            </a:r>
            <a:r>
              <a:rPr sz="2600" dirty="0">
                <a:latin typeface="Lucida Sans"/>
                <a:cs typeface="Lucida Sans"/>
              </a:rPr>
              <a:t>– </a:t>
            </a:r>
            <a:r>
              <a:rPr sz="2600" dirty="0">
                <a:latin typeface="Calibri"/>
                <a:cs typeface="Calibri"/>
              </a:rPr>
              <a:t>checks to</a:t>
            </a:r>
            <a:r>
              <a:rPr sz="2600" spc="-3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see  if a </a:t>
            </a:r>
            <a:r>
              <a:rPr sz="2600" spc="-5" dirty="0">
                <a:latin typeface="Calibri"/>
                <a:cs typeface="Calibri"/>
              </a:rPr>
              <a:t>relationship holds  </a:t>
            </a:r>
            <a:r>
              <a:rPr sz="2600" dirty="0">
                <a:latin typeface="Calibri"/>
                <a:cs typeface="Calibri"/>
              </a:rPr>
              <a:t>for </a:t>
            </a:r>
            <a:r>
              <a:rPr sz="2600" spc="-5" dirty="0">
                <a:latin typeface="Calibri"/>
                <a:cs typeface="Calibri"/>
              </a:rPr>
              <a:t>every/one member  of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set</a:t>
            </a:r>
            <a:endParaRPr sz="2600">
              <a:latin typeface="Calibri"/>
              <a:cs typeface="Calibri"/>
            </a:endParaRPr>
          </a:p>
          <a:p>
            <a:pPr marL="762000" marR="332105" lvl="1" indent="-292100">
              <a:lnSpc>
                <a:spcPct val="79400"/>
              </a:lnSpc>
              <a:spcBef>
                <a:spcPts val="650"/>
              </a:spcBef>
              <a:buFont typeface="Arial"/>
              <a:buChar char="–"/>
              <a:tabLst>
                <a:tab pos="755650" algn="l"/>
              </a:tabLst>
            </a:pPr>
            <a:r>
              <a:rPr sz="2600" dirty="0">
                <a:latin typeface="Calibri"/>
                <a:cs typeface="Calibri"/>
              </a:rPr>
              <a:t>NOT can be used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  </a:t>
            </a:r>
            <a:r>
              <a:rPr sz="2600" dirty="0">
                <a:latin typeface="Calibri"/>
                <a:cs typeface="Calibri"/>
              </a:rPr>
              <a:t>any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above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97445" y="498158"/>
            <a:ext cx="25533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Subqueries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9" y="1633220"/>
            <a:ext cx="4036060" cy="431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Using IN </a:t>
            </a:r>
            <a:r>
              <a:rPr sz="3000" spc="-5" dirty="0">
                <a:latin typeface="Calibri"/>
                <a:cs typeface="Calibri"/>
              </a:rPr>
              <a:t>we </a:t>
            </a:r>
            <a:r>
              <a:rPr sz="3000" dirty="0">
                <a:latin typeface="Calibri"/>
                <a:cs typeface="Calibri"/>
              </a:rPr>
              <a:t>can see if a  given value is in a set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  </a:t>
            </a:r>
            <a:r>
              <a:rPr sz="3000" dirty="0">
                <a:latin typeface="Calibri"/>
                <a:cs typeface="Calibri"/>
              </a:rPr>
              <a:t>values</a:t>
            </a:r>
            <a:endParaRPr sz="3000">
              <a:latin typeface="Calibri"/>
              <a:cs typeface="Calibri"/>
            </a:endParaRPr>
          </a:p>
          <a:p>
            <a:pPr marL="355600" marR="76835" indent="-342900" algn="just">
              <a:lnSpc>
                <a:spcPct val="99700"/>
              </a:lnSpc>
              <a:spcBef>
                <a:spcPts val="73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NOT IN checks to see if  a given a value is </a:t>
            </a:r>
            <a:r>
              <a:rPr sz="3000" spc="-5" dirty="0">
                <a:latin typeface="Calibri"/>
                <a:cs typeface="Calibri"/>
              </a:rPr>
              <a:t>not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  the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set</a:t>
            </a:r>
            <a:endParaRPr sz="3000">
              <a:latin typeface="Calibri"/>
              <a:cs typeface="Calibri"/>
            </a:endParaRPr>
          </a:p>
          <a:p>
            <a:pPr marL="355600" marR="14604" indent="-342900">
              <a:lnSpc>
                <a:spcPct val="99700"/>
              </a:lnSpc>
              <a:spcBef>
                <a:spcPts val="7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The set can be given  explicitly </a:t>
            </a:r>
            <a:r>
              <a:rPr sz="3000" spc="-5" dirty="0">
                <a:latin typeface="Calibri"/>
                <a:cs typeface="Calibri"/>
              </a:rPr>
              <a:t>or </a:t>
            </a:r>
            <a:r>
              <a:rPr sz="3000" dirty="0">
                <a:latin typeface="Calibri"/>
                <a:cs typeface="Calibri"/>
              </a:rPr>
              <a:t>can be  </a:t>
            </a:r>
            <a:r>
              <a:rPr sz="3000" spc="-5" dirty="0">
                <a:latin typeface="Calibri"/>
                <a:cs typeface="Calibri"/>
              </a:rPr>
              <a:t>produced </a:t>
            </a:r>
            <a:r>
              <a:rPr sz="3000" dirty="0">
                <a:latin typeface="Calibri"/>
                <a:cs typeface="Calibri"/>
              </a:rPr>
              <a:t>in a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subquery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4130" y="1556512"/>
            <a:ext cx="2319655" cy="19240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900" marR="5080" indent="-457200" algn="just">
              <a:lnSpc>
                <a:spcPct val="119000"/>
              </a:lnSpc>
              <a:spcBef>
                <a:spcPts val="110"/>
              </a:spcBef>
            </a:pPr>
            <a:r>
              <a:rPr sz="2600" b="1" i="1" spc="-5" dirty="0">
                <a:latin typeface="Calibri"/>
                <a:cs typeface="Calibri"/>
              </a:rPr>
              <a:t>SELECT columns  </a:t>
            </a:r>
            <a:r>
              <a:rPr sz="2600" b="1" i="1" dirty="0">
                <a:latin typeface="Calibri"/>
                <a:cs typeface="Calibri"/>
              </a:rPr>
              <a:t>FROM </a:t>
            </a:r>
            <a:r>
              <a:rPr sz="2600" b="1" i="1" spc="-5" dirty="0">
                <a:latin typeface="Calibri"/>
                <a:cs typeface="Calibri"/>
              </a:rPr>
              <a:t>tables  WHERE</a:t>
            </a:r>
            <a:r>
              <a:rPr sz="2600" b="1" i="1" spc="-75" dirty="0">
                <a:latin typeface="Calibri"/>
                <a:cs typeface="Calibri"/>
              </a:rPr>
              <a:t> </a:t>
            </a:r>
            <a:r>
              <a:rPr sz="2600" b="1" i="1" spc="-5" dirty="0">
                <a:latin typeface="Calibri"/>
                <a:cs typeface="Calibri"/>
              </a:rPr>
              <a:t>value</a:t>
            </a:r>
            <a:endParaRPr sz="2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80"/>
              </a:spcBef>
            </a:pPr>
            <a:r>
              <a:rPr sz="2600" b="1" i="1" dirty="0">
                <a:latin typeface="Calibri"/>
                <a:cs typeface="Calibri"/>
              </a:rPr>
              <a:t>IN</a:t>
            </a:r>
            <a:r>
              <a:rPr sz="2600" b="1" i="1" spc="-15" dirty="0">
                <a:latin typeface="Calibri"/>
                <a:cs typeface="Calibri"/>
              </a:rPr>
              <a:t> </a:t>
            </a:r>
            <a:r>
              <a:rPr sz="2600" b="1" i="1" spc="-5" dirty="0">
                <a:latin typeface="Calibri"/>
                <a:cs typeface="Calibri"/>
              </a:rPr>
              <a:t>set;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5540" y="3912108"/>
            <a:ext cx="2641600" cy="19431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618490" marR="177800" indent="-605790">
              <a:lnSpc>
                <a:spcPct val="120200"/>
              </a:lnSpc>
              <a:spcBef>
                <a:spcPts val="150"/>
              </a:spcBef>
            </a:pPr>
            <a:r>
              <a:rPr sz="2600" b="1" i="1" spc="-5" dirty="0">
                <a:latin typeface="Calibri"/>
                <a:cs typeface="Calibri"/>
              </a:rPr>
              <a:t>SELECT columns  </a:t>
            </a:r>
            <a:r>
              <a:rPr sz="2600" b="1" i="1" dirty="0">
                <a:latin typeface="Calibri"/>
                <a:cs typeface="Calibri"/>
              </a:rPr>
              <a:t>FROM </a:t>
            </a:r>
            <a:r>
              <a:rPr sz="2600" b="1" i="1" spc="-5" dirty="0">
                <a:latin typeface="Calibri"/>
                <a:cs typeface="Calibri"/>
              </a:rPr>
              <a:t>tables  WHERE</a:t>
            </a:r>
            <a:r>
              <a:rPr sz="2600" b="1" i="1" spc="-75" dirty="0">
                <a:latin typeface="Calibri"/>
                <a:cs typeface="Calibri"/>
              </a:rPr>
              <a:t> </a:t>
            </a:r>
            <a:r>
              <a:rPr sz="2600" b="1" i="1" spc="-5" dirty="0">
                <a:latin typeface="Calibri"/>
                <a:cs typeface="Calibri"/>
              </a:rPr>
              <a:t>value</a:t>
            </a:r>
            <a:endParaRPr sz="2600">
              <a:latin typeface="Calibri"/>
              <a:cs typeface="Calibri"/>
            </a:endParaRPr>
          </a:p>
          <a:p>
            <a:pPr marL="1075690">
              <a:lnSpc>
                <a:spcPct val="100000"/>
              </a:lnSpc>
              <a:spcBef>
                <a:spcPts val="680"/>
              </a:spcBef>
            </a:pPr>
            <a:r>
              <a:rPr sz="2600" b="1" i="1" dirty="0">
                <a:latin typeface="Calibri"/>
                <a:cs typeface="Calibri"/>
              </a:rPr>
              <a:t>NOT IN</a:t>
            </a:r>
            <a:r>
              <a:rPr sz="2600" b="1" i="1" spc="-80" dirty="0">
                <a:latin typeface="Calibri"/>
                <a:cs typeface="Calibri"/>
              </a:rPr>
              <a:t> </a:t>
            </a:r>
            <a:r>
              <a:rPr sz="2600" b="1" i="1" spc="-5" dirty="0">
                <a:latin typeface="Calibri"/>
                <a:cs typeface="Calibri"/>
              </a:rPr>
              <a:t>set;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57600" y="473408"/>
            <a:ext cx="1180539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473408"/>
            <a:ext cx="1028139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</a:t>
            </a:r>
          </a:p>
        </p:txBody>
      </p:sp>
      <p:sp>
        <p:nvSpPr>
          <p:cNvPr id="4" name="object 4"/>
          <p:cNvSpPr/>
          <p:nvPr/>
        </p:nvSpPr>
        <p:spPr>
          <a:xfrm>
            <a:off x="228600" y="1752600"/>
            <a:ext cx="3784598" cy="2628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20538" y="1633220"/>
            <a:ext cx="4377055" cy="2553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</a:pPr>
            <a:r>
              <a:rPr sz="3200" b="1" i="1" spc="-5" dirty="0">
                <a:latin typeface="Calibri"/>
                <a:cs typeface="Calibri"/>
              </a:rPr>
              <a:t>SELECT </a:t>
            </a:r>
            <a:r>
              <a:rPr sz="3200" b="1" i="1" dirty="0">
                <a:latin typeface="Calibri"/>
                <a:cs typeface="Calibri"/>
              </a:rPr>
              <a:t>*</a:t>
            </a:r>
            <a:endParaRPr sz="3200">
              <a:latin typeface="Calibri"/>
              <a:cs typeface="Calibri"/>
            </a:endParaRPr>
          </a:p>
          <a:p>
            <a:pPr marL="469900" marR="506730">
              <a:lnSpc>
                <a:spcPts val="3800"/>
              </a:lnSpc>
              <a:spcBef>
                <a:spcPts val="140"/>
              </a:spcBef>
            </a:pPr>
            <a:r>
              <a:rPr sz="3200" b="1" i="1" dirty="0">
                <a:latin typeface="Calibri"/>
                <a:cs typeface="Calibri"/>
              </a:rPr>
              <a:t>FROM </a:t>
            </a:r>
            <a:r>
              <a:rPr sz="3200" b="1" i="1" spc="-5" dirty="0">
                <a:latin typeface="Calibri"/>
                <a:cs typeface="Calibri"/>
              </a:rPr>
              <a:t>Employee  WHERE</a:t>
            </a:r>
            <a:r>
              <a:rPr sz="3200" b="1" i="1" spc="-50" dirty="0">
                <a:latin typeface="Calibri"/>
                <a:cs typeface="Calibri"/>
              </a:rPr>
              <a:t> </a:t>
            </a:r>
            <a:r>
              <a:rPr sz="3200" b="1" i="1" spc="-5" dirty="0">
                <a:latin typeface="Calibri"/>
                <a:cs typeface="Calibri"/>
              </a:rPr>
              <a:t>Department</a:t>
            </a:r>
            <a:endParaRPr sz="3200">
              <a:latin typeface="Calibri"/>
              <a:cs typeface="Calibri"/>
            </a:endParaRPr>
          </a:p>
          <a:p>
            <a:pPr marL="745490">
              <a:lnSpc>
                <a:spcPts val="3779"/>
              </a:lnSpc>
            </a:pPr>
            <a:r>
              <a:rPr sz="3200" b="1" i="1" spc="-5" dirty="0">
                <a:latin typeface="Calibri"/>
                <a:cs typeface="Calibri"/>
              </a:rPr>
              <a:t>IN</a:t>
            </a:r>
            <a:endParaRPr sz="3200">
              <a:latin typeface="Calibri"/>
              <a:cs typeface="Calibri"/>
            </a:endParaRPr>
          </a:p>
          <a:p>
            <a:pPr marL="745490">
              <a:lnSpc>
                <a:spcPct val="100000"/>
              </a:lnSpc>
              <a:spcBef>
                <a:spcPts val="725"/>
              </a:spcBef>
            </a:pPr>
            <a:r>
              <a:rPr sz="3200" b="1" i="1" spc="-5" dirty="0">
                <a:latin typeface="Calibri"/>
                <a:cs typeface="Calibri"/>
              </a:rPr>
              <a:t>(‘Marketing’,</a:t>
            </a:r>
            <a:r>
              <a:rPr sz="3200" b="1" i="1" spc="-55" dirty="0">
                <a:latin typeface="Calibri"/>
                <a:cs typeface="Calibri"/>
              </a:rPr>
              <a:t> </a:t>
            </a:r>
            <a:r>
              <a:rPr sz="3200" b="1" i="1" spc="-5" dirty="0">
                <a:latin typeface="Calibri"/>
                <a:cs typeface="Calibri"/>
              </a:rPr>
              <a:t>‘Sales’);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0" y="473408"/>
            <a:ext cx="951939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1560747"/>
            <a:ext cx="3784598" cy="2628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20540" y="1450658"/>
            <a:ext cx="4050665" cy="2239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29"/>
              </a:lnSpc>
              <a:spcBef>
                <a:spcPts val="100"/>
              </a:spcBef>
            </a:pPr>
            <a:r>
              <a:rPr sz="2800" b="1" i="1" spc="-5" dirty="0">
                <a:latin typeface="Calibri"/>
                <a:cs typeface="Calibri"/>
              </a:rPr>
              <a:t>SELECT </a:t>
            </a:r>
            <a:r>
              <a:rPr sz="2800" b="1" i="1" dirty="0">
                <a:latin typeface="Calibri"/>
                <a:cs typeface="Calibri"/>
              </a:rPr>
              <a:t>*</a:t>
            </a:r>
            <a:endParaRPr sz="2800">
              <a:latin typeface="Calibri"/>
              <a:cs typeface="Calibri"/>
            </a:endParaRPr>
          </a:p>
          <a:p>
            <a:pPr marL="469900" marR="604520">
              <a:lnSpc>
                <a:spcPts val="3400"/>
              </a:lnSpc>
              <a:spcBef>
                <a:spcPts val="50"/>
              </a:spcBef>
            </a:pPr>
            <a:r>
              <a:rPr sz="2800" b="1" i="1" dirty="0">
                <a:latin typeface="Calibri"/>
                <a:cs typeface="Calibri"/>
              </a:rPr>
              <a:t>FROM </a:t>
            </a:r>
            <a:r>
              <a:rPr sz="2800" b="1" i="1" spc="-5" dirty="0">
                <a:latin typeface="Calibri"/>
                <a:cs typeface="Calibri"/>
              </a:rPr>
              <a:t>Employee  WHERE</a:t>
            </a:r>
            <a:r>
              <a:rPr sz="2800" b="1" i="1" spc="-50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Department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ts val="3180"/>
              </a:lnSpc>
            </a:pPr>
            <a:r>
              <a:rPr sz="2800" b="1" i="1" dirty="0">
                <a:latin typeface="Calibri"/>
                <a:cs typeface="Calibri"/>
              </a:rPr>
              <a:t>IN</a:t>
            </a:r>
            <a:endParaRPr sz="2800">
              <a:latin typeface="Calibri"/>
              <a:cs typeface="Calibri"/>
            </a:endParaRPr>
          </a:p>
          <a:p>
            <a:pPr marL="871855">
              <a:lnSpc>
                <a:spcPct val="100000"/>
              </a:lnSpc>
              <a:spcBef>
                <a:spcPts val="710"/>
              </a:spcBef>
            </a:pPr>
            <a:r>
              <a:rPr sz="2800" b="1" i="1" spc="-5" dirty="0">
                <a:latin typeface="Calibri"/>
                <a:cs typeface="Calibri"/>
              </a:rPr>
              <a:t>(‘Marketing’,</a:t>
            </a:r>
            <a:r>
              <a:rPr sz="2800" b="1" i="1" spc="-55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‘Sales’);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0" y="4095749"/>
            <a:ext cx="3809998" cy="226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473408"/>
            <a:ext cx="2202736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NOT</a:t>
            </a:r>
            <a:r>
              <a:rPr spc="-95" dirty="0"/>
              <a:t> </a:t>
            </a:r>
            <a:r>
              <a:rPr dirty="0"/>
              <a:t>IN</a:t>
            </a:r>
          </a:p>
        </p:txBody>
      </p:sp>
      <p:sp>
        <p:nvSpPr>
          <p:cNvPr id="4" name="object 4"/>
          <p:cNvSpPr/>
          <p:nvPr/>
        </p:nvSpPr>
        <p:spPr>
          <a:xfrm>
            <a:off x="228600" y="1676400"/>
            <a:ext cx="3784598" cy="2628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20538" y="1633220"/>
            <a:ext cx="3330575" cy="2553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</a:pPr>
            <a:r>
              <a:rPr sz="3200" b="1" i="1" spc="-5" dirty="0">
                <a:latin typeface="Calibri"/>
                <a:cs typeface="Calibri"/>
              </a:rPr>
              <a:t>SELECT </a:t>
            </a:r>
            <a:r>
              <a:rPr sz="3200" b="1" i="1" dirty="0">
                <a:latin typeface="Calibri"/>
                <a:cs typeface="Calibri"/>
              </a:rPr>
              <a:t>*</a:t>
            </a:r>
            <a:endParaRPr sz="3200">
              <a:latin typeface="Calibri"/>
              <a:cs typeface="Calibri"/>
            </a:endParaRPr>
          </a:p>
          <a:p>
            <a:pPr marL="469900" marR="74295">
              <a:lnSpc>
                <a:spcPts val="3800"/>
              </a:lnSpc>
              <a:spcBef>
                <a:spcPts val="140"/>
              </a:spcBef>
            </a:pPr>
            <a:r>
              <a:rPr sz="3200" b="1" i="1" dirty="0">
                <a:latin typeface="Calibri"/>
                <a:cs typeface="Calibri"/>
              </a:rPr>
              <a:t>FROM</a:t>
            </a:r>
            <a:r>
              <a:rPr sz="3200" b="1" i="1" spc="-70" dirty="0">
                <a:latin typeface="Calibri"/>
                <a:cs typeface="Calibri"/>
              </a:rPr>
              <a:t> </a:t>
            </a:r>
            <a:r>
              <a:rPr sz="3200" b="1" i="1" spc="-5" dirty="0">
                <a:latin typeface="Calibri"/>
                <a:cs typeface="Calibri"/>
              </a:rPr>
              <a:t>Employee  WHERE</a:t>
            </a:r>
            <a:r>
              <a:rPr sz="3200" b="1" i="1" spc="-20" dirty="0">
                <a:latin typeface="Calibri"/>
                <a:cs typeface="Calibri"/>
              </a:rPr>
              <a:t> </a:t>
            </a:r>
            <a:r>
              <a:rPr sz="3200" b="1" i="1" spc="-5" dirty="0">
                <a:latin typeface="Calibri"/>
                <a:cs typeface="Calibri"/>
              </a:rPr>
              <a:t>Name</a:t>
            </a:r>
            <a:endParaRPr sz="3200">
              <a:latin typeface="Calibri"/>
              <a:cs typeface="Calibri"/>
            </a:endParaRPr>
          </a:p>
          <a:p>
            <a:pPr marL="745490">
              <a:lnSpc>
                <a:spcPts val="3779"/>
              </a:lnSpc>
            </a:pPr>
            <a:r>
              <a:rPr sz="3200" b="1" i="1" spc="-5" dirty="0">
                <a:latin typeface="Calibri"/>
                <a:cs typeface="Calibri"/>
              </a:rPr>
              <a:t>NOT</a:t>
            </a:r>
            <a:r>
              <a:rPr sz="3200" b="1" i="1" spc="-15" dirty="0">
                <a:latin typeface="Calibri"/>
                <a:cs typeface="Calibri"/>
              </a:rPr>
              <a:t> </a:t>
            </a:r>
            <a:r>
              <a:rPr sz="3200" b="1" i="1" spc="-5" dirty="0">
                <a:latin typeface="Calibri"/>
                <a:cs typeface="Calibri"/>
              </a:rPr>
              <a:t>IN</a:t>
            </a:r>
            <a:endParaRPr sz="3200">
              <a:latin typeface="Calibri"/>
              <a:cs typeface="Calibri"/>
            </a:endParaRPr>
          </a:p>
          <a:p>
            <a:pPr marL="745490">
              <a:lnSpc>
                <a:spcPct val="100000"/>
              </a:lnSpc>
              <a:spcBef>
                <a:spcPts val="725"/>
              </a:spcBef>
            </a:pPr>
            <a:r>
              <a:rPr sz="3200" b="1" i="1" spc="-5" dirty="0">
                <a:latin typeface="Calibri"/>
                <a:cs typeface="Calibri"/>
              </a:rPr>
              <a:t>(‘Chris’,</a:t>
            </a:r>
            <a:r>
              <a:rPr sz="3200" b="1" i="1" spc="-45" dirty="0">
                <a:latin typeface="Calibri"/>
                <a:cs typeface="Calibri"/>
              </a:rPr>
              <a:t> </a:t>
            </a:r>
            <a:r>
              <a:rPr sz="3200" b="1" i="1" spc="-5" dirty="0">
                <a:latin typeface="Calibri"/>
                <a:cs typeface="Calibri"/>
              </a:rPr>
              <a:t>‘Jane’);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0897" y="473408"/>
            <a:ext cx="3743303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This</a:t>
            </a:r>
            <a:r>
              <a:rPr spc="-65" dirty="0"/>
              <a:t> </a:t>
            </a:r>
            <a:r>
              <a:rPr spc="-5" dirty="0"/>
              <a:t>Lecture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540764"/>
            <a:ext cx="4021454" cy="3522979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Aliases and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‘Self-joins’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More WHERE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Clauses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Subqueries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IN, EXISTS, </a:t>
            </a:r>
            <a:r>
              <a:rPr sz="3200" dirty="0">
                <a:latin typeface="Calibri"/>
                <a:cs typeface="Calibri"/>
              </a:rPr>
              <a:t>ANY,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LIKE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ORDER</a:t>
            </a:r>
            <a:r>
              <a:rPr sz="3200" spc="-5" dirty="0">
                <a:latin typeface="Calibri"/>
                <a:cs typeface="Calibri"/>
              </a:rPr>
              <a:t> BY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508650"/>
            <a:ext cx="2438400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NOT</a:t>
            </a:r>
            <a:r>
              <a:rPr spc="-95" dirty="0"/>
              <a:t> </a:t>
            </a:r>
            <a:r>
              <a:rPr dirty="0"/>
              <a:t>IN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1560747"/>
            <a:ext cx="3784598" cy="2628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20540" y="1450658"/>
            <a:ext cx="2974340" cy="2239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29"/>
              </a:lnSpc>
              <a:spcBef>
                <a:spcPts val="100"/>
              </a:spcBef>
            </a:pPr>
            <a:r>
              <a:rPr sz="2800" b="1" i="1" spc="-5" dirty="0">
                <a:latin typeface="Calibri"/>
                <a:cs typeface="Calibri"/>
              </a:rPr>
              <a:t>SELECT </a:t>
            </a:r>
            <a:r>
              <a:rPr sz="2800" b="1" i="1" dirty="0">
                <a:latin typeface="Calibri"/>
                <a:cs typeface="Calibri"/>
              </a:rPr>
              <a:t>*</a:t>
            </a:r>
            <a:endParaRPr sz="2800">
              <a:latin typeface="Calibri"/>
              <a:cs typeface="Calibri"/>
            </a:endParaRPr>
          </a:p>
          <a:p>
            <a:pPr marL="469900" marR="65405">
              <a:lnSpc>
                <a:spcPts val="3400"/>
              </a:lnSpc>
              <a:spcBef>
                <a:spcPts val="50"/>
              </a:spcBef>
            </a:pPr>
            <a:r>
              <a:rPr sz="2800" b="1" i="1" dirty="0">
                <a:latin typeface="Calibri"/>
                <a:cs typeface="Calibri"/>
              </a:rPr>
              <a:t>FROM</a:t>
            </a:r>
            <a:r>
              <a:rPr sz="2800" b="1" i="1" spc="-70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Employee  WHERE</a:t>
            </a:r>
            <a:r>
              <a:rPr sz="2800" b="1" i="1" spc="-20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Name</a:t>
            </a:r>
            <a:endParaRPr sz="2800">
              <a:latin typeface="Calibri"/>
              <a:cs typeface="Calibri"/>
            </a:endParaRPr>
          </a:p>
          <a:p>
            <a:pPr marL="791210">
              <a:lnSpc>
                <a:spcPts val="3180"/>
              </a:lnSpc>
            </a:pPr>
            <a:r>
              <a:rPr sz="2800" b="1" i="1" spc="-5" dirty="0">
                <a:latin typeface="Calibri"/>
                <a:cs typeface="Calibri"/>
              </a:rPr>
              <a:t>NOT</a:t>
            </a:r>
            <a:r>
              <a:rPr sz="2800" b="1" i="1" spc="-15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IN</a:t>
            </a:r>
            <a:endParaRPr sz="2800">
              <a:latin typeface="Calibri"/>
              <a:cs typeface="Calibri"/>
            </a:endParaRPr>
          </a:p>
          <a:p>
            <a:pPr marL="710565">
              <a:lnSpc>
                <a:spcPct val="100000"/>
              </a:lnSpc>
              <a:spcBef>
                <a:spcPts val="710"/>
              </a:spcBef>
            </a:pPr>
            <a:r>
              <a:rPr sz="2800" b="1" i="1" spc="-5" dirty="0">
                <a:latin typeface="Calibri"/>
                <a:cs typeface="Calibri"/>
              </a:rPr>
              <a:t>(‘Chris’,</a:t>
            </a:r>
            <a:r>
              <a:rPr sz="2800" b="1" i="1" spc="-45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‘Jane’);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12392" y="4311131"/>
            <a:ext cx="4274404" cy="1830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9" y="1592579"/>
            <a:ext cx="3764915" cy="3776979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5080" indent="-342900" algn="just">
              <a:lnSpc>
                <a:spcPct val="89400"/>
              </a:lnSpc>
              <a:spcBef>
                <a:spcPts val="5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Using </a:t>
            </a:r>
            <a:r>
              <a:rPr sz="3200" spc="-5" dirty="0">
                <a:latin typeface="Calibri"/>
                <a:cs typeface="Calibri"/>
              </a:rPr>
              <a:t>EXISTS we </a:t>
            </a:r>
            <a:r>
              <a:rPr sz="3200" dirty="0">
                <a:latin typeface="Calibri"/>
                <a:cs typeface="Calibri"/>
              </a:rPr>
              <a:t>can  see </a:t>
            </a:r>
            <a:r>
              <a:rPr sz="3200" spc="-5" dirty="0">
                <a:latin typeface="Calibri"/>
                <a:cs typeface="Calibri"/>
              </a:rPr>
              <a:t>whether there </a:t>
            </a:r>
            <a:r>
              <a:rPr sz="3200" dirty="0">
                <a:latin typeface="Calibri"/>
                <a:cs typeface="Calibri"/>
              </a:rPr>
              <a:t>is  at least </a:t>
            </a:r>
            <a:r>
              <a:rPr sz="3200" spc="-5" dirty="0">
                <a:latin typeface="Calibri"/>
                <a:cs typeface="Calibri"/>
              </a:rPr>
              <a:t>one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element  </a:t>
            </a:r>
            <a:r>
              <a:rPr sz="3200" dirty="0">
                <a:latin typeface="Calibri"/>
                <a:cs typeface="Calibri"/>
              </a:rPr>
              <a:t>in a given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set</a:t>
            </a:r>
          </a:p>
          <a:p>
            <a:pPr marL="355600" marR="57150" indent="-342900" algn="just">
              <a:lnSpc>
                <a:spcPts val="3429"/>
              </a:lnSpc>
              <a:spcBef>
                <a:spcPts val="88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NOT </a:t>
            </a:r>
            <a:r>
              <a:rPr sz="3200" spc="-5" dirty="0">
                <a:latin typeface="Calibri"/>
                <a:cs typeface="Calibri"/>
              </a:rPr>
              <a:t>EXISTS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true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if  the set is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empty</a:t>
            </a:r>
            <a:endParaRPr sz="3200" dirty="0">
              <a:latin typeface="Calibri"/>
              <a:cs typeface="Calibri"/>
            </a:endParaRPr>
          </a:p>
          <a:p>
            <a:pPr marL="355600" marR="109220" indent="-342900">
              <a:lnSpc>
                <a:spcPts val="3429"/>
              </a:lnSpc>
              <a:spcBef>
                <a:spcPts val="8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The set is </a:t>
            </a:r>
            <a:r>
              <a:rPr sz="3200" spc="-5" dirty="0">
                <a:latin typeface="Calibri"/>
                <a:cs typeface="Calibri"/>
              </a:rPr>
              <a:t>always  </a:t>
            </a:r>
            <a:r>
              <a:rPr sz="3200" dirty="0">
                <a:latin typeface="Calibri"/>
                <a:cs typeface="Calibri"/>
              </a:rPr>
              <a:t>given by 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subquery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/>
              <a:t>E</a:t>
            </a:r>
            <a:r>
              <a:rPr spc="-5" dirty="0"/>
              <a:t>XI</a:t>
            </a:r>
            <a:r>
              <a:rPr dirty="0"/>
              <a:t>STS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4724400" y="1676400"/>
            <a:ext cx="3604895" cy="481892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18490" marR="15240" indent="-457200">
              <a:lnSpc>
                <a:spcPct val="109700"/>
              </a:lnSpc>
              <a:spcBef>
                <a:spcPts val="85"/>
              </a:spcBef>
            </a:pPr>
            <a:r>
              <a:rPr i="1" spc="-5" dirty="0"/>
              <a:t>SELECT columns  </a:t>
            </a:r>
            <a:r>
              <a:rPr dirty="0"/>
              <a:t>FROM </a:t>
            </a:r>
            <a:r>
              <a:rPr spc="-5" dirty="0"/>
              <a:t>tables  WHERE EXISTS</a:t>
            </a:r>
            <a:r>
              <a:rPr spc="-40" dirty="0"/>
              <a:t> </a:t>
            </a:r>
            <a:r>
              <a:rPr spc="-5" dirty="0"/>
              <a:t>set</a:t>
            </a:r>
            <a:r>
              <a:rPr spc="-5" dirty="0" smtClean="0"/>
              <a:t>;</a:t>
            </a:r>
            <a:endParaRPr lang="en-US" spc="-5" dirty="0" smtClean="0"/>
          </a:p>
          <a:p>
            <a:pPr marL="618490" marR="15240" indent="-457200">
              <a:lnSpc>
                <a:spcPct val="109700"/>
              </a:lnSpc>
              <a:spcBef>
                <a:spcPts val="85"/>
              </a:spcBef>
            </a:pPr>
            <a:r>
              <a:rPr i="1" spc="-5" dirty="0" smtClean="0"/>
              <a:t>SELECT </a:t>
            </a:r>
            <a:r>
              <a:rPr i="1" spc="-5" dirty="0"/>
              <a:t>columns  </a:t>
            </a:r>
            <a:r>
              <a:rPr dirty="0"/>
              <a:t>FROM</a:t>
            </a:r>
            <a:r>
              <a:rPr spc="-80" dirty="0"/>
              <a:t> </a:t>
            </a:r>
            <a:r>
              <a:rPr spc="-5" dirty="0"/>
              <a:t>tables  WHERE</a:t>
            </a:r>
          </a:p>
          <a:p>
            <a:pPr marL="1075690">
              <a:lnSpc>
                <a:spcPct val="100000"/>
              </a:lnSpc>
              <a:spcBef>
                <a:spcPts val="240"/>
              </a:spcBef>
            </a:pPr>
            <a:r>
              <a:rPr i="1" dirty="0"/>
              <a:t>NOT </a:t>
            </a:r>
            <a:r>
              <a:rPr i="1" spc="-5" dirty="0"/>
              <a:t>EXISTS</a:t>
            </a:r>
            <a:r>
              <a:rPr i="1" spc="-55" dirty="0"/>
              <a:t> </a:t>
            </a:r>
            <a:r>
              <a:rPr i="1" spc="-5" dirty="0"/>
              <a:t>set;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/>
              <a:t>E</a:t>
            </a:r>
            <a:r>
              <a:rPr spc="-5" dirty="0"/>
              <a:t>XI</a:t>
            </a:r>
            <a:r>
              <a:rPr dirty="0"/>
              <a:t>STS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2168954"/>
            <a:ext cx="3784598" cy="2628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39" y="1633220"/>
            <a:ext cx="8005445" cy="447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6665">
              <a:lnSpc>
                <a:spcPts val="2840"/>
              </a:lnSpc>
              <a:spcBef>
                <a:spcPts val="100"/>
              </a:spcBef>
            </a:pPr>
            <a:r>
              <a:rPr sz="2400" b="1" i="1" spc="-5" dirty="0">
                <a:latin typeface="Calibri"/>
                <a:cs typeface="Calibri"/>
              </a:rPr>
              <a:t>SELECT </a:t>
            </a:r>
            <a:r>
              <a:rPr sz="2400" b="1" i="1" dirty="0">
                <a:latin typeface="Calibri"/>
                <a:cs typeface="Calibri"/>
              </a:rPr>
              <a:t>*</a:t>
            </a:r>
            <a:endParaRPr sz="2400">
              <a:latin typeface="Calibri"/>
              <a:cs typeface="Calibri"/>
            </a:endParaRPr>
          </a:p>
          <a:p>
            <a:pPr marL="4253865" marR="891540">
              <a:lnSpc>
                <a:spcPts val="2900"/>
              </a:lnSpc>
              <a:spcBef>
                <a:spcPts val="40"/>
              </a:spcBef>
            </a:pPr>
            <a:r>
              <a:rPr sz="2400" b="1" i="1" dirty="0">
                <a:latin typeface="Calibri"/>
                <a:cs typeface="Calibri"/>
              </a:rPr>
              <a:t>FROM </a:t>
            </a:r>
            <a:r>
              <a:rPr sz="2400" b="1" i="1" spc="-5" dirty="0">
                <a:latin typeface="Calibri"/>
                <a:cs typeface="Calibri"/>
              </a:rPr>
              <a:t>Employee </a:t>
            </a:r>
            <a:r>
              <a:rPr sz="2400" b="1" i="1" dirty="0">
                <a:latin typeface="Calibri"/>
                <a:cs typeface="Calibri"/>
              </a:rPr>
              <a:t>AS</a:t>
            </a:r>
            <a:r>
              <a:rPr sz="2400" b="1" i="1" spc="-6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E1  </a:t>
            </a:r>
            <a:r>
              <a:rPr sz="2400" b="1" i="1" spc="-5" dirty="0">
                <a:latin typeface="Calibri"/>
                <a:cs typeface="Calibri"/>
              </a:rPr>
              <a:t>WHERE EXISTS</a:t>
            </a:r>
            <a:r>
              <a:rPr sz="2400" b="1" i="1" spc="-1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(</a:t>
            </a:r>
            <a:endParaRPr sz="2400">
              <a:latin typeface="Calibri"/>
              <a:cs typeface="Calibri"/>
            </a:endParaRPr>
          </a:p>
          <a:p>
            <a:pPr marL="4711065">
              <a:lnSpc>
                <a:spcPts val="2850"/>
              </a:lnSpc>
              <a:spcBef>
                <a:spcPts val="495"/>
              </a:spcBef>
            </a:pPr>
            <a:r>
              <a:rPr sz="2400" b="1" i="1" spc="-5" dirty="0">
                <a:latin typeface="Calibri"/>
                <a:cs typeface="Calibri"/>
              </a:rPr>
              <a:t>SELECT </a:t>
            </a:r>
            <a:r>
              <a:rPr sz="2400" b="1" i="1" dirty="0">
                <a:latin typeface="Calibri"/>
                <a:cs typeface="Calibri"/>
              </a:rPr>
              <a:t>*</a:t>
            </a:r>
            <a:r>
              <a:rPr sz="2400" b="1" i="1" spc="-1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FROM</a:t>
            </a:r>
            <a:endParaRPr sz="2400">
              <a:latin typeface="Calibri"/>
              <a:cs typeface="Calibri"/>
            </a:endParaRPr>
          </a:p>
          <a:p>
            <a:pPr marL="5168265">
              <a:lnSpc>
                <a:spcPts val="2850"/>
              </a:lnSpc>
            </a:pPr>
            <a:r>
              <a:rPr sz="2400" b="1" i="1" spc="-5" dirty="0">
                <a:latin typeface="Calibri"/>
                <a:cs typeface="Calibri"/>
              </a:rPr>
              <a:t>Employee </a:t>
            </a:r>
            <a:r>
              <a:rPr sz="2400" b="1" i="1" dirty="0">
                <a:latin typeface="Calibri"/>
                <a:cs typeface="Calibri"/>
              </a:rPr>
              <a:t>AS</a:t>
            </a:r>
            <a:r>
              <a:rPr sz="2400" b="1" i="1" spc="-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E2</a:t>
            </a:r>
            <a:endParaRPr sz="2400">
              <a:latin typeface="Calibri"/>
              <a:cs typeface="Calibri"/>
            </a:endParaRPr>
          </a:p>
          <a:p>
            <a:pPr marL="5168265">
              <a:lnSpc>
                <a:spcPct val="100000"/>
              </a:lnSpc>
              <a:spcBef>
                <a:spcPts val="595"/>
              </a:spcBef>
            </a:pPr>
            <a:r>
              <a:rPr sz="2400" b="1" i="1" spc="-5" dirty="0">
                <a:latin typeface="Calibri"/>
                <a:cs typeface="Calibri"/>
              </a:rPr>
              <a:t>WHERE E1.Name</a:t>
            </a:r>
            <a:r>
              <a:rPr sz="2400" b="1" i="1" spc="-1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  <a:p>
            <a:pPr marR="183515" algn="r">
              <a:lnSpc>
                <a:spcPct val="100000"/>
              </a:lnSpc>
              <a:spcBef>
                <a:spcPts val="620"/>
              </a:spcBef>
            </a:pPr>
            <a:r>
              <a:rPr sz="2400" b="1" i="1" dirty="0">
                <a:latin typeface="Calibri"/>
                <a:cs typeface="Calibri"/>
              </a:rPr>
              <a:t>E</a:t>
            </a:r>
            <a:r>
              <a:rPr sz="2400" b="1" i="1" spc="-5" dirty="0">
                <a:latin typeface="Calibri"/>
                <a:cs typeface="Calibri"/>
              </a:rPr>
              <a:t>2</a:t>
            </a:r>
            <a:r>
              <a:rPr sz="2400" b="1" i="1" dirty="0">
                <a:latin typeface="Calibri"/>
                <a:cs typeface="Calibri"/>
              </a:rPr>
              <a:t>.</a:t>
            </a:r>
            <a:r>
              <a:rPr sz="2400" b="1" i="1" spc="-5" dirty="0">
                <a:latin typeface="Calibri"/>
                <a:cs typeface="Calibri"/>
              </a:rPr>
              <a:t>Manag</a:t>
            </a:r>
            <a:r>
              <a:rPr sz="2400" b="1" i="1" dirty="0">
                <a:latin typeface="Calibri"/>
                <a:cs typeface="Calibri"/>
              </a:rPr>
              <a:t>er</a:t>
            </a:r>
            <a:r>
              <a:rPr sz="2400" b="1" i="1" spc="-5" dirty="0">
                <a:latin typeface="Calibri"/>
                <a:cs typeface="Calibri"/>
              </a:rPr>
              <a:t>)</a:t>
            </a:r>
            <a:r>
              <a:rPr sz="2400" b="1" i="1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469900" marR="5080" indent="-457200">
              <a:lnSpc>
                <a:spcPts val="3800"/>
              </a:lnSpc>
              <a:spcBef>
                <a:spcPts val="237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Calibri"/>
                <a:cs typeface="Calibri"/>
              </a:rPr>
              <a:t>Retrieve </a:t>
            </a:r>
            <a:r>
              <a:rPr sz="3200" dirty="0">
                <a:latin typeface="Calibri"/>
                <a:cs typeface="Calibri"/>
              </a:rPr>
              <a:t>all the info </a:t>
            </a:r>
            <a:r>
              <a:rPr sz="3200" spc="-5" dirty="0">
                <a:latin typeface="Calibri"/>
                <a:cs typeface="Calibri"/>
              </a:rPr>
              <a:t>for those employees who  are </a:t>
            </a:r>
            <a:r>
              <a:rPr sz="3200" dirty="0">
                <a:latin typeface="Calibri"/>
                <a:cs typeface="Calibri"/>
              </a:rPr>
              <a:t>also </a:t>
            </a:r>
            <a:r>
              <a:rPr sz="3200" spc="-5" dirty="0">
                <a:latin typeface="Calibri"/>
                <a:cs typeface="Calibri"/>
              </a:rPr>
              <a:t>managers.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7091" y="301391"/>
            <a:ext cx="15151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</a:t>
            </a:r>
            <a:r>
              <a:rPr spc="-5" dirty="0"/>
              <a:t>XI</a:t>
            </a:r>
            <a:r>
              <a:rPr dirty="0"/>
              <a:t>STS</a:t>
            </a:r>
          </a:p>
        </p:txBody>
      </p:sp>
      <p:sp>
        <p:nvSpPr>
          <p:cNvPr id="4" name="object 4"/>
          <p:cNvSpPr/>
          <p:nvPr/>
        </p:nvSpPr>
        <p:spPr>
          <a:xfrm>
            <a:off x="838200" y="1074158"/>
            <a:ext cx="7454898" cy="5460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/>
              <a:t>E</a:t>
            </a:r>
            <a:r>
              <a:rPr spc="-5" dirty="0"/>
              <a:t>XI</a:t>
            </a:r>
            <a:r>
              <a:rPr dirty="0"/>
              <a:t>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461611"/>
            <a:ext cx="743965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5" dirty="0">
                <a:latin typeface="Calibri"/>
                <a:cs typeface="Calibri"/>
              </a:rPr>
              <a:t>SELECT </a:t>
            </a:r>
            <a:r>
              <a:rPr sz="2000" b="1" i="1" dirty="0">
                <a:latin typeface="Calibri"/>
                <a:cs typeface="Calibri"/>
              </a:rPr>
              <a:t>* FROM </a:t>
            </a:r>
            <a:r>
              <a:rPr sz="2000" b="1" i="1" spc="-5" dirty="0">
                <a:latin typeface="Calibri"/>
                <a:cs typeface="Calibri"/>
              </a:rPr>
              <a:t>Employee </a:t>
            </a:r>
            <a:r>
              <a:rPr sz="2000" b="1" i="1" dirty="0">
                <a:latin typeface="Calibri"/>
                <a:cs typeface="Calibri"/>
              </a:rPr>
              <a:t>AS E1 </a:t>
            </a:r>
            <a:r>
              <a:rPr sz="2000" b="1" i="1" spc="-5" dirty="0">
                <a:latin typeface="Calibri"/>
                <a:cs typeface="Calibri"/>
              </a:rPr>
              <a:t>WHERE</a:t>
            </a:r>
            <a:r>
              <a:rPr sz="2000" b="1" i="1" dirty="0">
                <a:latin typeface="Calibri"/>
                <a:cs typeface="Calibri"/>
              </a:rPr>
              <a:t> </a:t>
            </a:r>
            <a:r>
              <a:rPr sz="2000" b="1" i="1" spc="-5" dirty="0">
                <a:latin typeface="Calibri"/>
                <a:cs typeface="Calibri"/>
              </a:rPr>
              <a:t>EXISTS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b="1" i="1" spc="-5" dirty="0">
                <a:latin typeface="Calibri"/>
                <a:cs typeface="Calibri"/>
              </a:rPr>
              <a:t>(SELECT </a:t>
            </a:r>
            <a:r>
              <a:rPr sz="2000" b="1" i="1" dirty="0">
                <a:latin typeface="Calibri"/>
                <a:cs typeface="Calibri"/>
              </a:rPr>
              <a:t>* FROM </a:t>
            </a:r>
            <a:r>
              <a:rPr sz="2000" b="1" i="1" spc="-5" dirty="0">
                <a:latin typeface="Calibri"/>
                <a:cs typeface="Calibri"/>
              </a:rPr>
              <a:t>Employee </a:t>
            </a:r>
            <a:r>
              <a:rPr sz="2000" b="1" i="1" dirty="0">
                <a:latin typeface="Calibri"/>
                <a:cs typeface="Calibri"/>
              </a:rPr>
              <a:t>AS E2 </a:t>
            </a:r>
            <a:r>
              <a:rPr sz="2000" b="1" i="1" spc="-5" dirty="0">
                <a:latin typeface="Calibri"/>
                <a:cs typeface="Calibri"/>
              </a:rPr>
              <a:t>WHERE E1.Name </a:t>
            </a:r>
            <a:r>
              <a:rPr sz="2000" b="1" i="1" dirty="0">
                <a:latin typeface="Calibri"/>
                <a:cs typeface="Calibri"/>
              </a:rPr>
              <a:t>=</a:t>
            </a:r>
            <a:r>
              <a:rPr sz="2000" b="1" i="1" spc="40" dirty="0">
                <a:latin typeface="Calibri"/>
                <a:cs typeface="Calibri"/>
              </a:rPr>
              <a:t> </a:t>
            </a:r>
            <a:r>
              <a:rPr sz="2000" b="1" i="1" spc="-5" dirty="0">
                <a:latin typeface="Calibri"/>
                <a:cs typeface="Calibri"/>
              </a:rPr>
              <a:t>E2.Manager);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3599" y="2179459"/>
            <a:ext cx="7404098" cy="1993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2400" y="4349750"/>
            <a:ext cx="3759198" cy="2006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/>
              <a:t>E</a:t>
            </a:r>
            <a:r>
              <a:rPr spc="-5" dirty="0"/>
              <a:t>XI</a:t>
            </a:r>
            <a:r>
              <a:rPr dirty="0"/>
              <a:t>STS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2168954"/>
            <a:ext cx="3784598" cy="2628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20538" y="1633220"/>
            <a:ext cx="4041775" cy="280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sz="2400" b="1" i="1" spc="-5" dirty="0">
                <a:latin typeface="Calibri"/>
                <a:cs typeface="Calibri"/>
              </a:rPr>
              <a:t>SELECT </a:t>
            </a:r>
            <a:r>
              <a:rPr sz="2400" b="1" i="1" dirty="0">
                <a:latin typeface="Calibri"/>
                <a:cs typeface="Calibri"/>
              </a:rPr>
              <a:t>*</a:t>
            </a:r>
            <a:endParaRPr sz="2400">
              <a:latin typeface="Calibri"/>
              <a:cs typeface="Calibri"/>
            </a:endParaRPr>
          </a:p>
          <a:p>
            <a:pPr marL="469900" marR="712470">
              <a:lnSpc>
                <a:spcPts val="2900"/>
              </a:lnSpc>
              <a:spcBef>
                <a:spcPts val="40"/>
              </a:spcBef>
            </a:pPr>
            <a:r>
              <a:rPr sz="2400" b="1" i="1" dirty="0">
                <a:latin typeface="Calibri"/>
                <a:cs typeface="Calibri"/>
              </a:rPr>
              <a:t>FROM </a:t>
            </a:r>
            <a:r>
              <a:rPr sz="2400" b="1" i="1" spc="-5" dirty="0">
                <a:latin typeface="Calibri"/>
                <a:cs typeface="Calibri"/>
              </a:rPr>
              <a:t>Employee </a:t>
            </a:r>
            <a:r>
              <a:rPr sz="2400" b="1" i="1" dirty="0">
                <a:latin typeface="Calibri"/>
                <a:cs typeface="Calibri"/>
              </a:rPr>
              <a:t>AS</a:t>
            </a:r>
            <a:r>
              <a:rPr sz="2400" b="1" i="1" spc="-6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E1  </a:t>
            </a:r>
            <a:r>
              <a:rPr sz="2400" b="1" i="1" spc="-5" dirty="0">
                <a:latin typeface="Calibri"/>
                <a:cs typeface="Calibri"/>
              </a:rPr>
              <a:t>WHERE EXISTS</a:t>
            </a:r>
            <a:r>
              <a:rPr sz="2400" b="1" i="1" spc="-1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(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ts val="2850"/>
              </a:lnSpc>
              <a:spcBef>
                <a:spcPts val="495"/>
              </a:spcBef>
            </a:pPr>
            <a:r>
              <a:rPr sz="2400" b="1" i="1" spc="-5" dirty="0">
                <a:latin typeface="Calibri"/>
                <a:cs typeface="Calibri"/>
              </a:rPr>
              <a:t>SELECT </a:t>
            </a:r>
            <a:r>
              <a:rPr sz="2400" b="1" i="1" dirty="0">
                <a:latin typeface="Calibri"/>
                <a:cs typeface="Calibri"/>
              </a:rPr>
              <a:t>*</a:t>
            </a:r>
            <a:r>
              <a:rPr sz="2400" b="1" i="1" spc="-1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FROM</a:t>
            </a:r>
            <a:endParaRPr sz="2400">
              <a:latin typeface="Calibri"/>
              <a:cs typeface="Calibri"/>
            </a:endParaRPr>
          </a:p>
          <a:p>
            <a:pPr marL="1384300">
              <a:lnSpc>
                <a:spcPts val="2850"/>
              </a:lnSpc>
            </a:pPr>
            <a:r>
              <a:rPr sz="2400" b="1" i="1" spc="-5" dirty="0">
                <a:latin typeface="Calibri"/>
                <a:cs typeface="Calibri"/>
              </a:rPr>
              <a:t>Employee </a:t>
            </a:r>
            <a:r>
              <a:rPr sz="2400" b="1" i="1" dirty="0">
                <a:latin typeface="Calibri"/>
                <a:cs typeface="Calibri"/>
              </a:rPr>
              <a:t>AS</a:t>
            </a:r>
            <a:r>
              <a:rPr sz="2400" b="1" i="1" spc="-1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E2</a:t>
            </a:r>
            <a:endParaRPr sz="2400">
              <a:latin typeface="Calibri"/>
              <a:cs typeface="Calibri"/>
            </a:endParaRPr>
          </a:p>
          <a:p>
            <a:pPr marL="1384300">
              <a:lnSpc>
                <a:spcPct val="100000"/>
              </a:lnSpc>
              <a:spcBef>
                <a:spcPts val="595"/>
              </a:spcBef>
            </a:pPr>
            <a:r>
              <a:rPr sz="2400" b="1" i="1" spc="-5" dirty="0">
                <a:latin typeface="Calibri"/>
                <a:cs typeface="Calibri"/>
              </a:rPr>
              <a:t>WHERE E1.Name</a:t>
            </a:r>
            <a:r>
              <a:rPr sz="2400" b="1" i="1" spc="-2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  <a:p>
            <a:pPr marL="2298700">
              <a:lnSpc>
                <a:spcPct val="100000"/>
              </a:lnSpc>
              <a:spcBef>
                <a:spcPts val="620"/>
              </a:spcBef>
            </a:pPr>
            <a:r>
              <a:rPr sz="2400" b="1" i="1" spc="-5" dirty="0">
                <a:latin typeface="Calibri"/>
                <a:cs typeface="Calibri"/>
              </a:rPr>
              <a:t>E2.Manager);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67250" y="4843462"/>
            <a:ext cx="3771898" cy="128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839" y="2115820"/>
            <a:ext cx="3562350" cy="9956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60"/>
              </a:spcBef>
            </a:pPr>
            <a:r>
              <a:rPr sz="3200" dirty="0">
                <a:latin typeface="Calibri"/>
                <a:cs typeface="Calibri"/>
              </a:rPr>
              <a:t>a single value to a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set 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values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39" y="3191255"/>
            <a:ext cx="35020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They </a:t>
            </a:r>
            <a:r>
              <a:rPr sz="3200" spc="-5" dirty="0">
                <a:latin typeface="Calibri"/>
                <a:cs typeface="Calibri"/>
              </a:rPr>
              <a:t>are </a:t>
            </a:r>
            <a:r>
              <a:rPr sz="3200" dirty="0">
                <a:latin typeface="Calibri"/>
                <a:cs typeface="Calibri"/>
              </a:rPr>
              <a:t>used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with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4160520"/>
            <a:ext cx="34778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like </a:t>
            </a:r>
            <a:r>
              <a:rPr sz="3200" spc="-5" dirty="0">
                <a:latin typeface="Calibri"/>
                <a:cs typeface="Calibri"/>
              </a:rPr>
              <a:t>=, &gt;, &lt;, &lt;&gt;, &gt;=,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&lt;=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39" y="1633220"/>
            <a:ext cx="78759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4368165" algn="l"/>
              </a:tabLst>
            </a:pPr>
            <a:r>
              <a:rPr sz="3200" dirty="0">
                <a:latin typeface="Calibri"/>
                <a:cs typeface="Calibri"/>
              </a:rPr>
              <a:t>ANY and ALL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compare</a:t>
            </a:r>
            <a:r>
              <a:rPr sz="3200" spc="-430" dirty="0">
                <a:latin typeface="Calibri"/>
                <a:cs typeface="Calibri"/>
              </a:rPr>
              <a:t> </a:t>
            </a:r>
            <a:r>
              <a:rPr sz="3200" dirty="0">
                <a:latin typeface="Arial"/>
                <a:cs typeface="Arial"/>
              </a:rPr>
              <a:t>•	</a:t>
            </a:r>
            <a:r>
              <a:rPr sz="3200" b="1" spc="-5" dirty="0">
                <a:latin typeface="Calibri"/>
                <a:cs typeface="Calibri"/>
              </a:rPr>
              <a:t>val </a:t>
            </a:r>
            <a:r>
              <a:rPr sz="3200" b="1" dirty="0">
                <a:latin typeface="Calibri"/>
                <a:cs typeface="Calibri"/>
              </a:rPr>
              <a:t>= </a:t>
            </a:r>
            <a:r>
              <a:rPr sz="3200" b="1" spc="-5" dirty="0">
                <a:latin typeface="Calibri"/>
                <a:cs typeface="Calibri"/>
              </a:rPr>
              <a:t>ANY(set)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true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92040" y="2115820"/>
            <a:ext cx="3596640" cy="14909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sz="3200" dirty="0">
                <a:latin typeface="Calibri"/>
                <a:cs typeface="Calibri"/>
              </a:rPr>
              <a:t>if </a:t>
            </a:r>
            <a:r>
              <a:rPr sz="3200" spc="-5" dirty="0">
                <a:latin typeface="Calibri"/>
                <a:cs typeface="Calibri"/>
              </a:rPr>
              <a:t>there </a:t>
            </a:r>
            <a:r>
              <a:rPr sz="3200" dirty="0">
                <a:latin typeface="Calibri"/>
                <a:cs typeface="Calibri"/>
              </a:rPr>
              <a:t>is at least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one  member of </a:t>
            </a:r>
            <a:r>
              <a:rPr sz="3200" dirty="0">
                <a:latin typeface="Calibri"/>
                <a:cs typeface="Calibri"/>
              </a:rPr>
              <a:t>the set  equal to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value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39" y="3677920"/>
            <a:ext cx="77069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25265" algn="l"/>
              </a:tabLst>
            </a:pPr>
            <a:r>
              <a:rPr sz="3200" spc="-5" dirty="0">
                <a:latin typeface="Calibri"/>
                <a:cs typeface="Calibri"/>
              </a:rPr>
              <a:t>comparison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operators</a:t>
            </a:r>
            <a:r>
              <a:rPr sz="3200" spc="10" dirty="0">
                <a:latin typeface="Arial"/>
                <a:cs typeface="Arial"/>
              </a:rPr>
              <a:t>•	</a:t>
            </a:r>
            <a:r>
              <a:rPr sz="3200" b="1" spc="-5" dirty="0">
                <a:latin typeface="Calibri"/>
                <a:cs typeface="Calibri"/>
              </a:rPr>
              <a:t>val </a:t>
            </a:r>
            <a:r>
              <a:rPr sz="3200" b="1" dirty="0">
                <a:latin typeface="Calibri"/>
                <a:cs typeface="Calibri"/>
              </a:rPr>
              <a:t>= </a:t>
            </a:r>
            <a:r>
              <a:rPr sz="3200" b="1" spc="-5" dirty="0">
                <a:latin typeface="Calibri"/>
                <a:cs typeface="Calibri"/>
              </a:rPr>
              <a:t>ALL(set)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true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if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92040" y="4160520"/>
            <a:ext cx="3249295" cy="14909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0299"/>
              </a:lnSpc>
              <a:spcBef>
                <a:spcPts val="85"/>
              </a:spcBef>
            </a:pPr>
            <a:r>
              <a:rPr sz="3200" dirty="0">
                <a:latin typeface="Calibri"/>
                <a:cs typeface="Calibri"/>
              </a:rPr>
              <a:t>all </a:t>
            </a:r>
            <a:r>
              <a:rPr sz="3200" spc="-5" dirty="0">
                <a:latin typeface="Calibri"/>
                <a:cs typeface="Calibri"/>
              </a:rPr>
              <a:t>members of </a:t>
            </a:r>
            <a:r>
              <a:rPr sz="3200" dirty="0">
                <a:latin typeface="Calibri"/>
                <a:cs typeface="Calibri"/>
              </a:rPr>
              <a:t>the  set </a:t>
            </a:r>
            <a:r>
              <a:rPr sz="3200" spc="-5" dirty="0">
                <a:latin typeface="Calibri"/>
                <a:cs typeface="Calibri"/>
              </a:rPr>
              <a:t>are </a:t>
            </a:r>
            <a:r>
              <a:rPr sz="3200" dirty="0">
                <a:latin typeface="Calibri"/>
                <a:cs typeface="Calibri"/>
              </a:rPr>
              <a:t>equal to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 value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438400" y="473408"/>
            <a:ext cx="4724400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ANY </a:t>
            </a:r>
            <a:r>
              <a:rPr dirty="0"/>
              <a:t>and</a:t>
            </a:r>
            <a:r>
              <a:rPr spc="-75" dirty="0"/>
              <a:t> </a:t>
            </a:r>
            <a:r>
              <a:rPr spc="-5" dirty="0"/>
              <a:t>ALL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1400" y="473408"/>
            <a:ext cx="1403000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</a:t>
            </a:r>
            <a:r>
              <a:rPr dirty="0"/>
              <a:t>LL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114165" marR="5080" indent="-342900">
              <a:lnSpc>
                <a:spcPts val="3800"/>
              </a:lnSpc>
              <a:spcBef>
                <a:spcPts val="260"/>
              </a:spcBef>
              <a:buFont typeface="Arial"/>
              <a:buChar char="•"/>
              <a:tabLst>
                <a:tab pos="4113529" algn="l"/>
                <a:tab pos="4114165" algn="l"/>
              </a:tabLst>
            </a:pPr>
            <a:r>
              <a:rPr dirty="0"/>
              <a:t>Find the </a:t>
            </a:r>
            <a:r>
              <a:rPr spc="-5" dirty="0"/>
              <a:t>name(s) of  </a:t>
            </a:r>
            <a:r>
              <a:rPr dirty="0"/>
              <a:t>the </a:t>
            </a:r>
            <a:r>
              <a:rPr spc="-5" dirty="0"/>
              <a:t>employee(s) who  earn </a:t>
            </a:r>
            <a:r>
              <a:rPr dirty="0"/>
              <a:t>the highest</a:t>
            </a:r>
            <a:r>
              <a:rPr spc="-55" dirty="0"/>
              <a:t> </a:t>
            </a:r>
            <a:r>
              <a:rPr spc="-5" dirty="0"/>
              <a:t>salary</a:t>
            </a:r>
          </a:p>
        </p:txBody>
      </p:sp>
      <p:sp>
        <p:nvSpPr>
          <p:cNvPr id="5" name="object 5"/>
          <p:cNvSpPr/>
          <p:nvPr/>
        </p:nvSpPr>
        <p:spPr>
          <a:xfrm>
            <a:off x="990600" y="1752600"/>
            <a:ext cx="2390345" cy="2628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4200" y="473408"/>
            <a:ext cx="1860200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</a:t>
            </a:r>
            <a:r>
              <a:rPr dirty="0"/>
              <a:t>LL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114165" marR="5080" indent="-342900">
              <a:lnSpc>
                <a:spcPts val="3800"/>
              </a:lnSpc>
              <a:spcBef>
                <a:spcPts val="260"/>
              </a:spcBef>
              <a:buFont typeface="Arial"/>
              <a:buChar char="•"/>
              <a:tabLst>
                <a:tab pos="4113529" algn="l"/>
                <a:tab pos="4114165" algn="l"/>
              </a:tabLst>
            </a:pPr>
            <a:r>
              <a:rPr dirty="0"/>
              <a:t>Find the </a:t>
            </a:r>
            <a:r>
              <a:rPr spc="-5" dirty="0"/>
              <a:t>name(s) of  </a:t>
            </a:r>
            <a:r>
              <a:rPr dirty="0"/>
              <a:t>the </a:t>
            </a:r>
            <a:r>
              <a:rPr spc="-5" dirty="0"/>
              <a:t>employee(s) who  earn </a:t>
            </a:r>
            <a:r>
              <a:rPr dirty="0"/>
              <a:t>the highest</a:t>
            </a:r>
            <a:r>
              <a:rPr spc="-55" dirty="0"/>
              <a:t> </a:t>
            </a:r>
            <a:r>
              <a:rPr spc="-5" dirty="0"/>
              <a:t>salary</a:t>
            </a:r>
          </a:p>
          <a:p>
            <a:pPr marL="3758565">
              <a:lnSpc>
                <a:spcPct val="100000"/>
              </a:lnSpc>
              <a:spcBef>
                <a:spcPts val="5"/>
              </a:spcBef>
            </a:pPr>
            <a:endParaRPr sz="3400">
              <a:latin typeface="Times New Roman"/>
              <a:cs typeface="Times New Roman"/>
            </a:endParaRPr>
          </a:p>
          <a:p>
            <a:pPr marL="4164329">
              <a:lnSpc>
                <a:spcPct val="100000"/>
              </a:lnSpc>
            </a:pPr>
            <a:r>
              <a:rPr sz="2400" b="1" i="1" spc="-5" dirty="0">
                <a:latin typeface="Calibri"/>
                <a:cs typeface="Calibri"/>
              </a:rPr>
              <a:t>SELECT Name</a:t>
            </a:r>
            <a:endParaRPr sz="2400">
              <a:latin typeface="Calibri"/>
              <a:cs typeface="Calibri"/>
            </a:endParaRPr>
          </a:p>
          <a:p>
            <a:pPr marL="4678680">
              <a:lnSpc>
                <a:spcPct val="100000"/>
              </a:lnSpc>
              <a:spcBef>
                <a:spcPts val="45"/>
              </a:spcBef>
            </a:pPr>
            <a:r>
              <a:rPr sz="2400" b="1" i="1" dirty="0">
                <a:latin typeface="Calibri"/>
                <a:cs typeface="Calibri"/>
              </a:rPr>
              <a:t>FROM</a:t>
            </a:r>
            <a:r>
              <a:rPr sz="2400" b="1" i="1" spc="-5" dirty="0">
                <a:latin typeface="Calibri"/>
                <a:cs typeface="Calibri"/>
              </a:rPr>
              <a:t> Employee</a:t>
            </a:r>
            <a:endParaRPr sz="2400">
              <a:latin typeface="Calibri"/>
              <a:cs typeface="Calibri"/>
            </a:endParaRPr>
          </a:p>
          <a:p>
            <a:pPr marL="5135880" marR="1027430" indent="-457200">
              <a:lnSpc>
                <a:spcPct val="118100"/>
              </a:lnSpc>
              <a:spcBef>
                <a:spcPts val="75"/>
              </a:spcBef>
            </a:pPr>
            <a:r>
              <a:rPr sz="2400" b="1" i="1" spc="-5" dirty="0">
                <a:latin typeface="Calibri"/>
                <a:cs typeface="Calibri"/>
              </a:rPr>
              <a:t>WHERE Salary</a:t>
            </a:r>
            <a:r>
              <a:rPr sz="2400" b="1" i="1" spc="-65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&gt;=  ALL</a:t>
            </a:r>
            <a:r>
              <a:rPr sz="2400" b="1" i="1" spc="-1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(</a:t>
            </a:r>
            <a:endParaRPr sz="2400">
              <a:latin typeface="Calibri"/>
              <a:cs typeface="Calibri"/>
            </a:endParaRPr>
          </a:p>
          <a:p>
            <a:pPr marL="5593080" marR="18415">
              <a:lnSpc>
                <a:spcPct val="100699"/>
              </a:lnSpc>
              <a:spcBef>
                <a:spcPts val="20"/>
              </a:spcBef>
            </a:pPr>
            <a:r>
              <a:rPr sz="2400" b="1" i="1" spc="-5" dirty="0">
                <a:latin typeface="Calibri"/>
                <a:cs typeface="Calibri"/>
              </a:rPr>
              <a:t>SELECT Salary  </a:t>
            </a:r>
            <a:r>
              <a:rPr sz="2400" b="1" i="1" dirty="0">
                <a:latin typeface="Calibri"/>
                <a:cs typeface="Calibri"/>
              </a:rPr>
              <a:t>FROM</a:t>
            </a:r>
            <a:r>
              <a:rPr sz="2400" b="1" i="1" spc="-65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Employee);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9716" y="2040596"/>
            <a:ext cx="2390345" cy="2628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24621" y="4805362"/>
            <a:ext cx="1371598" cy="132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89161" y="1633220"/>
            <a:ext cx="3864610" cy="19735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998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Find the </a:t>
            </a:r>
            <a:r>
              <a:rPr sz="3200" spc="-5" dirty="0">
                <a:latin typeface="Calibri"/>
                <a:cs typeface="Calibri"/>
              </a:rPr>
              <a:t>name(s) of 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employee(s)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who  earn more </a:t>
            </a:r>
            <a:r>
              <a:rPr sz="3200" dirty="0">
                <a:latin typeface="Calibri"/>
                <a:cs typeface="Calibri"/>
              </a:rPr>
              <a:t>than  </a:t>
            </a:r>
            <a:r>
              <a:rPr sz="3200" spc="-5" dirty="0">
                <a:latin typeface="Calibri"/>
                <a:cs typeface="Calibri"/>
              </a:rPr>
              <a:t>someone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else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0400" y="473408"/>
            <a:ext cx="1865611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ANY</a:t>
            </a:r>
          </a:p>
        </p:txBody>
      </p:sp>
      <p:sp>
        <p:nvSpPr>
          <p:cNvPr id="5" name="object 5"/>
          <p:cNvSpPr/>
          <p:nvPr/>
        </p:nvSpPr>
        <p:spPr>
          <a:xfrm>
            <a:off x="1029716" y="2040596"/>
            <a:ext cx="2390345" cy="2628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0529" y="498158"/>
            <a:ext cx="15881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Aliases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557020"/>
            <a:ext cx="3843020" cy="33020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marR="733425" indent="-342900">
              <a:lnSpc>
                <a:spcPct val="778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Aliases </a:t>
            </a:r>
            <a:r>
              <a:rPr sz="3000" spc="-5" dirty="0">
                <a:latin typeface="Calibri"/>
                <a:cs typeface="Calibri"/>
              </a:rPr>
              <a:t>rename  columns or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tables</a:t>
            </a:r>
            <a:endParaRPr sz="3000">
              <a:latin typeface="Calibri"/>
              <a:cs typeface="Calibri"/>
            </a:endParaRPr>
          </a:p>
          <a:p>
            <a:pPr marL="749300" marR="5080" lvl="1" indent="-279400">
              <a:lnSpc>
                <a:spcPct val="79400"/>
              </a:lnSpc>
              <a:spcBef>
                <a:spcPts val="645"/>
              </a:spcBef>
              <a:buFont typeface="Arial"/>
              <a:buChar char="–"/>
              <a:tabLst>
                <a:tab pos="755650" algn="l"/>
              </a:tabLst>
            </a:pPr>
            <a:r>
              <a:rPr sz="2600" dirty="0">
                <a:latin typeface="Calibri"/>
                <a:cs typeface="Calibri"/>
              </a:rPr>
              <a:t>Can </a:t>
            </a:r>
            <a:r>
              <a:rPr sz="2600" spc="-5" dirty="0">
                <a:latin typeface="Calibri"/>
                <a:cs typeface="Calibri"/>
              </a:rPr>
              <a:t>make names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more  meaningful</a:t>
            </a:r>
            <a:endParaRPr sz="2600">
              <a:latin typeface="Calibri"/>
              <a:cs typeface="Calibri"/>
            </a:endParaRPr>
          </a:p>
          <a:p>
            <a:pPr marL="749300" marR="80645" lvl="1" indent="-279400">
              <a:lnSpc>
                <a:spcPct val="79700"/>
              </a:lnSpc>
              <a:spcBef>
                <a:spcPts val="635"/>
              </a:spcBef>
              <a:buFont typeface="Arial"/>
              <a:buChar char="–"/>
              <a:tabLst>
                <a:tab pos="755650" algn="l"/>
              </a:tabLst>
            </a:pPr>
            <a:r>
              <a:rPr sz="2600" dirty="0">
                <a:latin typeface="Calibri"/>
                <a:cs typeface="Calibri"/>
              </a:rPr>
              <a:t>Can </a:t>
            </a:r>
            <a:r>
              <a:rPr sz="2600" spc="-5" dirty="0">
                <a:latin typeface="Calibri"/>
                <a:cs typeface="Calibri"/>
              </a:rPr>
              <a:t>shorten names,  making </a:t>
            </a:r>
            <a:r>
              <a:rPr sz="2600" dirty="0">
                <a:latin typeface="Calibri"/>
                <a:cs typeface="Calibri"/>
              </a:rPr>
              <a:t>them easier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  use</a:t>
            </a:r>
            <a:endParaRPr sz="2600">
              <a:latin typeface="Calibri"/>
              <a:cs typeface="Calibri"/>
            </a:endParaRPr>
          </a:p>
          <a:p>
            <a:pPr marL="749300" marR="71120" lvl="1" indent="-279400">
              <a:lnSpc>
                <a:spcPts val="2580"/>
              </a:lnSpc>
              <a:spcBef>
                <a:spcPts val="540"/>
              </a:spcBef>
              <a:buFont typeface="Arial"/>
              <a:buChar char="–"/>
              <a:tabLst>
                <a:tab pos="755650" algn="l"/>
              </a:tabLst>
            </a:pPr>
            <a:r>
              <a:rPr sz="2600" dirty="0">
                <a:latin typeface="Calibri"/>
                <a:cs typeface="Calibri"/>
              </a:rPr>
              <a:t>Can </a:t>
            </a:r>
            <a:r>
              <a:rPr sz="2600" spc="-5" dirty="0">
                <a:latin typeface="Calibri"/>
                <a:cs typeface="Calibri"/>
              </a:rPr>
              <a:t>resolve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ambigious  names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9140" y="1557020"/>
            <a:ext cx="4055745" cy="3483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355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Two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forms:</a:t>
            </a:r>
            <a:endParaRPr sz="3000">
              <a:latin typeface="Calibri"/>
              <a:cs typeface="Calibri"/>
            </a:endParaRPr>
          </a:p>
          <a:p>
            <a:pPr marL="755650" lvl="1" indent="-285750">
              <a:lnSpc>
                <a:spcPts val="3055"/>
              </a:lnSpc>
              <a:buFont typeface="Arial"/>
              <a:buChar char="–"/>
              <a:tabLst>
                <a:tab pos="755650" algn="l"/>
              </a:tabLst>
            </a:pPr>
            <a:r>
              <a:rPr sz="2600" spc="-5" dirty="0">
                <a:latin typeface="Calibri"/>
                <a:cs typeface="Calibri"/>
              </a:rPr>
              <a:t>Column </a:t>
            </a:r>
            <a:r>
              <a:rPr sz="2600" dirty="0">
                <a:latin typeface="Calibri"/>
                <a:cs typeface="Calibri"/>
              </a:rPr>
              <a:t>alias</a:t>
            </a:r>
            <a:endParaRPr sz="2600">
              <a:latin typeface="Calibri"/>
              <a:cs typeface="Calibri"/>
            </a:endParaRPr>
          </a:p>
          <a:p>
            <a:pPr marL="927100" marR="278130">
              <a:lnSpc>
                <a:spcPts val="2170"/>
              </a:lnSpc>
              <a:spcBef>
                <a:spcPts val="445"/>
              </a:spcBef>
            </a:pPr>
            <a:r>
              <a:rPr sz="2200" i="1" spc="-5" dirty="0">
                <a:latin typeface="Calibri"/>
                <a:cs typeface="Calibri"/>
              </a:rPr>
              <a:t>SELECT </a:t>
            </a:r>
            <a:r>
              <a:rPr sz="2200" i="1" dirty="0">
                <a:latin typeface="Calibri"/>
                <a:cs typeface="Calibri"/>
              </a:rPr>
              <a:t>column </a:t>
            </a:r>
            <a:r>
              <a:rPr sz="2200" i="1" spc="-5" dirty="0">
                <a:latin typeface="Calibri"/>
                <a:cs typeface="Calibri"/>
              </a:rPr>
              <a:t>[AS]</a:t>
            </a:r>
            <a:r>
              <a:rPr sz="2200" i="1" spc="-5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new-  </a:t>
            </a:r>
            <a:r>
              <a:rPr sz="2200" i="1" dirty="0">
                <a:latin typeface="Calibri"/>
                <a:cs typeface="Calibri"/>
              </a:rPr>
              <a:t>col-name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buFont typeface="Arial"/>
              <a:buChar char="–"/>
              <a:tabLst>
                <a:tab pos="755650" algn="l"/>
              </a:tabLst>
            </a:pPr>
            <a:r>
              <a:rPr sz="2600" dirty="0">
                <a:latin typeface="Calibri"/>
                <a:cs typeface="Calibri"/>
              </a:rPr>
              <a:t>Table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alias</a:t>
            </a:r>
            <a:endParaRPr sz="2600">
              <a:latin typeface="Calibri"/>
              <a:cs typeface="Calibri"/>
            </a:endParaRPr>
          </a:p>
          <a:p>
            <a:pPr marL="927100" marR="86995">
              <a:lnSpc>
                <a:spcPct val="78500"/>
              </a:lnSpc>
              <a:spcBef>
                <a:spcPts val="630"/>
              </a:spcBef>
            </a:pPr>
            <a:r>
              <a:rPr sz="2200" i="1" spc="-5" dirty="0">
                <a:latin typeface="Calibri"/>
                <a:cs typeface="Calibri"/>
              </a:rPr>
              <a:t>SELECT </a:t>
            </a:r>
            <a:r>
              <a:rPr sz="2200" i="1" dirty="0">
                <a:latin typeface="Calibri"/>
                <a:cs typeface="Calibri"/>
              </a:rPr>
              <a:t>* FROM table</a:t>
            </a:r>
            <a:r>
              <a:rPr sz="2200" i="1" spc="-65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new-  table-name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imes New Roman"/>
              <a:cs typeface="Times New Roman"/>
            </a:endParaRPr>
          </a:p>
          <a:p>
            <a:pPr marL="269621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([]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optional)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89161" y="1592579"/>
            <a:ext cx="4110990" cy="441452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250825" indent="-342900">
              <a:lnSpc>
                <a:spcPct val="8940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Find the </a:t>
            </a:r>
            <a:r>
              <a:rPr sz="3200" spc="-5" dirty="0">
                <a:latin typeface="Calibri"/>
                <a:cs typeface="Calibri"/>
              </a:rPr>
              <a:t>name(s) of 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employee(s)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who  earn more </a:t>
            </a:r>
            <a:r>
              <a:rPr sz="3200" dirty="0">
                <a:latin typeface="Calibri"/>
                <a:cs typeface="Calibri"/>
              </a:rPr>
              <a:t>than  </a:t>
            </a:r>
            <a:r>
              <a:rPr sz="3200" spc="-5" dirty="0">
                <a:latin typeface="Calibri"/>
                <a:cs typeface="Calibri"/>
              </a:rPr>
              <a:t>someone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else</a:t>
            </a:r>
            <a:endParaRPr sz="3200">
              <a:latin typeface="Calibri"/>
              <a:cs typeface="Calibri"/>
            </a:endParaRPr>
          </a:p>
          <a:p>
            <a:pPr marL="405765">
              <a:lnSpc>
                <a:spcPts val="2750"/>
              </a:lnSpc>
              <a:spcBef>
                <a:spcPts val="3415"/>
              </a:spcBef>
            </a:pPr>
            <a:r>
              <a:rPr sz="2400" b="1" i="1" spc="-5" dirty="0">
                <a:latin typeface="Calibri"/>
                <a:cs typeface="Calibri"/>
              </a:rPr>
              <a:t>SELECT Name</a:t>
            </a:r>
            <a:endParaRPr sz="2400">
              <a:latin typeface="Calibri"/>
              <a:cs typeface="Calibri"/>
            </a:endParaRPr>
          </a:p>
          <a:p>
            <a:pPr marL="920115">
              <a:lnSpc>
                <a:spcPts val="2750"/>
              </a:lnSpc>
            </a:pPr>
            <a:r>
              <a:rPr sz="2400" b="1" i="1" dirty="0">
                <a:latin typeface="Calibri"/>
                <a:cs typeface="Calibri"/>
              </a:rPr>
              <a:t>FROM</a:t>
            </a:r>
            <a:r>
              <a:rPr sz="2400" b="1" i="1" spc="-5" dirty="0">
                <a:latin typeface="Calibri"/>
                <a:cs typeface="Calibri"/>
              </a:rPr>
              <a:t> Employee</a:t>
            </a:r>
            <a:endParaRPr sz="2400">
              <a:latin typeface="Calibri"/>
              <a:cs typeface="Calibri"/>
            </a:endParaRPr>
          </a:p>
          <a:p>
            <a:pPr marL="1377315" marR="1165225" indent="-457200">
              <a:lnSpc>
                <a:spcPts val="3200"/>
              </a:lnSpc>
              <a:spcBef>
                <a:spcPts val="140"/>
              </a:spcBef>
            </a:pPr>
            <a:r>
              <a:rPr sz="2400" b="1" i="1" spc="-5" dirty="0">
                <a:latin typeface="Calibri"/>
                <a:cs typeface="Calibri"/>
              </a:rPr>
              <a:t>WHERE Salary</a:t>
            </a:r>
            <a:r>
              <a:rPr sz="2400" b="1" i="1" spc="-6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&gt;  </a:t>
            </a:r>
            <a:r>
              <a:rPr sz="2400" b="1" i="1" spc="-5" dirty="0">
                <a:latin typeface="Calibri"/>
                <a:cs typeface="Calibri"/>
              </a:rPr>
              <a:t>ANY(</a:t>
            </a:r>
            <a:endParaRPr sz="2400">
              <a:latin typeface="Calibri"/>
              <a:cs typeface="Calibri"/>
            </a:endParaRPr>
          </a:p>
          <a:p>
            <a:pPr marL="1834514">
              <a:lnSpc>
                <a:spcPts val="2225"/>
              </a:lnSpc>
            </a:pPr>
            <a:r>
              <a:rPr sz="2400" b="1" i="1" spc="-5" dirty="0">
                <a:latin typeface="Calibri"/>
                <a:cs typeface="Calibri"/>
              </a:rPr>
              <a:t>SELECT</a:t>
            </a:r>
            <a:r>
              <a:rPr sz="2400" b="1" i="1" spc="-10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Salary</a:t>
            </a:r>
            <a:endParaRPr sz="2400">
              <a:latin typeface="Calibri"/>
              <a:cs typeface="Calibri"/>
            </a:endParaRPr>
          </a:p>
          <a:p>
            <a:pPr marL="1834514">
              <a:lnSpc>
                <a:spcPts val="2740"/>
              </a:lnSpc>
            </a:pPr>
            <a:r>
              <a:rPr sz="2400" b="1" i="1" dirty="0">
                <a:latin typeface="Calibri"/>
                <a:cs typeface="Calibri"/>
              </a:rPr>
              <a:t>FROM</a:t>
            </a:r>
            <a:r>
              <a:rPr sz="2400" b="1" i="1" spc="-55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Employee);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7600" y="473408"/>
            <a:ext cx="1408411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ANY</a:t>
            </a:r>
          </a:p>
        </p:txBody>
      </p:sp>
      <p:sp>
        <p:nvSpPr>
          <p:cNvPr id="5" name="object 5"/>
          <p:cNvSpPr/>
          <p:nvPr/>
        </p:nvSpPr>
        <p:spPr>
          <a:xfrm>
            <a:off x="1029716" y="2040596"/>
            <a:ext cx="2390345" cy="2628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40521" y="4705350"/>
            <a:ext cx="939799" cy="165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94989" y="498158"/>
            <a:ext cx="2959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Word</a:t>
            </a:r>
            <a:r>
              <a:rPr spc="-65" dirty="0"/>
              <a:t> </a:t>
            </a:r>
            <a:r>
              <a:rPr spc="-5" dirty="0"/>
              <a:t>Search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3800"/>
              </a:lnSpc>
              <a:spcBef>
                <a:spcPts val="2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Commonly </a:t>
            </a:r>
            <a:r>
              <a:rPr spc="-5" dirty="0"/>
              <a:t>used</a:t>
            </a:r>
            <a:r>
              <a:rPr spc="-105" dirty="0"/>
              <a:t> </a:t>
            </a:r>
            <a:r>
              <a:rPr dirty="0"/>
              <a:t>for  </a:t>
            </a:r>
            <a:r>
              <a:rPr spc="-5" dirty="0"/>
              <a:t>searching product  catalogues etc.</a:t>
            </a:r>
          </a:p>
          <a:p>
            <a:pPr marL="355600" marR="254000" indent="-3429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Need to </a:t>
            </a:r>
            <a:r>
              <a:rPr spc="-5" dirty="0"/>
              <a:t>search</a:t>
            </a:r>
            <a:r>
              <a:rPr spc="-75" dirty="0"/>
              <a:t> </a:t>
            </a:r>
            <a:r>
              <a:rPr dirty="0"/>
              <a:t>by  </a:t>
            </a:r>
            <a:r>
              <a:rPr spc="-5" dirty="0"/>
              <a:t>keywords</a:t>
            </a:r>
          </a:p>
          <a:p>
            <a:pPr marL="355600" marR="13335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Might need to</a:t>
            </a:r>
            <a:r>
              <a:rPr spc="-100" dirty="0"/>
              <a:t> </a:t>
            </a:r>
            <a:r>
              <a:rPr dirty="0"/>
              <a:t>used  </a:t>
            </a:r>
            <a:r>
              <a:rPr spc="-5" dirty="0"/>
              <a:t>partial</a:t>
            </a:r>
            <a:r>
              <a:rPr spc="-15" dirty="0"/>
              <a:t> </a:t>
            </a:r>
            <a:r>
              <a:rPr spc="-5" dirty="0"/>
              <a:t>keywords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49140" y="1633220"/>
            <a:ext cx="3838575" cy="4274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998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For example, </a:t>
            </a:r>
            <a:r>
              <a:rPr sz="3200" dirty="0">
                <a:latin typeface="Calibri"/>
                <a:cs typeface="Calibri"/>
              </a:rPr>
              <a:t>Given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 database </a:t>
            </a:r>
            <a:r>
              <a:rPr sz="3200" spc="-5" dirty="0">
                <a:latin typeface="Calibri"/>
                <a:cs typeface="Calibri"/>
              </a:rPr>
              <a:t>of books,  search for “crypt”  might return</a:t>
            </a:r>
            <a:endParaRPr sz="3200">
              <a:latin typeface="Calibri"/>
              <a:cs typeface="Calibri"/>
            </a:endParaRPr>
          </a:p>
          <a:p>
            <a:pPr marL="762000" marR="156210" lvl="1" indent="-292100">
              <a:lnSpc>
                <a:spcPts val="3329"/>
              </a:lnSpc>
              <a:spcBef>
                <a:spcPts val="770"/>
              </a:spcBef>
              <a:buFont typeface="Arial"/>
              <a:buChar char="–"/>
              <a:tabLst>
                <a:tab pos="755650" algn="l"/>
              </a:tabLst>
            </a:pPr>
            <a:r>
              <a:rPr sz="2800" i="1" spc="-5" dirty="0">
                <a:latin typeface="Calibri"/>
                <a:cs typeface="Calibri"/>
              </a:rPr>
              <a:t>“Cryptonomicon”</a:t>
            </a:r>
            <a:r>
              <a:rPr sz="2800" i="1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  </a:t>
            </a:r>
            <a:r>
              <a:rPr sz="2800" dirty="0">
                <a:latin typeface="Calibri"/>
                <a:cs typeface="Calibri"/>
              </a:rPr>
              <a:t>Neil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Stephenson</a:t>
            </a:r>
            <a:endParaRPr sz="2800">
              <a:latin typeface="Calibri"/>
              <a:cs typeface="Calibri"/>
            </a:endParaRPr>
          </a:p>
          <a:p>
            <a:pPr marL="762000" marR="395605" lvl="1" indent="-292100">
              <a:lnSpc>
                <a:spcPct val="100099"/>
              </a:lnSpc>
              <a:spcBef>
                <a:spcPts val="600"/>
              </a:spcBef>
              <a:buFont typeface="Arial"/>
              <a:buChar char="–"/>
              <a:tabLst>
                <a:tab pos="755650" algn="l"/>
              </a:tabLst>
            </a:pPr>
            <a:r>
              <a:rPr sz="2800" i="1" spc="-5" dirty="0">
                <a:latin typeface="Calibri"/>
                <a:cs typeface="Calibri"/>
              </a:rPr>
              <a:t>“Applied  Cryptographer”</a:t>
            </a:r>
            <a:r>
              <a:rPr sz="2800" i="1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  Bruce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Schneier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9" y="1633220"/>
            <a:ext cx="8017509" cy="440817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895985" indent="-342900">
              <a:lnSpc>
                <a:spcPts val="3800"/>
              </a:lnSpc>
              <a:spcBef>
                <a:spcPts val="2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We </a:t>
            </a:r>
            <a:r>
              <a:rPr sz="3200" dirty="0">
                <a:latin typeface="Calibri"/>
                <a:cs typeface="Calibri"/>
              </a:rPr>
              <a:t>can use the </a:t>
            </a:r>
            <a:r>
              <a:rPr sz="3200" b="1" i="1" dirty="0">
                <a:latin typeface="Calibri"/>
                <a:cs typeface="Calibri"/>
              </a:rPr>
              <a:t>LIKE </a:t>
            </a:r>
            <a:r>
              <a:rPr sz="3200" spc="-5" dirty="0">
                <a:latin typeface="Calibri"/>
                <a:cs typeface="Calibri"/>
              </a:rPr>
              <a:t>keyword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perform  string comparisons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queries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Like is </a:t>
            </a:r>
            <a:r>
              <a:rPr sz="3200" spc="-5" dirty="0">
                <a:latin typeface="Calibri"/>
                <a:cs typeface="Calibri"/>
              </a:rPr>
              <a:t>not </a:t>
            </a:r>
            <a:r>
              <a:rPr sz="3200" dirty="0">
                <a:latin typeface="Calibri"/>
                <a:cs typeface="Calibri"/>
              </a:rPr>
              <a:t>the as </a:t>
            </a:r>
            <a:r>
              <a:rPr sz="3200" spc="-5" dirty="0">
                <a:latin typeface="Calibri"/>
                <a:cs typeface="Calibri"/>
              </a:rPr>
              <a:t>‘=’ </a:t>
            </a:r>
            <a:r>
              <a:rPr sz="3200" dirty="0">
                <a:latin typeface="Calibri"/>
                <a:cs typeface="Calibri"/>
              </a:rPr>
              <a:t>because it </a:t>
            </a:r>
            <a:r>
              <a:rPr sz="3200" spc="-5" dirty="0">
                <a:latin typeface="Calibri"/>
                <a:cs typeface="Calibri"/>
              </a:rPr>
              <a:t>allows wildcard  characters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It is NOT </a:t>
            </a:r>
            <a:r>
              <a:rPr sz="3200" spc="-5" dirty="0">
                <a:latin typeface="Calibri"/>
                <a:cs typeface="Calibri"/>
              </a:rPr>
              <a:t>normally </a:t>
            </a:r>
            <a:r>
              <a:rPr sz="3200" dirty="0">
                <a:latin typeface="Calibri"/>
                <a:cs typeface="Calibri"/>
              </a:rPr>
              <a:t>case</a:t>
            </a:r>
            <a:r>
              <a:rPr sz="3200" spc="-5" dirty="0">
                <a:latin typeface="Calibri"/>
                <a:cs typeface="Calibri"/>
              </a:rPr>
              <a:t> sensitive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b="1" i="1" spc="-5" dirty="0">
                <a:latin typeface="Calibri"/>
                <a:cs typeface="Calibri"/>
              </a:rPr>
              <a:t>SELECT </a:t>
            </a:r>
            <a:r>
              <a:rPr sz="3200" b="1" i="1" dirty="0">
                <a:latin typeface="Calibri"/>
                <a:cs typeface="Calibri"/>
              </a:rPr>
              <a:t>* FROM</a:t>
            </a:r>
            <a:r>
              <a:rPr sz="3200" b="1" i="1" spc="-5" dirty="0">
                <a:latin typeface="Calibri"/>
                <a:cs typeface="Calibri"/>
              </a:rPr>
              <a:t> books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760"/>
              </a:spcBef>
            </a:pPr>
            <a:r>
              <a:rPr sz="3200" b="1" i="1" spc="-5" dirty="0">
                <a:latin typeface="Calibri"/>
                <a:cs typeface="Calibri"/>
              </a:rPr>
              <a:t>WHERE bookName </a:t>
            </a:r>
            <a:r>
              <a:rPr sz="3200" b="1" i="1" dirty="0">
                <a:latin typeface="Calibri"/>
                <a:cs typeface="Calibri"/>
              </a:rPr>
              <a:t>LIKE </a:t>
            </a:r>
            <a:r>
              <a:rPr sz="3200" b="1" i="1" spc="-5" dirty="0">
                <a:latin typeface="Calibri"/>
                <a:cs typeface="Calibri"/>
              </a:rPr>
              <a:t>“%crypt%”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9000" y="473408"/>
            <a:ext cx="1627963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</a:t>
            </a:r>
            <a:r>
              <a:rPr spc="-5" dirty="0"/>
              <a:t>K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9" y="1557020"/>
            <a:ext cx="3975735" cy="197167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55600" marR="5080" indent="-342900">
              <a:lnSpc>
                <a:spcPct val="79600"/>
              </a:lnSpc>
              <a:spcBef>
                <a:spcPts val="8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‘%’ character </a:t>
            </a:r>
            <a:r>
              <a:rPr sz="3000" dirty="0">
                <a:latin typeface="Calibri"/>
                <a:cs typeface="Calibri"/>
              </a:rPr>
              <a:t>can  </a:t>
            </a:r>
            <a:r>
              <a:rPr sz="3000" spc="-5" dirty="0">
                <a:latin typeface="Calibri"/>
                <a:cs typeface="Calibri"/>
              </a:rPr>
              <a:t>represent </a:t>
            </a:r>
            <a:r>
              <a:rPr sz="3000" dirty="0">
                <a:latin typeface="Calibri"/>
                <a:cs typeface="Calibri"/>
              </a:rPr>
              <a:t>any </a:t>
            </a:r>
            <a:r>
              <a:rPr sz="3000" spc="-5" dirty="0">
                <a:latin typeface="Calibri"/>
                <a:cs typeface="Calibri"/>
              </a:rPr>
              <a:t>number  of characters,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including  none</a:t>
            </a:r>
            <a:endParaRPr sz="3000">
              <a:latin typeface="Calibri"/>
              <a:cs typeface="Calibri"/>
            </a:endParaRPr>
          </a:p>
          <a:p>
            <a:pPr marL="311150">
              <a:lnSpc>
                <a:spcPct val="100000"/>
              </a:lnSpc>
            </a:pPr>
            <a:r>
              <a:rPr sz="2600" b="1" i="1" spc="-5" dirty="0">
                <a:latin typeface="Calibri"/>
                <a:cs typeface="Calibri"/>
              </a:rPr>
              <a:t>bookName </a:t>
            </a:r>
            <a:r>
              <a:rPr sz="2600" b="1" i="1" dirty="0">
                <a:latin typeface="Calibri"/>
                <a:cs typeface="Calibri"/>
              </a:rPr>
              <a:t>LIKE</a:t>
            </a:r>
            <a:r>
              <a:rPr sz="2600" b="1" i="1" spc="-20" dirty="0">
                <a:latin typeface="Calibri"/>
                <a:cs typeface="Calibri"/>
              </a:rPr>
              <a:t> </a:t>
            </a:r>
            <a:r>
              <a:rPr sz="2600" b="1" i="1" spc="-5" dirty="0">
                <a:latin typeface="Calibri"/>
                <a:cs typeface="Calibri"/>
              </a:rPr>
              <a:t>“crypt%”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39" y="3896359"/>
            <a:ext cx="3693795" cy="23088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marR="5080" indent="-342900">
              <a:lnSpc>
                <a:spcPct val="79900"/>
              </a:lnSpc>
              <a:spcBef>
                <a:spcPts val="81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Will return  “Cryptography  Engineering” </a:t>
            </a:r>
            <a:r>
              <a:rPr sz="3000" dirty="0">
                <a:latin typeface="Calibri"/>
                <a:cs typeface="Calibri"/>
              </a:rPr>
              <a:t>and  </a:t>
            </a:r>
            <a:r>
              <a:rPr sz="3000" spc="-5" dirty="0">
                <a:latin typeface="Calibri"/>
                <a:cs typeface="Calibri"/>
              </a:rPr>
              <a:t>“Cryptonomicon”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but  </a:t>
            </a:r>
            <a:r>
              <a:rPr sz="3000" spc="-5" dirty="0">
                <a:latin typeface="Calibri"/>
                <a:cs typeface="Calibri"/>
              </a:rPr>
              <a:t>not </a:t>
            </a:r>
            <a:r>
              <a:rPr sz="3000" dirty="0">
                <a:latin typeface="Calibri"/>
                <a:cs typeface="Calibri"/>
              </a:rPr>
              <a:t>“Applied  </a:t>
            </a:r>
            <a:r>
              <a:rPr sz="3000" spc="-5" dirty="0">
                <a:latin typeface="Calibri"/>
                <a:cs typeface="Calibri"/>
              </a:rPr>
              <a:t>Cryptography”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9140" y="1557020"/>
            <a:ext cx="4030345" cy="163512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marR="156845" indent="-342900">
              <a:lnSpc>
                <a:spcPct val="79200"/>
              </a:lnSpc>
              <a:spcBef>
                <a:spcPts val="84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‘_’ character  represents exactly one  character</a:t>
            </a:r>
            <a:endParaRPr sz="3000">
              <a:latin typeface="Calibri"/>
              <a:cs typeface="Calibri"/>
            </a:endParaRPr>
          </a:p>
          <a:p>
            <a:pPr marL="344805">
              <a:lnSpc>
                <a:spcPct val="100000"/>
              </a:lnSpc>
              <a:spcBef>
                <a:spcPts val="15"/>
              </a:spcBef>
            </a:pPr>
            <a:r>
              <a:rPr sz="2800" b="1" i="1" spc="-5" dirty="0">
                <a:latin typeface="Calibri"/>
                <a:cs typeface="Calibri"/>
              </a:rPr>
              <a:t>bookName </a:t>
            </a:r>
            <a:r>
              <a:rPr sz="2800" b="1" i="1" dirty="0">
                <a:latin typeface="Calibri"/>
                <a:cs typeface="Calibri"/>
              </a:rPr>
              <a:t>LIKE</a:t>
            </a:r>
            <a:r>
              <a:rPr sz="2800" b="1" i="1" spc="-65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“cloud_”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49140" y="3629659"/>
            <a:ext cx="3485515" cy="120396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marR="5080" indent="-342900">
              <a:lnSpc>
                <a:spcPct val="78900"/>
              </a:lnSpc>
              <a:spcBef>
                <a:spcPts val="8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Will return “Clouds”  </a:t>
            </a:r>
            <a:r>
              <a:rPr sz="3000" dirty="0">
                <a:latin typeface="Calibri"/>
                <a:cs typeface="Calibri"/>
              </a:rPr>
              <a:t>but </a:t>
            </a:r>
            <a:r>
              <a:rPr sz="3000" spc="-5" dirty="0">
                <a:latin typeface="Calibri"/>
                <a:cs typeface="Calibri"/>
              </a:rPr>
              <a:t>not “Cloud” or  “cloud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computing”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92398" y="498158"/>
            <a:ext cx="9645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</a:t>
            </a:r>
            <a:r>
              <a:rPr spc="-5" dirty="0"/>
              <a:t>K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9" y="1412558"/>
            <a:ext cx="7631430" cy="45466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55600" marR="749935" indent="-342900">
              <a:lnSpc>
                <a:spcPts val="3200"/>
              </a:lnSpc>
              <a:spcBef>
                <a:spcPts val="5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The ORDER </a:t>
            </a:r>
            <a:r>
              <a:rPr sz="3000" spc="-5" dirty="0">
                <a:latin typeface="Calibri"/>
                <a:cs typeface="Calibri"/>
              </a:rPr>
              <a:t>BY keyword </a:t>
            </a:r>
            <a:r>
              <a:rPr sz="3000" dirty="0">
                <a:latin typeface="Calibri"/>
                <a:cs typeface="Calibri"/>
              </a:rPr>
              <a:t>is used to </a:t>
            </a:r>
            <a:r>
              <a:rPr sz="3000" spc="-5" dirty="0">
                <a:latin typeface="Calibri"/>
                <a:cs typeface="Calibri"/>
              </a:rPr>
              <a:t>sort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  </a:t>
            </a:r>
            <a:r>
              <a:rPr sz="3000" spc="-5" dirty="0">
                <a:latin typeface="Calibri"/>
                <a:cs typeface="Calibri"/>
              </a:rPr>
              <a:t>result-set </a:t>
            </a:r>
            <a:r>
              <a:rPr sz="3000" dirty="0">
                <a:latin typeface="Calibri"/>
                <a:cs typeface="Calibri"/>
              </a:rPr>
              <a:t>by </a:t>
            </a:r>
            <a:r>
              <a:rPr sz="3000" spc="-5" dirty="0">
                <a:latin typeface="Calibri"/>
                <a:cs typeface="Calibri"/>
              </a:rPr>
              <a:t>one or more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columns.</a:t>
            </a:r>
            <a:endParaRPr sz="3000" dirty="0">
              <a:latin typeface="Calibri"/>
              <a:cs typeface="Calibri"/>
            </a:endParaRPr>
          </a:p>
          <a:p>
            <a:pPr marL="355600" marR="5080" indent="-342900">
              <a:lnSpc>
                <a:spcPct val="90600"/>
              </a:lnSpc>
              <a:spcBef>
                <a:spcPts val="6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The ORDER </a:t>
            </a:r>
            <a:r>
              <a:rPr sz="3000" spc="-5" dirty="0">
                <a:latin typeface="Calibri"/>
                <a:cs typeface="Calibri"/>
              </a:rPr>
              <a:t>BY keyword sorts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records </a:t>
            </a:r>
            <a:r>
              <a:rPr sz="3000" dirty="0">
                <a:latin typeface="Calibri"/>
                <a:cs typeface="Calibri"/>
              </a:rPr>
              <a:t>in  ascending </a:t>
            </a:r>
            <a:r>
              <a:rPr sz="3000" spc="-5" dirty="0">
                <a:latin typeface="Calibri"/>
                <a:cs typeface="Calibri"/>
              </a:rPr>
              <a:t>order </a:t>
            </a:r>
            <a:r>
              <a:rPr sz="3000" dirty="0">
                <a:latin typeface="Calibri"/>
                <a:cs typeface="Calibri"/>
              </a:rPr>
              <a:t>by default. To </a:t>
            </a:r>
            <a:r>
              <a:rPr sz="3000" spc="-5" dirty="0">
                <a:latin typeface="Calibri"/>
                <a:cs typeface="Calibri"/>
              </a:rPr>
              <a:t>sort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records  </a:t>
            </a:r>
            <a:r>
              <a:rPr sz="3000" dirty="0">
                <a:latin typeface="Calibri"/>
                <a:cs typeface="Calibri"/>
              </a:rPr>
              <a:t>in a descending </a:t>
            </a:r>
            <a:r>
              <a:rPr sz="3000" spc="-5" dirty="0">
                <a:latin typeface="Calibri"/>
                <a:cs typeface="Calibri"/>
              </a:rPr>
              <a:t>order, you </a:t>
            </a:r>
            <a:r>
              <a:rPr sz="3000" dirty="0">
                <a:latin typeface="Calibri"/>
                <a:cs typeface="Calibri"/>
              </a:rPr>
              <a:t>can use the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DESC </a:t>
            </a:r>
            <a:r>
              <a:rPr sz="3000" spc="-5" dirty="0">
                <a:latin typeface="Calibri"/>
                <a:cs typeface="Calibri"/>
              </a:rPr>
              <a:t> keyword.</a:t>
            </a:r>
            <a:endParaRPr sz="3000" dirty="0">
              <a:latin typeface="Calibri"/>
              <a:cs typeface="Calibri"/>
            </a:endParaRPr>
          </a:p>
          <a:p>
            <a:pPr marL="1260475" lvl="1" indent="-34290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652145" algn="l"/>
                <a:tab pos="1261110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SELECT </a:t>
            </a:r>
            <a:r>
              <a:rPr sz="3000" i="1" spc="-5" dirty="0">
                <a:solidFill>
                  <a:srgbClr val="FF0000"/>
                </a:solidFill>
                <a:latin typeface="Calibri"/>
                <a:cs typeface="Calibri"/>
              </a:rPr>
              <a:t>column_name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3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i="1" spc="-5" dirty="0">
                <a:solidFill>
                  <a:srgbClr val="FF0000"/>
                </a:solidFill>
                <a:latin typeface="Calibri"/>
                <a:cs typeface="Calibri"/>
              </a:rPr>
              <a:t>column_name</a:t>
            </a:r>
            <a:endParaRPr sz="3000" dirty="0">
              <a:latin typeface="Calibri"/>
              <a:cs typeface="Calibri"/>
            </a:endParaRPr>
          </a:p>
          <a:p>
            <a:pPr marL="309245" algn="ctr">
              <a:lnSpc>
                <a:spcPct val="100000"/>
              </a:lnSpc>
              <a:spcBef>
                <a:spcPts val="400"/>
              </a:spcBef>
            </a:pP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FROM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i="1" spc="-5" dirty="0">
                <a:solidFill>
                  <a:srgbClr val="FF0000"/>
                </a:solidFill>
                <a:latin typeface="Calibri"/>
                <a:cs typeface="Calibri"/>
              </a:rPr>
              <a:t>table_name</a:t>
            </a:r>
            <a:endParaRPr sz="3000" dirty="0">
              <a:latin typeface="Calibri"/>
              <a:cs typeface="Calibri"/>
            </a:endParaRPr>
          </a:p>
          <a:p>
            <a:pPr marL="1862455">
              <a:lnSpc>
                <a:spcPts val="3440"/>
              </a:lnSpc>
              <a:spcBef>
                <a:spcPts val="300"/>
              </a:spcBef>
            </a:pP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ORDER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BY </a:t>
            </a:r>
            <a:r>
              <a:rPr sz="3000" i="1" spc="-5" dirty="0">
                <a:solidFill>
                  <a:srgbClr val="FF0000"/>
                </a:solidFill>
                <a:latin typeface="Calibri"/>
                <a:cs typeface="Calibri"/>
              </a:rPr>
              <a:t>column_name</a:t>
            </a:r>
            <a:r>
              <a:rPr sz="3000" i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ASC|DESC,</a:t>
            </a:r>
            <a:endParaRPr sz="3000" dirty="0">
              <a:latin typeface="Calibri"/>
              <a:cs typeface="Calibri"/>
            </a:endParaRPr>
          </a:p>
          <a:p>
            <a:pPr marL="307975" algn="ctr">
              <a:lnSpc>
                <a:spcPts val="3440"/>
              </a:lnSpc>
            </a:pPr>
            <a:r>
              <a:rPr sz="3000" i="1" spc="-5" dirty="0">
                <a:solidFill>
                  <a:srgbClr val="FF0000"/>
                </a:solidFill>
                <a:latin typeface="Calibri"/>
                <a:cs typeface="Calibri"/>
              </a:rPr>
              <a:t>column_name</a:t>
            </a:r>
            <a:r>
              <a:rPr sz="3000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ASC|DESC;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3200" y="0"/>
            <a:ext cx="4327787" cy="14285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SQL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dirty="0" smtClean="0"/>
              <a:t>ORDER</a:t>
            </a:r>
            <a:r>
              <a:rPr spc="-95" dirty="0" smtClean="0"/>
              <a:t> </a:t>
            </a:r>
            <a:r>
              <a:rPr spc="-5" dirty="0"/>
              <a:t>BY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0806" y="1589320"/>
            <a:ext cx="6375400" cy="87121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3300"/>
              </a:lnSpc>
              <a:spcBef>
                <a:spcPts val="2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i="1" spc="-5" dirty="0">
                <a:latin typeface="Calibri"/>
                <a:cs typeface="Calibri"/>
              </a:rPr>
              <a:t>SELECT </a:t>
            </a:r>
            <a:r>
              <a:rPr sz="2800" b="1" i="1" dirty="0">
                <a:latin typeface="Calibri"/>
                <a:cs typeface="Calibri"/>
              </a:rPr>
              <a:t>* FROM </a:t>
            </a:r>
            <a:r>
              <a:rPr sz="2800" b="1" i="1" spc="-5" dirty="0">
                <a:latin typeface="Calibri"/>
                <a:cs typeface="Calibri"/>
              </a:rPr>
              <a:t>DEPARTMENT </a:t>
            </a:r>
            <a:r>
              <a:rPr sz="2800" b="1" i="1" dirty="0">
                <a:latin typeface="Calibri"/>
                <a:cs typeface="Calibri"/>
              </a:rPr>
              <a:t>ORDER </a:t>
            </a:r>
            <a:r>
              <a:rPr sz="2800" b="1" i="1" spc="-5" dirty="0">
                <a:latin typeface="Calibri"/>
                <a:cs typeface="Calibri"/>
              </a:rPr>
              <a:t>BY  NAME;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4085" y="2774155"/>
            <a:ext cx="7136311" cy="30836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0806" y="1696650"/>
            <a:ext cx="7233284" cy="9956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3800"/>
              </a:lnSpc>
              <a:spcBef>
                <a:spcPts val="2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i="1" spc="-5" dirty="0">
                <a:latin typeface="Calibri"/>
                <a:cs typeface="Calibri"/>
              </a:rPr>
              <a:t>SELECT </a:t>
            </a:r>
            <a:r>
              <a:rPr sz="3200" b="1" i="1" dirty="0">
                <a:latin typeface="Calibri"/>
                <a:cs typeface="Calibri"/>
              </a:rPr>
              <a:t>* FROM </a:t>
            </a:r>
            <a:r>
              <a:rPr sz="3200" b="1" i="1" spc="-5" dirty="0">
                <a:latin typeface="Calibri"/>
                <a:cs typeface="Calibri"/>
              </a:rPr>
              <a:t>DEPARTMENT </a:t>
            </a:r>
            <a:r>
              <a:rPr sz="3200" b="1" i="1" dirty="0">
                <a:latin typeface="Calibri"/>
                <a:cs typeface="Calibri"/>
              </a:rPr>
              <a:t>ORDER </a:t>
            </a:r>
            <a:r>
              <a:rPr sz="3200" b="1" i="1" spc="-5" dirty="0">
                <a:latin typeface="Calibri"/>
                <a:cs typeface="Calibri"/>
              </a:rPr>
              <a:t>BY  </a:t>
            </a:r>
            <a:r>
              <a:rPr sz="3200" b="1" i="1" dirty="0">
                <a:latin typeface="Calibri"/>
                <a:cs typeface="Calibri"/>
              </a:rPr>
              <a:t>NAME</a:t>
            </a:r>
            <a:r>
              <a:rPr sz="3200" b="1" i="1" spc="-10" dirty="0">
                <a:latin typeface="Calibri"/>
                <a:cs typeface="Calibri"/>
              </a:rPr>
              <a:t> </a:t>
            </a:r>
            <a:r>
              <a:rPr sz="3200" b="1" i="1" spc="-5" dirty="0">
                <a:latin typeface="Calibri"/>
                <a:cs typeface="Calibri"/>
              </a:rPr>
              <a:t>DESC;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1200" y="2964211"/>
            <a:ext cx="7569198" cy="2947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0806" y="1571430"/>
            <a:ext cx="7233284" cy="9956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3800"/>
              </a:lnSpc>
              <a:spcBef>
                <a:spcPts val="2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i="1" spc="-5" dirty="0">
                <a:latin typeface="Calibri"/>
                <a:cs typeface="Calibri"/>
              </a:rPr>
              <a:t>SELECT </a:t>
            </a:r>
            <a:r>
              <a:rPr sz="3200" b="1" i="1" dirty="0">
                <a:latin typeface="Calibri"/>
                <a:cs typeface="Calibri"/>
              </a:rPr>
              <a:t>* FROM </a:t>
            </a:r>
            <a:r>
              <a:rPr sz="3200" b="1" i="1" spc="-5" dirty="0">
                <a:latin typeface="Calibri"/>
                <a:cs typeface="Calibri"/>
              </a:rPr>
              <a:t>DEPARTMENT </a:t>
            </a:r>
            <a:r>
              <a:rPr sz="3200" b="1" i="1" dirty="0">
                <a:latin typeface="Calibri"/>
                <a:cs typeface="Calibri"/>
              </a:rPr>
              <a:t>ORDER </a:t>
            </a:r>
            <a:r>
              <a:rPr sz="3200" b="1" i="1" spc="-5" dirty="0">
                <a:latin typeface="Calibri"/>
                <a:cs typeface="Calibri"/>
              </a:rPr>
              <a:t>BY  STUD_NO DESC,</a:t>
            </a:r>
            <a:r>
              <a:rPr sz="3200" b="1" i="1" dirty="0">
                <a:latin typeface="Calibri"/>
                <a:cs typeface="Calibri"/>
              </a:rPr>
              <a:t> </a:t>
            </a:r>
            <a:r>
              <a:rPr sz="3200" b="1" i="1" spc="-5" dirty="0">
                <a:latin typeface="Calibri"/>
                <a:cs typeface="Calibri"/>
              </a:rPr>
              <a:t>NAME;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7287" y="3156077"/>
            <a:ext cx="7004230" cy="2952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ctrTitle"/>
          </p:nvPr>
        </p:nvSpPr>
        <p:spPr>
          <a:xfrm>
            <a:off x="1295400" y="2133600"/>
            <a:ext cx="6498158" cy="1724867"/>
          </a:xfrm>
        </p:spPr>
        <p:txBody>
          <a:bodyPr/>
          <a:lstStyle/>
          <a:p>
            <a:r>
              <a:rPr lang="en-US" dirty="0" smtClean="0"/>
              <a:t>Thank you for your attention!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457200"/>
            <a:ext cx="4923536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Alias</a:t>
            </a:r>
            <a:r>
              <a:rPr spc="-4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96740" y="1555496"/>
            <a:ext cx="3933190" cy="410781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800" i="1" spc="-5" dirty="0">
                <a:latin typeface="Calibri"/>
                <a:cs typeface="Calibri"/>
              </a:rPr>
              <a:t>SELECT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15"/>
              </a:spcBef>
            </a:pPr>
            <a:r>
              <a:rPr sz="2800" i="1" spc="-5" dirty="0">
                <a:latin typeface="Calibri"/>
                <a:cs typeface="Calibri"/>
              </a:rPr>
              <a:t>E.ID </a:t>
            </a:r>
            <a:r>
              <a:rPr sz="2800" i="1" dirty="0">
                <a:latin typeface="Calibri"/>
                <a:cs typeface="Calibri"/>
              </a:rPr>
              <a:t>AS</a:t>
            </a:r>
            <a:r>
              <a:rPr sz="2800" i="1" spc="-1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empID,</a:t>
            </a:r>
            <a:endParaRPr sz="2800">
              <a:latin typeface="Calibri"/>
              <a:cs typeface="Calibri"/>
            </a:endParaRPr>
          </a:p>
          <a:p>
            <a:pPr marL="12700" marR="5080" indent="457200">
              <a:lnSpc>
                <a:spcPts val="4100"/>
              </a:lnSpc>
              <a:spcBef>
                <a:spcPts val="160"/>
              </a:spcBef>
            </a:pPr>
            <a:r>
              <a:rPr sz="2800" i="1" spc="-5" dirty="0">
                <a:latin typeface="Calibri"/>
                <a:cs typeface="Calibri"/>
              </a:rPr>
              <a:t>E.Name, W.Department  </a:t>
            </a:r>
            <a:r>
              <a:rPr sz="2800" i="1" dirty="0">
                <a:latin typeface="Calibri"/>
                <a:cs typeface="Calibri"/>
              </a:rPr>
              <a:t>FROM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80"/>
              </a:spcBef>
            </a:pPr>
            <a:r>
              <a:rPr sz="2800" i="1" spc="-5" dirty="0">
                <a:latin typeface="Calibri"/>
                <a:cs typeface="Calibri"/>
              </a:rPr>
              <a:t>Employee </a:t>
            </a:r>
            <a:r>
              <a:rPr sz="2800" i="1" dirty="0">
                <a:latin typeface="Calibri"/>
                <a:cs typeface="Calibri"/>
              </a:rPr>
              <a:t>E,</a:t>
            </a:r>
            <a:endParaRPr sz="2800">
              <a:latin typeface="Calibri"/>
              <a:cs typeface="Calibri"/>
            </a:endParaRPr>
          </a:p>
          <a:p>
            <a:pPr marL="12700" marR="1864360" indent="457200">
              <a:lnSpc>
                <a:spcPts val="4100"/>
              </a:lnSpc>
              <a:spcBef>
                <a:spcPts val="160"/>
              </a:spcBef>
            </a:pPr>
            <a:r>
              <a:rPr sz="2800" i="1" spc="-5" dirty="0">
                <a:latin typeface="Calibri"/>
                <a:cs typeface="Calibri"/>
              </a:rPr>
              <a:t>WorksIn</a:t>
            </a:r>
            <a:r>
              <a:rPr sz="2800" i="1" spc="-7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W  </a:t>
            </a:r>
            <a:r>
              <a:rPr sz="2800" i="1" spc="-5" dirty="0">
                <a:latin typeface="Calibri"/>
                <a:cs typeface="Calibri"/>
              </a:rPr>
              <a:t>WHERE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75"/>
              </a:spcBef>
            </a:pPr>
            <a:r>
              <a:rPr sz="2800" i="1" spc="-5" dirty="0">
                <a:latin typeface="Calibri"/>
                <a:cs typeface="Calibri"/>
              </a:rPr>
              <a:t>E.ID </a:t>
            </a:r>
            <a:r>
              <a:rPr sz="2800" i="1" dirty="0">
                <a:latin typeface="Calibri"/>
                <a:cs typeface="Calibri"/>
              </a:rPr>
              <a:t>=</a:t>
            </a:r>
            <a:r>
              <a:rPr sz="2800" i="1" spc="-1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W.ID;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000" y="1600201"/>
            <a:ext cx="2190168" cy="17309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00" y="3686397"/>
            <a:ext cx="2842390" cy="21434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533400"/>
            <a:ext cx="4542535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Alias</a:t>
            </a:r>
            <a:r>
              <a:rPr spc="-4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2183" y="1558035"/>
            <a:ext cx="2613025" cy="415861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800" i="1" spc="-5" dirty="0">
                <a:latin typeface="Calibri"/>
                <a:cs typeface="Calibri"/>
              </a:rPr>
              <a:t>SELECT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15"/>
              </a:spcBef>
            </a:pPr>
            <a:r>
              <a:rPr sz="2800" i="1" spc="-5" dirty="0">
                <a:latin typeface="Calibri"/>
                <a:cs typeface="Calibri"/>
              </a:rPr>
              <a:t>E.ID </a:t>
            </a:r>
            <a:r>
              <a:rPr sz="2800" i="1" dirty="0">
                <a:latin typeface="Calibri"/>
                <a:cs typeface="Calibri"/>
              </a:rPr>
              <a:t>AS</a:t>
            </a:r>
            <a:r>
              <a:rPr sz="2800" i="1" spc="-6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empID,</a:t>
            </a:r>
            <a:endParaRPr sz="2800">
              <a:latin typeface="Calibri"/>
              <a:cs typeface="Calibri"/>
            </a:endParaRPr>
          </a:p>
          <a:p>
            <a:pPr marL="12700" marR="437515" indent="457200">
              <a:lnSpc>
                <a:spcPct val="99700"/>
              </a:lnSpc>
              <a:spcBef>
                <a:spcPts val="350"/>
              </a:spcBef>
            </a:pPr>
            <a:r>
              <a:rPr sz="2800" i="1" spc="-5" dirty="0">
                <a:latin typeface="Calibri"/>
                <a:cs typeface="Calibri"/>
              </a:rPr>
              <a:t>E.Name,  W.De</a:t>
            </a:r>
            <a:r>
              <a:rPr sz="2800" i="1" dirty="0">
                <a:latin typeface="Calibri"/>
                <a:cs typeface="Calibri"/>
              </a:rPr>
              <a:t>partm</a:t>
            </a:r>
            <a:r>
              <a:rPr sz="2800" i="1" spc="-5" dirty="0">
                <a:latin typeface="Calibri"/>
                <a:cs typeface="Calibri"/>
              </a:rPr>
              <a:t>e</a:t>
            </a:r>
            <a:r>
              <a:rPr sz="2800" i="1" dirty="0">
                <a:latin typeface="Calibri"/>
                <a:cs typeface="Calibri"/>
              </a:rPr>
              <a:t>nt  FROM</a:t>
            </a:r>
            <a:endParaRPr sz="2800">
              <a:latin typeface="Calibri"/>
              <a:cs typeface="Calibri"/>
            </a:endParaRPr>
          </a:p>
          <a:p>
            <a:pPr marL="469900" marR="391795">
              <a:lnSpc>
                <a:spcPct val="110100"/>
              </a:lnSpc>
            </a:pPr>
            <a:r>
              <a:rPr sz="2800" i="1" spc="-5" dirty="0">
                <a:latin typeface="Calibri"/>
                <a:cs typeface="Calibri"/>
              </a:rPr>
              <a:t>Employee</a:t>
            </a:r>
            <a:r>
              <a:rPr sz="2800" i="1" spc="-6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E,  </a:t>
            </a:r>
            <a:r>
              <a:rPr sz="2800" i="1" spc="-5" dirty="0">
                <a:latin typeface="Calibri"/>
                <a:cs typeface="Calibri"/>
              </a:rPr>
              <a:t>WorksIn</a:t>
            </a:r>
            <a:r>
              <a:rPr sz="2800" i="1" spc="-3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W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800" i="1" spc="-5" dirty="0">
                <a:latin typeface="Calibri"/>
                <a:cs typeface="Calibri"/>
              </a:rPr>
              <a:t>WHERE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</a:pPr>
            <a:r>
              <a:rPr sz="2800" i="1" spc="-5" dirty="0">
                <a:latin typeface="Calibri"/>
                <a:cs typeface="Calibri"/>
              </a:rPr>
              <a:t>E.ID </a:t>
            </a:r>
            <a:r>
              <a:rPr sz="2800" i="1" dirty="0">
                <a:latin typeface="Calibri"/>
                <a:cs typeface="Calibri"/>
              </a:rPr>
              <a:t>=</a:t>
            </a:r>
            <a:r>
              <a:rPr sz="2800" i="1" spc="-2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W.ID;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0350" y="2671019"/>
            <a:ext cx="4055893" cy="1762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473408"/>
            <a:ext cx="6781799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Aliases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‘Self-Joins’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33220"/>
            <a:ext cx="4939030" cy="411987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60960" indent="-342900">
              <a:lnSpc>
                <a:spcPts val="3800"/>
              </a:lnSpc>
              <a:spcBef>
                <a:spcPts val="2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Aliases can be used to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copy  </a:t>
            </a:r>
            <a:r>
              <a:rPr sz="3200" dirty="0">
                <a:latin typeface="Calibri"/>
                <a:cs typeface="Calibri"/>
              </a:rPr>
              <a:t>a table, so that it can be  </a:t>
            </a:r>
            <a:r>
              <a:rPr sz="3200" spc="-5" dirty="0">
                <a:latin typeface="Calibri"/>
                <a:cs typeface="Calibri"/>
              </a:rPr>
              <a:t>combined with </a:t>
            </a:r>
            <a:r>
              <a:rPr sz="3200" dirty="0">
                <a:latin typeface="Calibri"/>
                <a:cs typeface="Calibri"/>
              </a:rPr>
              <a:t>itself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46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99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Example: </a:t>
            </a:r>
            <a:r>
              <a:rPr sz="3200" dirty="0">
                <a:latin typeface="Calibri"/>
                <a:cs typeface="Calibri"/>
              </a:rPr>
              <a:t>Find the </a:t>
            </a:r>
            <a:r>
              <a:rPr sz="3200" spc="-5" dirty="0">
                <a:latin typeface="Calibri"/>
                <a:cs typeface="Calibri"/>
              </a:rPr>
              <a:t>names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 </a:t>
            </a:r>
            <a:r>
              <a:rPr sz="3200" dirty="0">
                <a:latin typeface="Calibri"/>
                <a:cs typeface="Calibri"/>
              </a:rPr>
              <a:t>all </a:t>
            </a:r>
            <a:r>
              <a:rPr sz="3200" spc="-5" dirty="0">
                <a:latin typeface="Calibri"/>
                <a:cs typeface="Calibri"/>
              </a:rPr>
              <a:t>employees who work </a:t>
            </a:r>
            <a:r>
              <a:rPr sz="3200" dirty="0">
                <a:latin typeface="Calibri"/>
                <a:cs typeface="Calibri"/>
              </a:rPr>
              <a:t>in  the </a:t>
            </a:r>
            <a:r>
              <a:rPr sz="3200" spc="-5" dirty="0">
                <a:latin typeface="Calibri"/>
                <a:cs typeface="Calibri"/>
              </a:rPr>
              <a:t>same department </a:t>
            </a:r>
            <a:r>
              <a:rPr sz="3200" dirty="0">
                <a:latin typeface="Calibri"/>
                <a:cs typeface="Calibri"/>
              </a:rPr>
              <a:t>as  Andy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82012" y="2345322"/>
            <a:ext cx="2804786" cy="2656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Aliases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‘Self-Joins’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339" y="1633220"/>
            <a:ext cx="5842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6865" algn="l"/>
              </a:tabLst>
            </a:pPr>
            <a:r>
              <a:rPr sz="2800" spc="-5" dirty="0">
                <a:latin typeface="Calibri"/>
                <a:cs typeface="Calibri"/>
              </a:rPr>
              <a:t>Employee </a:t>
            </a:r>
            <a:r>
              <a:rPr sz="2800" dirty="0">
                <a:latin typeface="Calibri"/>
                <a:cs typeface="Calibri"/>
              </a:rPr>
              <a:t>A	</a:t>
            </a:r>
            <a:r>
              <a:rPr sz="2800" spc="-5" dirty="0">
                <a:latin typeface="Calibri"/>
                <a:cs typeface="Calibri"/>
              </a:rPr>
              <a:t>Employee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9519" y="2351068"/>
            <a:ext cx="2819400" cy="2641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76729" y="2351068"/>
            <a:ext cx="2781298" cy="2654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0"/>
            <a:ext cx="8042276" cy="13369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Aliases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‘Self-Joins’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461611"/>
            <a:ext cx="6477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Calibri"/>
                <a:cs typeface="Calibri"/>
              </a:rPr>
              <a:t>SELECT </a:t>
            </a:r>
            <a:r>
              <a:rPr sz="2800" b="1" i="1" dirty="0">
                <a:latin typeface="Calibri"/>
                <a:cs typeface="Calibri"/>
              </a:rPr>
              <a:t>... FROM </a:t>
            </a:r>
            <a:r>
              <a:rPr sz="2800" b="1" i="1" spc="-5" dirty="0">
                <a:latin typeface="Calibri"/>
                <a:cs typeface="Calibri"/>
              </a:rPr>
              <a:t>Employee </a:t>
            </a:r>
            <a:r>
              <a:rPr sz="2800" b="1" i="1" dirty="0">
                <a:latin typeface="Calibri"/>
                <a:cs typeface="Calibri"/>
              </a:rPr>
              <a:t>A, </a:t>
            </a:r>
            <a:r>
              <a:rPr sz="2800" b="1" i="1" spc="-5" dirty="0">
                <a:latin typeface="Calibri"/>
                <a:cs typeface="Calibri"/>
              </a:rPr>
              <a:t>Employee </a:t>
            </a:r>
            <a:r>
              <a:rPr sz="2800" b="1" i="1" dirty="0">
                <a:latin typeface="Calibri"/>
                <a:cs typeface="Calibri"/>
              </a:rPr>
              <a:t>B</a:t>
            </a:r>
            <a:r>
              <a:rPr sz="2800" b="1" i="1" spc="-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...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82800" y="2089150"/>
            <a:ext cx="4965698" cy="4267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473408"/>
            <a:ext cx="6781800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Aliases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‘Self-Joins’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398620"/>
            <a:ext cx="6417310" cy="88328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b="1" i="1" spc="-5" dirty="0">
                <a:latin typeface="Calibri"/>
                <a:cs typeface="Calibri"/>
              </a:rPr>
              <a:t>SELECT </a:t>
            </a:r>
            <a:r>
              <a:rPr sz="2400" b="1" i="1" dirty="0">
                <a:latin typeface="Calibri"/>
                <a:cs typeface="Calibri"/>
              </a:rPr>
              <a:t>... FROM </a:t>
            </a:r>
            <a:r>
              <a:rPr sz="2400" b="1" i="1" spc="-5" dirty="0">
                <a:latin typeface="Calibri"/>
                <a:cs typeface="Calibri"/>
              </a:rPr>
              <a:t>Employee </a:t>
            </a:r>
            <a:r>
              <a:rPr sz="2400" b="1" i="1" dirty="0">
                <a:latin typeface="Calibri"/>
                <a:cs typeface="Calibri"/>
              </a:rPr>
              <a:t>A, </a:t>
            </a:r>
            <a:r>
              <a:rPr sz="2400" b="1" i="1" spc="-5" dirty="0">
                <a:latin typeface="Calibri"/>
                <a:cs typeface="Calibri"/>
              </a:rPr>
              <a:t>Employee</a:t>
            </a:r>
            <a:r>
              <a:rPr sz="2400" b="1" i="1" dirty="0">
                <a:latin typeface="Calibri"/>
                <a:cs typeface="Calibri"/>
              </a:rPr>
              <a:t> B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95"/>
              </a:spcBef>
            </a:pPr>
            <a:r>
              <a:rPr sz="2400" b="1" i="1" spc="-5" dirty="0">
                <a:latin typeface="Calibri"/>
                <a:cs typeface="Calibri"/>
              </a:rPr>
              <a:t>WHERE A.Dept </a:t>
            </a:r>
            <a:r>
              <a:rPr sz="2400" b="1" i="1" dirty="0">
                <a:latin typeface="Calibri"/>
                <a:cs typeface="Calibri"/>
              </a:rPr>
              <a:t>= </a:t>
            </a:r>
            <a:r>
              <a:rPr sz="2400" b="1" i="1" spc="-5" dirty="0">
                <a:latin typeface="Calibri"/>
                <a:cs typeface="Calibri"/>
              </a:rPr>
              <a:t>B.Dept </a:t>
            </a:r>
            <a:r>
              <a:rPr sz="2400" b="1" i="1" dirty="0">
                <a:latin typeface="Calibri"/>
                <a:cs typeface="Calibri"/>
              </a:rPr>
              <a:t>AND </a:t>
            </a:r>
            <a:r>
              <a:rPr sz="2400" b="1" i="1" spc="-5" dirty="0">
                <a:latin typeface="Calibri"/>
                <a:cs typeface="Calibri"/>
              </a:rPr>
              <a:t>B.Name </a:t>
            </a:r>
            <a:r>
              <a:rPr sz="2400" b="1" i="1" dirty="0">
                <a:latin typeface="Calibri"/>
                <a:cs typeface="Calibri"/>
              </a:rPr>
              <a:t>=</a:t>
            </a:r>
            <a:r>
              <a:rPr sz="2400" b="1" i="1" spc="-5" dirty="0">
                <a:latin typeface="Calibri"/>
                <a:cs typeface="Calibri"/>
              </a:rPr>
              <a:t> ‘Andy’;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20900" y="2981044"/>
            <a:ext cx="4902198" cy="165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риз">
  <a:themeElements>
    <a:clrScheme name="Бриз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Бриз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Бриз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Бриз.thmx</Template>
  <TotalTime>31</TotalTime>
  <Words>1262</Words>
  <Application>Microsoft Macintosh PowerPoint</Application>
  <PresentationFormat>Экран (4:3)</PresentationFormat>
  <Paragraphs>213</Paragraphs>
  <Slides>38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39" baseType="lpstr">
      <vt:lpstr>Бриз</vt:lpstr>
      <vt:lpstr>More SQL SELECT</vt:lpstr>
      <vt:lpstr>This Lecture</vt:lpstr>
      <vt:lpstr>Aliases</vt:lpstr>
      <vt:lpstr>Alias Example</vt:lpstr>
      <vt:lpstr>Alias Example</vt:lpstr>
      <vt:lpstr>Aliases and ‘Self-Joins’</vt:lpstr>
      <vt:lpstr>Aliases and ‘Self-Joins’</vt:lpstr>
      <vt:lpstr>Aliases and ‘Self-Joins’</vt:lpstr>
      <vt:lpstr>Aliases and ‘Self-Joins’</vt:lpstr>
      <vt:lpstr>Aliases and ‘Self-Joins’</vt:lpstr>
      <vt:lpstr>The SQL WHERE Clause</vt:lpstr>
      <vt:lpstr>Operators in The WHERE Clause</vt:lpstr>
      <vt:lpstr>Subqueries</vt:lpstr>
      <vt:lpstr>Subqueries</vt:lpstr>
      <vt:lpstr>Subqueries</vt:lpstr>
      <vt:lpstr>IN</vt:lpstr>
      <vt:lpstr>IN</vt:lpstr>
      <vt:lpstr>IN</vt:lpstr>
      <vt:lpstr>NOT IN</vt:lpstr>
      <vt:lpstr>NOT IN</vt:lpstr>
      <vt:lpstr>EXISTS</vt:lpstr>
      <vt:lpstr>EXISTS</vt:lpstr>
      <vt:lpstr>EXISTS</vt:lpstr>
      <vt:lpstr>EXISTS</vt:lpstr>
      <vt:lpstr>EXISTS</vt:lpstr>
      <vt:lpstr>ANY and ALL</vt:lpstr>
      <vt:lpstr>ALL</vt:lpstr>
      <vt:lpstr>ALL</vt:lpstr>
      <vt:lpstr>ANY</vt:lpstr>
      <vt:lpstr>ANY</vt:lpstr>
      <vt:lpstr>Word Search</vt:lpstr>
      <vt:lpstr>LIKE</vt:lpstr>
      <vt:lpstr>LIKE</vt:lpstr>
      <vt:lpstr>SQL  ORDER BY</vt:lpstr>
      <vt:lpstr>Презентация PowerPoint</vt:lpstr>
      <vt:lpstr>Презентация PowerPoint</vt:lpstr>
      <vt:lpstr>Презентация PowerPoint</vt:lpstr>
      <vt:lpstr>Thank you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SQL SELECT</dc:title>
  <cp:lastModifiedBy>Assel Syrymbayeva</cp:lastModifiedBy>
  <cp:revision>36</cp:revision>
  <dcterms:created xsi:type="dcterms:W3CDTF">2018-10-24T04:47:15Z</dcterms:created>
  <dcterms:modified xsi:type="dcterms:W3CDTF">2019-10-31T10:47:30Z</dcterms:modified>
</cp:coreProperties>
</file>