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21945600" cy="1828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jYjNpVV9r3CcQaBMNC0jvl4q+D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08182F-E48D-46BE-9687-A9FB79FA3EBB}">
  <a:tblStyle styleId="{A808182F-E48D-46BE-9687-A9FB79FA3E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1B9016D-1A84-4506-A780-EA30B796E63E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4" autoAdjust="0"/>
  </p:normalViewPr>
  <p:slideViewPr>
    <p:cSldViewPr snapToGrid="0">
      <p:cViewPr varScale="1">
        <p:scale>
          <a:sx n="34" d="100"/>
          <a:sy n="34" d="100"/>
        </p:scale>
        <p:origin x="1956" y="104"/>
      </p:cViewPr>
      <p:guideLst>
        <p:guide orient="horz" pos="5760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27" name="Google Shape;1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508764" y="16950270"/>
            <a:ext cx="4938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7269487" y="16950270"/>
            <a:ext cx="74064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5499080" y="16950270"/>
            <a:ext cx="4938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508767" y="973684"/>
            <a:ext cx="18928200" cy="35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5171247" y="1205736"/>
            <a:ext cx="11603000" cy="18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normAutofit/>
          </a:bodyPr>
          <a:lstStyle>
            <a:lvl1pPr marL="609557" lvl="0" indent="-474101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1219116" lvl="1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828669" lvl="2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2438229" lvl="3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3047785" lvl="4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3657345" lvl="5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4266901" lvl="6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4876459" lvl="7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5486016" lvl="8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508764" y="16950270"/>
            <a:ext cx="4938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7269487" y="16950270"/>
            <a:ext cx="74064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15499080" y="16950270"/>
            <a:ext cx="4938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10322290" y="6356630"/>
            <a:ext cx="15497500" cy="4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720852" y="1761530"/>
            <a:ext cx="15497500" cy="139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normAutofit/>
          </a:bodyPr>
          <a:lstStyle>
            <a:lvl1pPr marL="609557" lvl="0" indent="-474101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1219116" lvl="1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828669" lvl="2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2438229" lvl="3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3047785" lvl="4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3657345" lvl="5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4266901" lvl="6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4876459" lvl="7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5486016" lvl="8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508764" y="16950270"/>
            <a:ext cx="4938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7269487" y="16950270"/>
            <a:ext cx="74064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5499080" y="16950270"/>
            <a:ext cx="4938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748099" y="2647378"/>
            <a:ext cx="20449200" cy="7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10533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748080" y="10076888"/>
            <a:ext cx="20449200" cy="2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20333899" y="16580326"/>
            <a:ext cx="13170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48080" y="7647466"/>
            <a:ext cx="20449200" cy="29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20333899" y="16580326"/>
            <a:ext cx="13170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748080" y="1582313"/>
            <a:ext cx="20449200" cy="20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748080" y="4097688"/>
            <a:ext cx="20449200" cy="12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rmAutofit/>
          </a:bodyPr>
          <a:lstStyle>
            <a:lvl1pPr marL="609557" lvl="0" indent="-5333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marL="1219116" lvl="1" indent="-48256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marL="1828669" lvl="2" indent="-48256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marL="2438229" lvl="3" indent="-48256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marL="3047785" lvl="4" indent="-48256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marL="3657345" lvl="5" indent="-48256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marL="4266901" lvl="6" indent="-48256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marL="4876459" lvl="7" indent="-48256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marL="5486016" lvl="8" indent="-48256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20333899" y="16580326"/>
            <a:ext cx="13170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748080" y="1582313"/>
            <a:ext cx="20449200" cy="20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748080" y="4097688"/>
            <a:ext cx="9600000" cy="12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rmAutofit/>
          </a:bodyPr>
          <a:lstStyle>
            <a:lvl1pPr marL="609557" lvl="0" indent="-48256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1pPr>
            <a:lvl2pPr marL="1219116" lvl="1" indent="-45716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669" lvl="2" indent="-45716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229" lvl="3" indent="-45716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785" lvl="4" indent="-45716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345" lvl="5" indent="-45716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6901" lvl="6" indent="-45716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459" lvl="7" indent="-45716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016" lvl="8" indent="-45716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11597760" y="4097688"/>
            <a:ext cx="9600000" cy="12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rmAutofit/>
          </a:bodyPr>
          <a:lstStyle>
            <a:lvl1pPr marL="609557" lvl="0" indent="-48256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1pPr>
            <a:lvl2pPr marL="1219116" lvl="1" indent="-45716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669" lvl="2" indent="-45716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229" lvl="3" indent="-45716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785" lvl="4" indent="-45716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345" lvl="5" indent="-45716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6901" lvl="6" indent="-45716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459" lvl="7" indent="-45716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016" lvl="8" indent="-45716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20333899" y="16580326"/>
            <a:ext cx="13170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748080" y="1582313"/>
            <a:ext cx="20449200" cy="20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20333899" y="16580326"/>
            <a:ext cx="13170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48080" y="1975466"/>
            <a:ext cx="6739200" cy="26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748080" y="4940800"/>
            <a:ext cx="6739200" cy="11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rmAutofit/>
          </a:bodyPr>
          <a:lstStyle>
            <a:lvl1pPr marL="609557" lvl="0" indent="-45716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1219116" lvl="1" indent="-45716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669" lvl="2" indent="-45716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229" lvl="3" indent="-45716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785" lvl="4" indent="-45716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345" lvl="5" indent="-45716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6901" lvl="6" indent="-45716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459" lvl="7" indent="-45716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016" lvl="8" indent="-45716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20333899" y="16580326"/>
            <a:ext cx="13170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1176600" y="1600534"/>
            <a:ext cx="15282600" cy="145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97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97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97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97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97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97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97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97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9733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20333899" y="16580326"/>
            <a:ext cx="13170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10972800" y="-446"/>
            <a:ext cx="10972800" cy="1828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4200" tIns="184200" rIns="184200" bIns="184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637200" y="4384623"/>
            <a:ext cx="9708600" cy="52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8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8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8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8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8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8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8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84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1"/>
          </p:nvPr>
        </p:nvSpPr>
        <p:spPr>
          <a:xfrm>
            <a:off x="637200" y="9966488"/>
            <a:ext cx="9708600" cy="4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11854800" y="2574488"/>
            <a:ext cx="9208800" cy="131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609557" lvl="0" indent="-5333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marL="1219116" lvl="1" indent="-48256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marL="1828669" lvl="2" indent="-48256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marL="2438229" lvl="3" indent="-48256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marL="3047785" lvl="4" indent="-48256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marL="3657345" lvl="5" indent="-48256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marL="4266901" lvl="6" indent="-48256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marL="4876459" lvl="7" indent="-48256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marL="5486016" lvl="8" indent="-48256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20333899" y="16580326"/>
            <a:ext cx="13170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508767" y="973684"/>
            <a:ext cx="18928200" cy="35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dt" idx="10"/>
          </p:nvPr>
        </p:nvSpPr>
        <p:spPr>
          <a:xfrm>
            <a:off x="1508764" y="16950270"/>
            <a:ext cx="4938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ftr" idx="11"/>
          </p:nvPr>
        </p:nvSpPr>
        <p:spPr>
          <a:xfrm>
            <a:off x="7269487" y="16950270"/>
            <a:ext cx="74064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5499080" y="16950270"/>
            <a:ext cx="4938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748080" y="15042046"/>
            <a:ext cx="14397000" cy="21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609557" lvl="0" indent="-30477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20333899" y="16580326"/>
            <a:ext cx="13170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 hasCustomPrompt="1"/>
          </p:nvPr>
        </p:nvSpPr>
        <p:spPr>
          <a:xfrm>
            <a:off x="748080" y="3932888"/>
            <a:ext cx="20449200" cy="69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100"/>
              <a:buNone/>
              <a:defRPr sz="24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100"/>
              <a:buNone/>
              <a:defRPr sz="24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100"/>
              <a:buNone/>
              <a:defRPr sz="24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100"/>
              <a:buNone/>
              <a:defRPr sz="24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100"/>
              <a:buNone/>
              <a:defRPr sz="24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100"/>
              <a:buNone/>
              <a:defRPr sz="24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100"/>
              <a:buNone/>
              <a:defRPr sz="24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100"/>
              <a:buNone/>
              <a:defRPr sz="24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100"/>
              <a:buNone/>
              <a:defRPr sz="24133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748080" y="11207913"/>
            <a:ext cx="20449200" cy="46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rmAutofit/>
          </a:bodyPr>
          <a:lstStyle>
            <a:lvl1pPr marL="609557" lvl="0" indent="-53336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marL="1219116" lvl="1" indent="-48256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marL="1828669" lvl="2" indent="-48256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marL="2438229" lvl="3" indent="-48256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marL="3047785" lvl="4" indent="-48256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marL="3657345" lvl="5" indent="-48256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marL="4266901" lvl="6" indent="-48256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marL="4876459" lvl="7" indent="-48256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marL="5486016" lvl="8" indent="-48256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20333899" y="16580326"/>
            <a:ext cx="13170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sldNum" idx="12"/>
          </p:nvPr>
        </p:nvSpPr>
        <p:spPr>
          <a:xfrm>
            <a:off x="20333899" y="16580326"/>
            <a:ext cx="13170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508767" y="973684"/>
            <a:ext cx="18928200" cy="35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508767" y="4868336"/>
            <a:ext cx="18928200" cy="11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normAutofit/>
          </a:bodyPr>
          <a:lstStyle>
            <a:lvl1pPr marL="609557" lvl="0" indent="-474101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1219116" lvl="1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828669" lvl="2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2438229" lvl="3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3047785" lvl="4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3657345" lvl="5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4266901" lvl="6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4876459" lvl="7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5486016" lvl="8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1508764" y="16950270"/>
            <a:ext cx="4938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7269487" y="16950270"/>
            <a:ext cx="74064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5499080" y="16950270"/>
            <a:ext cx="4938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ctrTitle"/>
          </p:nvPr>
        </p:nvSpPr>
        <p:spPr>
          <a:xfrm>
            <a:off x="1645920" y="2992968"/>
            <a:ext cx="18654000" cy="63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2743200" y="9605436"/>
            <a:ext cx="16459200" cy="4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3067"/>
            </a:lvl1pPr>
            <a:lvl2pPr lvl="1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267"/>
            </a:lvl3pPr>
            <a:lvl4pPr lvl="3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1508764" y="16950270"/>
            <a:ext cx="4938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7269487" y="16950270"/>
            <a:ext cx="74064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5499080" y="16950270"/>
            <a:ext cx="4938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497340" y="4559318"/>
            <a:ext cx="18928200" cy="7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497340" y="12238586"/>
            <a:ext cx="189282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normAutofit/>
          </a:bodyPr>
          <a:lstStyle>
            <a:lvl1pPr marL="609557" lvl="0" indent="-304778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3067">
                <a:solidFill>
                  <a:schemeClr val="dk1"/>
                </a:solidFill>
              </a:defRPr>
            </a:lvl1pPr>
            <a:lvl2pPr marL="1219116" lvl="1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2pPr>
            <a:lvl3pPr marL="1828669" lvl="2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2267">
                <a:solidFill>
                  <a:srgbClr val="888888"/>
                </a:solidFill>
              </a:defRPr>
            </a:lvl3pPr>
            <a:lvl4pPr marL="2438229" lvl="3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4pPr>
            <a:lvl5pPr marL="3047785" lvl="4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5pPr>
            <a:lvl6pPr marL="3657345" lvl="5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6pPr>
            <a:lvl7pPr marL="4266901" lvl="6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7pPr>
            <a:lvl8pPr marL="4876459" lvl="7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8pPr>
            <a:lvl9pPr marL="5486016" lvl="8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1508764" y="16950270"/>
            <a:ext cx="4938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7269487" y="16950270"/>
            <a:ext cx="74064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5499080" y="16950270"/>
            <a:ext cx="4938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1508767" y="973684"/>
            <a:ext cx="18928200" cy="35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1508764" y="4868336"/>
            <a:ext cx="9327000" cy="11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normAutofit/>
          </a:bodyPr>
          <a:lstStyle>
            <a:lvl1pPr marL="609557" lvl="0" indent="-474101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1219116" lvl="1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828669" lvl="2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2438229" lvl="3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3047785" lvl="4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3657345" lvl="5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4266901" lvl="6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4876459" lvl="7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5486016" lvl="8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11109964" y="4868336"/>
            <a:ext cx="9327000" cy="11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normAutofit/>
          </a:bodyPr>
          <a:lstStyle>
            <a:lvl1pPr marL="609557" lvl="0" indent="-474101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1219116" lvl="1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828669" lvl="2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2438229" lvl="3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3047785" lvl="4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3657345" lvl="5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4266901" lvl="6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4876459" lvl="7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5486016" lvl="8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1508764" y="16950270"/>
            <a:ext cx="4938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7269487" y="16950270"/>
            <a:ext cx="74064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5499080" y="16950270"/>
            <a:ext cx="4938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1511623" y="973684"/>
            <a:ext cx="18928200" cy="35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1511633" y="4483106"/>
            <a:ext cx="9283800" cy="21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b" anchorCtr="0">
            <a:normAutofit/>
          </a:bodyPr>
          <a:lstStyle>
            <a:lvl1pPr marL="609557" lvl="0" indent="-304778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3067" b="1"/>
            </a:lvl1pPr>
            <a:lvl2pPr marL="1219116" lvl="1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2pPr>
            <a:lvl3pPr marL="1828669" lvl="2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267" b="1"/>
            </a:lvl3pPr>
            <a:lvl4pPr marL="2438229" lvl="3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4pPr>
            <a:lvl5pPr marL="3047785" lvl="4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5pPr>
            <a:lvl6pPr marL="3657345" lvl="5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6pPr>
            <a:lvl7pPr marL="4266901" lvl="6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7pPr>
            <a:lvl8pPr marL="4876459" lvl="7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8pPr>
            <a:lvl9pPr marL="5486016" lvl="8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511633" y="6680214"/>
            <a:ext cx="9283800" cy="98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normAutofit/>
          </a:bodyPr>
          <a:lstStyle>
            <a:lvl1pPr marL="609557" lvl="0" indent="-474101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1219116" lvl="1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828669" lvl="2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2438229" lvl="3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3047785" lvl="4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3657345" lvl="5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4266901" lvl="6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4876459" lvl="7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5486016" lvl="8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3"/>
          </p:nvPr>
        </p:nvSpPr>
        <p:spPr>
          <a:xfrm>
            <a:off x="11109964" y="4483106"/>
            <a:ext cx="9330000" cy="21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b" anchorCtr="0">
            <a:normAutofit/>
          </a:bodyPr>
          <a:lstStyle>
            <a:lvl1pPr marL="609557" lvl="0" indent="-304778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3067" b="1"/>
            </a:lvl1pPr>
            <a:lvl2pPr marL="1219116" lvl="1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2pPr>
            <a:lvl3pPr marL="1828669" lvl="2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2267" b="1"/>
            </a:lvl3pPr>
            <a:lvl4pPr marL="2438229" lvl="3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4pPr>
            <a:lvl5pPr marL="3047785" lvl="4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5pPr>
            <a:lvl6pPr marL="3657345" lvl="5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6pPr>
            <a:lvl7pPr marL="4266901" lvl="6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7pPr>
            <a:lvl8pPr marL="4876459" lvl="7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8pPr>
            <a:lvl9pPr marL="5486016" lvl="8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4"/>
          </p:nvPr>
        </p:nvSpPr>
        <p:spPr>
          <a:xfrm>
            <a:off x="11109964" y="6680214"/>
            <a:ext cx="9330000" cy="98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normAutofit/>
          </a:bodyPr>
          <a:lstStyle>
            <a:lvl1pPr marL="609557" lvl="0" indent="-474101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1219116" lvl="1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828669" lvl="2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2438229" lvl="3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3047785" lvl="4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3657345" lvl="5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4266901" lvl="6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4876459" lvl="7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5486016" lvl="8" indent="-474101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508764" y="16950270"/>
            <a:ext cx="4938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7269487" y="16950270"/>
            <a:ext cx="74064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15499080" y="16950270"/>
            <a:ext cx="4938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511628" y="1219200"/>
            <a:ext cx="7078200" cy="42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3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9329740" y="2633136"/>
            <a:ext cx="11110200" cy="129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normAutofit/>
          </a:bodyPr>
          <a:lstStyle>
            <a:lvl1pPr marL="609557" lvl="0" indent="-550296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3867"/>
            </a:lvl1pPr>
            <a:lvl2pPr marL="1219116" lvl="1" indent="-524896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3467"/>
            </a:lvl2pPr>
            <a:lvl3pPr marL="1828669" lvl="2" indent="-49949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3067"/>
            </a:lvl3pPr>
            <a:lvl4pPr marL="2438229" lvl="3" indent="-45716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4pPr>
            <a:lvl5pPr marL="3047785" lvl="4" indent="-45716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5pPr>
            <a:lvl6pPr marL="3657345" lvl="5" indent="-45716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6901" lvl="6" indent="-45716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459" lvl="7" indent="-45716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016" lvl="8" indent="-457169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511628" y="5486400"/>
            <a:ext cx="7078200" cy="101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normAutofit/>
          </a:bodyPr>
          <a:lstStyle>
            <a:lvl1pPr marL="609557" lvl="0" indent="-304778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1pPr>
            <a:lvl2pPr marL="1219116" lvl="1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669" lvl="2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3pPr>
            <a:lvl4pPr marL="2438229" lvl="3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785" lvl="4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345" lvl="5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6901" lvl="6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459" lvl="7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016" lvl="8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508764" y="16950270"/>
            <a:ext cx="4938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7269487" y="16950270"/>
            <a:ext cx="74064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5499080" y="16950270"/>
            <a:ext cx="4938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511628" y="1219200"/>
            <a:ext cx="7078200" cy="42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3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9329740" y="2633136"/>
            <a:ext cx="11110200" cy="12996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511628" y="5486400"/>
            <a:ext cx="7078200" cy="101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normAutofit/>
          </a:bodyPr>
          <a:lstStyle>
            <a:lvl1pPr marL="609557" lvl="0" indent="-304778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1pPr>
            <a:lvl2pPr marL="1219116" lvl="1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669" lvl="2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3pPr>
            <a:lvl4pPr marL="2438229" lvl="3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4pPr>
            <a:lvl5pPr marL="3047785" lvl="4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345" lvl="5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6901" lvl="6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459" lvl="7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016" lvl="8" indent="-304778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508764" y="16950270"/>
            <a:ext cx="4938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7269487" y="16950270"/>
            <a:ext cx="74064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15499080" y="16950270"/>
            <a:ext cx="4938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508767" y="973684"/>
            <a:ext cx="18928200" cy="35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508767" y="4868336"/>
            <a:ext cx="18928200" cy="11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t" anchorCtr="0">
            <a:norm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508764" y="16950270"/>
            <a:ext cx="4938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7269487" y="16950270"/>
            <a:ext cx="74064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5499080" y="16950270"/>
            <a:ext cx="4938000" cy="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25" tIns="49150" rIns="98325" bIns="49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748080" y="1582313"/>
            <a:ext cx="20449200" cy="20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748080" y="4097688"/>
            <a:ext cx="20449200" cy="12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rmAutofit/>
          </a:bodyPr>
          <a:lstStyle>
            <a:lvl1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●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20333899" y="16580326"/>
            <a:ext cx="13170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55263ED-90E3-41F8-BD74-891D01123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24" y="4136369"/>
            <a:ext cx="5023039" cy="3713334"/>
          </a:xfrm>
          <a:prstGeom prst="rect">
            <a:avLst/>
          </a:prstGeo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6F634815-2264-4E00-9DEE-C76EB3A31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42" y="858186"/>
            <a:ext cx="4973562" cy="3713334"/>
          </a:xfrm>
          <a:prstGeom prst="rect">
            <a:avLst/>
          </a:prstGeom>
        </p:spPr>
      </p:pic>
      <p:sp>
        <p:nvSpPr>
          <p:cNvPr id="130" name="Google Shape;130;p1"/>
          <p:cNvSpPr txBox="1"/>
          <p:nvPr/>
        </p:nvSpPr>
        <p:spPr>
          <a:xfrm rot="-5400000">
            <a:off x="-1518580" y="3815387"/>
            <a:ext cx="3713333" cy="6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101" tIns="131101" rIns="131101" bIns="131101" anchor="t" anchorCtr="0">
            <a:spAutoFit/>
          </a:bodyPr>
          <a:lstStyle/>
          <a:p>
            <a:pPr algn="ctr">
              <a:buSzPts val="2100"/>
            </a:pPr>
            <a:r>
              <a:rPr lang="en" sz="2800" dirty="0"/>
              <a:t>Phred Score</a:t>
            </a:r>
            <a:endParaRPr sz="2800" dirty="0"/>
          </a:p>
        </p:txBody>
      </p:sp>
      <p:sp>
        <p:nvSpPr>
          <p:cNvPr id="133" name="Google Shape;133;p1"/>
          <p:cNvSpPr txBox="1"/>
          <p:nvPr/>
        </p:nvSpPr>
        <p:spPr>
          <a:xfrm>
            <a:off x="133342" y="148128"/>
            <a:ext cx="397757" cy="563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101" tIns="65533" rIns="131101" bIns="65533" anchor="t" anchorCtr="0">
            <a:spAutoFit/>
          </a:bodyPr>
          <a:lstStyle/>
          <a:p>
            <a:pPr>
              <a:buSzPts val="1500"/>
            </a:pPr>
            <a:r>
              <a:rPr lang="en" sz="2800" b="1" dirty="0"/>
              <a:t>A</a:t>
            </a:r>
            <a:endParaRPr sz="2800" dirty="0"/>
          </a:p>
        </p:txBody>
      </p:sp>
      <p:sp>
        <p:nvSpPr>
          <p:cNvPr id="134" name="Google Shape;134;p1"/>
          <p:cNvSpPr txBox="1"/>
          <p:nvPr/>
        </p:nvSpPr>
        <p:spPr>
          <a:xfrm>
            <a:off x="139207" y="8081473"/>
            <a:ext cx="397757" cy="563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101" tIns="65533" rIns="131101" bIns="65533" anchor="t" anchorCtr="0">
            <a:spAutoFit/>
          </a:bodyPr>
          <a:lstStyle/>
          <a:p>
            <a:pPr>
              <a:buSzPts val="1500"/>
            </a:pPr>
            <a:r>
              <a:rPr lang="en" sz="2800" b="1" dirty="0"/>
              <a:t>B</a:t>
            </a:r>
            <a:endParaRPr sz="2800" dirty="0"/>
          </a:p>
        </p:txBody>
      </p:sp>
      <p:sp>
        <p:nvSpPr>
          <p:cNvPr id="137" name="Google Shape;137;p1"/>
          <p:cNvSpPr txBox="1"/>
          <p:nvPr/>
        </p:nvSpPr>
        <p:spPr>
          <a:xfrm>
            <a:off x="5032020" y="7671600"/>
            <a:ext cx="2906118" cy="6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101" tIns="131101" rIns="131101" bIns="131101" anchor="t" anchorCtr="0">
            <a:spAutoFit/>
          </a:bodyPr>
          <a:lstStyle/>
          <a:p>
            <a:pPr algn="ctr">
              <a:buSzPts val="2100"/>
            </a:pPr>
            <a:r>
              <a:rPr lang="en" sz="2800" dirty="0"/>
              <a:t>Position (bp)</a:t>
            </a:r>
            <a:endParaRPr sz="2800" dirty="0"/>
          </a:p>
        </p:txBody>
      </p:sp>
      <p:graphicFrame>
        <p:nvGraphicFramePr>
          <p:cNvPr id="144" name="Google Shape;144;p1"/>
          <p:cNvGraphicFramePr/>
          <p:nvPr>
            <p:extLst>
              <p:ext uri="{D42A27DB-BD31-4B8C-83A1-F6EECF244321}">
                <p14:modId xmlns:p14="http://schemas.microsoft.com/office/powerpoint/2010/main" val="3060528136"/>
              </p:ext>
            </p:extLst>
          </p:nvPr>
        </p:nvGraphicFramePr>
        <p:xfrm>
          <a:off x="561860" y="4259599"/>
          <a:ext cx="506349" cy="3840480"/>
        </p:xfrm>
        <a:graphic>
          <a:graphicData uri="http://schemas.openxmlformats.org/drawingml/2006/table">
            <a:tbl>
              <a:tblPr>
                <a:noFill/>
                <a:tableStyleId>{A808182F-E48D-46BE-9687-A9FB79FA3EBB}</a:tableStyleId>
              </a:tblPr>
              <a:tblGrid>
                <a:gridCol w="506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2000" u="none" strike="noStrike" cap="none" dirty="0"/>
                        <a:t>40</a:t>
                      </a:r>
                      <a:endParaRPr sz="2000" u="none" strike="noStrike" cap="none" dirty="0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2000" u="none" strike="noStrike" cap="none" dirty="0"/>
                        <a:t>30</a:t>
                      </a:r>
                      <a:endParaRPr sz="2000" u="none" strike="noStrike" cap="none" dirty="0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2000" u="none" strike="noStrike" cap="none" dirty="0"/>
                        <a:t>20</a:t>
                      </a:r>
                      <a:endParaRPr sz="2000" u="none" strike="noStrike" cap="none" dirty="0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9" name="Google Shape;13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5798" y="2580203"/>
            <a:ext cx="1053436" cy="14071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4" name="Google Shape;174;p1"/>
          <p:cNvGraphicFramePr/>
          <p:nvPr>
            <p:extLst>
              <p:ext uri="{D42A27DB-BD31-4B8C-83A1-F6EECF244321}">
                <p14:modId xmlns:p14="http://schemas.microsoft.com/office/powerpoint/2010/main" val="3206987141"/>
              </p:ext>
            </p:extLst>
          </p:nvPr>
        </p:nvGraphicFramePr>
        <p:xfrm>
          <a:off x="218087" y="7353580"/>
          <a:ext cx="6405131" cy="487650"/>
        </p:xfrm>
        <a:graphic>
          <a:graphicData uri="http://schemas.openxmlformats.org/drawingml/2006/table">
            <a:tbl>
              <a:tblPr>
                <a:noFill/>
                <a:tableStyleId>{A808182F-E48D-46BE-9687-A9FB79FA3EBB}</a:tableStyleId>
              </a:tblPr>
              <a:tblGrid>
                <a:gridCol w="1900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7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2000" u="none" strike="noStrike" cap="none" dirty="0"/>
                        <a:t>75</a:t>
                      </a:r>
                      <a:endParaRPr sz="2000" u="none" strike="noStrike" cap="none" dirty="0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2000" u="none" strike="noStrike" cap="none" dirty="0"/>
                        <a:t>150</a:t>
                      </a:r>
                      <a:endParaRPr sz="2000" u="none" strike="noStrike" cap="none" dirty="0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441A1B92-91B0-4570-A180-A13583E55B3E}"/>
              </a:ext>
            </a:extLst>
          </p:cNvPr>
          <p:cNvSpPr txBox="1"/>
          <p:nvPr/>
        </p:nvSpPr>
        <p:spPr>
          <a:xfrm>
            <a:off x="229091" y="16748713"/>
            <a:ext cx="213498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100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2. Quality score analysis of p-m</a:t>
            </a:r>
            <a:r>
              <a:rPr lang="en-US" sz="2400" b="1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bases. (A-B)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Phred score per base sequence of adenosine (blue), thymine (yellow), guanine (green), and cytosine (red) in MT-A replicate 1 and Huang replicate 2 datasets before 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(A)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after 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(B)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all cleaning steps. 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(C)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 base-level Phred scores at each step of the sequence cleaning pipeline (shades of red). p–m</a:t>
            </a:r>
            <a:r>
              <a:rPr lang="en-US" sz="2400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sites are considered to be “Cs” in Read 1 and “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Gs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in Read 2. p-m</a:t>
            </a:r>
            <a:r>
              <a:rPr lang="en-US" sz="2400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bases are depicted in the top figure, and the average of all nucleotides are represented in the bottom figure.</a:t>
            </a:r>
          </a:p>
        </p:txBody>
      </p:sp>
      <p:grpSp>
        <p:nvGrpSpPr>
          <p:cNvPr id="106" name="Google Shape;155;p25">
            <a:extLst>
              <a:ext uri="{FF2B5EF4-FFF2-40B4-BE49-F238E27FC236}">
                <a16:creationId xmlns:a16="http://schemas.microsoft.com/office/drawing/2014/main" id="{8A467F48-1354-4C40-B25F-AB42B0EAE31B}"/>
              </a:ext>
            </a:extLst>
          </p:cNvPr>
          <p:cNvGrpSpPr/>
          <p:nvPr/>
        </p:nvGrpSpPr>
        <p:grpSpPr>
          <a:xfrm>
            <a:off x="7024875" y="867082"/>
            <a:ext cx="4938260" cy="6513187"/>
            <a:chOff x="7720623" y="1082350"/>
            <a:chExt cx="2594509" cy="2645026"/>
          </a:xfrm>
        </p:grpSpPr>
        <p:pic>
          <p:nvPicPr>
            <p:cNvPr id="107" name="Google Shape;156;p25">
              <a:extLst>
                <a:ext uri="{FF2B5EF4-FFF2-40B4-BE49-F238E27FC236}">
                  <a16:creationId xmlns:a16="http://schemas.microsoft.com/office/drawing/2014/main" id="{9F3756FF-3F83-4566-9E80-C85237112760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l="10817" b="12418"/>
            <a:stretch/>
          </p:blipFill>
          <p:spPr>
            <a:xfrm>
              <a:off x="7729834" y="2415450"/>
              <a:ext cx="2585298" cy="13119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57;p25">
              <a:extLst>
                <a:ext uri="{FF2B5EF4-FFF2-40B4-BE49-F238E27FC236}">
                  <a16:creationId xmlns:a16="http://schemas.microsoft.com/office/drawing/2014/main" id="{83D40B5D-B110-4FBB-8067-FAFD05A2228E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l="10297" b="12464"/>
            <a:stretch/>
          </p:blipFill>
          <p:spPr>
            <a:xfrm>
              <a:off x="7720623" y="1082350"/>
              <a:ext cx="2585277" cy="13119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" name="Google Shape;158;p25">
            <a:extLst>
              <a:ext uri="{FF2B5EF4-FFF2-40B4-BE49-F238E27FC236}">
                <a16:creationId xmlns:a16="http://schemas.microsoft.com/office/drawing/2014/main" id="{BC350484-9091-4FB8-9265-3CE5B8C926DA}"/>
              </a:ext>
            </a:extLst>
          </p:cNvPr>
          <p:cNvGrpSpPr/>
          <p:nvPr/>
        </p:nvGrpSpPr>
        <p:grpSpPr>
          <a:xfrm>
            <a:off x="7131599" y="9159427"/>
            <a:ext cx="4922617" cy="6513186"/>
            <a:chOff x="7720113" y="7883975"/>
            <a:chExt cx="2586290" cy="2645026"/>
          </a:xfrm>
        </p:grpSpPr>
        <p:pic>
          <p:nvPicPr>
            <p:cNvPr id="110" name="Google Shape;159;p25">
              <a:extLst>
                <a:ext uri="{FF2B5EF4-FFF2-40B4-BE49-F238E27FC236}">
                  <a16:creationId xmlns:a16="http://schemas.microsoft.com/office/drawing/2014/main" id="{82339465-5FD3-42B2-A54B-2618275C90CB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 l="10321" b="11598"/>
            <a:stretch/>
          </p:blipFill>
          <p:spPr>
            <a:xfrm>
              <a:off x="7720113" y="7883975"/>
              <a:ext cx="2585298" cy="13119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60;p25">
              <a:extLst>
                <a:ext uri="{FF2B5EF4-FFF2-40B4-BE49-F238E27FC236}">
                  <a16:creationId xmlns:a16="http://schemas.microsoft.com/office/drawing/2014/main" id="{2810CC07-8260-4AED-9408-EA7C97C3EDB4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 l="10370" b="11386"/>
            <a:stretch/>
          </p:blipFill>
          <p:spPr>
            <a:xfrm>
              <a:off x="7721125" y="9217075"/>
              <a:ext cx="2585277" cy="1311926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17" name="Google Shape;144;p1">
            <a:extLst>
              <a:ext uri="{FF2B5EF4-FFF2-40B4-BE49-F238E27FC236}">
                <a16:creationId xmlns:a16="http://schemas.microsoft.com/office/drawing/2014/main" id="{DD004584-7086-49DB-8F0C-E48C1D708B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935026"/>
              </p:ext>
            </p:extLst>
          </p:nvPr>
        </p:nvGraphicFramePr>
        <p:xfrm>
          <a:off x="561510" y="993290"/>
          <a:ext cx="506349" cy="3840480"/>
        </p:xfrm>
        <a:graphic>
          <a:graphicData uri="http://schemas.openxmlformats.org/drawingml/2006/table">
            <a:tbl>
              <a:tblPr>
                <a:noFill/>
                <a:tableStyleId>{A808182F-E48D-46BE-9687-A9FB79FA3EBB}</a:tableStyleId>
              </a:tblPr>
              <a:tblGrid>
                <a:gridCol w="506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2000" u="none" strike="noStrike" cap="none" dirty="0"/>
                        <a:t>40</a:t>
                      </a:r>
                      <a:endParaRPr sz="2000" u="none" strike="noStrike" cap="none" dirty="0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2000" u="none" strike="noStrike" cap="none" dirty="0"/>
                        <a:t>30</a:t>
                      </a:r>
                      <a:endParaRPr sz="2000" u="none" strike="noStrike" cap="none" dirty="0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2000" u="none" strike="noStrike" cap="none" dirty="0"/>
                        <a:t>20</a:t>
                      </a:r>
                      <a:endParaRPr sz="2000" u="none" strike="noStrike" cap="none" dirty="0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Google Shape;144;p1">
            <a:extLst>
              <a:ext uri="{FF2B5EF4-FFF2-40B4-BE49-F238E27FC236}">
                <a16:creationId xmlns:a16="http://schemas.microsoft.com/office/drawing/2014/main" id="{479055DA-AF47-4325-97D5-138DE20415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704793"/>
              </p:ext>
            </p:extLst>
          </p:nvPr>
        </p:nvGraphicFramePr>
        <p:xfrm>
          <a:off x="626705" y="9251465"/>
          <a:ext cx="506349" cy="3840480"/>
        </p:xfrm>
        <a:graphic>
          <a:graphicData uri="http://schemas.openxmlformats.org/drawingml/2006/table">
            <a:tbl>
              <a:tblPr>
                <a:noFill/>
                <a:tableStyleId>{A808182F-E48D-46BE-9687-A9FB79FA3EBB}</a:tableStyleId>
              </a:tblPr>
              <a:tblGrid>
                <a:gridCol w="506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2000" u="none" strike="noStrike" cap="none" dirty="0"/>
                        <a:t>40</a:t>
                      </a:r>
                      <a:endParaRPr sz="2000" u="none" strike="noStrike" cap="none" dirty="0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2000" u="none" strike="noStrike" cap="none" dirty="0"/>
                        <a:t>30</a:t>
                      </a:r>
                      <a:endParaRPr sz="2000" u="none" strike="noStrike" cap="none" dirty="0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2000" u="none" strike="noStrike" cap="none" dirty="0"/>
                        <a:t>20</a:t>
                      </a:r>
                      <a:endParaRPr sz="2000" u="none" strike="noStrike" cap="none" dirty="0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9" name="Google Shape;144;p1">
            <a:extLst>
              <a:ext uri="{FF2B5EF4-FFF2-40B4-BE49-F238E27FC236}">
                <a16:creationId xmlns:a16="http://schemas.microsoft.com/office/drawing/2014/main" id="{0DA3D734-7D28-49FA-940C-17F7BE25BE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2361129"/>
              </p:ext>
            </p:extLst>
          </p:nvPr>
        </p:nvGraphicFramePr>
        <p:xfrm>
          <a:off x="636101" y="12632084"/>
          <a:ext cx="506349" cy="3840480"/>
        </p:xfrm>
        <a:graphic>
          <a:graphicData uri="http://schemas.openxmlformats.org/drawingml/2006/table">
            <a:tbl>
              <a:tblPr>
                <a:noFill/>
                <a:tableStyleId>{A808182F-E48D-46BE-9687-A9FB79FA3EBB}</a:tableStyleId>
              </a:tblPr>
              <a:tblGrid>
                <a:gridCol w="506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2000" u="none" strike="noStrike" cap="none" dirty="0"/>
                        <a:t>40</a:t>
                      </a:r>
                      <a:endParaRPr sz="2000" u="none" strike="noStrike" cap="none" dirty="0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2000" u="none" strike="noStrike" cap="none" dirty="0"/>
                        <a:t>30</a:t>
                      </a:r>
                      <a:endParaRPr sz="2000" u="none" strike="noStrike" cap="none" dirty="0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2000" u="none" strike="noStrike" cap="none" dirty="0"/>
                        <a:t>20</a:t>
                      </a:r>
                      <a:endParaRPr sz="2000" u="none" strike="noStrike" cap="none" dirty="0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0" name="Google Shape;130;p1">
            <a:extLst>
              <a:ext uri="{FF2B5EF4-FFF2-40B4-BE49-F238E27FC236}">
                <a16:creationId xmlns:a16="http://schemas.microsoft.com/office/drawing/2014/main" id="{C6093EAF-9CAB-45E5-A663-EDBBAF599C2C}"/>
              </a:ext>
            </a:extLst>
          </p:cNvPr>
          <p:cNvSpPr txBox="1"/>
          <p:nvPr/>
        </p:nvSpPr>
        <p:spPr>
          <a:xfrm rot="-5400000">
            <a:off x="-1453383" y="12157834"/>
            <a:ext cx="3713333" cy="6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101" tIns="131101" rIns="131101" bIns="131101" anchor="t" anchorCtr="0">
            <a:spAutoFit/>
          </a:bodyPr>
          <a:lstStyle/>
          <a:p>
            <a:pPr algn="ctr">
              <a:buSzPts val="2100"/>
            </a:pPr>
            <a:r>
              <a:rPr lang="en" sz="2800" dirty="0"/>
              <a:t>Phred Score</a:t>
            </a:r>
            <a:endParaRPr sz="2800" dirty="0"/>
          </a:p>
        </p:txBody>
      </p:sp>
      <p:sp>
        <p:nvSpPr>
          <p:cNvPr id="121" name="Google Shape;130;p1">
            <a:extLst>
              <a:ext uri="{FF2B5EF4-FFF2-40B4-BE49-F238E27FC236}">
                <a16:creationId xmlns:a16="http://schemas.microsoft.com/office/drawing/2014/main" id="{4141F946-2EA0-4287-9F99-87C5AB86CBF9}"/>
              </a:ext>
            </a:extLst>
          </p:cNvPr>
          <p:cNvSpPr txBox="1"/>
          <p:nvPr/>
        </p:nvSpPr>
        <p:spPr>
          <a:xfrm>
            <a:off x="1454390" y="356069"/>
            <a:ext cx="4367943" cy="6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101" tIns="131101" rIns="131101" bIns="131101" anchor="t" anchorCtr="0">
            <a:spAutoFit/>
          </a:bodyPr>
          <a:lstStyle/>
          <a:p>
            <a:pPr algn="ctr">
              <a:buSzPts val="2100"/>
            </a:pPr>
            <a:r>
              <a:rPr lang="en" sz="2800" dirty="0"/>
              <a:t>MT RNA BS-seq (MT-A)</a:t>
            </a:r>
            <a:endParaRPr sz="2800" dirty="0"/>
          </a:p>
        </p:txBody>
      </p:sp>
      <p:sp>
        <p:nvSpPr>
          <p:cNvPr id="122" name="Google Shape;130;p1">
            <a:extLst>
              <a:ext uri="{FF2B5EF4-FFF2-40B4-BE49-F238E27FC236}">
                <a16:creationId xmlns:a16="http://schemas.microsoft.com/office/drawing/2014/main" id="{E7B417F7-7783-4C8A-A6B0-DBFF63F23A19}"/>
              </a:ext>
            </a:extLst>
          </p:cNvPr>
          <p:cNvSpPr txBox="1"/>
          <p:nvPr/>
        </p:nvSpPr>
        <p:spPr>
          <a:xfrm>
            <a:off x="7421847" y="358209"/>
            <a:ext cx="3713333" cy="6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101" tIns="131101" rIns="131101" bIns="131101" anchor="t" anchorCtr="0">
            <a:spAutoFit/>
          </a:bodyPr>
          <a:lstStyle/>
          <a:p>
            <a:pPr algn="ctr">
              <a:buSzPts val="2100"/>
            </a:pPr>
            <a:r>
              <a:rPr lang="en" sz="2800" dirty="0"/>
              <a:t>Huang Replicate 2</a:t>
            </a:r>
            <a:endParaRPr sz="2800" dirty="0"/>
          </a:p>
        </p:txBody>
      </p:sp>
      <p:graphicFrame>
        <p:nvGraphicFramePr>
          <p:cNvPr id="123" name="Google Shape;174;p1">
            <a:extLst>
              <a:ext uri="{FF2B5EF4-FFF2-40B4-BE49-F238E27FC236}">
                <a16:creationId xmlns:a16="http://schemas.microsoft.com/office/drawing/2014/main" id="{77E07B5E-16B4-4195-AB14-CAD55906CA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803387"/>
              </p:ext>
            </p:extLst>
          </p:nvPr>
        </p:nvGraphicFramePr>
        <p:xfrm>
          <a:off x="322982" y="15737705"/>
          <a:ext cx="6405131" cy="487650"/>
        </p:xfrm>
        <a:graphic>
          <a:graphicData uri="http://schemas.openxmlformats.org/drawingml/2006/table">
            <a:tbl>
              <a:tblPr>
                <a:noFill/>
                <a:tableStyleId>{A808182F-E48D-46BE-9687-A9FB79FA3EBB}</a:tableStyleId>
              </a:tblPr>
              <a:tblGrid>
                <a:gridCol w="1900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7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2000" u="none" strike="noStrike" cap="none" dirty="0"/>
                        <a:t>75</a:t>
                      </a:r>
                      <a:endParaRPr sz="2000" u="none" strike="noStrike" cap="none" dirty="0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2000" u="none" strike="noStrike" cap="none" dirty="0"/>
                        <a:t>150</a:t>
                      </a:r>
                      <a:endParaRPr sz="2000" u="none" strike="noStrike" cap="none" dirty="0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oogle Shape;174;p1">
            <a:extLst>
              <a:ext uri="{FF2B5EF4-FFF2-40B4-BE49-F238E27FC236}">
                <a16:creationId xmlns:a16="http://schemas.microsoft.com/office/drawing/2014/main" id="{FA66CE10-0CDC-48EC-AD3C-396DECCA5A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6778672"/>
              </p:ext>
            </p:extLst>
          </p:nvPr>
        </p:nvGraphicFramePr>
        <p:xfrm>
          <a:off x="6180145" y="7334565"/>
          <a:ext cx="6405131" cy="487650"/>
        </p:xfrm>
        <a:graphic>
          <a:graphicData uri="http://schemas.openxmlformats.org/drawingml/2006/table">
            <a:tbl>
              <a:tblPr>
                <a:noFill/>
                <a:tableStyleId>{A808182F-E48D-46BE-9687-A9FB79FA3EBB}</a:tableStyleId>
              </a:tblPr>
              <a:tblGrid>
                <a:gridCol w="1900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7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2000" u="none" strike="noStrike" cap="none" dirty="0"/>
                        <a:t>75</a:t>
                      </a:r>
                      <a:endParaRPr sz="2000" u="none" strike="noStrike" cap="none" dirty="0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2000" u="none" strike="noStrike" cap="none" dirty="0"/>
                        <a:t>150</a:t>
                      </a:r>
                      <a:endParaRPr sz="2000" u="none" strike="noStrike" cap="none" dirty="0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" name="Google Shape;174;p1">
            <a:extLst>
              <a:ext uri="{FF2B5EF4-FFF2-40B4-BE49-F238E27FC236}">
                <a16:creationId xmlns:a16="http://schemas.microsoft.com/office/drawing/2014/main" id="{1E3E441A-F55A-409A-A514-91CE825D5D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628235"/>
              </p:ext>
            </p:extLst>
          </p:nvPr>
        </p:nvGraphicFramePr>
        <p:xfrm>
          <a:off x="6332352" y="15736476"/>
          <a:ext cx="6405131" cy="487650"/>
        </p:xfrm>
        <a:graphic>
          <a:graphicData uri="http://schemas.openxmlformats.org/drawingml/2006/table">
            <a:tbl>
              <a:tblPr>
                <a:noFill/>
                <a:tableStyleId>{A808182F-E48D-46BE-9687-A9FB79FA3EBB}</a:tableStyleId>
              </a:tblPr>
              <a:tblGrid>
                <a:gridCol w="1900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7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2000" u="none" strike="noStrike" cap="none"/>
                        <a:t>0</a:t>
                      </a:r>
                      <a:endParaRPr sz="2000" u="none" strike="noStrike" cap="none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2000" u="none" strike="noStrike" cap="none" dirty="0"/>
                        <a:t>75</a:t>
                      </a:r>
                      <a:endParaRPr sz="2000" u="none" strike="noStrike" cap="none" dirty="0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2000" u="none" strike="noStrike" cap="none" dirty="0"/>
                        <a:t>150</a:t>
                      </a:r>
                      <a:endParaRPr sz="2000" u="none" strike="noStrike" cap="none" dirty="0"/>
                    </a:p>
                  </a:txBody>
                  <a:tcPr marL="91450" marR="9145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Google Shape;137;p1">
            <a:extLst>
              <a:ext uri="{FF2B5EF4-FFF2-40B4-BE49-F238E27FC236}">
                <a16:creationId xmlns:a16="http://schemas.microsoft.com/office/drawing/2014/main" id="{D7C13E49-71EA-4398-94D3-DBAA2DA5B5DE}"/>
              </a:ext>
            </a:extLst>
          </p:cNvPr>
          <p:cNvSpPr txBox="1"/>
          <p:nvPr/>
        </p:nvSpPr>
        <p:spPr>
          <a:xfrm>
            <a:off x="5174194" y="16027512"/>
            <a:ext cx="2906118" cy="6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101" tIns="131101" rIns="131101" bIns="131101" anchor="t" anchorCtr="0">
            <a:spAutoFit/>
          </a:bodyPr>
          <a:lstStyle/>
          <a:p>
            <a:pPr algn="ctr">
              <a:buSzPts val="2100"/>
            </a:pPr>
            <a:r>
              <a:rPr lang="en" sz="2800" dirty="0"/>
              <a:t>Position (bp)</a:t>
            </a:r>
            <a:endParaRPr sz="2800" dirty="0"/>
          </a:p>
        </p:txBody>
      </p:sp>
      <p:sp>
        <p:nvSpPr>
          <p:cNvPr id="142" name="Google Shape;137;p1">
            <a:extLst>
              <a:ext uri="{FF2B5EF4-FFF2-40B4-BE49-F238E27FC236}">
                <a16:creationId xmlns:a16="http://schemas.microsoft.com/office/drawing/2014/main" id="{DFC5F458-0062-4221-89AC-0EFAB99ED73B}"/>
              </a:ext>
            </a:extLst>
          </p:cNvPr>
          <p:cNvSpPr txBox="1"/>
          <p:nvPr/>
        </p:nvSpPr>
        <p:spPr>
          <a:xfrm>
            <a:off x="2911138" y="3327738"/>
            <a:ext cx="2906118" cy="6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101" tIns="131101" rIns="131101" bIns="131101" anchor="t" anchorCtr="0">
            <a:spAutoFit/>
          </a:bodyPr>
          <a:lstStyle/>
          <a:p>
            <a:pPr algn="r">
              <a:buSzPts val="2100"/>
            </a:pPr>
            <a:r>
              <a:rPr lang="en" sz="2800" dirty="0"/>
              <a:t>Read 1 – Raw</a:t>
            </a:r>
            <a:endParaRPr sz="2800" dirty="0"/>
          </a:p>
        </p:txBody>
      </p:sp>
      <p:sp>
        <p:nvSpPr>
          <p:cNvPr id="143" name="Google Shape;137;p1">
            <a:extLst>
              <a:ext uri="{FF2B5EF4-FFF2-40B4-BE49-F238E27FC236}">
                <a16:creationId xmlns:a16="http://schemas.microsoft.com/office/drawing/2014/main" id="{79FB1E90-2F10-4D6A-994F-971BCE3A97CE}"/>
              </a:ext>
            </a:extLst>
          </p:cNvPr>
          <p:cNvSpPr txBox="1"/>
          <p:nvPr/>
        </p:nvSpPr>
        <p:spPr>
          <a:xfrm>
            <a:off x="2916216" y="6618128"/>
            <a:ext cx="2906118" cy="6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101" tIns="131101" rIns="131101" bIns="131101" anchor="t" anchorCtr="0">
            <a:spAutoFit/>
          </a:bodyPr>
          <a:lstStyle/>
          <a:p>
            <a:pPr algn="r">
              <a:buSzPts val="2100"/>
            </a:pPr>
            <a:r>
              <a:rPr lang="en" sz="2800" dirty="0"/>
              <a:t>Read 2 - Raw</a:t>
            </a:r>
            <a:endParaRPr sz="2800" dirty="0"/>
          </a:p>
        </p:txBody>
      </p:sp>
      <p:sp>
        <p:nvSpPr>
          <p:cNvPr id="172" name="Google Shape;137;p1">
            <a:extLst>
              <a:ext uri="{FF2B5EF4-FFF2-40B4-BE49-F238E27FC236}">
                <a16:creationId xmlns:a16="http://schemas.microsoft.com/office/drawing/2014/main" id="{A55DC418-3C6E-4897-B43B-98DCDA6B996A}"/>
              </a:ext>
            </a:extLst>
          </p:cNvPr>
          <p:cNvSpPr txBox="1"/>
          <p:nvPr/>
        </p:nvSpPr>
        <p:spPr>
          <a:xfrm>
            <a:off x="3053112" y="11686573"/>
            <a:ext cx="2906118" cy="6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101" tIns="131101" rIns="131101" bIns="131101" anchor="t" anchorCtr="0">
            <a:spAutoFit/>
          </a:bodyPr>
          <a:lstStyle/>
          <a:p>
            <a:pPr algn="r">
              <a:buSzPts val="2100"/>
            </a:pPr>
            <a:r>
              <a:rPr lang="en" sz="2800" dirty="0"/>
              <a:t>Read 1 – Clean</a:t>
            </a:r>
            <a:endParaRPr sz="2800" dirty="0"/>
          </a:p>
        </p:txBody>
      </p:sp>
      <p:sp>
        <p:nvSpPr>
          <p:cNvPr id="173" name="Google Shape;137;p1">
            <a:extLst>
              <a:ext uri="{FF2B5EF4-FFF2-40B4-BE49-F238E27FC236}">
                <a16:creationId xmlns:a16="http://schemas.microsoft.com/office/drawing/2014/main" id="{47A352BB-7629-410A-B140-C425AFF7E0B4}"/>
              </a:ext>
            </a:extLst>
          </p:cNvPr>
          <p:cNvSpPr txBox="1"/>
          <p:nvPr/>
        </p:nvSpPr>
        <p:spPr>
          <a:xfrm>
            <a:off x="3058190" y="14976963"/>
            <a:ext cx="2906118" cy="6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101" tIns="131101" rIns="131101" bIns="131101" anchor="t" anchorCtr="0">
            <a:spAutoFit/>
          </a:bodyPr>
          <a:lstStyle/>
          <a:p>
            <a:pPr algn="r">
              <a:buSzPts val="2100"/>
            </a:pPr>
            <a:r>
              <a:rPr lang="en" sz="2800" dirty="0"/>
              <a:t>Read 2 - Clean</a:t>
            </a:r>
            <a:endParaRPr sz="2800" dirty="0"/>
          </a:p>
        </p:txBody>
      </p:sp>
      <p:sp>
        <p:nvSpPr>
          <p:cNvPr id="147" name="Google Shape;130;p1">
            <a:extLst>
              <a:ext uri="{FF2B5EF4-FFF2-40B4-BE49-F238E27FC236}">
                <a16:creationId xmlns:a16="http://schemas.microsoft.com/office/drawing/2014/main" id="{5FB96944-9CFB-487F-AFBD-29A46FE9935F}"/>
              </a:ext>
            </a:extLst>
          </p:cNvPr>
          <p:cNvSpPr txBox="1"/>
          <p:nvPr/>
        </p:nvSpPr>
        <p:spPr>
          <a:xfrm>
            <a:off x="1628218" y="8499804"/>
            <a:ext cx="4367943" cy="6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101" tIns="131101" rIns="131101" bIns="131101" anchor="t" anchorCtr="0">
            <a:spAutoFit/>
          </a:bodyPr>
          <a:lstStyle/>
          <a:p>
            <a:pPr algn="ctr">
              <a:buSzPts val="2100"/>
            </a:pPr>
            <a:r>
              <a:rPr lang="en" sz="2800" dirty="0"/>
              <a:t>MT RNA BS-seq (MT-A)</a:t>
            </a:r>
            <a:endParaRPr sz="2800" dirty="0"/>
          </a:p>
        </p:txBody>
      </p:sp>
      <p:sp>
        <p:nvSpPr>
          <p:cNvPr id="153" name="Google Shape;130;p1">
            <a:extLst>
              <a:ext uri="{FF2B5EF4-FFF2-40B4-BE49-F238E27FC236}">
                <a16:creationId xmlns:a16="http://schemas.microsoft.com/office/drawing/2014/main" id="{01A236E2-F7F0-4903-9FA0-519FBAF9B487}"/>
              </a:ext>
            </a:extLst>
          </p:cNvPr>
          <p:cNvSpPr txBox="1"/>
          <p:nvPr/>
        </p:nvSpPr>
        <p:spPr>
          <a:xfrm>
            <a:off x="7595675" y="8501944"/>
            <a:ext cx="3713333" cy="6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101" tIns="131101" rIns="131101" bIns="131101" anchor="t" anchorCtr="0">
            <a:spAutoFit/>
          </a:bodyPr>
          <a:lstStyle/>
          <a:p>
            <a:pPr algn="ctr">
              <a:buSzPts val="2100"/>
            </a:pPr>
            <a:r>
              <a:rPr lang="en" sz="2800" dirty="0"/>
              <a:t>Huang Replicate 2</a:t>
            </a:r>
            <a:endParaRPr sz="28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76FBB18-38D5-4C19-A6BB-EDE2F7A5CD9C}"/>
              </a:ext>
            </a:extLst>
          </p:cNvPr>
          <p:cNvGrpSpPr/>
          <p:nvPr/>
        </p:nvGrpSpPr>
        <p:grpSpPr>
          <a:xfrm>
            <a:off x="12780996" y="166277"/>
            <a:ext cx="9398408" cy="15278432"/>
            <a:chOff x="12780996" y="166277"/>
            <a:chExt cx="9398408" cy="15278432"/>
          </a:xfrm>
        </p:grpSpPr>
        <p:sp>
          <p:nvSpPr>
            <p:cNvPr id="128" name="Google Shape;135;p1">
              <a:extLst>
                <a:ext uri="{FF2B5EF4-FFF2-40B4-BE49-F238E27FC236}">
                  <a16:creationId xmlns:a16="http://schemas.microsoft.com/office/drawing/2014/main" id="{07057E79-D8D5-4194-8893-66394C423073}"/>
                </a:ext>
              </a:extLst>
            </p:cNvPr>
            <p:cNvSpPr txBox="1"/>
            <p:nvPr/>
          </p:nvSpPr>
          <p:spPr>
            <a:xfrm>
              <a:off x="12956749" y="166277"/>
              <a:ext cx="470296" cy="563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101" tIns="65533" rIns="131101" bIns="65533" anchor="t" anchorCtr="0">
              <a:spAutoFit/>
            </a:bodyPr>
            <a:lstStyle/>
            <a:p>
              <a:pPr>
                <a:buSzPts val="1500"/>
              </a:pPr>
              <a:r>
                <a:rPr lang="en-US" sz="2800" b="1" dirty="0"/>
                <a:t>C</a:t>
              </a:r>
              <a:endParaRPr sz="2800" b="1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C907D68-0868-4734-882C-11CEDC9D58F3}"/>
                </a:ext>
              </a:extLst>
            </p:cNvPr>
            <p:cNvGrpSpPr/>
            <p:nvPr/>
          </p:nvGrpSpPr>
          <p:grpSpPr>
            <a:xfrm>
              <a:off x="13538444" y="330786"/>
              <a:ext cx="7372479" cy="13907733"/>
              <a:chOff x="13365725" y="318444"/>
              <a:chExt cx="7372479" cy="1390773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0A97199-4C90-4763-A6C5-3E4B7B6921AB}"/>
                  </a:ext>
                </a:extLst>
              </p:cNvPr>
              <p:cNvGrpSpPr/>
              <p:nvPr/>
            </p:nvGrpSpPr>
            <p:grpSpPr>
              <a:xfrm>
                <a:off x="13365725" y="816031"/>
                <a:ext cx="7372479" cy="13410146"/>
                <a:chOff x="13365725" y="619987"/>
                <a:chExt cx="7372479" cy="13410146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0CA81D13-EE32-4847-8D6F-CB1937165E98}"/>
                    </a:ext>
                  </a:extLst>
                </p:cNvPr>
                <p:cNvGrpSpPr/>
                <p:nvPr/>
              </p:nvGrpSpPr>
              <p:grpSpPr>
                <a:xfrm>
                  <a:off x="13365725" y="619987"/>
                  <a:ext cx="7372479" cy="13410146"/>
                  <a:chOff x="13365725" y="619987"/>
                  <a:chExt cx="7372479" cy="13410146"/>
                </a:xfrm>
              </p:grpSpPr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EEB29866-0773-4446-BCD8-97E34B89F5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rcRect b="7428"/>
                  <a:stretch/>
                </p:blipFill>
                <p:spPr>
                  <a:xfrm>
                    <a:off x="13365725" y="619987"/>
                    <a:ext cx="7372479" cy="13410146"/>
                  </a:xfrm>
                  <a:prstGeom prst="rect">
                    <a:avLst/>
                  </a:prstGeom>
                </p:spPr>
              </p:pic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270A25C7-08FF-4FEA-B8CA-54A33F19EAAC}"/>
                      </a:ext>
                    </a:extLst>
                  </p:cNvPr>
                  <p:cNvSpPr/>
                  <p:nvPr/>
                </p:nvSpPr>
                <p:spPr>
                  <a:xfrm>
                    <a:off x="14019852" y="4833770"/>
                    <a:ext cx="3370870" cy="17843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257CC4B7-1640-4B76-91B3-4C538EBF6FF4}"/>
                    </a:ext>
                  </a:extLst>
                </p:cNvPr>
                <p:cNvSpPr/>
                <p:nvPr/>
              </p:nvSpPr>
              <p:spPr>
                <a:xfrm>
                  <a:off x="14172252" y="11871479"/>
                  <a:ext cx="3370870" cy="17843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Google Shape;136;p1">
                <a:extLst>
                  <a:ext uri="{FF2B5EF4-FFF2-40B4-BE49-F238E27FC236}">
                    <a16:creationId xmlns:a16="http://schemas.microsoft.com/office/drawing/2014/main" id="{7EE3CABB-B2CE-4FAB-8D68-16D5A425B5F4}"/>
                  </a:ext>
                </a:extLst>
              </p:cNvPr>
              <p:cNvSpPr txBox="1"/>
              <p:nvPr/>
            </p:nvSpPr>
            <p:spPr>
              <a:xfrm>
                <a:off x="15333903" y="318444"/>
                <a:ext cx="3436122" cy="695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31101" tIns="131101" rIns="131101" bIns="131101" anchor="t" anchorCtr="0">
                <a:spAutoFit/>
              </a:bodyPr>
              <a:lstStyle/>
              <a:p>
                <a:pPr algn="ctr">
                  <a:buSzPts val="2100"/>
                </a:pPr>
                <a:r>
                  <a:rPr lang="en" sz="2800" dirty="0"/>
                  <a:t>p-m</a:t>
                </a:r>
                <a:r>
                  <a:rPr lang="en" sz="2800" baseline="30000" dirty="0"/>
                  <a:t>5</a:t>
                </a:r>
                <a:r>
                  <a:rPr lang="en" sz="2800" dirty="0"/>
                  <a:t>C sites</a:t>
                </a:r>
                <a:endParaRPr sz="2800" dirty="0"/>
              </a:p>
            </p:txBody>
          </p:sp>
          <p:sp>
            <p:nvSpPr>
              <p:cNvPr id="164" name="Google Shape;136;p1">
                <a:extLst>
                  <a:ext uri="{FF2B5EF4-FFF2-40B4-BE49-F238E27FC236}">
                    <a16:creationId xmlns:a16="http://schemas.microsoft.com/office/drawing/2014/main" id="{586582BA-4FFB-4934-9850-A6038536590B}"/>
                  </a:ext>
                </a:extLst>
              </p:cNvPr>
              <p:cNvSpPr txBox="1"/>
              <p:nvPr/>
            </p:nvSpPr>
            <p:spPr>
              <a:xfrm>
                <a:off x="15649302" y="7392087"/>
                <a:ext cx="3436122" cy="695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31101" tIns="131101" rIns="131101" bIns="131101" anchor="t" anchorCtr="0">
                <a:spAutoFit/>
              </a:bodyPr>
              <a:lstStyle/>
              <a:p>
                <a:pPr algn="ctr">
                  <a:buSzPts val="2100"/>
                </a:pPr>
                <a:r>
                  <a:rPr lang="en" sz="2800" dirty="0"/>
                  <a:t>All bases</a:t>
                </a:r>
                <a:endParaRPr sz="2800" dirty="0"/>
              </a:p>
            </p:txBody>
          </p:sp>
        </p:grpSp>
        <p:sp>
          <p:nvSpPr>
            <p:cNvPr id="165" name="Google Shape;130;p1">
              <a:extLst>
                <a:ext uri="{FF2B5EF4-FFF2-40B4-BE49-F238E27FC236}">
                  <a16:creationId xmlns:a16="http://schemas.microsoft.com/office/drawing/2014/main" id="{A1C79525-4DF5-4DCF-A753-A6C17A3527F8}"/>
                </a:ext>
              </a:extLst>
            </p:cNvPr>
            <p:cNvSpPr txBox="1"/>
            <p:nvPr/>
          </p:nvSpPr>
          <p:spPr>
            <a:xfrm rot="-5400000">
              <a:off x="11272154" y="7092021"/>
              <a:ext cx="3713333" cy="695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101" tIns="131101" rIns="131101" bIns="131101" anchor="t" anchorCtr="0">
              <a:spAutoFit/>
            </a:bodyPr>
            <a:lstStyle/>
            <a:p>
              <a:pPr algn="ctr">
                <a:buSzPts val="2100"/>
              </a:pPr>
              <a:r>
                <a:rPr lang="en" sz="2800" dirty="0"/>
                <a:t>Phred Score</a:t>
              </a:r>
              <a:endParaRPr sz="2800" dirty="0"/>
            </a:p>
          </p:txBody>
        </p:sp>
        <p:sp>
          <p:nvSpPr>
            <p:cNvPr id="166" name="Google Shape;137;p1">
              <a:extLst>
                <a:ext uri="{FF2B5EF4-FFF2-40B4-BE49-F238E27FC236}">
                  <a16:creationId xmlns:a16="http://schemas.microsoft.com/office/drawing/2014/main" id="{6BA73799-8BF5-4B49-81F2-1E47B0A24A5F}"/>
                </a:ext>
              </a:extLst>
            </p:cNvPr>
            <p:cNvSpPr txBox="1"/>
            <p:nvPr/>
          </p:nvSpPr>
          <p:spPr>
            <a:xfrm rot="1800000">
              <a:off x="14940871" y="14737281"/>
              <a:ext cx="2906118" cy="695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101" tIns="131101" rIns="131101" bIns="131101" anchor="t" anchorCtr="0">
              <a:spAutoFit/>
            </a:bodyPr>
            <a:lstStyle/>
            <a:p>
              <a:pPr>
                <a:buSzPts val="2100"/>
              </a:pPr>
              <a:r>
                <a:rPr lang="en" sz="2800" dirty="0"/>
                <a:t>MT RNA-seq</a:t>
              </a:r>
              <a:endParaRPr sz="2800" dirty="0"/>
            </a:p>
          </p:txBody>
        </p:sp>
        <p:sp>
          <p:nvSpPr>
            <p:cNvPr id="168" name="Google Shape;137;p1">
              <a:extLst>
                <a:ext uri="{FF2B5EF4-FFF2-40B4-BE49-F238E27FC236}">
                  <a16:creationId xmlns:a16="http://schemas.microsoft.com/office/drawing/2014/main" id="{84CB5A20-ADC9-46E2-A3B4-C0DE10FCCB29}"/>
                </a:ext>
              </a:extLst>
            </p:cNvPr>
            <p:cNvSpPr txBox="1"/>
            <p:nvPr/>
          </p:nvSpPr>
          <p:spPr>
            <a:xfrm rot="1800000">
              <a:off x="19273286" y="14737281"/>
              <a:ext cx="2906118" cy="695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101" tIns="131101" rIns="131101" bIns="131101" anchor="t" anchorCtr="0">
              <a:spAutoFit/>
            </a:bodyPr>
            <a:lstStyle/>
            <a:p>
              <a:pPr>
                <a:buSzPts val="2100"/>
              </a:pPr>
              <a:r>
                <a:rPr lang="en" sz="2800" dirty="0"/>
                <a:t>Huang</a:t>
              </a:r>
              <a:endParaRPr sz="2800" dirty="0"/>
            </a:p>
          </p:txBody>
        </p:sp>
        <p:sp>
          <p:nvSpPr>
            <p:cNvPr id="169" name="Google Shape;137;p1">
              <a:extLst>
                <a:ext uri="{FF2B5EF4-FFF2-40B4-BE49-F238E27FC236}">
                  <a16:creationId xmlns:a16="http://schemas.microsoft.com/office/drawing/2014/main" id="{25097821-BEE5-49C1-BBB5-E4E3FD045812}"/>
                </a:ext>
              </a:extLst>
            </p:cNvPr>
            <p:cNvSpPr txBox="1"/>
            <p:nvPr/>
          </p:nvSpPr>
          <p:spPr>
            <a:xfrm rot="1800000">
              <a:off x="17116227" y="14749059"/>
              <a:ext cx="2906118" cy="695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101" tIns="131101" rIns="131101" bIns="131101" anchor="t" anchorCtr="0">
              <a:spAutoFit/>
            </a:bodyPr>
            <a:lstStyle/>
            <a:p>
              <a:pPr>
                <a:buSzPts val="2100"/>
              </a:pPr>
              <a:r>
                <a:rPr lang="en" sz="2800" dirty="0"/>
                <a:t>MT RNA BS-seq</a:t>
              </a:r>
              <a:endParaRPr sz="2800" dirty="0"/>
            </a:p>
          </p:txBody>
        </p:sp>
        <p:sp>
          <p:nvSpPr>
            <p:cNvPr id="159" name="Google Shape;236;p1">
              <a:extLst>
                <a:ext uri="{FF2B5EF4-FFF2-40B4-BE49-F238E27FC236}">
                  <a16:creationId xmlns:a16="http://schemas.microsoft.com/office/drawing/2014/main" id="{C13D7476-70D8-46A8-B93A-222C04390F17}"/>
                </a:ext>
              </a:extLst>
            </p:cNvPr>
            <p:cNvSpPr txBox="1"/>
            <p:nvPr/>
          </p:nvSpPr>
          <p:spPr>
            <a:xfrm>
              <a:off x="14925485" y="5745808"/>
              <a:ext cx="2719502" cy="5744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1" tIns="121901" rIns="121901" bIns="121901" anchor="t" anchorCtr="0">
              <a:spAutoFit/>
            </a:bodyPr>
            <a:lstStyle/>
            <a:p>
              <a:pPr>
                <a:buSzPts val="800"/>
              </a:pPr>
              <a:r>
                <a:rPr lang="en" sz="2133" dirty="0"/>
                <a:t>Sequence trim</a:t>
              </a:r>
              <a:endParaRPr sz="2133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BF134B7-1FF6-4B03-A4EE-62C370A83FFF}"/>
                </a:ext>
              </a:extLst>
            </p:cNvPr>
            <p:cNvGrpSpPr/>
            <p:nvPr/>
          </p:nvGrpSpPr>
          <p:grpSpPr>
            <a:xfrm>
              <a:off x="14505985" y="5491938"/>
              <a:ext cx="3139002" cy="1055881"/>
              <a:chOff x="17746199" y="5478802"/>
              <a:chExt cx="3139002" cy="1055881"/>
            </a:xfrm>
          </p:grpSpPr>
          <p:pic>
            <p:nvPicPr>
              <p:cNvPr id="154" name="Google Shape;232;p1">
                <a:extLst>
                  <a:ext uri="{FF2B5EF4-FFF2-40B4-BE49-F238E27FC236}">
                    <a16:creationId xmlns:a16="http://schemas.microsoft.com/office/drawing/2014/main" id="{32BBE9D4-0AF8-4BF8-8DDD-470FD800929B}"/>
                  </a:ext>
                </a:extLst>
              </p:cNvPr>
              <p:cNvPicPr preferRelativeResize="0"/>
              <p:nvPr/>
            </p:nvPicPr>
            <p:blipFill rotWithShape="1">
              <a:blip r:embed="rId11">
                <a:alphaModFix/>
              </a:blip>
              <a:srcRect l="3856" t="18152" r="76049" b="64088"/>
              <a:stretch/>
            </p:blipFill>
            <p:spPr>
              <a:xfrm>
                <a:off x="17746199" y="5583179"/>
                <a:ext cx="517089" cy="3210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7" name="Google Shape;233;p1">
                <a:extLst>
                  <a:ext uri="{FF2B5EF4-FFF2-40B4-BE49-F238E27FC236}">
                    <a16:creationId xmlns:a16="http://schemas.microsoft.com/office/drawing/2014/main" id="{7BED4621-1E5C-4FAA-BBA3-EEFB2DBD701D}"/>
                  </a:ext>
                </a:extLst>
              </p:cNvPr>
              <p:cNvPicPr preferRelativeResize="0"/>
              <p:nvPr/>
            </p:nvPicPr>
            <p:blipFill rotWithShape="1">
              <a:blip r:embed="rId11">
                <a:alphaModFix/>
              </a:blip>
              <a:srcRect l="3856" t="51813" r="76049" b="35141"/>
              <a:stretch/>
            </p:blipFill>
            <p:spPr>
              <a:xfrm>
                <a:off x="17746199" y="5904224"/>
                <a:ext cx="517089" cy="2358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234;p1">
                <a:extLst>
                  <a:ext uri="{FF2B5EF4-FFF2-40B4-BE49-F238E27FC236}">
                    <a16:creationId xmlns:a16="http://schemas.microsoft.com/office/drawing/2014/main" id="{1CA5C545-FCB9-4F20-B1C7-F2090FEAF32D}"/>
                  </a:ext>
                </a:extLst>
              </p:cNvPr>
              <p:cNvPicPr preferRelativeResize="0"/>
              <p:nvPr/>
            </p:nvPicPr>
            <p:blipFill rotWithShape="1">
              <a:blip r:embed="rId11">
                <a:alphaModFix/>
              </a:blip>
              <a:srcRect l="3856" t="80944" r="76049" b="6010"/>
              <a:stretch/>
            </p:blipFill>
            <p:spPr>
              <a:xfrm>
                <a:off x="17746199" y="6140053"/>
                <a:ext cx="517089" cy="23583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0" name="Google Shape;235;p1">
                <a:extLst>
                  <a:ext uri="{FF2B5EF4-FFF2-40B4-BE49-F238E27FC236}">
                    <a16:creationId xmlns:a16="http://schemas.microsoft.com/office/drawing/2014/main" id="{971B6180-A7FE-44AB-BB2E-6DBE759B3A1C}"/>
                  </a:ext>
                </a:extLst>
              </p:cNvPr>
              <p:cNvSpPr txBox="1"/>
              <p:nvPr/>
            </p:nvSpPr>
            <p:spPr>
              <a:xfrm>
                <a:off x="18165699" y="5478802"/>
                <a:ext cx="2076666" cy="574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1" tIns="121901" rIns="121901" bIns="121901" anchor="t" anchorCtr="0">
                <a:spAutoFit/>
              </a:bodyPr>
              <a:lstStyle/>
              <a:p>
                <a:pPr>
                  <a:buSzPts val="800"/>
                </a:pPr>
                <a:r>
                  <a:rPr lang="en" sz="2133" dirty="0"/>
                  <a:t>Raw reads</a:t>
                </a:r>
                <a:endParaRPr sz="2133" dirty="0"/>
              </a:p>
            </p:txBody>
          </p:sp>
          <p:sp>
            <p:nvSpPr>
              <p:cNvPr id="161" name="Google Shape;237;p1">
                <a:extLst>
                  <a:ext uri="{FF2B5EF4-FFF2-40B4-BE49-F238E27FC236}">
                    <a16:creationId xmlns:a16="http://schemas.microsoft.com/office/drawing/2014/main" id="{B058EF7C-F272-4065-BCE8-0C6E725C8BC5}"/>
                  </a:ext>
                </a:extLst>
              </p:cNvPr>
              <p:cNvSpPr txBox="1"/>
              <p:nvPr/>
            </p:nvSpPr>
            <p:spPr>
              <a:xfrm>
                <a:off x="18165699" y="5960270"/>
                <a:ext cx="2719502" cy="574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1" tIns="121901" rIns="121901" bIns="121901" anchor="t" anchorCtr="0">
                <a:spAutoFit/>
              </a:bodyPr>
              <a:lstStyle/>
              <a:p>
                <a:pPr>
                  <a:buSzPts val="800"/>
                </a:pPr>
                <a:r>
                  <a:rPr lang="en" sz="2133" dirty="0"/>
                  <a:t>Quality filter</a:t>
                </a:r>
                <a:endParaRPr sz="2133" dirty="0"/>
              </a:p>
            </p:txBody>
          </p:sp>
        </p:grpSp>
      </p:grpSp>
      <p:sp>
        <p:nvSpPr>
          <p:cNvPr id="175" name="Google Shape;137;p1">
            <a:extLst>
              <a:ext uri="{FF2B5EF4-FFF2-40B4-BE49-F238E27FC236}">
                <a16:creationId xmlns:a16="http://schemas.microsoft.com/office/drawing/2014/main" id="{A0FA981C-5A2C-48DA-9E52-93755988A06B}"/>
              </a:ext>
            </a:extLst>
          </p:cNvPr>
          <p:cNvSpPr txBox="1"/>
          <p:nvPr/>
        </p:nvSpPr>
        <p:spPr>
          <a:xfrm>
            <a:off x="8959476" y="3327738"/>
            <a:ext cx="2906118" cy="6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101" tIns="131101" rIns="131101" bIns="131101" anchor="t" anchorCtr="0">
            <a:spAutoFit/>
          </a:bodyPr>
          <a:lstStyle/>
          <a:p>
            <a:pPr algn="r">
              <a:buSzPts val="2100"/>
            </a:pPr>
            <a:r>
              <a:rPr lang="en" sz="2800" dirty="0"/>
              <a:t>Read 1 – Raw</a:t>
            </a:r>
            <a:endParaRPr sz="2800" dirty="0"/>
          </a:p>
        </p:txBody>
      </p:sp>
      <p:sp>
        <p:nvSpPr>
          <p:cNvPr id="176" name="Google Shape;137;p1">
            <a:extLst>
              <a:ext uri="{FF2B5EF4-FFF2-40B4-BE49-F238E27FC236}">
                <a16:creationId xmlns:a16="http://schemas.microsoft.com/office/drawing/2014/main" id="{C7EF53F9-27A6-4B61-8BD7-171E33B6EFD0}"/>
              </a:ext>
            </a:extLst>
          </p:cNvPr>
          <p:cNvSpPr txBox="1"/>
          <p:nvPr/>
        </p:nvSpPr>
        <p:spPr>
          <a:xfrm>
            <a:off x="8964554" y="6618128"/>
            <a:ext cx="2906118" cy="6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101" tIns="131101" rIns="131101" bIns="131101" anchor="t" anchorCtr="0">
            <a:spAutoFit/>
          </a:bodyPr>
          <a:lstStyle/>
          <a:p>
            <a:pPr algn="r">
              <a:buSzPts val="2100"/>
            </a:pPr>
            <a:r>
              <a:rPr lang="en" sz="2800" dirty="0"/>
              <a:t>Read 2 - Raw</a:t>
            </a:r>
            <a:endParaRPr sz="2800" dirty="0"/>
          </a:p>
        </p:txBody>
      </p:sp>
      <p:sp>
        <p:nvSpPr>
          <p:cNvPr id="177" name="Google Shape;137;p1">
            <a:extLst>
              <a:ext uri="{FF2B5EF4-FFF2-40B4-BE49-F238E27FC236}">
                <a16:creationId xmlns:a16="http://schemas.microsoft.com/office/drawing/2014/main" id="{761ADA5D-552D-4522-BCAC-FDE2FC22FF1D}"/>
              </a:ext>
            </a:extLst>
          </p:cNvPr>
          <p:cNvSpPr txBox="1"/>
          <p:nvPr/>
        </p:nvSpPr>
        <p:spPr>
          <a:xfrm>
            <a:off x="9101450" y="11686573"/>
            <a:ext cx="2906118" cy="6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101" tIns="131101" rIns="131101" bIns="131101" anchor="t" anchorCtr="0">
            <a:spAutoFit/>
          </a:bodyPr>
          <a:lstStyle/>
          <a:p>
            <a:pPr algn="r">
              <a:buSzPts val="2100"/>
            </a:pPr>
            <a:r>
              <a:rPr lang="en" sz="2800" dirty="0"/>
              <a:t>Read 1 – Clean</a:t>
            </a:r>
            <a:endParaRPr sz="2800" dirty="0"/>
          </a:p>
        </p:txBody>
      </p:sp>
      <p:sp>
        <p:nvSpPr>
          <p:cNvPr id="178" name="Google Shape;137;p1">
            <a:extLst>
              <a:ext uri="{FF2B5EF4-FFF2-40B4-BE49-F238E27FC236}">
                <a16:creationId xmlns:a16="http://schemas.microsoft.com/office/drawing/2014/main" id="{7CB6807F-4CBF-4E3D-BB2E-468A0592F578}"/>
              </a:ext>
            </a:extLst>
          </p:cNvPr>
          <p:cNvSpPr txBox="1"/>
          <p:nvPr/>
        </p:nvSpPr>
        <p:spPr>
          <a:xfrm>
            <a:off x="9106528" y="14976963"/>
            <a:ext cx="2906118" cy="6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1101" tIns="131101" rIns="131101" bIns="131101" anchor="t" anchorCtr="0">
            <a:spAutoFit/>
          </a:bodyPr>
          <a:lstStyle/>
          <a:p>
            <a:pPr algn="r">
              <a:buSzPts val="2100"/>
            </a:pPr>
            <a:r>
              <a:rPr lang="en" sz="2800" dirty="0"/>
              <a:t>Read 2 - Clean</a:t>
            </a:r>
            <a:endParaRPr sz="2800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EE44C5E-1A30-4595-83F5-FD5120D749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3982" y="12532648"/>
            <a:ext cx="5031760" cy="3713334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E1EB1852-BAF5-4E34-B6EC-E829B6A370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7261" y="9123583"/>
            <a:ext cx="5031760" cy="3775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230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Zac Johnson</cp:lastModifiedBy>
  <cp:revision>38</cp:revision>
  <dcterms:modified xsi:type="dcterms:W3CDTF">2022-03-23T23:56:50Z</dcterms:modified>
</cp:coreProperties>
</file>