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1887200" cy="12801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TIt/Zy5NQhfpJZS/bx/mgenG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995488" y="1143000"/>
            <a:ext cx="28670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95488" y="1143000"/>
            <a:ext cx="28670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(A)</a:t>
            </a:r>
            <a:r>
              <a:rPr lang="en-US" dirty="0"/>
              <a:t> Read coverage and m5C artifact count at ERCC positions. Values are binned according to legend.</a:t>
            </a:r>
            <a:endParaRPr dirty="0"/>
          </a:p>
        </p:txBody>
      </p:sp>
      <p:sp>
        <p:nvSpPr>
          <p:cNvPr id="87" name="Google Shape;8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1882351" y="2342727"/>
            <a:ext cx="8122498" cy="10252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4363984" y="4824360"/>
            <a:ext cx="10848764" cy="256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-836666" y="2335477"/>
            <a:ext cx="10848764" cy="754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17245" y="3407833"/>
            <a:ext cx="102527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485900" y="2095078"/>
            <a:ext cx="8915400" cy="44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8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485900" y="6723804"/>
            <a:ext cx="8915400" cy="309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40"/>
            </a:lvl1pPr>
            <a:lvl2pPr lvl="1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50"/>
            </a:lvl2pPr>
            <a:lvl3pPr lvl="2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55"/>
            </a:lvl3pPr>
            <a:lvl4pPr lvl="3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4pPr>
            <a:lvl5pPr lvl="4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5pPr>
            <a:lvl6pPr lvl="5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6pPr>
            <a:lvl7pPr lvl="6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7pPr>
            <a:lvl8pPr lvl="7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8pPr>
            <a:lvl9pPr lvl="8" algn="ctr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11054" y="3191512"/>
            <a:ext cx="10252710" cy="53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8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11054" y="8566999"/>
            <a:ext cx="10252710" cy="280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340">
                <a:solidFill>
                  <a:srgbClr val="888888"/>
                </a:solidFill>
              </a:defRPr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950">
                <a:solidFill>
                  <a:srgbClr val="888888"/>
                </a:solidFill>
              </a:defRPr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755">
                <a:solidFill>
                  <a:srgbClr val="888888"/>
                </a:solidFill>
              </a:defRPr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5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17245" y="3407833"/>
            <a:ext cx="505206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17895" y="3407833"/>
            <a:ext cx="505206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18793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18794" y="3138171"/>
            <a:ext cx="5028842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40" b="1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50" b="1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55" b="1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18794" y="4676140"/>
            <a:ext cx="5028842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017895" y="3138171"/>
            <a:ext cx="5053608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40" b="1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950" b="1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55" b="1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017895" y="4676140"/>
            <a:ext cx="5053608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334328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91540" lvl="1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37310" lvl="2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783080" lvl="3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28850" lvl="4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674620" lvl="5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120390" lvl="6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566160" lvl="7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011930" lvl="8" indent="-334328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18794" y="853440"/>
            <a:ext cx="3833931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1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053608" y="1843194"/>
            <a:ext cx="6017895" cy="90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42100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120"/>
            </a:lvl1pPr>
            <a:lvl2pPr marL="891540" lvl="1" indent="-39624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730"/>
            </a:lvl2pPr>
            <a:lvl3pPr marL="1337310" lvl="2" indent="-37147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340"/>
            </a:lvl3pPr>
            <a:lvl4pPr marL="1783080" lvl="3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4pPr>
            <a:lvl5pPr marL="2228850" lvl="4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5pPr>
            <a:lvl6pPr marL="2674620" lvl="5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6pPr>
            <a:lvl7pPr marL="3120390" lvl="6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7pPr>
            <a:lvl8pPr marL="3566160" lvl="7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8pPr>
            <a:lvl9pPr marL="4011930" lvl="8" indent="-34671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95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18794" y="3840480"/>
            <a:ext cx="3833931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65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170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18794" y="853440"/>
            <a:ext cx="3833931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1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053608" y="1843194"/>
            <a:ext cx="6017895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18794" y="3840480"/>
            <a:ext cx="3833931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45770" lvl="0" indent="-222885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60"/>
            </a:lvl1pPr>
            <a:lvl2pPr marL="891540" lvl="1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65"/>
            </a:lvl2pPr>
            <a:lvl3pPr marL="1337310" lvl="2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170"/>
            </a:lvl3pPr>
            <a:lvl4pPr marL="1783080" lvl="3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4pPr>
            <a:lvl5pPr marL="2228850" lvl="4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5pPr>
            <a:lvl6pPr marL="2674620" lvl="5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6pPr>
            <a:lvl7pPr marL="3120390" lvl="6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7pPr>
            <a:lvl8pPr marL="3566160" lvl="7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8pPr>
            <a:lvl9pPr marL="4011930" lvl="8" indent="-222885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75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17245" y="681568"/>
            <a:ext cx="10252710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17245" y="3407833"/>
            <a:ext cx="102527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1724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937635" y="11865187"/>
            <a:ext cx="401193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395335" y="11865187"/>
            <a:ext cx="267462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1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49F27E-8654-40BE-BC34-6E8D7649ACB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oogle Shape;89;p17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16493" b="6326"/>
          <a:stretch/>
        </p:blipFill>
        <p:spPr>
          <a:xfrm>
            <a:off x="1667712" y="4351224"/>
            <a:ext cx="3818230" cy="258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21337" b="7603"/>
          <a:stretch/>
        </p:blipFill>
        <p:spPr>
          <a:xfrm>
            <a:off x="1642240" y="724892"/>
            <a:ext cx="3818230" cy="255247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 rot="-5400000">
            <a:off x="86363" y="1836926"/>
            <a:ext cx="2731966" cy="33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/>
            <a:r>
              <a:rPr lang="en-US" sz="1600" dirty="0"/>
              <a:t>Proportion of ERCC reads</a:t>
            </a:r>
            <a:endParaRPr sz="1600" dirty="0"/>
          </a:p>
        </p:txBody>
      </p:sp>
      <p:pic>
        <p:nvPicPr>
          <p:cNvPr id="93" name="Google Shape;93;p17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-16536" t="-249" r="16536" b="44511"/>
          <a:stretch/>
        </p:blipFill>
        <p:spPr>
          <a:xfrm>
            <a:off x="4729824" y="4327707"/>
            <a:ext cx="4572442" cy="256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 descr="A picture containing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r="21162" b="44262"/>
          <a:stretch/>
        </p:blipFill>
        <p:spPr>
          <a:xfrm>
            <a:off x="5460469" y="712832"/>
            <a:ext cx="3826809" cy="25645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327983" y="452495"/>
            <a:ext cx="2083203" cy="33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/>
            <a:r>
              <a:rPr lang="en-US" sz="1600"/>
              <a:t>After C-cutoff</a:t>
            </a:r>
            <a:endParaRPr sz="1600"/>
          </a:p>
        </p:txBody>
      </p:sp>
      <p:sp>
        <p:nvSpPr>
          <p:cNvPr id="96" name="Google Shape;96;p17"/>
          <p:cNvSpPr txBox="1"/>
          <p:nvPr/>
        </p:nvSpPr>
        <p:spPr>
          <a:xfrm>
            <a:off x="2509753" y="452496"/>
            <a:ext cx="2083203" cy="33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/>
            <a:r>
              <a:rPr lang="en-US" sz="1600" dirty="0"/>
              <a:t>Before C-cutoff</a:t>
            </a:r>
            <a:endParaRPr sz="1600" dirty="0"/>
          </a:p>
        </p:txBody>
      </p:sp>
      <p:sp>
        <p:nvSpPr>
          <p:cNvPr id="97" name="Google Shape;97;p17"/>
          <p:cNvSpPr txBox="1"/>
          <p:nvPr/>
        </p:nvSpPr>
        <p:spPr>
          <a:xfrm rot="2650478">
            <a:off x="2100584" y="3429928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 rot="2650478">
            <a:off x="2966929" y="3441986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MT-B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 rot="2650478">
            <a:off x="3826611" y="3454045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MT-C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 rot="2650478">
            <a:off x="4692955" y="3441986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MT-D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 rot="2650478">
            <a:off x="2116937" y="7055812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MT-A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 rot="2650478">
            <a:off x="2983282" y="7067869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MT-B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 rot="2650478">
            <a:off x="3817492" y="7056027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MT-C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 rot="2650478">
            <a:off x="4709308" y="7067869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MT-D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 rot="2650478">
            <a:off x="5931480" y="3429927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MT-A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 rot="2650478">
            <a:off x="6797825" y="3441985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MT-B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 rot="2650478">
            <a:off x="7657507" y="3454044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MT-C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 rot="2650478">
            <a:off x="8523851" y="3441985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MT-D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 rot="2650478">
            <a:off x="5947833" y="7051412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MT-A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 rot="2650478">
            <a:off x="6814178" y="7063470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MT-B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 rot="2650478">
            <a:off x="7648388" y="7051628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 dirty="0"/>
              <a:t>MT-C</a:t>
            </a: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 rot="2650478">
            <a:off x="8540204" y="7063470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MT-D</a:t>
            </a:r>
            <a:endParaRPr/>
          </a:p>
        </p:txBody>
      </p:sp>
      <p:pic>
        <p:nvPicPr>
          <p:cNvPr id="28" name="Google Shape;117;p18" descr="Icon&#10;&#10;Description automatically generated">
            <a:extLst>
              <a:ext uri="{FF2B5EF4-FFF2-40B4-BE49-F238E27FC236}">
                <a16:creationId xmlns:a16="http://schemas.microsoft.com/office/drawing/2014/main" id="{A0803193-0467-46EC-90E9-76C42E0446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17295" b="44263"/>
          <a:stretch/>
        </p:blipFill>
        <p:spPr>
          <a:xfrm>
            <a:off x="5466712" y="7895967"/>
            <a:ext cx="3752119" cy="255247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21;p18">
            <a:extLst>
              <a:ext uri="{FF2B5EF4-FFF2-40B4-BE49-F238E27FC236}">
                <a16:creationId xmlns:a16="http://schemas.microsoft.com/office/drawing/2014/main" id="{70F6851E-3535-4971-AA7E-169475891B63}"/>
              </a:ext>
            </a:extLst>
          </p:cNvPr>
          <p:cNvSpPr txBox="1"/>
          <p:nvPr/>
        </p:nvSpPr>
        <p:spPr>
          <a:xfrm rot="2650478">
            <a:off x="2107994" y="10592511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MT-A</a:t>
            </a:r>
            <a:endParaRPr/>
          </a:p>
        </p:txBody>
      </p:sp>
      <p:sp>
        <p:nvSpPr>
          <p:cNvPr id="33" name="Google Shape;122;p18">
            <a:extLst>
              <a:ext uri="{FF2B5EF4-FFF2-40B4-BE49-F238E27FC236}">
                <a16:creationId xmlns:a16="http://schemas.microsoft.com/office/drawing/2014/main" id="{16E79B75-7A6D-4AE2-AF5D-455960991B2E}"/>
              </a:ext>
            </a:extLst>
          </p:cNvPr>
          <p:cNvSpPr txBox="1"/>
          <p:nvPr/>
        </p:nvSpPr>
        <p:spPr>
          <a:xfrm rot="2650478">
            <a:off x="2974339" y="10604569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MT-B</a:t>
            </a:r>
            <a:endParaRPr/>
          </a:p>
        </p:txBody>
      </p:sp>
      <p:sp>
        <p:nvSpPr>
          <p:cNvPr id="34" name="Google Shape;123;p18">
            <a:extLst>
              <a:ext uri="{FF2B5EF4-FFF2-40B4-BE49-F238E27FC236}">
                <a16:creationId xmlns:a16="http://schemas.microsoft.com/office/drawing/2014/main" id="{B25261CE-F070-4B3D-A0CA-53D31E1A51E2}"/>
              </a:ext>
            </a:extLst>
          </p:cNvPr>
          <p:cNvSpPr txBox="1"/>
          <p:nvPr/>
        </p:nvSpPr>
        <p:spPr>
          <a:xfrm rot="2650478">
            <a:off x="3834021" y="10616628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MT-C</a:t>
            </a:r>
            <a:endParaRPr/>
          </a:p>
        </p:txBody>
      </p:sp>
      <p:sp>
        <p:nvSpPr>
          <p:cNvPr id="35" name="Google Shape;124;p18">
            <a:extLst>
              <a:ext uri="{FF2B5EF4-FFF2-40B4-BE49-F238E27FC236}">
                <a16:creationId xmlns:a16="http://schemas.microsoft.com/office/drawing/2014/main" id="{50B7E2B9-C1F8-4DBD-9F73-3FD76697971D}"/>
              </a:ext>
            </a:extLst>
          </p:cNvPr>
          <p:cNvSpPr txBox="1"/>
          <p:nvPr/>
        </p:nvSpPr>
        <p:spPr>
          <a:xfrm rot="2650478">
            <a:off x="4700365" y="10604569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MT-D</a:t>
            </a:r>
            <a:endParaRPr/>
          </a:p>
        </p:txBody>
      </p:sp>
      <p:sp>
        <p:nvSpPr>
          <p:cNvPr id="36" name="Google Shape;125;p18">
            <a:extLst>
              <a:ext uri="{FF2B5EF4-FFF2-40B4-BE49-F238E27FC236}">
                <a16:creationId xmlns:a16="http://schemas.microsoft.com/office/drawing/2014/main" id="{ABFBC8F7-DCA8-4AAA-8CE2-CC78ECEE681F}"/>
              </a:ext>
            </a:extLst>
          </p:cNvPr>
          <p:cNvSpPr txBox="1"/>
          <p:nvPr/>
        </p:nvSpPr>
        <p:spPr>
          <a:xfrm rot="2650478">
            <a:off x="5938890" y="10592510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MT-A</a:t>
            </a:r>
            <a:endParaRPr/>
          </a:p>
        </p:txBody>
      </p:sp>
      <p:sp>
        <p:nvSpPr>
          <p:cNvPr id="37" name="Google Shape;126;p18">
            <a:extLst>
              <a:ext uri="{FF2B5EF4-FFF2-40B4-BE49-F238E27FC236}">
                <a16:creationId xmlns:a16="http://schemas.microsoft.com/office/drawing/2014/main" id="{6042C7D7-148D-4E56-B3FD-6E1B98FCA145}"/>
              </a:ext>
            </a:extLst>
          </p:cNvPr>
          <p:cNvSpPr txBox="1"/>
          <p:nvPr/>
        </p:nvSpPr>
        <p:spPr>
          <a:xfrm rot="2650478">
            <a:off x="6805235" y="10604568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MT-B</a:t>
            </a:r>
            <a:endParaRPr/>
          </a:p>
        </p:txBody>
      </p:sp>
      <p:sp>
        <p:nvSpPr>
          <p:cNvPr id="38" name="Google Shape;127;p18">
            <a:extLst>
              <a:ext uri="{FF2B5EF4-FFF2-40B4-BE49-F238E27FC236}">
                <a16:creationId xmlns:a16="http://schemas.microsoft.com/office/drawing/2014/main" id="{1B86809A-5AEA-4CA7-ADD5-EFA738BC1DFC}"/>
              </a:ext>
            </a:extLst>
          </p:cNvPr>
          <p:cNvSpPr txBox="1"/>
          <p:nvPr/>
        </p:nvSpPr>
        <p:spPr>
          <a:xfrm rot="2650478">
            <a:off x="7664917" y="10616627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MT-C</a:t>
            </a:r>
            <a:endParaRPr/>
          </a:p>
        </p:txBody>
      </p:sp>
      <p:sp>
        <p:nvSpPr>
          <p:cNvPr id="39" name="Google Shape;128;p18">
            <a:extLst>
              <a:ext uri="{FF2B5EF4-FFF2-40B4-BE49-F238E27FC236}">
                <a16:creationId xmlns:a16="http://schemas.microsoft.com/office/drawing/2014/main" id="{2193081A-A140-42CD-9C08-A2F0A5EAF8EA}"/>
              </a:ext>
            </a:extLst>
          </p:cNvPr>
          <p:cNvSpPr txBox="1"/>
          <p:nvPr/>
        </p:nvSpPr>
        <p:spPr>
          <a:xfrm rot="2650478">
            <a:off x="8531261" y="10604568"/>
            <a:ext cx="927674" cy="40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867" tIns="95867" rIns="95867" bIns="95867" anchor="t" anchorCtr="0">
            <a:spAutoFit/>
          </a:bodyPr>
          <a:lstStyle/>
          <a:p>
            <a:pPr>
              <a:buSzPts val="1500"/>
            </a:pPr>
            <a:r>
              <a:rPr lang="en-US"/>
              <a:t>MT-D</a:t>
            </a:r>
            <a:endParaRPr/>
          </a:p>
        </p:txBody>
      </p:sp>
      <p:pic>
        <p:nvPicPr>
          <p:cNvPr id="40" name="Google Shape;129;p18" descr="A picture containing logo&#10;&#10;Description automatically generated">
            <a:extLst>
              <a:ext uri="{FF2B5EF4-FFF2-40B4-BE49-F238E27FC236}">
                <a16:creationId xmlns:a16="http://schemas.microsoft.com/office/drawing/2014/main" id="{CF91AC2F-BEBB-4570-BFAC-6186DD98167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r="17295" b="7169"/>
          <a:stretch/>
        </p:blipFill>
        <p:spPr>
          <a:xfrm>
            <a:off x="1642240" y="7895967"/>
            <a:ext cx="3752118" cy="255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30;p18" descr="A picture containing logo&#10;&#10;Description automatically generated">
            <a:extLst>
              <a:ext uri="{FF2B5EF4-FFF2-40B4-BE49-F238E27FC236}">
                <a16:creationId xmlns:a16="http://schemas.microsoft.com/office/drawing/2014/main" id="{75E92A51-857F-419E-9720-165027299A7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84733" b="74429"/>
          <a:stretch/>
        </p:blipFill>
        <p:spPr>
          <a:xfrm>
            <a:off x="9163065" y="7748604"/>
            <a:ext cx="1112234" cy="11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94;p17" descr="A picture containing logo&#10;&#10;Description automatically generated">
            <a:extLst>
              <a:ext uri="{FF2B5EF4-FFF2-40B4-BE49-F238E27FC236}">
                <a16:creationId xmlns:a16="http://schemas.microsoft.com/office/drawing/2014/main" id="{8222483F-D9F7-4CE9-8831-276E088993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77860" t="1" r="-938" b="84598"/>
          <a:stretch/>
        </p:blipFill>
        <p:spPr>
          <a:xfrm>
            <a:off x="9016275" y="582201"/>
            <a:ext cx="1794713" cy="120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93;p17" descr="Icon&#10;&#10;Description automatically generated">
            <a:extLst>
              <a:ext uri="{FF2B5EF4-FFF2-40B4-BE49-F238E27FC236}">
                <a16:creationId xmlns:a16="http://schemas.microsoft.com/office/drawing/2014/main" id="{DE748238-7E15-4564-B1D1-B14FB27EA3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83135" t="1" b="79573"/>
          <a:stretch/>
        </p:blipFill>
        <p:spPr>
          <a:xfrm>
            <a:off x="9066455" y="4215198"/>
            <a:ext cx="1305454" cy="149327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210;p1">
            <a:extLst>
              <a:ext uri="{FF2B5EF4-FFF2-40B4-BE49-F238E27FC236}">
                <a16:creationId xmlns:a16="http://schemas.microsoft.com/office/drawing/2014/main" id="{9304E609-4841-446D-A999-6B41FC29E25E}"/>
              </a:ext>
            </a:extLst>
          </p:cNvPr>
          <p:cNvSpPr txBox="1"/>
          <p:nvPr/>
        </p:nvSpPr>
        <p:spPr>
          <a:xfrm>
            <a:off x="9168832" y="7642386"/>
            <a:ext cx="2529634" cy="265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997" tIns="39988" rIns="79997" bIns="39988" anchor="t" anchorCtr="0">
            <a:spAutoFit/>
          </a:bodyPr>
          <a:lstStyle/>
          <a:p>
            <a:pPr>
              <a:buSzPts val="1800"/>
            </a:pPr>
            <a:r>
              <a:rPr lang="en" sz="1200" dirty="0"/>
              <a:t>p-m</a:t>
            </a:r>
            <a:r>
              <a:rPr lang="en" sz="1200" baseline="30000" dirty="0"/>
              <a:t>5</a:t>
            </a:r>
            <a:r>
              <a:rPr lang="en" sz="1200" dirty="0"/>
              <a:t>C non-conversion rate</a:t>
            </a:r>
            <a:endParaRPr sz="1200" dirty="0"/>
          </a:p>
        </p:txBody>
      </p:sp>
      <p:sp>
        <p:nvSpPr>
          <p:cNvPr id="47" name="Google Shape;182;p1">
            <a:extLst>
              <a:ext uri="{FF2B5EF4-FFF2-40B4-BE49-F238E27FC236}">
                <a16:creationId xmlns:a16="http://schemas.microsoft.com/office/drawing/2014/main" id="{DE6776F5-1421-4E78-9F90-EE295340DD15}"/>
              </a:ext>
            </a:extLst>
          </p:cNvPr>
          <p:cNvSpPr txBox="1"/>
          <p:nvPr/>
        </p:nvSpPr>
        <p:spPr>
          <a:xfrm>
            <a:off x="9233419" y="4095812"/>
            <a:ext cx="3327389" cy="32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232" tIns="70232" rIns="70232" bIns="70232" anchor="t" anchorCtr="0">
            <a:spAutoFit/>
          </a:bodyPr>
          <a:lstStyle/>
          <a:p>
            <a:pPr>
              <a:buSzPts val="1500"/>
            </a:pPr>
            <a:r>
              <a:rPr lang="en" sz="1200" dirty="0"/>
              <a:t>Number of p-m</a:t>
            </a:r>
            <a:r>
              <a:rPr lang="en" sz="1200" baseline="30000" dirty="0"/>
              <a:t>5</a:t>
            </a:r>
            <a:r>
              <a:rPr lang="en" sz="1200" dirty="0"/>
              <a:t>C per site</a:t>
            </a:r>
            <a:endParaRPr sz="1200" dirty="0"/>
          </a:p>
        </p:txBody>
      </p:sp>
      <p:sp>
        <p:nvSpPr>
          <p:cNvPr id="49" name="Google Shape;182;p1">
            <a:extLst>
              <a:ext uri="{FF2B5EF4-FFF2-40B4-BE49-F238E27FC236}">
                <a16:creationId xmlns:a16="http://schemas.microsoft.com/office/drawing/2014/main" id="{0DC0CC9A-7DDE-48DD-88F5-4A83AF532836}"/>
              </a:ext>
            </a:extLst>
          </p:cNvPr>
          <p:cNvSpPr txBox="1"/>
          <p:nvPr/>
        </p:nvSpPr>
        <p:spPr>
          <a:xfrm>
            <a:off x="9233418" y="496472"/>
            <a:ext cx="3327389" cy="32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232" tIns="70232" rIns="70232" bIns="70232" anchor="t" anchorCtr="0">
            <a:spAutoFit/>
          </a:bodyPr>
          <a:lstStyle/>
          <a:p>
            <a:pPr>
              <a:buSzPts val="1500"/>
            </a:pPr>
            <a:r>
              <a:rPr lang="en" sz="1200" dirty="0"/>
              <a:t>Coverage at p-m</a:t>
            </a:r>
            <a:r>
              <a:rPr lang="en" sz="1200" baseline="30000" dirty="0"/>
              <a:t>5</a:t>
            </a:r>
            <a:r>
              <a:rPr lang="en" sz="1200" dirty="0"/>
              <a:t>C site</a:t>
            </a:r>
            <a:endParaRPr sz="1200" dirty="0"/>
          </a:p>
        </p:txBody>
      </p:sp>
      <p:sp>
        <p:nvSpPr>
          <p:cNvPr id="50" name="Google Shape;91;p17">
            <a:extLst>
              <a:ext uri="{FF2B5EF4-FFF2-40B4-BE49-F238E27FC236}">
                <a16:creationId xmlns:a16="http://schemas.microsoft.com/office/drawing/2014/main" id="{4A4312AA-45F9-4B09-A2EC-B42F5F5DAD18}"/>
              </a:ext>
            </a:extLst>
          </p:cNvPr>
          <p:cNvSpPr txBox="1"/>
          <p:nvPr/>
        </p:nvSpPr>
        <p:spPr>
          <a:xfrm rot="-5400000">
            <a:off x="82796" y="5531312"/>
            <a:ext cx="2731966" cy="33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/>
            <a:r>
              <a:rPr lang="en-US" sz="1600" dirty="0"/>
              <a:t>Proportion of ERCC reads</a:t>
            </a:r>
            <a:endParaRPr sz="1600" dirty="0"/>
          </a:p>
        </p:txBody>
      </p:sp>
      <p:sp>
        <p:nvSpPr>
          <p:cNvPr id="51" name="Google Shape;91;p17">
            <a:extLst>
              <a:ext uri="{FF2B5EF4-FFF2-40B4-BE49-F238E27FC236}">
                <a16:creationId xmlns:a16="http://schemas.microsoft.com/office/drawing/2014/main" id="{28524C25-516E-4A9B-9C3B-13AC63CE868E}"/>
              </a:ext>
            </a:extLst>
          </p:cNvPr>
          <p:cNvSpPr txBox="1"/>
          <p:nvPr/>
        </p:nvSpPr>
        <p:spPr>
          <a:xfrm rot="-5400000">
            <a:off x="82796" y="9004099"/>
            <a:ext cx="2731966" cy="33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39" tIns="44558" rIns="89139" bIns="44558" anchor="t" anchorCtr="0">
            <a:spAutoFit/>
          </a:bodyPr>
          <a:lstStyle/>
          <a:p>
            <a:pPr algn="ctr"/>
            <a:r>
              <a:rPr lang="en-US" sz="1600" dirty="0"/>
              <a:t>Proportion of ERCC reads</a:t>
            </a:r>
            <a:endParaRPr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BC661-EFCB-4B03-8063-7DBFCF2E34DB}"/>
              </a:ext>
            </a:extLst>
          </p:cNvPr>
          <p:cNvSpPr txBox="1"/>
          <p:nvPr/>
        </p:nvSpPr>
        <p:spPr>
          <a:xfrm>
            <a:off x="530064" y="11458237"/>
            <a:ext cx="11052335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9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Read coverage, m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artifact count, and m</a:t>
            </a:r>
            <a:r>
              <a:rPr lang="en-US" sz="14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artifact ratio at ERCC positions. Values are binned according to the legend.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100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26</cp:revision>
  <dcterms:created xsi:type="dcterms:W3CDTF">2021-09-29T02:01:16Z</dcterms:created>
  <dcterms:modified xsi:type="dcterms:W3CDTF">2022-02-18T21:56:21Z</dcterms:modified>
</cp:coreProperties>
</file>