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10972800" cy="109728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56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jYjNpVV9r3CcQaBMNC0jvl4q+D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08182F-E48D-46BE-9687-A9FB79FA3EBB}">
  <a:tblStyle styleId="{A808182F-E48D-46BE-9687-A9FB79FA3EB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1B9016D-1A84-4506-A780-EA30B796E63E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29" autoAdjust="0"/>
  </p:normalViewPr>
  <p:slideViewPr>
    <p:cSldViewPr snapToGrid="0">
      <p:cViewPr varScale="1">
        <p:scale>
          <a:sx n="62" d="100"/>
          <a:sy n="62" d="100"/>
        </p:scale>
        <p:origin x="2670" y="84"/>
      </p:cViewPr>
      <p:guideLst>
        <p:guide orient="horz" pos="3456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16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b="1" dirty="0">
                <a:solidFill>
                  <a:schemeClr val="dk1"/>
                </a:solidFill>
              </a:rPr>
              <a:t>(A-C) </a:t>
            </a:r>
            <a:r>
              <a:rPr lang="en" u="sng" dirty="0">
                <a:solidFill>
                  <a:schemeClr val="dk1"/>
                </a:solidFill>
              </a:rPr>
              <a:t>Mean</a:t>
            </a:r>
            <a:r>
              <a:rPr lang="en" b="1" u="sng" dirty="0">
                <a:solidFill>
                  <a:schemeClr val="dk1"/>
                </a:solidFill>
              </a:rPr>
              <a:t> </a:t>
            </a:r>
            <a:r>
              <a:rPr lang="en" u="sng" dirty="0">
                <a:solidFill>
                  <a:schemeClr val="dk1"/>
                </a:solidFill>
              </a:rPr>
              <a:t>Phred score </a:t>
            </a:r>
            <a:r>
              <a:rPr lang="en" dirty="0">
                <a:solidFill>
                  <a:schemeClr val="dk1"/>
                </a:solidFill>
              </a:rPr>
              <a:t>per base sequence of </a:t>
            </a:r>
            <a:r>
              <a:rPr lang="en" u="sng" dirty="0">
                <a:solidFill>
                  <a:schemeClr val="dk1"/>
                </a:solidFill>
              </a:rPr>
              <a:t>a</a:t>
            </a:r>
            <a:r>
              <a:rPr lang="en" dirty="0">
                <a:solidFill>
                  <a:schemeClr val="dk1"/>
                </a:solidFill>
              </a:rPr>
              <a:t>denosine (blue), </a:t>
            </a:r>
            <a:r>
              <a:rPr lang="en" u="sng" dirty="0">
                <a:solidFill>
                  <a:schemeClr val="dk1"/>
                </a:solidFill>
              </a:rPr>
              <a:t>t</a:t>
            </a:r>
            <a:r>
              <a:rPr lang="en" dirty="0">
                <a:solidFill>
                  <a:schemeClr val="dk1"/>
                </a:solidFill>
              </a:rPr>
              <a:t>hymine (yellow), guanine (green), and cytosine (red) in Total RNA bisulfite data sets throughout the sequence cleaning process. (A) represents raw reads, (B) represents reads after adapter and poly-X trimming, and (C) represents reads after base quality filtering. </a:t>
            </a:r>
            <a:r>
              <a:rPr lang="en" b="1" dirty="0">
                <a:solidFill>
                  <a:schemeClr val="dk1"/>
                </a:solidFill>
              </a:rPr>
              <a:t>(D) </a:t>
            </a:r>
            <a:r>
              <a:rPr lang="en" u="sng" dirty="0">
                <a:solidFill>
                  <a:schemeClr val="dk1"/>
                </a:solidFill>
              </a:rPr>
              <a:t>b</a:t>
            </a:r>
            <a:r>
              <a:rPr lang="en" dirty="0">
                <a:solidFill>
                  <a:schemeClr val="dk1"/>
                </a:solidFill>
              </a:rPr>
              <a:t>oxplot of </a:t>
            </a:r>
            <a:r>
              <a:rPr lang="en" u="sng" dirty="0">
                <a:solidFill>
                  <a:schemeClr val="dk1"/>
                </a:solidFill>
              </a:rPr>
              <a:t>mean base-level Phred</a:t>
            </a:r>
            <a:r>
              <a:rPr lang="en" dirty="0">
                <a:solidFill>
                  <a:schemeClr val="dk1"/>
                </a:solidFill>
              </a:rPr>
              <a:t> scores at each step of the sequence cleaning pipeline (shades of red). p–m</a:t>
            </a:r>
            <a:r>
              <a:rPr lang="en" baseline="30000" dirty="0">
                <a:solidFill>
                  <a:schemeClr val="dk1"/>
                </a:solidFill>
              </a:rPr>
              <a:t>5</a:t>
            </a:r>
            <a:r>
              <a:rPr lang="en" dirty="0">
                <a:solidFill>
                  <a:schemeClr val="dk1"/>
                </a:solidFill>
              </a:rPr>
              <a:t>C sites are considered to be “Cs” in Read 1 and “Gs” in Read 2. p-m5C bases are depicted in the left figure, and the average of all nucleotides are represented in the right figure.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7" name="Google Shape;1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2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754384" y="584210"/>
            <a:ext cx="9464100" cy="21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005474" y="1669851"/>
            <a:ext cx="6961800" cy="9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2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4386270" y="4050558"/>
            <a:ext cx="9298500" cy="23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414449" y="1753008"/>
            <a:ext cx="9298500" cy="69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2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374050" y="1588427"/>
            <a:ext cx="10224600" cy="4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374040" y="6046133"/>
            <a:ext cx="10224600" cy="16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5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374040" y="4588480"/>
            <a:ext cx="10224600" cy="17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5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74040" y="949387"/>
            <a:ext cx="102246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74040" y="2458613"/>
            <a:ext cx="10224600" cy="7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t" anchorCtr="0">
            <a:normAutofit/>
          </a:bodyPr>
          <a:lstStyle>
            <a:lvl1pPr marL="457200" lvl="0" indent="-4000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1pPr>
            <a:lvl2pPr marL="914400" lvl="1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marL="1828800" lvl="3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4pPr>
            <a:lvl5pPr marL="2286000" lvl="4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5pPr>
            <a:lvl6pPr marL="2743200" lvl="5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6pPr>
            <a:lvl7pPr marL="3200400" lvl="6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7pPr>
            <a:lvl8pPr marL="3657600" lvl="7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8pPr>
            <a:lvl9pPr marL="4114800" lvl="8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5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74040" y="949387"/>
            <a:ext cx="102246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74040" y="2458613"/>
            <a:ext cx="4800000" cy="7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t" anchorCtr="0">
            <a:normAutofit/>
          </a:bodyPr>
          <a:lstStyle>
            <a:lvl1pPr marL="457200" lvl="0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2"/>
          </p:nvPr>
        </p:nvSpPr>
        <p:spPr>
          <a:xfrm>
            <a:off x="5798880" y="2458613"/>
            <a:ext cx="4800000" cy="7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t" anchorCtr="0">
            <a:normAutofit/>
          </a:bodyPr>
          <a:lstStyle>
            <a:lvl1pPr marL="457200" lvl="0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5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74040" y="949387"/>
            <a:ext cx="102246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5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74040" y="1185280"/>
            <a:ext cx="3369600" cy="16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74040" y="2964480"/>
            <a:ext cx="3369600" cy="67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5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588300" y="960320"/>
            <a:ext cx="7641300" cy="8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5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5486400" y="-267"/>
            <a:ext cx="5486400" cy="1097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8150" tIns="138150" rIns="138150" bIns="138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8600" y="2630773"/>
            <a:ext cx="4854300" cy="3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ubTitle" idx="1"/>
          </p:nvPr>
        </p:nvSpPr>
        <p:spPr>
          <a:xfrm>
            <a:off x="318600" y="5979893"/>
            <a:ext cx="4854300" cy="26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2"/>
          </p:nvPr>
        </p:nvSpPr>
        <p:spPr>
          <a:xfrm>
            <a:off x="5927400" y="1544693"/>
            <a:ext cx="4604400" cy="78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ctr" anchorCtr="0">
            <a:normAutofit/>
          </a:bodyPr>
          <a:lstStyle>
            <a:lvl1pPr marL="457200" lvl="0" indent="-4000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1pPr>
            <a:lvl2pPr marL="914400" lvl="1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marL="1828800" lvl="3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4pPr>
            <a:lvl5pPr marL="2286000" lvl="4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5pPr>
            <a:lvl6pPr marL="2743200" lvl="5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6pPr>
            <a:lvl7pPr marL="3200400" lvl="6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7pPr>
            <a:lvl8pPr marL="3657600" lvl="7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8pPr>
            <a:lvl9pPr marL="4114800" lvl="8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5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54384" y="584210"/>
            <a:ext cx="9464100" cy="21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2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74040" y="9025227"/>
            <a:ext cx="7198500" cy="12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5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 hasCustomPrompt="1"/>
          </p:nvPr>
        </p:nvSpPr>
        <p:spPr>
          <a:xfrm>
            <a:off x="374040" y="2359733"/>
            <a:ext cx="10224600" cy="41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100"/>
              <a:buNone/>
              <a:defRPr sz="18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100"/>
              <a:buNone/>
              <a:defRPr sz="18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100"/>
              <a:buNone/>
              <a:defRPr sz="18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100"/>
              <a:buNone/>
              <a:defRPr sz="18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100"/>
              <a:buNone/>
              <a:defRPr sz="18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100"/>
              <a:buNone/>
              <a:defRPr sz="18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100"/>
              <a:buNone/>
              <a:defRPr sz="18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100"/>
              <a:buNone/>
              <a:defRPr sz="18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100"/>
              <a:buNone/>
              <a:defRPr sz="181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74040" y="6724747"/>
            <a:ext cx="10224600" cy="27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t" anchorCtr="0">
            <a:normAutofit/>
          </a:bodyPr>
          <a:lstStyle>
            <a:lvl1pPr marL="457200" lvl="0" indent="-4000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1pPr>
            <a:lvl2pPr marL="914400" lvl="1" indent="-3619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619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marL="1828800" lvl="3" indent="-3619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4pPr>
            <a:lvl5pPr marL="2286000" lvl="4" indent="-3619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5pPr>
            <a:lvl6pPr marL="2743200" lvl="5" indent="-3619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6pPr>
            <a:lvl7pPr marL="3200400" lvl="6" indent="-3619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7pPr>
            <a:lvl8pPr marL="3657600" lvl="7" indent="-3619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8pPr>
            <a:lvl9pPr marL="4114800" lvl="8" indent="-3619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5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5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54384" y="584210"/>
            <a:ext cx="9464100" cy="21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54384" y="2921001"/>
            <a:ext cx="9464100" cy="6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2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ctrTitle"/>
          </p:nvPr>
        </p:nvSpPr>
        <p:spPr>
          <a:xfrm>
            <a:off x="822960" y="1795781"/>
            <a:ext cx="9327000" cy="38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1"/>
          </p:nvPr>
        </p:nvSpPr>
        <p:spPr>
          <a:xfrm>
            <a:off x="1371600" y="5763262"/>
            <a:ext cx="8229600" cy="26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2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48669" y="2735591"/>
            <a:ext cx="9464100" cy="4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748669" y="7343151"/>
            <a:ext cx="9464100" cy="2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2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754384" y="584210"/>
            <a:ext cx="9464100" cy="21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754381" y="2921001"/>
            <a:ext cx="4663500" cy="6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5554981" y="2921001"/>
            <a:ext cx="4663500" cy="6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2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55811" y="584210"/>
            <a:ext cx="9464100" cy="21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755816" y="2689863"/>
            <a:ext cx="4641900" cy="13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755816" y="4008128"/>
            <a:ext cx="4641900" cy="58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3"/>
          </p:nvPr>
        </p:nvSpPr>
        <p:spPr>
          <a:xfrm>
            <a:off x="5554981" y="2689863"/>
            <a:ext cx="4665000" cy="13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4"/>
          </p:nvPr>
        </p:nvSpPr>
        <p:spPr>
          <a:xfrm>
            <a:off x="5554981" y="4008128"/>
            <a:ext cx="4665000" cy="58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2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755814" y="731520"/>
            <a:ext cx="3539100" cy="25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4664869" y="1579882"/>
            <a:ext cx="5555100" cy="7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t" anchorCtr="0">
            <a:normAutofit/>
          </a:bodyPr>
          <a:lstStyle>
            <a:lvl1pPr marL="457200" lvl="0" indent="-4127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1pPr>
            <a:lvl2pPr marL="914400" lvl="1" indent="-3937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2pPr>
            <a:lvl3pPr marL="1371600" lvl="2" indent="-3746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755814" y="3291840"/>
            <a:ext cx="3539100" cy="60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2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755814" y="731520"/>
            <a:ext cx="3539100" cy="25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4664869" y="1579882"/>
            <a:ext cx="5555100" cy="77979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755814" y="3291840"/>
            <a:ext cx="3539100" cy="60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2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754384" y="584210"/>
            <a:ext cx="9464100" cy="21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754384" y="2921001"/>
            <a:ext cx="9464100" cy="6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t" anchorCtr="0">
            <a:norm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46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2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374040" y="949387"/>
            <a:ext cx="102246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1"/>
          </p:nvPr>
        </p:nvSpPr>
        <p:spPr>
          <a:xfrm>
            <a:off x="374040" y="2458613"/>
            <a:ext cx="10224600" cy="7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t" anchorCtr="0">
            <a:normAutofit/>
          </a:bodyPr>
          <a:lstStyle>
            <a:lvl1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●"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○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○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○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5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BA4518B-FF22-47E2-8850-DFF91F645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214" y="5239459"/>
            <a:ext cx="4906685" cy="36385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645078-8264-4F73-89EA-4967C5465C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62"/>
          <a:stretch/>
        </p:blipFill>
        <p:spPr>
          <a:xfrm>
            <a:off x="604521" y="5269577"/>
            <a:ext cx="4906686" cy="3681383"/>
          </a:xfrm>
          <a:prstGeom prst="rect">
            <a:avLst/>
          </a:prstGeom>
        </p:spPr>
      </p:pic>
      <p:sp>
        <p:nvSpPr>
          <p:cNvPr id="130" name="Google Shape;130;p1"/>
          <p:cNvSpPr txBox="1"/>
          <p:nvPr/>
        </p:nvSpPr>
        <p:spPr>
          <a:xfrm rot="-5400000">
            <a:off x="-1186353" y="1871462"/>
            <a:ext cx="2785000" cy="506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 Phred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1"/>
          <p:cNvPicPr preferRelativeResize="0"/>
          <p:nvPr/>
        </p:nvPicPr>
        <p:blipFill rotWithShape="1">
          <a:blip r:embed="rId5">
            <a:alphaModFix/>
          </a:blip>
          <a:srcRect l="10102" b="12072"/>
          <a:stretch/>
        </p:blipFill>
        <p:spPr>
          <a:xfrm>
            <a:off x="7667044" y="806878"/>
            <a:ext cx="3162511" cy="263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"/>
          <p:cNvPicPr preferRelativeResize="0"/>
          <p:nvPr/>
        </p:nvPicPr>
        <p:blipFill rotWithShape="1">
          <a:blip r:embed="rId6">
            <a:alphaModFix/>
          </a:blip>
          <a:srcRect l="10225" b="12800"/>
          <a:stretch/>
        </p:blipFill>
        <p:spPr>
          <a:xfrm>
            <a:off x="4151608" y="833951"/>
            <a:ext cx="3162511" cy="258136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"/>
          <p:cNvSpPr txBox="1"/>
          <p:nvPr/>
        </p:nvSpPr>
        <p:spPr>
          <a:xfrm>
            <a:off x="168304" y="279718"/>
            <a:ext cx="298317" cy="4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 txBox="1"/>
          <p:nvPr/>
        </p:nvSpPr>
        <p:spPr>
          <a:xfrm>
            <a:off x="3779490" y="279718"/>
            <a:ext cx="298317" cy="4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 txBox="1"/>
          <p:nvPr/>
        </p:nvSpPr>
        <p:spPr>
          <a:xfrm>
            <a:off x="7322641" y="279718"/>
            <a:ext cx="298317" cy="4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4669056" y="3887870"/>
            <a:ext cx="2179589" cy="506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Position (bp)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E17032C-E768-454C-90BB-35B16B61E19C}"/>
              </a:ext>
            </a:extLst>
          </p:cNvPr>
          <p:cNvGrpSpPr/>
          <p:nvPr/>
        </p:nvGrpSpPr>
        <p:grpSpPr>
          <a:xfrm>
            <a:off x="90290" y="805209"/>
            <a:ext cx="4261910" cy="3053598"/>
            <a:chOff x="90290" y="805209"/>
            <a:chExt cx="4261910" cy="3053598"/>
          </a:xfrm>
        </p:grpSpPr>
        <p:pic>
          <p:nvPicPr>
            <p:cNvPr id="129" name="Google Shape;129;p1"/>
            <p:cNvPicPr preferRelativeResize="0"/>
            <p:nvPr/>
          </p:nvPicPr>
          <p:blipFill rotWithShape="1">
            <a:blip r:embed="rId7">
              <a:alphaModFix/>
            </a:blip>
            <a:srcRect l="9796" b="11925"/>
            <a:stretch/>
          </p:blipFill>
          <p:spPr>
            <a:xfrm>
              <a:off x="832116" y="805209"/>
              <a:ext cx="3162512" cy="26388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037860" y="2163541"/>
              <a:ext cx="893922" cy="1055371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144" name="Google Shape;144;p1"/>
            <p:cNvGraphicFramePr/>
            <p:nvPr>
              <p:extLst>
                <p:ext uri="{D42A27DB-BD31-4B8C-83A1-F6EECF244321}">
                  <p14:modId xmlns:p14="http://schemas.microsoft.com/office/powerpoint/2010/main" val="675106657"/>
                </p:ext>
              </p:extLst>
            </p:nvPr>
          </p:nvGraphicFramePr>
          <p:xfrm>
            <a:off x="90290" y="910833"/>
            <a:ext cx="719606" cy="2851248"/>
          </p:xfrm>
          <a:graphic>
            <a:graphicData uri="http://schemas.openxmlformats.org/drawingml/2006/table">
              <a:tbl>
                <a:tblPr>
                  <a:noFill/>
                  <a:tableStyleId>{A808182F-E48D-46BE-9687-A9FB79FA3EBB}</a:tableStyleId>
                </a:tblPr>
                <a:tblGrid>
                  <a:gridCol w="71960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950416"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900"/>
                          <a:buFont typeface="Arial"/>
                          <a:buNone/>
                        </a:pPr>
                        <a:r>
                          <a:rPr lang="en" sz="1800" u="none" strike="noStrike" cap="none"/>
                          <a:t>40</a:t>
                        </a:r>
                        <a:endParaRPr sz="1800" u="none" strike="noStrike" cap="none"/>
                      </a:p>
                    </a:txBody>
                    <a:tcPr marL="91450" marR="91450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950416"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900"/>
                          <a:buFont typeface="Arial"/>
                          <a:buNone/>
                        </a:pPr>
                        <a:r>
                          <a:rPr lang="en" sz="1800" u="none" strike="noStrike" cap="none" dirty="0"/>
                          <a:t>30</a:t>
                        </a:r>
                        <a:endParaRPr sz="1800" u="none" strike="noStrike" cap="none" dirty="0"/>
                      </a:p>
                    </a:txBody>
                    <a:tcPr marL="91450" marR="91450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950416"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900"/>
                          <a:buFont typeface="Arial"/>
                          <a:buNone/>
                        </a:pPr>
                        <a:r>
                          <a:rPr lang="en" sz="1800" u="none" strike="noStrike" cap="none" dirty="0"/>
                          <a:t>20</a:t>
                        </a:r>
                        <a:endParaRPr sz="1800" u="none" strike="noStrike" cap="none" dirty="0"/>
                      </a:p>
                    </a:txBody>
                    <a:tcPr marL="91450" marR="91450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174" name="Google Shape;174;p1"/>
            <p:cNvGraphicFramePr/>
            <p:nvPr>
              <p:extLst>
                <p:ext uri="{D42A27DB-BD31-4B8C-83A1-F6EECF244321}">
                  <p14:modId xmlns:p14="http://schemas.microsoft.com/office/powerpoint/2010/main" val="4130795261"/>
                </p:ext>
              </p:extLst>
            </p:nvPr>
          </p:nvGraphicFramePr>
          <p:xfrm>
            <a:off x="293825" y="3401637"/>
            <a:ext cx="4058375" cy="457170"/>
          </p:xfrm>
          <a:graphic>
            <a:graphicData uri="http://schemas.openxmlformats.org/drawingml/2006/table">
              <a:tbl>
                <a:tblPr>
                  <a:noFill/>
                  <a:tableStyleId>{A808182F-E48D-46BE-9687-A9FB79FA3EBB}</a:tableStyleId>
                </a:tblPr>
                <a:tblGrid>
                  <a:gridCol w="120421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60796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46196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86649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00"/>
                          <a:buFont typeface="Arial"/>
                          <a:buNone/>
                        </a:pPr>
                        <a:r>
                          <a:rPr lang="en" sz="1800" u="none" strike="noStrike" cap="none"/>
                          <a:t>0</a:t>
                        </a:r>
                        <a:endParaRPr sz="1800" u="none" strike="noStrike" cap="none"/>
                      </a:p>
                    </a:txBody>
                    <a:tcPr marL="91450" marR="91450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00"/>
                          <a:buFont typeface="Arial"/>
                          <a:buNone/>
                        </a:pPr>
                        <a:r>
                          <a:rPr lang="en" sz="1800" u="none" strike="noStrike" cap="none" dirty="0"/>
                          <a:t>75</a:t>
                        </a:r>
                        <a:endParaRPr sz="1800" u="none" strike="noStrike" cap="none" dirty="0"/>
                      </a:p>
                    </a:txBody>
                    <a:tcPr marL="91450" marR="91450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00"/>
                          <a:buFont typeface="Arial"/>
                          <a:buNone/>
                        </a:pPr>
                        <a:r>
                          <a:rPr lang="en" sz="1800" u="none" strike="noStrike" cap="none" dirty="0"/>
                          <a:t>150</a:t>
                        </a:r>
                        <a:endParaRPr sz="1800" u="none" strike="noStrike" cap="none" dirty="0"/>
                      </a:p>
                    </a:txBody>
                    <a:tcPr marL="91450" marR="91450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806FFB6-AB37-4A32-AA59-DA6A4EE0EB08}"/>
              </a:ext>
            </a:extLst>
          </p:cNvPr>
          <p:cNvGrpSpPr/>
          <p:nvPr/>
        </p:nvGrpSpPr>
        <p:grpSpPr>
          <a:xfrm>
            <a:off x="843544" y="9575350"/>
            <a:ext cx="2248577" cy="883138"/>
            <a:chOff x="1011850" y="8137590"/>
            <a:chExt cx="2248577" cy="883138"/>
          </a:xfrm>
        </p:grpSpPr>
        <p:sp>
          <p:nvSpPr>
            <p:cNvPr id="208" name="Google Shape;208;p1"/>
            <p:cNvSpPr txBox="1"/>
            <p:nvPr/>
          </p:nvSpPr>
          <p:spPr>
            <a:xfrm rot="2592568">
              <a:off x="1011850" y="8372136"/>
              <a:ext cx="1065346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RNAseq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"/>
            <p:cNvSpPr txBox="1"/>
            <p:nvPr/>
          </p:nvSpPr>
          <p:spPr>
            <a:xfrm rot="2592568">
              <a:off x="1558973" y="8589871"/>
              <a:ext cx="1701454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RNA BS-seq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0" name="Google Shape;210;p1"/>
            <p:cNvCxnSpPr/>
            <p:nvPr/>
          </p:nvCxnSpPr>
          <p:spPr>
            <a:xfrm>
              <a:off x="1154817" y="8137590"/>
              <a:ext cx="284079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1" name="Google Shape;211;p1"/>
            <p:cNvCxnSpPr/>
            <p:nvPr/>
          </p:nvCxnSpPr>
          <p:spPr>
            <a:xfrm>
              <a:off x="1773219" y="8137590"/>
              <a:ext cx="284079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31" name="Google Shape;231;p1"/>
          <p:cNvGrpSpPr/>
          <p:nvPr/>
        </p:nvGrpSpPr>
        <p:grpSpPr>
          <a:xfrm>
            <a:off x="8615464" y="4577244"/>
            <a:ext cx="2354251" cy="791958"/>
            <a:chOff x="33314" y="8031662"/>
            <a:chExt cx="1538162" cy="533097"/>
          </a:xfrm>
        </p:grpSpPr>
        <p:pic>
          <p:nvPicPr>
            <p:cNvPr id="232" name="Google Shape;232;p1"/>
            <p:cNvPicPr preferRelativeResize="0"/>
            <p:nvPr/>
          </p:nvPicPr>
          <p:blipFill rotWithShape="1">
            <a:blip r:embed="rId9">
              <a:alphaModFix/>
            </a:blip>
            <a:srcRect l="3856" t="18152" r="76049" b="64088"/>
            <a:stretch/>
          </p:blipFill>
          <p:spPr>
            <a:xfrm>
              <a:off x="33314" y="8069815"/>
              <a:ext cx="253382" cy="1620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1"/>
            <p:cNvPicPr preferRelativeResize="0"/>
            <p:nvPr/>
          </p:nvPicPr>
          <p:blipFill rotWithShape="1">
            <a:blip r:embed="rId9">
              <a:alphaModFix/>
            </a:blip>
            <a:srcRect l="3856" t="51813" r="76049" b="35141"/>
            <a:stretch/>
          </p:blipFill>
          <p:spPr>
            <a:xfrm>
              <a:off x="33314" y="8231896"/>
              <a:ext cx="253382" cy="1190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1"/>
            <p:cNvPicPr preferRelativeResize="0"/>
            <p:nvPr/>
          </p:nvPicPr>
          <p:blipFill rotWithShape="1">
            <a:blip r:embed="rId9">
              <a:alphaModFix/>
            </a:blip>
            <a:srcRect l="3856" t="80944" r="76049" b="6010"/>
            <a:stretch/>
          </p:blipFill>
          <p:spPr>
            <a:xfrm>
              <a:off x="33314" y="8350955"/>
              <a:ext cx="253382" cy="1190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5" name="Google Shape;235;p1"/>
            <p:cNvSpPr txBox="1"/>
            <p:nvPr/>
          </p:nvSpPr>
          <p:spPr>
            <a:xfrm>
              <a:off x="238876" y="8031662"/>
              <a:ext cx="1017600" cy="2900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Raw reads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"/>
            <p:cNvSpPr txBox="1"/>
            <p:nvPr/>
          </p:nvSpPr>
          <p:spPr>
            <a:xfrm>
              <a:off x="238876" y="8145287"/>
              <a:ext cx="1332600" cy="2900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Sequence trim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"/>
            <p:cNvSpPr txBox="1"/>
            <p:nvPr/>
          </p:nvSpPr>
          <p:spPr>
            <a:xfrm>
              <a:off x="238876" y="8274733"/>
              <a:ext cx="1332600" cy="2900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Quality filter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35;p1">
            <a:extLst>
              <a:ext uri="{FF2B5EF4-FFF2-40B4-BE49-F238E27FC236}">
                <a16:creationId xmlns:a16="http://schemas.microsoft.com/office/drawing/2014/main" id="{D102A2E7-8694-48AE-89AB-C82A5783F20F}"/>
              </a:ext>
            </a:extLst>
          </p:cNvPr>
          <p:cNvSpPr txBox="1"/>
          <p:nvPr/>
        </p:nvSpPr>
        <p:spPr>
          <a:xfrm>
            <a:off x="168304" y="4542524"/>
            <a:ext cx="314400" cy="4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F06435D-68B8-4DE7-8FB7-6BE225CC71C4}"/>
              </a:ext>
            </a:extLst>
          </p:cNvPr>
          <p:cNvGrpSpPr/>
          <p:nvPr/>
        </p:nvGrpSpPr>
        <p:grpSpPr>
          <a:xfrm>
            <a:off x="2135267" y="9560024"/>
            <a:ext cx="2222508" cy="872814"/>
            <a:chOff x="1011850" y="8137590"/>
            <a:chExt cx="2222508" cy="872814"/>
          </a:xfrm>
        </p:grpSpPr>
        <p:sp>
          <p:nvSpPr>
            <p:cNvPr id="128" name="Google Shape;208;p1">
              <a:extLst>
                <a:ext uri="{FF2B5EF4-FFF2-40B4-BE49-F238E27FC236}">
                  <a16:creationId xmlns:a16="http://schemas.microsoft.com/office/drawing/2014/main" id="{3801FFE1-5CD1-4105-AD4C-37A8878C360F}"/>
                </a:ext>
              </a:extLst>
            </p:cNvPr>
            <p:cNvSpPr txBox="1"/>
            <p:nvPr/>
          </p:nvSpPr>
          <p:spPr>
            <a:xfrm rot="2592568">
              <a:off x="1011850" y="8372136"/>
              <a:ext cx="1065346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RNAseq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209;p1">
              <a:extLst>
                <a:ext uri="{FF2B5EF4-FFF2-40B4-BE49-F238E27FC236}">
                  <a16:creationId xmlns:a16="http://schemas.microsoft.com/office/drawing/2014/main" id="{4ED7F33E-B14C-4D4D-A2A8-91800AD7E710}"/>
                </a:ext>
              </a:extLst>
            </p:cNvPr>
            <p:cNvSpPr txBox="1"/>
            <p:nvPr/>
          </p:nvSpPr>
          <p:spPr>
            <a:xfrm rot="2592568">
              <a:off x="1563062" y="8579547"/>
              <a:ext cx="1671296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RNA BS-seq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6" name="Google Shape;210;p1">
              <a:extLst>
                <a:ext uri="{FF2B5EF4-FFF2-40B4-BE49-F238E27FC236}">
                  <a16:creationId xmlns:a16="http://schemas.microsoft.com/office/drawing/2014/main" id="{30B24680-9750-4E85-8F3D-230C15F2A244}"/>
                </a:ext>
              </a:extLst>
            </p:cNvPr>
            <p:cNvCxnSpPr/>
            <p:nvPr/>
          </p:nvCxnSpPr>
          <p:spPr>
            <a:xfrm>
              <a:off x="1154817" y="8137590"/>
              <a:ext cx="284079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7" name="Google Shape;211;p1">
              <a:extLst>
                <a:ext uri="{FF2B5EF4-FFF2-40B4-BE49-F238E27FC236}">
                  <a16:creationId xmlns:a16="http://schemas.microsoft.com/office/drawing/2014/main" id="{DB96A59C-5977-4903-B9AE-4FE0A74FAE32}"/>
                </a:ext>
              </a:extLst>
            </p:cNvPr>
            <p:cNvCxnSpPr/>
            <p:nvPr/>
          </p:nvCxnSpPr>
          <p:spPr>
            <a:xfrm>
              <a:off x="1773219" y="8137590"/>
              <a:ext cx="284079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B23EC2C4-C7E7-4171-A1F6-DBE56E3C3F65}"/>
              </a:ext>
            </a:extLst>
          </p:cNvPr>
          <p:cNvGrpSpPr/>
          <p:nvPr/>
        </p:nvGrpSpPr>
        <p:grpSpPr>
          <a:xfrm>
            <a:off x="3466339" y="9551081"/>
            <a:ext cx="2041986" cy="801323"/>
            <a:chOff x="1011850" y="8137590"/>
            <a:chExt cx="2041986" cy="801323"/>
          </a:xfrm>
        </p:grpSpPr>
        <p:sp>
          <p:nvSpPr>
            <p:cNvPr id="149" name="Google Shape;208;p1">
              <a:extLst>
                <a:ext uri="{FF2B5EF4-FFF2-40B4-BE49-F238E27FC236}">
                  <a16:creationId xmlns:a16="http://schemas.microsoft.com/office/drawing/2014/main" id="{2A861D6C-78EC-45BF-B4D3-4EA4F44B7CA0}"/>
                </a:ext>
              </a:extLst>
            </p:cNvPr>
            <p:cNvSpPr txBox="1"/>
            <p:nvPr/>
          </p:nvSpPr>
          <p:spPr>
            <a:xfrm rot="2592568">
              <a:off x="1011850" y="8372136"/>
              <a:ext cx="1065346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RNAseq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209;p1">
              <a:extLst>
                <a:ext uri="{FF2B5EF4-FFF2-40B4-BE49-F238E27FC236}">
                  <a16:creationId xmlns:a16="http://schemas.microsoft.com/office/drawing/2014/main" id="{9862B160-F8E3-4C27-BDCC-EF950361771A}"/>
                </a:ext>
              </a:extLst>
            </p:cNvPr>
            <p:cNvSpPr txBox="1"/>
            <p:nvPr/>
          </p:nvSpPr>
          <p:spPr>
            <a:xfrm rot="2592568">
              <a:off x="1591374" y="8508056"/>
              <a:ext cx="1462462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RNA BS-seq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1" name="Google Shape;210;p1">
              <a:extLst>
                <a:ext uri="{FF2B5EF4-FFF2-40B4-BE49-F238E27FC236}">
                  <a16:creationId xmlns:a16="http://schemas.microsoft.com/office/drawing/2014/main" id="{FD5BA74E-6994-447F-86EE-DCDF68AB3765}"/>
                </a:ext>
              </a:extLst>
            </p:cNvPr>
            <p:cNvCxnSpPr/>
            <p:nvPr/>
          </p:nvCxnSpPr>
          <p:spPr>
            <a:xfrm>
              <a:off x="1154817" y="8137590"/>
              <a:ext cx="284079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2" name="Google Shape;211;p1">
              <a:extLst>
                <a:ext uri="{FF2B5EF4-FFF2-40B4-BE49-F238E27FC236}">
                  <a16:creationId xmlns:a16="http://schemas.microsoft.com/office/drawing/2014/main" id="{C82EB5D0-4FAE-4B1E-9F14-D2F7854136E4}"/>
                </a:ext>
              </a:extLst>
            </p:cNvPr>
            <p:cNvCxnSpPr/>
            <p:nvPr/>
          </p:nvCxnSpPr>
          <p:spPr>
            <a:xfrm>
              <a:off x="1773219" y="8137590"/>
              <a:ext cx="284079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3" name="Google Shape;200;p1">
            <a:extLst>
              <a:ext uri="{FF2B5EF4-FFF2-40B4-BE49-F238E27FC236}">
                <a16:creationId xmlns:a16="http://schemas.microsoft.com/office/drawing/2014/main" id="{0683C829-62C5-4004-B755-D33E7DFE8059}"/>
              </a:ext>
            </a:extLst>
          </p:cNvPr>
          <p:cNvSpPr txBox="1"/>
          <p:nvPr/>
        </p:nvSpPr>
        <p:spPr>
          <a:xfrm>
            <a:off x="5555971" y="8837949"/>
            <a:ext cx="146469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RNA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202;p1">
            <a:extLst>
              <a:ext uri="{FF2B5EF4-FFF2-40B4-BE49-F238E27FC236}">
                <a16:creationId xmlns:a16="http://schemas.microsoft.com/office/drawing/2014/main" id="{263248A3-DB65-4E07-9997-CADB77119381}"/>
              </a:ext>
            </a:extLst>
          </p:cNvPr>
          <p:cNvSpPr txBox="1"/>
          <p:nvPr/>
        </p:nvSpPr>
        <p:spPr>
          <a:xfrm>
            <a:off x="6967175" y="8823903"/>
            <a:ext cx="126958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Polysomal RNA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204;p1">
            <a:extLst>
              <a:ext uri="{FF2B5EF4-FFF2-40B4-BE49-F238E27FC236}">
                <a16:creationId xmlns:a16="http://schemas.microsoft.com/office/drawing/2014/main" id="{9AF9CF51-E364-45F4-B38A-8D400BC0DDE2}"/>
              </a:ext>
            </a:extLst>
          </p:cNvPr>
          <p:cNvSpPr txBox="1"/>
          <p:nvPr/>
        </p:nvSpPr>
        <p:spPr>
          <a:xfrm>
            <a:off x="8233304" y="8826960"/>
            <a:ext cx="126958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</a:t>
            </a:r>
            <a:r>
              <a:rPr lang="en-US" sz="1800" dirty="0"/>
              <a:t> </a:t>
            </a:r>
            <a: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RNA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206;p1">
            <a:extLst>
              <a:ext uri="{FF2B5EF4-FFF2-40B4-BE49-F238E27FC236}">
                <a16:creationId xmlns:a16="http://schemas.microsoft.com/office/drawing/2014/main" id="{A6477980-CD8E-488A-AECE-D196127D20F2}"/>
              </a:ext>
            </a:extLst>
          </p:cNvPr>
          <p:cNvSpPr txBox="1"/>
          <p:nvPr/>
        </p:nvSpPr>
        <p:spPr>
          <a:xfrm>
            <a:off x="9305191" y="8837949"/>
            <a:ext cx="1098108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Huang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7F8FDB5B-C027-475C-9206-ACC61D191E28}"/>
              </a:ext>
            </a:extLst>
          </p:cNvPr>
          <p:cNvGrpSpPr/>
          <p:nvPr/>
        </p:nvGrpSpPr>
        <p:grpSpPr>
          <a:xfrm>
            <a:off x="5698940" y="9581780"/>
            <a:ext cx="2054802" cy="806398"/>
            <a:chOff x="1011850" y="8137590"/>
            <a:chExt cx="2054802" cy="806398"/>
          </a:xfrm>
        </p:grpSpPr>
        <p:sp>
          <p:nvSpPr>
            <p:cNvPr id="158" name="Google Shape;208;p1">
              <a:extLst>
                <a:ext uri="{FF2B5EF4-FFF2-40B4-BE49-F238E27FC236}">
                  <a16:creationId xmlns:a16="http://schemas.microsoft.com/office/drawing/2014/main" id="{AB479C2C-D355-4DDB-9A22-AA561BF232A0}"/>
                </a:ext>
              </a:extLst>
            </p:cNvPr>
            <p:cNvSpPr txBox="1"/>
            <p:nvPr/>
          </p:nvSpPr>
          <p:spPr>
            <a:xfrm rot="2592568">
              <a:off x="1011850" y="8372136"/>
              <a:ext cx="1065346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RNAseq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209;p1">
              <a:extLst>
                <a:ext uri="{FF2B5EF4-FFF2-40B4-BE49-F238E27FC236}">
                  <a16:creationId xmlns:a16="http://schemas.microsoft.com/office/drawing/2014/main" id="{177D50B2-C6BF-4804-BC35-0F03EA108835}"/>
                </a:ext>
              </a:extLst>
            </p:cNvPr>
            <p:cNvSpPr txBox="1"/>
            <p:nvPr/>
          </p:nvSpPr>
          <p:spPr>
            <a:xfrm rot="2592568">
              <a:off x="1589364" y="8513131"/>
              <a:ext cx="1477288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RNA BS-seq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0" name="Google Shape;210;p1">
              <a:extLst>
                <a:ext uri="{FF2B5EF4-FFF2-40B4-BE49-F238E27FC236}">
                  <a16:creationId xmlns:a16="http://schemas.microsoft.com/office/drawing/2014/main" id="{9F0079DF-974C-4116-A934-68F81FB33780}"/>
                </a:ext>
              </a:extLst>
            </p:cNvPr>
            <p:cNvCxnSpPr/>
            <p:nvPr/>
          </p:nvCxnSpPr>
          <p:spPr>
            <a:xfrm>
              <a:off x="1154817" y="8137590"/>
              <a:ext cx="284079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1" name="Google Shape;211;p1">
              <a:extLst>
                <a:ext uri="{FF2B5EF4-FFF2-40B4-BE49-F238E27FC236}">
                  <a16:creationId xmlns:a16="http://schemas.microsoft.com/office/drawing/2014/main" id="{B83BD793-2D9E-453B-A18E-935FBA989953}"/>
                </a:ext>
              </a:extLst>
            </p:cNvPr>
            <p:cNvCxnSpPr/>
            <p:nvPr/>
          </p:nvCxnSpPr>
          <p:spPr>
            <a:xfrm>
              <a:off x="1773219" y="8137590"/>
              <a:ext cx="284079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0F578880-37E0-49E2-9AC6-E3DFFAECAE71}"/>
              </a:ext>
            </a:extLst>
          </p:cNvPr>
          <p:cNvGrpSpPr/>
          <p:nvPr/>
        </p:nvGrpSpPr>
        <p:grpSpPr>
          <a:xfrm>
            <a:off x="6990663" y="9566454"/>
            <a:ext cx="2154853" cy="846021"/>
            <a:chOff x="1011850" y="8137590"/>
            <a:chExt cx="2154853" cy="846021"/>
          </a:xfrm>
        </p:grpSpPr>
        <p:sp>
          <p:nvSpPr>
            <p:cNvPr id="163" name="Google Shape;208;p1">
              <a:extLst>
                <a:ext uri="{FF2B5EF4-FFF2-40B4-BE49-F238E27FC236}">
                  <a16:creationId xmlns:a16="http://schemas.microsoft.com/office/drawing/2014/main" id="{D127EFD1-1CA5-43F6-BD95-BFD30922F372}"/>
                </a:ext>
              </a:extLst>
            </p:cNvPr>
            <p:cNvSpPr txBox="1"/>
            <p:nvPr/>
          </p:nvSpPr>
          <p:spPr>
            <a:xfrm rot="2592568">
              <a:off x="1011850" y="8372136"/>
              <a:ext cx="1065346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RNAseq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209;p1">
              <a:extLst>
                <a:ext uri="{FF2B5EF4-FFF2-40B4-BE49-F238E27FC236}">
                  <a16:creationId xmlns:a16="http://schemas.microsoft.com/office/drawing/2014/main" id="{C5FA22E9-6D2A-40E5-A954-CFB9CBB298DA}"/>
                </a:ext>
              </a:extLst>
            </p:cNvPr>
            <p:cNvSpPr txBox="1"/>
            <p:nvPr/>
          </p:nvSpPr>
          <p:spPr>
            <a:xfrm rot="2592568">
              <a:off x="1573672" y="8552754"/>
              <a:ext cx="1593031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RNA BS-seq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5" name="Google Shape;210;p1">
              <a:extLst>
                <a:ext uri="{FF2B5EF4-FFF2-40B4-BE49-F238E27FC236}">
                  <a16:creationId xmlns:a16="http://schemas.microsoft.com/office/drawing/2014/main" id="{BF493D54-8071-4C21-ABEC-ADFDF836948E}"/>
                </a:ext>
              </a:extLst>
            </p:cNvPr>
            <p:cNvCxnSpPr/>
            <p:nvPr/>
          </p:nvCxnSpPr>
          <p:spPr>
            <a:xfrm>
              <a:off x="1154817" y="8137590"/>
              <a:ext cx="284079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6" name="Google Shape;211;p1">
              <a:extLst>
                <a:ext uri="{FF2B5EF4-FFF2-40B4-BE49-F238E27FC236}">
                  <a16:creationId xmlns:a16="http://schemas.microsoft.com/office/drawing/2014/main" id="{490D7BF1-5032-4160-9DCD-626295B167A0}"/>
                </a:ext>
              </a:extLst>
            </p:cNvPr>
            <p:cNvCxnSpPr/>
            <p:nvPr/>
          </p:nvCxnSpPr>
          <p:spPr>
            <a:xfrm>
              <a:off x="1773219" y="8137590"/>
              <a:ext cx="284079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C5CA76A-3716-4093-984D-DE43933469FD}"/>
              </a:ext>
            </a:extLst>
          </p:cNvPr>
          <p:cNvGrpSpPr/>
          <p:nvPr/>
        </p:nvGrpSpPr>
        <p:grpSpPr>
          <a:xfrm>
            <a:off x="8321735" y="9557511"/>
            <a:ext cx="2238266" cy="879055"/>
            <a:chOff x="1011850" y="8137590"/>
            <a:chExt cx="2238266" cy="879055"/>
          </a:xfrm>
        </p:grpSpPr>
        <p:sp>
          <p:nvSpPr>
            <p:cNvPr id="168" name="Google Shape;208;p1">
              <a:extLst>
                <a:ext uri="{FF2B5EF4-FFF2-40B4-BE49-F238E27FC236}">
                  <a16:creationId xmlns:a16="http://schemas.microsoft.com/office/drawing/2014/main" id="{9E456085-DFAE-4476-8974-EE323C9A8588}"/>
                </a:ext>
              </a:extLst>
            </p:cNvPr>
            <p:cNvSpPr txBox="1"/>
            <p:nvPr/>
          </p:nvSpPr>
          <p:spPr>
            <a:xfrm rot="2592568">
              <a:off x="1011850" y="8372136"/>
              <a:ext cx="1065346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RNAseq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209;p1">
              <a:extLst>
                <a:ext uri="{FF2B5EF4-FFF2-40B4-BE49-F238E27FC236}">
                  <a16:creationId xmlns:a16="http://schemas.microsoft.com/office/drawing/2014/main" id="{3E191573-A418-4460-8167-44E901A93C1F}"/>
                </a:ext>
              </a:extLst>
            </p:cNvPr>
            <p:cNvSpPr txBox="1"/>
            <p:nvPr/>
          </p:nvSpPr>
          <p:spPr>
            <a:xfrm rot="2592568">
              <a:off x="1560590" y="8585788"/>
              <a:ext cx="1689526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RNA BS-seq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0" name="Google Shape;210;p1">
              <a:extLst>
                <a:ext uri="{FF2B5EF4-FFF2-40B4-BE49-F238E27FC236}">
                  <a16:creationId xmlns:a16="http://schemas.microsoft.com/office/drawing/2014/main" id="{F982349A-9124-4CF5-BF89-5A6ED641F00B}"/>
                </a:ext>
              </a:extLst>
            </p:cNvPr>
            <p:cNvCxnSpPr/>
            <p:nvPr/>
          </p:nvCxnSpPr>
          <p:spPr>
            <a:xfrm>
              <a:off x="1154817" y="8137590"/>
              <a:ext cx="284079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1" name="Google Shape;211;p1">
              <a:extLst>
                <a:ext uri="{FF2B5EF4-FFF2-40B4-BE49-F238E27FC236}">
                  <a16:creationId xmlns:a16="http://schemas.microsoft.com/office/drawing/2014/main" id="{49F822AE-0434-4786-8E91-CD237FF2C192}"/>
                </a:ext>
              </a:extLst>
            </p:cNvPr>
            <p:cNvCxnSpPr/>
            <p:nvPr/>
          </p:nvCxnSpPr>
          <p:spPr>
            <a:xfrm>
              <a:off x="1773219" y="8137590"/>
              <a:ext cx="284079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39" name="Google Shape;136;p1">
            <a:extLst>
              <a:ext uri="{FF2B5EF4-FFF2-40B4-BE49-F238E27FC236}">
                <a16:creationId xmlns:a16="http://schemas.microsoft.com/office/drawing/2014/main" id="{E810D9EE-6EEF-4250-8791-D41649162BAF}"/>
              </a:ext>
            </a:extLst>
          </p:cNvPr>
          <p:cNvSpPr txBox="1"/>
          <p:nvPr/>
        </p:nvSpPr>
        <p:spPr>
          <a:xfrm>
            <a:off x="6576942" y="4927333"/>
            <a:ext cx="2297100" cy="506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bases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136;p1">
            <a:extLst>
              <a:ext uri="{FF2B5EF4-FFF2-40B4-BE49-F238E27FC236}">
                <a16:creationId xmlns:a16="http://schemas.microsoft.com/office/drawing/2014/main" id="{94E2E4AD-9239-45BC-B74A-628D4221DDB8}"/>
              </a:ext>
            </a:extLst>
          </p:cNvPr>
          <p:cNvSpPr txBox="1"/>
          <p:nvPr/>
        </p:nvSpPr>
        <p:spPr>
          <a:xfrm>
            <a:off x="1888992" y="4904127"/>
            <a:ext cx="2297100" cy="506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p-m</a:t>
            </a:r>
            <a:r>
              <a:rPr lang="en" sz="2000" b="0" i="0" u="none" strike="noStrike" cap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sites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1" name="Google Shape;222;p1">
            <a:extLst>
              <a:ext uri="{FF2B5EF4-FFF2-40B4-BE49-F238E27FC236}">
                <a16:creationId xmlns:a16="http://schemas.microsoft.com/office/drawing/2014/main" id="{037D01A8-D031-40C3-98C1-D396E97CC5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1393469"/>
              </p:ext>
            </p:extLst>
          </p:nvPr>
        </p:nvGraphicFramePr>
        <p:xfrm>
          <a:off x="-110749" y="5333727"/>
          <a:ext cx="747230" cy="4322996"/>
        </p:xfrm>
        <a:graphic>
          <a:graphicData uri="http://schemas.openxmlformats.org/drawingml/2006/table">
            <a:tbl>
              <a:tblPr>
                <a:noFill/>
                <a:tableStyleId>{F1B9016D-1A84-4506-A780-EA30B796E63E}</a:tableStyleId>
              </a:tblPr>
              <a:tblGrid>
                <a:gridCol w="747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0749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800" u="none" strike="noStrike" cap="none"/>
                        <a:t>40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749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800" u="none" strike="noStrike" cap="none" dirty="0"/>
                        <a:t>30</a:t>
                      </a:r>
                      <a:endParaRPr sz="18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749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800" u="none" strike="noStrike" cap="none" dirty="0"/>
                        <a:t>20</a:t>
                      </a:r>
                      <a:endParaRPr sz="18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749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800" u="none" strike="noStrike" cap="none" dirty="0"/>
                        <a:t>10</a:t>
                      </a:r>
                      <a:endParaRPr sz="18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2" name="Google Shape;200;p1">
            <a:extLst>
              <a:ext uri="{FF2B5EF4-FFF2-40B4-BE49-F238E27FC236}">
                <a16:creationId xmlns:a16="http://schemas.microsoft.com/office/drawing/2014/main" id="{85D879FE-2ADF-4371-9E30-ABE423EBFED3}"/>
              </a:ext>
            </a:extLst>
          </p:cNvPr>
          <p:cNvSpPr txBox="1"/>
          <p:nvPr/>
        </p:nvSpPr>
        <p:spPr>
          <a:xfrm>
            <a:off x="713133" y="8839920"/>
            <a:ext cx="146469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RNA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202;p1">
            <a:extLst>
              <a:ext uri="{FF2B5EF4-FFF2-40B4-BE49-F238E27FC236}">
                <a16:creationId xmlns:a16="http://schemas.microsoft.com/office/drawing/2014/main" id="{25C84A1D-57E6-4627-A93E-F77CBA7F2A2C}"/>
              </a:ext>
            </a:extLst>
          </p:cNvPr>
          <p:cNvSpPr txBox="1"/>
          <p:nvPr/>
        </p:nvSpPr>
        <p:spPr>
          <a:xfrm>
            <a:off x="2127371" y="8823903"/>
            <a:ext cx="126958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Polysomal RNA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204;p1">
            <a:extLst>
              <a:ext uri="{FF2B5EF4-FFF2-40B4-BE49-F238E27FC236}">
                <a16:creationId xmlns:a16="http://schemas.microsoft.com/office/drawing/2014/main" id="{70210CB9-4D37-44A4-A961-3F39A54E2844}"/>
              </a:ext>
            </a:extLst>
          </p:cNvPr>
          <p:cNvSpPr txBox="1"/>
          <p:nvPr/>
        </p:nvSpPr>
        <p:spPr>
          <a:xfrm>
            <a:off x="3396957" y="8847862"/>
            <a:ext cx="126958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</a:t>
            </a:r>
            <a:r>
              <a:rPr lang="en-US" sz="1800" dirty="0"/>
              <a:t> </a:t>
            </a:r>
            <a: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RNA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206;p1">
            <a:extLst>
              <a:ext uri="{FF2B5EF4-FFF2-40B4-BE49-F238E27FC236}">
                <a16:creationId xmlns:a16="http://schemas.microsoft.com/office/drawing/2014/main" id="{DFDFA272-9CAE-4A79-BDBE-FFE945E43406}"/>
              </a:ext>
            </a:extLst>
          </p:cNvPr>
          <p:cNvSpPr txBox="1"/>
          <p:nvPr/>
        </p:nvSpPr>
        <p:spPr>
          <a:xfrm>
            <a:off x="4469251" y="8837949"/>
            <a:ext cx="1098108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Huang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6" name="Google Shape;174;p1">
            <a:extLst>
              <a:ext uri="{FF2B5EF4-FFF2-40B4-BE49-F238E27FC236}">
                <a16:creationId xmlns:a16="http://schemas.microsoft.com/office/drawing/2014/main" id="{CFEEF2CA-3AE5-4504-A1FF-4F7AC40690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2135074"/>
              </p:ext>
            </p:extLst>
          </p:nvPr>
        </p:nvGraphicFramePr>
        <p:xfrm>
          <a:off x="3679113" y="3401611"/>
          <a:ext cx="4058375" cy="426690"/>
        </p:xfrm>
        <a:graphic>
          <a:graphicData uri="http://schemas.openxmlformats.org/drawingml/2006/table">
            <a:tbl>
              <a:tblPr>
                <a:noFill/>
                <a:tableStyleId>{A808182F-E48D-46BE-9687-A9FB79FA3EBB}</a:tableStyleId>
              </a:tblPr>
              <a:tblGrid>
                <a:gridCol w="1204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7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6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600" u="none" strike="noStrike" cap="none"/>
                        <a:t>0</a:t>
                      </a:r>
                      <a:endParaRPr sz="1600" u="none" strike="noStrike" cap="none"/>
                    </a:p>
                  </a:txBody>
                  <a:tcPr marL="91450" marR="9145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600" u="none" strike="noStrike" cap="none" dirty="0"/>
                        <a:t>75</a:t>
                      </a:r>
                      <a:endParaRPr sz="1600" u="none" strike="noStrike" cap="none" dirty="0"/>
                    </a:p>
                  </a:txBody>
                  <a:tcPr marL="91450" marR="9145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600" u="none" strike="noStrike" cap="none" dirty="0"/>
                        <a:t>150</a:t>
                      </a:r>
                      <a:endParaRPr sz="1600" u="none" strike="noStrike" cap="none" dirty="0"/>
                    </a:p>
                  </a:txBody>
                  <a:tcPr marL="91450" marR="9145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Google Shape;174;p1">
            <a:extLst>
              <a:ext uri="{FF2B5EF4-FFF2-40B4-BE49-F238E27FC236}">
                <a16:creationId xmlns:a16="http://schemas.microsoft.com/office/drawing/2014/main" id="{2A228FC2-CB5B-4880-9A14-76F7A164DF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565696"/>
              </p:ext>
            </p:extLst>
          </p:nvPr>
        </p:nvGraphicFramePr>
        <p:xfrm>
          <a:off x="7136715" y="3401184"/>
          <a:ext cx="4058375" cy="457170"/>
        </p:xfrm>
        <a:graphic>
          <a:graphicData uri="http://schemas.openxmlformats.org/drawingml/2006/table">
            <a:tbl>
              <a:tblPr>
                <a:noFill/>
                <a:tableStyleId>{A808182F-E48D-46BE-9687-A9FB79FA3EBB}</a:tableStyleId>
              </a:tblPr>
              <a:tblGrid>
                <a:gridCol w="1204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7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6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800" u="none" strike="noStrike" cap="none" dirty="0"/>
                        <a:t>75</a:t>
                      </a:r>
                      <a:endParaRPr sz="1800" u="none" strike="noStrike" cap="none" dirty="0"/>
                    </a:p>
                  </a:txBody>
                  <a:tcPr marL="91450" marR="9145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800" u="none" strike="noStrike" cap="none" dirty="0"/>
                        <a:t>150</a:t>
                      </a:r>
                      <a:endParaRPr sz="1800" u="none" strike="noStrike" cap="none" dirty="0"/>
                    </a:p>
                  </a:txBody>
                  <a:tcPr marL="91450" marR="9145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202</Words>
  <Application>Microsoft Office PowerPoint</Application>
  <PresentationFormat>Custom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Office Theme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Zac Johnson</cp:lastModifiedBy>
  <cp:revision>8</cp:revision>
  <dcterms:modified xsi:type="dcterms:W3CDTF">2022-01-09T19:09:29Z</dcterms:modified>
</cp:coreProperties>
</file>