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972800" cy="10972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Z3Jgc7B0qcD6A48iRI+l4eu2F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99FBBE-FAAC-4B01-98D3-E75DDD0FD035}">
  <a:tblStyle styleId="{4899FBBE-FAAC-4B01-98D3-E75DDD0FD03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24" autoAdjust="0"/>
  </p:normalViewPr>
  <p:slideViewPr>
    <p:cSldViewPr snapToGrid="0">
      <p:cViewPr varScale="1">
        <p:scale>
          <a:sx n="49" d="100"/>
          <a:sy n="49" d="100"/>
        </p:scale>
        <p:origin x="3102" y="36"/>
      </p:cViewPr>
      <p:guideLst>
        <p:guide orient="horz" pos="345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/>
              <a:t>(A) </a:t>
            </a:r>
            <a:r>
              <a:rPr lang="en" b="0" dirty="0"/>
              <a:t>Mapping rate of libraries using meRanGh (genome) and meRanT (transcriptome). Hybrid mapped reads were created by piping multi-mapped and unmapped reads to the unused mapping protocol (ie meRanGh multi-mapped and unmapped reads were used as input to meRanT to create aggregate Genome-mapped reads). Only uniquely mapped reads are reported. </a:t>
            </a:r>
            <a:r>
              <a:rPr lang="en" b="1" dirty="0"/>
              <a:t>(B) </a:t>
            </a:r>
            <a:r>
              <a:rPr lang="en" b="0" dirty="0"/>
              <a:t>Mapped transcripts were annotated </a:t>
            </a:r>
            <a:r>
              <a:rPr lang="en" b="0"/>
              <a:t>using RSeQC [33] </a:t>
            </a:r>
            <a:r>
              <a:rPr lang="en" b="0" dirty="0"/>
              <a:t>and RefSeq mm10 annotations.</a:t>
            </a:r>
            <a:endParaRPr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8d1f2e1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8d1f2e1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102246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74040" y="9025227"/>
            <a:ext cx="71985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74040" y="2359733"/>
            <a:ext cx="10224600" cy="4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74040" y="6724747"/>
            <a:ext cx="10224600" cy="27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754384" y="584210"/>
            <a:ext cx="9464100" cy="2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754384" y="2921001"/>
            <a:ext cx="9464100" cy="6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ftr" idx="11"/>
          </p:nvPr>
        </p:nvSpPr>
        <p:spPr>
          <a:xfrm>
            <a:off x="3634744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754381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3634744" y="10170162"/>
            <a:ext cx="3703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7749540" y="10170162"/>
            <a:ext cx="246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74040" y="4588480"/>
            <a:ext cx="10224600" cy="1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47997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5798880" y="2458613"/>
            <a:ext cx="47997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74040" y="1185280"/>
            <a:ext cx="3369600" cy="1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74040" y="2964480"/>
            <a:ext cx="3369600" cy="6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588300" y="960320"/>
            <a:ext cx="7641300" cy="8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5486400" y="-267"/>
            <a:ext cx="5486400" cy="109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56450" tIns="156450" rIns="156450" bIns="156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18600" y="2630773"/>
            <a:ext cx="4854300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318600" y="5979893"/>
            <a:ext cx="4854300" cy="2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5927400" y="1544693"/>
            <a:ext cx="4604400" cy="7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74040" y="949387"/>
            <a:ext cx="1022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74040" y="2458613"/>
            <a:ext cx="10224600" cy="7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0166949" y="9948196"/>
            <a:ext cx="658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1017266" y="906262"/>
            <a:ext cx="7925914" cy="5281334"/>
            <a:chOff x="1026713" y="751218"/>
            <a:chExt cx="7925914" cy="5281334"/>
          </a:xfrm>
        </p:grpSpPr>
        <p:sp>
          <p:nvSpPr>
            <p:cNvPr id="59" name="Google Shape;59;p1"/>
            <p:cNvSpPr txBox="1"/>
            <p:nvPr/>
          </p:nvSpPr>
          <p:spPr>
            <a:xfrm rot="18675837">
              <a:off x="1464334" y="4718215"/>
              <a:ext cx="1257676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 txBox="1"/>
            <p:nvPr/>
          </p:nvSpPr>
          <p:spPr>
            <a:xfrm rot="18675837">
              <a:off x="2258373" y="4728845"/>
              <a:ext cx="1257678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 txBox="1"/>
            <p:nvPr/>
          </p:nvSpPr>
          <p:spPr>
            <a:xfrm rot="18675837">
              <a:off x="3028754" y="4710485"/>
              <a:ext cx="1257676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 txBox="1"/>
            <p:nvPr/>
          </p:nvSpPr>
          <p:spPr>
            <a:xfrm rot="18675837">
              <a:off x="3797347" y="4734515"/>
              <a:ext cx="1257676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 txBox="1"/>
            <p:nvPr/>
          </p:nvSpPr>
          <p:spPr>
            <a:xfrm rot="18675211">
              <a:off x="576560" y="4735330"/>
              <a:ext cx="1349426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 RNAseq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 txBox="1"/>
            <p:nvPr/>
          </p:nvSpPr>
          <p:spPr>
            <a:xfrm rot="18675645">
              <a:off x="4443518" y="4787561"/>
              <a:ext cx="1398774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RNAseq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 txBox="1"/>
            <p:nvPr/>
          </p:nvSpPr>
          <p:spPr>
            <a:xfrm rot="18675645">
              <a:off x="5996205" y="4752021"/>
              <a:ext cx="1393924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 RNAseq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 txBox="1"/>
            <p:nvPr/>
          </p:nvSpPr>
          <p:spPr>
            <a:xfrm rot="18675445">
              <a:off x="4849405" y="4895758"/>
              <a:ext cx="1824469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RNA BS-seq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 txBox="1"/>
            <p:nvPr/>
          </p:nvSpPr>
          <p:spPr>
            <a:xfrm rot="18675445">
              <a:off x="6435984" y="4907923"/>
              <a:ext cx="1762310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 RNA BS-seq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 txBox="1"/>
            <p:nvPr/>
          </p:nvSpPr>
          <p:spPr>
            <a:xfrm rot="18675445">
              <a:off x="7924195" y="4592577"/>
              <a:ext cx="879651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Huang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Google Shape;69;p1"/>
            <p:cNvPicPr preferRelativeResize="0"/>
            <p:nvPr/>
          </p:nvPicPr>
          <p:blipFill rotWithShape="1">
            <a:blip r:embed="rId3">
              <a:alphaModFix/>
            </a:blip>
            <a:srcRect l="80685" t="4739" r="15582" b="83061"/>
            <a:stretch/>
          </p:blipFill>
          <p:spPr>
            <a:xfrm>
              <a:off x="8543051" y="751218"/>
              <a:ext cx="409576" cy="6456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1"/>
          <p:cNvSpPr txBox="1"/>
          <p:nvPr/>
        </p:nvSpPr>
        <p:spPr>
          <a:xfrm>
            <a:off x="140075" y="532265"/>
            <a:ext cx="2232987" cy="37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Google Shape;71;p1"/>
          <p:cNvGraphicFramePr/>
          <p:nvPr>
            <p:extLst>
              <p:ext uri="{D42A27DB-BD31-4B8C-83A1-F6EECF244321}">
                <p14:modId xmlns:p14="http://schemas.microsoft.com/office/powerpoint/2010/main" val="2624193258"/>
              </p:ext>
            </p:extLst>
          </p:nvPr>
        </p:nvGraphicFramePr>
        <p:xfrm>
          <a:off x="8905080" y="940869"/>
          <a:ext cx="2292050" cy="645450"/>
        </p:xfrm>
        <a:graphic>
          <a:graphicData uri="http://schemas.openxmlformats.org/drawingml/2006/table">
            <a:tbl>
              <a:tblPr>
                <a:noFill/>
                <a:tableStyleId>{4899FBBE-FAAC-4B01-98D3-E75DDD0FD035}</a:tableStyleId>
              </a:tblPr>
              <a:tblGrid>
                <a:gridCol w="229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4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err="1"/>
                        <a:t>meRanGh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2881168"/>
                  </a:ext>
                </a:extLst>
              </a:tr>
              <a:tr h="21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4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meRanT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4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/>
                        <a:t>meRanGh + meRanT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385538440"/>
                  </a:ext>
                </a:extLst>
              </a:tr>
            </a:tbl>
          </a:graphicData>
        </a:graphic>
      </p:graphicFrame>
      <p:grpSp>
        <p:nvGrpSpPr>
          <p:cNvPr id="72" name="Google Shape;72;p1"/>
          <p:cNvGrpSpPr/>
          <p:nvPr/>
        </p:nvGrpSpPr>
        <p:grpSpPr>
          <a:xfrm>
            <a:off x="191946" y="5259443"/>
            <a:ext cx="9708909" cy="5906966"/>
            <a:chOff x="191946" y="5160294"/>
            <a:chExt cx="9708909" cy="5906966"/>
          </a:xfrm>
        </p:grpSpPr>
        <p:pic>
          <p:nvPicPr>
            <p:cNvPr id="73" name="Google Shape;73;p1"/>
            <p:cNvPicPr preferRelativeResize="0"/>
            <p:nvPr/>
          </p:nvPicPr>
          <p:blipFill rotWithShape="1">
            <a:blip r:embed="rId4">
              <a:alphaModFix/>
            </a:blip>
            <a:srcRect l="2778" r="14150" b="21643"/>
            <a:stretch/>
          </p:blipFill>
          <p:spPr>
            <a:xfrm>
              <a:off x="797379" y="5397311"/>
              <a:ext cx="8107701" cy="4091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"/>
            <p:cNvSpPr txBox="1"/>
            <p:nvPr/>
          </p:nvSpPr>
          <p:spPr>
            <a:xfrm>
              <a:off x="191946" y="5160294"/>
              <a:ext cx="2232987" cy="373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55650" rIns="111350" bIns="556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 txBox="1"/>
            <p:nvPr/>
          </p:nvSpPr>
          <p:spPr>
            <a:xfrm rot="-5400000">
              <a:off x="-936568" y="7233230"/>
              <a:ext cx="2903037" cy="444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8325" tIns="98325" rIns="98325" bIns="983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Annotation Distribution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" name="Google Shape;76;p1"/>
            <p:cNvPicPr preferRelativeResize="0"/>
            <p:nvPr/>
          </p:nvPicPr>
          <p:blipFill rotWithShape="1">
            <a:blip r:embed="rId5">
              <a:alphaModFix/>
            </a:blip>
            <a:srcRect l="86357" t="41787" b="39073"/>
            <a:stretch/>
          </p:blipFill>
          <p:spPr>
            <a:xfrm>
              <a:off x="8432419" y="6043298"/>
              <a:ext cx="1468436" cy="12583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"/>
            <p:cNvSpPr txBox="1"/>
            <p:nvPr/>
          </p:nvSpPr>
          <p:spPr>
            <a:xfrm rot="-2924163">
              <a:off x="1459357" y="9779342"/>
              <a:ext cx="1257676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 txBox="1"/>
            <p:nvPr/>
          </p:nvSpPr>
          <p:spPr>
            <a:xfrm rot="-2924163">
              <a:off x="2253396" y="9789972"/>
              <a:ext cx="1257678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 txBox="1"/>
            <p:nvPr/>
          </p:nvSpPr>
          <p:spPr>
            <a:xfrm rot="-2924163">
              <a:off x="3023777" y="9771612"/>
              <a:ext cx="1257676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 txBox="1"/>
            <p:nvPr/>
          </p:nvSpPr>
          <p:spPr>
            <a:xfrm rot="-2924163">
              <a:off x="3792370" y="9795642"/>
              <a:ext cx="1257676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 txBox="1"/>
            <p:nvPr/>
          </p:nvSpPr>
          <p:spPr>
            <a:xfrm rot="-2924789">
              <a:off x="571583" y="9796457"/>
              <a:ext cx="1349426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 RNAseq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 txBox="1"/>
            <p:nvPr/>
          </p:nvSpPr>
          <p:spPr>
            <a:xfrm rot="-2924355">
              <a:off x="4438541" y="9848688"/>
              <a:ext cx="1398774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RNAseq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 txBox="1"/>
            <p:nvPr/>
          </p:nvSpPr>
          <p:spPr>
            <a:xfrm rot="-2924355">
              <a:off x="5991228" y="9813148"/>
              <a:ext cx="1393924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 RNAseq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 txBox="1"/>
            <p:nvPr/>
          </p:nvSpPr>
          <p:spPr>
            <a:xfrm rot="-2924555">
              <a:off x="4855735" y="10008840"/>
              <a:ext cx="1824469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RNA BS-seq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 txBox="1"/>
            <p:nvPr/>
          </p:nvSpPr>
          <p:spPr>
            <a:xfrm rot="-2924555">
              <a:off x="6431007" y="9969050"/>
              <a:ext cx="1762310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 RNA BS-seq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 rot="-2924555">
              <a:off x="7919218" y="9653704"/>
              <a:ext cx="879651" cy="44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1350" tIns="111350" rIns="111350" bIns="11135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Huang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ECA272-0417-4314-BAB6-30985474C378}"/>
              </a:ext>
            </a:extLst>
          </p:cNvPr>
          <p:cNvGrpSpPr/>
          <p:nvPr/>
        </p:nvGrpSpPr>
        <p:grpSpPr>
          <a:xfrm>
            <a:off x="514950" y="537993"/>
            <a:ext cx="8428230" cy="4118982"/>
            <a:chOff x="514950" y="537993"/>
            <a:chExt cx="8428230" cy="41189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970DB1-FF7B-4E45-B12C-34AEB5F72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4372" b="22379"/>
            <a:stretch/>
          </p:blipFill>
          <p:spPr>
            <a:xfrm>
              <a:off x="514950" y="549010"/>
              <a:ext cx="8298478" cy="41079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5D419C-7FD8-41BD-8979-D6F862670275}"/>
                </a:ext>
              </a:extLst>
            </p:cNvPr>
            <p:cNvSpPr/>
            <p:nvPr/>
          </p:nvSpPr>
          <p:spPr>
            <a:xfrm>
              <a:off x="1185058" y="537993"/>
              <a:ext cx="7758122" cy="277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119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3</cp:revision>
  <dcterms:modified xsi:type="dcterms:W3CDTF">2022-01-07T19:31:04Z</dcterms:modified>
</cp:coreProperties>
</file>