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8" r:id="rId2"/>
  </p:sldMasterIdLst>
  <p:notesMasterIdLst>
    <p:notesMasterId r:id="rId7"/>
  </p:notesMasterIdLst>
  <p:sldIdLst>
    <p:sldId id="256" r:id="rId3"/>
    <p:sldId id="257" r:id="rId4"/>
    <p:sldId id="259" r:id="rId5"/>
    <p:sldId id="258" r:id="rId6"/>
  </p:sldIdLst>
  <p:sldSz cx="18288000" cy="16459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84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h4YzM1IKEEzBuNw8/U6Kr+F/E9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17318E-59E4-4F44-AF13-A4EE993AA7B6}">
  <a:tblStyle styleId="{7217318E-59E4-4F44-AF13-A4EE993AA7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CD4345-D0D2-4040-9A86-093CA319643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C11668F-811C-4B22-B6AD-C740A1F5833C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88" autoAdjust="0"/>
  </p:normalViewPr>
  <p:slideViewPr>
    <p:cSldViewPr snapToGrid="0">
      <p:cViewPr varScale="1">
        <p:scale>
          <a:sx n="39" d="100"/>
          <a:sy n="39" d="100"/>
        </p:scale>
        <p:origin x="2574" y="72"/>
      </p:cViewPr>
      <p:guideLst>
        <p:guide orient="horz" pos="5184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4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85800"/>
            <a:ext cx="381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85800"/>
            <a:ext cx="381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85800"/>
            <a:ext cx="381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85800"/>
            <a:ext cx="381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16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1143000"/>
            <a:ext cx="34290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0" dirty="0"/>
          </a:p>
        </p:txBody>
      </p:sp>
      <p:sp>
        <p:nvSpPr>
          <p:cNvPr id="150" name="Google Shape;15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623417" y="2382641"/>
            <a:ext cx="17040999" cy="6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623400" y="9069200"/>
            <a:ext cx="17040999" cy="25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23400" y="6882720"/>
            <a:ext cx="17040999" cy="2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23400" y="1424085"/>
            <a:ext cx="17040999" cy="183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23400" y="3687920"/>
            <a:ext cx="17040999" cy="10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623400" y="1424085"/>
            <a:ext cx="17040999" cy="183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23401" y="3687920"/>
            <a:ext cx="7999500" cy="10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46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9664801" y="3687920"/>
            <a:ext cx="7999500" cy="10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46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23400" y="1424085"/>
            <a:ext cx="17040999" cy="183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623400" y="1777920"/>
            <a:ext cx="5616000" cy="24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23400" y="4446723"/>
            <a:ext cx="5616000" cy="101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980501" y="1440480"/>
            <a:ext cx="12735500" cy="13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9144000" y="-401"/>
            <a:ext cx="9144000" cy="164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99850" tIns="299850" rIns="299850" bIns="299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68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531001" y="3946162"/>
            <a:ext cx="8090500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1"/>
          </p:nvPr>
        </p:nvSpPr>
        <p:spPr>
          <a:xfrm>
            <a:off x="531001" y="8969842"/>
            <a:ext cx="8090500" cy="395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9879000" y="2317040"/>
            <a:ext cx="7674000" cy="11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623401" y="13537845"/>
            <a:ext cx="11997500" cy="193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 hasCustomPrompt="1"/>
          </p:nvPr>
        </p:nvSpPr>
        <p:spPr>
          <a:xfrm>
            <a:off x="623400" y="3539602"/>
            <a:ext cx="17040999" cy="628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623400" y="10087121"/>
            <a:ext cx="17040999" cy="4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371600" y="2693672"/>
            <a:ext cx="15545001" cy="5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1188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2286000" y="8644894"/>
            <a:ext cx="13716000" cy="3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983"/>
            </a:lvl1pPr>
            <a:lvl2pPr lvl="1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025"/>
            </a:lvl2pPr>
            <a:lvl3pPr lvl="2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3641"/>
            </a:lvl3pPr>
            <a:lvl4pPr lvl="3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4pPr>
            <a:lvl5pPr lvl="4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5pPr>
            <a:lvl6pPr lvl="5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6pPr>
            <a:lvl7pPr lvl="6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7pPr>
            <a:lvl8pPr lvl="7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8pPr>
            <a:lvl9pPr lvl="8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47782" y="4103391"/>
            <a:ext cx="15773500" cy="684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1188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47782" y="11014727"/>
            <a:ext cx="157735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983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402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3641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257307" y="876316"/>
            <a:ext cx="157735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257302" y="4381502"/>
            <a:ext cx="7772500" cy="10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9258302" y="4381502"/>
            <a:ext cx="7772500" cy="10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259687" y="876316"/>
            <a:ext cx="157735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1259694" y="4034799"/>
            <a:ext cx="7736500" cy="197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983" b="1"/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025" b="1"/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3641" b="1"/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1259694" y="6012192"/>
            <a:ext cx="7736500" cy="88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9258302" y="4034799"/>
            <a:ext cx="7775000" cy="197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983" b="1"/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025" b="1"/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3641" b="1"/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9258302" y="6012192"/>
            <a:ext cx="7775000" cy="88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259690" y="1097283"/>
            <a:ext cx="5899000" cy="38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632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7774782" y="2369825"/>
            <a:ext cx="9259000" cy="116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43815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6325"/>
            </a:lvl1pPr>
            <a:lvl2pPr marL="914400" lvl="1" indent="-4127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5558"/>
            </a:lvl2pPr>
            <a:lvl3pPr marL="1371600" lvl="2" indent="-3937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4983"/>
            </a:lvl3pPr>
            <a:lvl4pPr marL="1828800" lvl="3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4pPr>
            <a:lvl5pPr marL="2286000" lvl="4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5pPr>
            <a:lvl6pPr marL="2743200" lvl="5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6pPr>
            <a:lvl7pPr marL="3200400" lvl="6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7pPr>
            <a:lvl8pPr marL="3657600" lvl="7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8pPr>
            <a:lvl9pPr marL="4114800" lvl="8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1259690" y="4937763"/>
            <a:ext cx="5899000" cy="91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683"/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300"/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259690" y="1097283"/>
            <a:ext cx="5899000" cy="38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632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7774782" y="2369825"/>
            <a:ext cx="9259000" cy="1169685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1259690" y="4937763"/>
            <a:ext cx="5899000" cy="91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683"/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300"/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1257307" y="876316"/>
            <a:ext cx="157735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 rot="5400000">
            <a:off x="3922856" y="1716352"/>
            <a:ext cx="10442700" cy="157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 rot="5400000">
            <a:off x="8085330" y="5878688"/>
            <a:ext cx="13947750" cy="39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 rot="5400000">
            <a:off x="84129" y="2049439"/>
            <a:ext cx="13947750" cy="11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257307" y="876316"/>
            <a:ext cx="157735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257307" y="4381502"/>
            <a:ext cx="15773500" cy="10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623400" y="1424085"/>
            <a:ext cx="17040999" cy="183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623400" y="3687920"/>
            <a:ext cx="17040999" cy="10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"/>
          <p:cNvGrpSpPr/>
          <p:nvPr/>
        </p:nvGrpSpPr>
        <p:grpSpPr>
          <a:xfrm>
            <a:off x="2099901" y="1130091"/>
            <a:ext cx="14845148" cy="6312896"/>
            <a:chOff x="238692" y="313746"/>
            <a:chExt cx="10317842" cy="4529586"/>
          </a:xfrm>
        </p:grpSpPr>
        <p:grpSp>
          <p:nvGrpSpPr>
            <p:cNvPr id="119" name="Google Shape;119;p4"/>
            <p:cNvGrpSpPr/>
            <p:nvPr/>
          </p:nvGrpSpPr>
          <p:grpSpPr>
            <a:xfrm>
              <a:off x="238692" y="313746"/>
              <a:ext cx="10042919" cy="4529586"/>
              <a:chOff x="-1146341" y="1245048"/>
              <a:chExt cx="10042919" cy="4529586"/>
            </a:xfrm>
          </p:grpSpPr>
          <p:pic>
            <p:nvPicPr>
              <p:cNvPr id="120" name="Google Shape;120;p4"/>
              <p:cNvPicPr preferRelativeResize="0"/>
              <p:nvPr/>
            </p:nvPicPr>
            <p:blipFill rotWithShape="1">
              <a:blip r:embed="rId3">
                <a:alphaModFix/>
              </a:blip>
              <a:srcRect l="2719" b="12944"/>
              <a:stretch/>
            </p:blipFill>
            <p:spPr>
              <a:xfrm>
                <a:off x="-677893" y="1245048"/>
                <a:ext cx="9574471" cy="40498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" name="Google Shape;121;p4"/>
              <p:cNvSpPr txBox="1"/>
              <p:nvPr/>
            </p:nvSpPr>
            <p:spPr>
              <a:xfrm rot="-5400000">
                <a:off x="-2317391" y="3251935"/>
                <a:ext cx="2801981" cy="459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4275" tIns="114275" rIns="114275" bIns="11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"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UMI groups with p-m</a:t>
                </a:r>
                <a:r>
                  <a:rPr lang="en" sz="2800" b="0" i="0" u="none" strike="noStrike" cap="none" baseline="30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r>
                  <a:rPr lang="en"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-26710" y="5344044"/>
                <a:ext cx="1122446" cy="4305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4275" tIns="114275" rIns="114275" bIns="11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MT-A</a:t>
                </a: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 txBox="1"/>
              <p:nvPr/>
            </p:nvSpPr>
            <p:spPr>
              <a:xfrm>
                <a:off x="1566017" y="5344044"/>
                <a:ext cx="1122446" cy="4305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4275" tIns="114275" rIns="114275" bIns="11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MT-B</a:t>
                </a: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 txBox="1"/>
              <p:nvPr/>
            </p:nvSpPr>
            <p:spPr>
              <a:xfrm>
                <a:off x="3171770" y="5344044"/>
                <a:ext cx="1122446" cy="4305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4275" tIns="114275" rIns="114275" bIns="11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MT-C</a:t>
                </a: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4774925" y="5344044"/>
                <a:ext cx="1122446" cy="4305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4275" tIns="114275" rIns="114275" bIns="11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MT-D</a:t>
                </a: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 txBox="1"/>
              <p:nvPr/>
            </p:nvSpPr>
            <p:spPr>
              <a:xfrm>
                <a:off x="6277377" y="5344044"/>
                <a:ext cx="1405161" cy="4305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4275" tIns="114275" rIns="114275" bIns="1142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MT RNAseq</a:t>
                </a: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" name="Google Shape;127;p4"/>
            <p:cNvSpPr txBox="1"/>
            <p:nvPr/>
          </p:nvSpPr>
          <p:spPr>
            <a:xfrm>
              <a:off x="8718880" y="1768859"/>
              <a:ext cx="1837654" cy="4305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14275" tIns="114275" rIns="114275" bIns="1142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 depth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4"/>
          <p:cNvSpPr txBox="1"/>
          <p:nvPr/>
        </p:nvSpPr>
        <p:spPr>
          <a:xfrm>
            <a:off x="474306" y="561444"/>
            <a:ext cx="2836049" cy="4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6"/>
              <a:buFont typeface="Arial"/>
              <a:buNone/>
            </a:pPr>
            <a:r>
              <a:rPr lang="en-US" sz="240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40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6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l="6441" t="13924" b="13046"/>
          <a:stretch/>
        </p:blipFill>
        <p:spPr>
          <a:xfrm>
            <a:off x="1780674" y="1922738"/>
            <a:ext cx="7363326" cy="517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l="6605" t="10491" r="7857" b="9462"/>
          <a:stretch/>
        </p:blipFill>
        <p:spPr>
          <a:xfrm>
            <a:off x="9504946" y="1922738"/>
            <a:ext cx="7170822" cy="511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l="6638" t="11452" r="9089" b="8105"/>
          <a:stretch/>
        </p:blipFill>
        <p:spPr>
          <a:xfrm>
            <a:off x="1973178" y="9054394"/>
            <a:ext cx="7170822" cy="51727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5"/>
          <p:cNvGraphicFramePr/>
          <p:nvPr/>
        </p:nvGraphicFramePr>
        <p:xfrm>
          <a:off x="2457597" y="1551888"/>
          <a:ext cx="6325500" cy="457210"/>
        </p:xfrm>
        <a:graphic>
          <a:graphicData uri="http://schemas.openxmlformats.org/drawingml/2006/table">
            <a:tbl>
              <a:tblPr>
                <a:noFill/>
                <a:tableStyleId>{7217318E-59E4-4F44-AF13-A4EE993AA7B6}</a:tableStyleId>
              </a:tblPr>
              <a:tblGrid>
                <a:gridCol w="158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0.0001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0.003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0.004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0.007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oogle Shape;137;p5"/>
          <p:cNvGraphicFramePr/>
          <p:nvPr/>
        </p:nvGraphicFramePr>
        <p:xfrm>
          <a:off x="9966871" y="1551888"/>
          <a:ext cx="6325500" cy="457210"/>
        </p:xfrm>
        <a:graphic>
          <a:graphicData uri="http://schemas.openxmlformats.org/drawingml/2006/table">
            <a:tbl>
              <a:tblPr>
                <a:noFill/>
                <a:tableStyleId>{7217318E-59E4-4F44-AF13-A4EE993AA7B6}</a:tableStyleId>
              </a:tblPr>
              <a:tblGrid>
                <a:gridCol w="158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0.0001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0.003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0.004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0.007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" name="Google Shape;138;p5"/>
          <p:cNvGraphicFramePr/>
          <p:nvPr/>
        </p:nvGraphicFramePr>
        <p:xfrm>
          <a:off x="2577910" y="8683544"/>
          <a:ext cx="6325500" cy="457210"/>
        </p:xfrm>
        <a:graphic>
          <a:graphicData uri="http://schemas.openxmlformats.org/drawingml/2006/table">
            <a:tbl>
              <a:tblPr>
                <a:noFill/>
                <a:tableStyleId>{7217318E-59E4-4F44-AF13-A4EE993AA7B6}</a:tableStyleId>
              </a:tblPr>
              <a:tblGrid>
                <a:gridCol w="158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0.0001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0.003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0.004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0.008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9" name="Google Shape;139;p5"/>
          <p:cNvPicPr preferRelativeResize="0"/>
          <p:nvPr/>
        </p:nvPicPr>
        <p:blipFill rotWithShape="1">
          <a:blip r:embed="rId5">
            <a:alphaModFix/>
          </a:blip>
          <a:srcRect l="6638" t="11452" r="8215" b="8105"/>
          <a:stretch/>
        </p:blipFill>
        <p:spPr>
          <a:xfrm>
            <a:off x="9504946" y="9140754"/>
            <a:ext cx="7170822" cy="5172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5"/>
          <p:cNvGraphicFramePr/>
          <p:nvPr/>
        </p:nvGraphicFramePr>
        <p:xfrm>
          <a:off x="9989362" y="8688309"/>
          <a:ext cx="6325500" cy="457210"/>
        </p:xfrm>
        <a:graphic>
          <a:graphicData uri="http://schemas.openxmlformats.org/drawingml/2006/table">
            <a:tbl>
              <a:tblPr>
                <a:noFill/>
                <a:tableStyleId>{7217318E-59E4-4F44-AF13-A4EE993AA7B6}</a:tableStyleId>
              </a:tblPr>
              <a:tblGrid>
                <a:gridCol w="158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0.0006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0.010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0.011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0.016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Google Shape;141;p5"/>
          <p:cNvSpPr txBox="1"/>
          <p:nvPr/>
        </p:nvSpPr>
        <p:spPr>
          <a:xfrm>
            <a:off x="3642905" y="837142"/>
            <a:ext cx="3831368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UMI groups with p-m</a:t>
            </a:r>
            <a:r>
              <a:rPr lang="en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704643" y="8083430"/>
            <a:ext cx="3831368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UMI groups with “G”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1174673" y="8083430"/>
            <a:ext cx="3831368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UMI groups with “A”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11174673" y="837142"/>
            <a:ext cx="3831368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UMI groups with “T”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 rot="-5400000">
            <a:off x="-805929" y="8083430"/>
            <a:ext cx="3831368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Occurances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623132" y="202299"/>
            <a:ext cx="2836049" cy="4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6"/>
              <a:buFont typeface="Arial"/>
              <a:buNone/>
            </a:pPr>
            <a:r>
              <a:rPr lang="en-US" sz="240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6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18;p4">
            <a:extLst>
              <a:ext uri="{FF2B5EF4-FFF2-40B4-BE49-F238E27FC236}">
                <a16:creationId xmlns:a16="http://schemas.microsoft.com/office/drawing/2014/main" id="{CEAFAD61-233F-4BA1-83FD-89992217B230}"/>
              </a:ext>
            </a:extLst>
          </p:cNvPr>
          <p:cNvGrpSpPr/>
          <p:nvPr/>
        </p:nvGrpSpPr>
        <p:grpSpPr>
          <a:xfrm>
            <a:off x="9343539" y="1056705"/>
            <a:ext cx="5473941" cy="3903464"/>
            <a:chOff x="7971149" y="6841479"/>
            <a:chExt cx="4694229" cy="3568070"/>
          </a:xfrm>
        </p:grpSpPr>
        <p:pic>
          <p:nvPicPr>
            <p:cNvPr id="14" name="Google Shape;119;p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AA931B15-24D2-484F-BB6A-E0A5758301F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9419" b="5690"/>
            <a:stretch/>
          </p:blipFill>
          <p:spPr>
            <a:xfrm>
              <a:off x="7971149" y="6841479"/>
              <a:ext cx="4694229" cy="3568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20;p4">
              <a:extLst>
                <a:ext uri="{FF2B5EF4-FFF2-40B4-BE49-F238E27FC236}">
                  <a16:creationId xmlns:a16="http://schemas.microsoft.com/office/drawing/2014/main" id="{566D8970-D2BA-4DB2-B596-09B1819D198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50917" y="7012209"/>
              <a:ext cx="695593" cy="8554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21;p4">
            <a:extLst>
              <a:ext uri="{FF2B5EF4-FFF2-40B4-BE49-F238E27FC236}">
                <a16:creationId xmlns:a16="http://schemas.microsoft.com/office/drawing/2014/main" id="{AC885B37-E0E2-4C19-8805-13B7F8A94B97}"/>
              </a:ext>
            </a:extLst>
          </p:cNvPr>
          <p:cNvSpPr txBox="1"/>
          <p:nvPr/>
        </p:nvSpPr>
        <p:spPr>
          <a:xfrm>
            <a:off x="4626318" y="609916"/>
            <a:ext cx="2111331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22;p4">
            <a:extLst>
              <a:ext uri="{FF2B5EF4-FFF2-40B4-BE49-F238E27FC236}">
                <a16:creationId xmlns:a16="http://schemas.microsoft.com/office/drawing/2014/main" id="{49FFDB4D-9E26-4D7E-B45D-A714CCCBE3FF}"/>
              </a:ext>
            </a:extLst>
          </p:cNvPr>
          <p:cNvSpPr txBox="1"/>
          <p:nvPr/>
        </p:nvSpPr>
        <p:spPr>
          <a:xfrm>
            <a:off x="11362389" y="609916"/>
            <a:ext cx="1749770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23;p4">
            <a:extLst>
              <a:ext uri="{FF2B5EF4-FFF2-40B4-BE49-F238E27FC236}">
                <a16:creationId xmlns:a16="http://schemas.microsoft.com/office/drawing/2014/main" id="{4AF7171C-50F0-4DD9-B02D-CE08A6E90A34}"/>
              </a:ext>
            </a:extLst>
          </p:cNvPr>
          <p:cNvSpPr txBox="1"/>
          <p:nvPr/>
        </p:nvSpPr>
        <p:spPr>
          <a:xfrm>
            <a:off x="11502707" y="5289234"/>
            <a:ext cx="1461577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24;p4">
            <a:extLst>
              <a:ext uri="{FF2B5EF4-FFF2-40B4-BE49-F238E27FC236}">
                <a16:creationId xmlns:a16="http://schemas.microsoft.com/office/drawing/2014/main" id="{219E3414-0511-4B19-BD0C-AFC1373D78D6}"/>
              </a:ext>
            </a:extLst>
          </p:cNvPr>
          <p:cNvGrpSpPr/>
          <p:nvPr/>
        </p:nvGrpSpPr>
        <p:grpSpPr>
          <a:xfrm>
            <a:off x="3025334" y="1056705"/>
            <a:ext cx="5459390" cy="3903464"/>
            <a:chOff x="2801257" y="6841479"/>
            <a:chExt cx="4681750" cy="3568070"/>
          </a:xfrm>
        </p:grpSpPr>
        <p:pic>
          <p:nvPicPr>
            <p:cNvPr id="20" name="Google Shape;125;p4" descr="Chart, histogram&#10;&#10;Description automatically generated">
              <a:extLst>
                <a:ext uri="{FF2B5EF4-FFF2-40B4-BE49-F238E27FC236}">
                  <a16:creationId xmlns:a16="http://schemas.microsoft.com/office/drawing/2014/main" id="{EC5B214D-38B3-4880-8A22-1B5A9FD607D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9660" b="5690"/>
            <a:stretch/>
          </p:blipFill>
          <p:spPr>
            <a:xfrm>
              <a:off x="2801257" y="6841479"/>
              <a:ext cx="4681750" cy="3568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126;p4">
              <a:extLst>
                <a:ext uri="{FF2B5EF4-FFF2-40B4-BE49-F238E27FC236}">
                  <a16:creationId xmlns:a16="http://schemas.microsoft.com/office/drawing/2014/main" id="{B1664C8E-1E50-48EC-808A-07BCA91FED7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64930" y="7012210"/>
              <a:ext cx="590632" cy="855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" name="Google Shape;127;p4">
            <a:extLst>
              <a:ext uri="{FF2B5EF4-FFF2-40B4-BE49-F238E27FC236}">
                <a16:creationId xmlns:a16="http://schemas.microsoft.com/office/drawing/2014/main" id="{D1D901A4-6564-48C2-AF9A-721915598918}"/>
              </a:ext>
            </a:extLst>
          </p:cNvPr>
          <p:cNvGrpSpPr/>
          <p:nvPr/>
        </p:nvGrpSpPr>
        <p:grpSpPr>
          <a:xfrm>
            <a:off x="3137058" y="5680961"/>
            <a:ext cx="5473941" cy="3903464"/>
            <a:chOff x="5379963" y="11067503"/>
            <a:chExt cx="4694229" cy="3568070"/>
          </a:xfrm>
        </p:grpSpPr>
        <p:pic>
          <p:nvPicPr>
            <p:cNvPr id="23" name="Google Shape;128;p4" descr="Chart, histogram&#10;&#10;Description automatically generated">
              <a:extLst>
                <a:ext uri="{FF2B5EF4-FFF2-40B4-BE49-F238E27FC236}">
                  <a16:creationId xmlns:a16="http://schemas.microsoft.com/office/drawing/2014/main" id="{048A777F-CE88-4AD1-9A80-2A2346409437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9419" b="5690"/>
            <a:stretch/>
          </p:blipFill>
          <p:spPr>
            <a:xfrm>
              <a:off x="5379963" y="11067503"/>
              <a:ext cx="4694229" cy="3568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129;p4">
              <a:extLst>
                <a:ext uri="{FF2B5EF4-FFF2-40B4-BE49-F238E27FC236}">
                  <a16:creationId xmlns:a16="http://schemas.microsoft.com/office/drawing/2014/main" id="{D5639DAC-D585-4545-8BA5-290569EA809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61910" y="11263604"/>
              <a:ext cx="590632" cy="855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130;p4">
            <a:extLst>
              <a:ext uri="{FF2B5EF4-FFF2-40B4-BE49-F238E27FC236}">
                <a16:creationId xmlns:a16="http://schemas.microsoft.com/office/drawing/2014/main" id="{11CCFFE5-EC4E-41D6-9FAB-38B02F97C55C}"/>
              </a:ext>
            </a:extLst>
          </p:cNvPr>
          <p:cNvSpPr txBox="1"/>
          <p:nvPr/>
        </p:nvSpPr>
        <p:spPr>
          <a:xfrm rot="-5400000">
            <a:off x="-209184" y="5046885"/>
            <a:ext cx="3832553" cy="48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Google Shape;131;p4">
            <a:extLst>
              <a:ext uri="{FF2B5EF4-FFF2-40B4-BE49-F238E27FC236}">
                <a16:creationId xmlns:a16="http://schemas.microsoft.com/office/drawing/2014/main" id="{65B6D5B7-CD4B-4A4B-8BEE-FAC4333B1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487092"/>
              </p:ext>
            </p:extLst>
          </p:nvPr>
        </p:nvGraphicFramePr>
        <p:xfrm>
          <a:off x="2121583" y="944032"/>
          <a:ext cx="1035000" cy="42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0" u="none" strike="noStrike" cap="none">
                          <a:solidFill>
                            <a:schemeClr val="dk1"/>
                          </a:solidFill>
                        </a:rPr>
                        <a:t>1.0</a:t>
                      </a:r>
                      <a:endParaRPr sz="2400" b="0" u="none" strike="noStrike" cap="none" baseline="30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0" u="none" strike="noStrike" cap="none">
                          <a:solidFill>
                            <a:schemeClr val="dk1"/>
                          </a:solidFill>
                        </a:rPr>
                        <a:t>0.8</a:t>
                      </a:r>
                      <a:endParaRPr sz="2400" b="0" u="none" strike="noStrike" cap="none" baseline="30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0.6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chemeClr val="dk1"/>
                          </a:solidFill>
                        </a:rPr>
                        <a:t>0.4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0.2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chemeClr val="dk1"/>
                          </a:solidFill>
                        </a:rPr>
                        <a:t>0.0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Google Shape;132;p4">
            <a:extLst>
              <a:ext uri="{FF2B5EF4-FFF2-40B4-BE49-F238E27FC236}">
                <a16:creationId xmlns:a16="http://schemas.microsoft.com/office/drawing/2014/main" id="{911DC948-CFB5-4277-AB17-E421C1815572}"/>
              </a:ext>
            </a:extLst>
          </p:cNvPr>
          <p:cNvSpPr txBox="1"/>
          <p:nvPr/>
        </p:nvSpPr>
        <p:spPr>
          <a:xfrm>
            <a:off x="4644980" y="5242325"/>
            <a:ext cx="2111331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Google Shape;133;p4">
            <a:extLst>
              <a:ext uri="{FF2B5EF4-FFF2-40B4-BE49-F238E27FC236}">
                <a16:creationId xmlns:a16="http://schemas.microsoft.com/office/drawing/2014/main" id="{5A7DB12B-55C9-4721-9301-88B14BEED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60471"/>
              </p:ext>
            </p:extLst>
          </p:nvPr>
        </p:nvGraphicFramePr>
        <p:xfrm>
          <a:off x="2104524" y="5542382"/>
          <a:ext cx="1035000" cy="42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0" u="none" strike="noStrike" cap="none">
                          <a:solidFill>
                            <a:schemeClr val="dk1"/>
                          </a:solidFill>
                        </a:rPr>
                        <a:t>1.0</a:t>
                      </a:r>
                      <a:endParaRPr sz="2400" b="0" u="none" strike="noStrike" cap="none" baseline="30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0" u="none" strike="noStrike" cap="none" dirty="0">
                          <a:solidFill>
                            <a:schemeClr val="dk1"/>
                          </a:solidFill>
                        </a:rPr>
                        <a:t>0.8</a:t>
                      </a:r>
                      <a:endParaRPr sz="2400" b="0" u="none" strike="noStrike" cap="none"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0.6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0.4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0.2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chemeClr val="dk1"/>
                          </a:solidFill>
                        </a:rPr>
                        <a:t>0.0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9" name="Google Shape;134;p4">
            <a:extLst>
              <a:ext uri="{FF2B5EF4-FFF2-40B4-BE49-F238E27FC236}">
                <a16:creationId xmlns:a16="http://schemas.microsoft.com/office/drawing/2014/main" id="{B7CF445A-EADA-4542-9BE8-F888C8741114}"/>
              </a:ext>
            </a:extLst>
          </p:cNvPr>
          <p:cNvGrpSpPr/>
          <p:nvPr/>
        </p:nvGrpSpPr>
        <p:grpSpPr>
          <a:xfrm>
            <a:off x="9357909" y="5693838"/>
            <a:ext cx="5473943" cy="3903467"/>
            <a:chOff x="13153520" y="6841479"/>
            <a:chExt cx="4694232" cy="3568068"/>
          </a:xfrm>
        </p:grpSpPr>
        <p:pic>
          <p:nvPicPr>
            <p:cNvPr id="30" name="Google Shape;135;p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0D592C36-640E-47E4-A8D4-4BB21846B062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9420" b="5686"/>
            <a:stretch/>
          </p:blipFill>
          <p:spPr>
            <a:xfrm>
              <a:off x="13153520" y="6841479"/>
              <a:ext cx="4694232" cy="3568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136;p4">
              <a:extLst>
                <a:ext uri="{FF2B5EF4-FFF2-40B4-BE49-F238E27FC236}">
                  <a16:creationId xmlns:a16="http://schemas.microsoft.com/office/drawing/2014/main" id="{36453C29-88F3-4E37-A39E-FEDB16FB452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123156" y="7027747"/>
              <a:ext cx="590632" cy="855439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2" name="Google Shape;137;p4">
            <a:extLst>
              <a:ext uri="{FF2B5EF4-FFF2-40B4-BE49-F238E27FC236}">
                <a16:creationId xmlns:a16="http://schemas.microsoft.com/office/drawing/2014/main" id="{EC35B84F-266B-488B-96D9-49A6C02E1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750696"/>
              </p:ext>
            </p:extLst>
          </p:nvPr>
        </p:nvGraphicFramePr>
        <p:xfrm>
          <a:off x="8532187" y="944032"/>
          <a:ext cx="1035000" cy="42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0" u="none" strike="noStrike" cap="none">
                          <a:solidFill>
                            <a:schemeClr val="dk1"/>
                          </a:solidFill>
                        </a:rPr>
                        <a:t>1.0</a:t>
                      </a:r>
                      <a:endParaRPr sz="2400" b="0" u="none" strike="noStrike" cap="none" baseline="30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0" u="none" strike="noStrike" cap="none">
                          <a:solidFill>
                            <a:schemeClr val="dk1"/>
                          </a:solidFill>
                        </a:rPr>
                        <a:t>0.8</a:t>
                      </a:r>
                      <a:endParaRPr sz="2400" b="0" u="none" strike="noStrike" cap="none" baseline="30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0.6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0.4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0.2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0.0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" name="Google Shape;138;p4">
            <a:extLst>
              <a:ext uri="{FF2B5EF4-FFF2-40B4-BE49-F238E27FC236}">
                <a16:creationId xmlns:a16="http://schemas.microsoft.com/office/drawing/2014/main" id="{C6979B68-6629-4142-ABD2-B87D26208B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738583"/>
              </p:ext>
            </p:extLst>
          </p:nvPr>
        </p:nvGraphicFramePr>
        <p:xfrm>
          <a:off x="8528926" y="5542382"/>
          <a:ext cx="1035000" cy="42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0" u="none" strike="noStrike" cap="none">
                          <a:solidFill>
                            <a:schemeClr val="dk1"/>
                          </a:solidFill>
                        </a:rPr>
                        <a:t>1.0</a:t>
                      </a:r>
                      <a:endParaRPr sz="2400" b="0" u="none" strike="noStrike" cap="none" baseline="30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b="0" u="none" strike="noStrike" cap="none">
                          <a:solidFill>
                            <a:schemeClr val="dk1"/>
                          </a:solidFill>
                        </a:rPr>
                        <a:t>0.8</a:t>
                      </a:r>
                      <a:endParaRPr sz="2400" b="0" u="none" strike="noStrike" cap="none" baseline="30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0.6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0.4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0.2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0.0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Google Shape;139;p4">
            <a:extLst>
              <a:ext uri="{FF2B5EF4-FFF2-40B4-BE49-F238E27FC236}">
                <a16:creationId xmlns:a16="http://schemas.microsoft.com/office/drawing/2014/main" id="{A5B7D510-5554-4A2F-93BF-5E772FF206A3}"/>
              </a:ext>
            </a:extLst>
          </p:cNvPr>
          <p:cNvSpPr txBox="1"/>
          <p:nvPr/>
        </p:nvSpPr>
        <p:spPr>
          <a:xfrm>
            <a:off x="242946" y="288954"/>
            <a:ext cx="2836049" cy="4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6"/>
              <a:buFont typeface="Arial"/>
              <a:buNone/>
            </a:pPr>
            <a:r>
              <a:rPr lang="en" sz="2406" b="1" dirty="0"/>
              <a:t>C</a:t>
            </a:r>
            <a:endParaRPr sz="2406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140;p4">
            <a:extLst>
              <a:ext uri="{FF2B5EF4-FFF2-40B4-BE49-F238E27FC236}">
                <a16:creationId xmlns:a16="http://schemas.microsoft.com/office/drawing/2014/main" id="{8C839B31-266B-4447-A8A7-7F897B8E0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239681"/>
              </p:ext>
            </p:extLst>
          </p:nvPr>
        </p:nvGraphicFramePr>
        <p:xfrm>
          <a:off x="15600290" y="1320513"/>
          <a:ext cx="635175" cy="1609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6" name="Google Shape;141;p4">
            <a:extLst>
              <a:ext uri="{FF2B5EF4-FFF2-40B4-BE49-F238E27FC236}">
                <a16:creationId xmlns:a16="http://schemas.microsoft.com/office/drawing/2014/main" id="{CAD6AD79-6833-4DB9-A684-6802E3739653}"/>
              </a:ext>
            </a:extLst>
          </p:cNvPr>
          <p:cNvGrpSpPr/>
          <p:nvPr/>
        </p:nvGrpSpPr>
        <p:grpSpPr>
          <a:xfrm>
            <a:off x="15214119" y="1349722"/>
            <a:ext cx="291684" cy="1508506"/>
            <a:chOff x="2352689" y="11754719"/>
            <a:chExt cx="250137" cy="1378892"/>
          </a:xfrm>
        </p:grpSpPr>
        <p:sp>
          <p:nvSpPr>
            <p:cNvPr id="37" name="Google Shape;142;p4">
              <a:extLst>
                <a:ext uri="{FF2B5EF4-FFF2-40B4-BE49-F238E27FC236}">
                  <a16:creationId xmlns:a16="http://schemas.microsoft.com/office/drawing/2014/main" id="{D9430EE9-DC80-4B0E-A397-7CF002C1940C}"/>
                </a:ext>
              </a:extLst>
            </p:cNvPr>
            <p:cNvSpPr/>
            <p:nvPr/>
          </p:nvSpPr>
          <p:spPr>
            <a:xfrm>
              <a:off x="2352689" y="11754719"/>
              <a:ext cx="250137" cy="255176"/>
            </a:xfrm>
            <a:prstGeom prst="rect">
              <a:avLst/>
            </a:prstGeom>
            <a:solidFill>
              <a:srgbClr val="0000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43;p4">
              <a:extLst>
                <a:ext uri="{FF2B5EF4-FFF2-40B4-BE49-F238E27FC236}">
                  <a16:creationId xmlns:a16="http://schemas.microsoft.com/office/drawing/2014/main" id="{5588218D-59AD-4E7F-B6A0-BD87A8A2FE35}"/>
                </a:ext>
              </a:extLst>
            </p:cNvPr>
            <p:cNvSpPr/>
            <p:nvPr/>
          </p:nvSpPr>
          <p:spPr>
            <a:xfrm>
              <a:off x="2352689" y="12129291"/>
              <a:ext cx="250137" cy="255176"/>
            </a:xfrm>
            <a:prstGeom prst="rect">
              <a:avLst/>
            </a:prstGeom>
            <a:solidFill>
              <a:srgbClr val="FFA500"/>
            </a:solidFill>
            <a:ln w="25400" cap="flat" cmpd="sng">
              <a:solidFill>
                <a:srgbClr val="FFA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44;p4">
              <a:extLst>
                <a:ext uri="{FF2B5EF4-FFF2-40B4-BE49-F238E27FC236}">
                  <a16:creationId xmlns:a16="http://schemas.microsoft.com/office/drawing/2014/main" id="{14CA915E-07B7-4184-9936-24F25520662D}"/>
                </a:ext>
              </a:extLst>
            </p:cNvPr>
            <p:cNvSpPr/>
            <p:nvPr/>
          </p:nvSpPr>
          <p:spPr>
            <a:xfrm>
              <a:off x="2352689" y="12503863"/>
              <a:ext cx="250137" cy="255176"/>
            </a:xfrm>
            <a:prstGeom prst="rect">
              <a:avLst/>
            </a:prstGeom>
            <a:solidFill>
              <a:srgbClr val="008000"/>
            </a:solidFill>
            <a:ln w="254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45;p4">
              <a:extLst>
                <a:ext uri="{FF2B5EF4-FFF2-40B4-BE49-F238E27FC236}">
                  <a16:creationId xmlns:a16="http://schemas.microsoft.com/office/drawing/2014/main" id="{DC21A0C0-73CB-4CBF-A583-CB7122D1DFF4}"/>
                </a:ext>
              </a:extLst>
            </p:cNvPr>
            <p:cNvSpPr/>
            <p:nvPr/>
          </p:nvSpPr>
          <p:spPr>
            <a:xfrm>
              <a:off x="2352689" y="12878435"/>
              <a:ext cx="250137" cy="255176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146;p4">
            <a:extLst>
              <a:ext uri="{FF2B5EF4-FFF2-40B4-BE49-F238E27FC236}">
                <a16:creationId xmlns:a16="http://schemas.microsoft.com/office/drawing/2014/main" id="{FB05F3F8-E80D-433D-9EE2-1D98E5FE523D}"/>
              </a:ext>
            </a:extLst>
          </p:cNvPr>
          <p:cNvSpPr txBox="1"/>
          <p:nvPr/>
        </p:nvSpPr>
        <p:spPr>
          <a:xfrm>
            <a:off x="13632573" y="617838"/>
            <a:ext cx="3810232" cy="48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p-m</a:t>
            </a:r>
            <a:r>
              <a:rPr lang="en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site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250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56ADF-9345-433A-B2EC-0E6082D05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26" b="12502"/>
          <a:stretch/>
        </p:blipFill>
        <p:spPr>
          <a:xfrm>
            <a:off x="5246559" y="1416443"/>
            <a:ext cx="3428058" cy="5898757"/>
          </a:xfrm>
          <a:prstGeom prst="rect">
            <a:avLst/>
          </a:prstGeom>
        </p:spPr>
      </p:pic>
      <p:pic>
        <p:nvPicPr>
          <p:cNvPr id="3" name="Picture 2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42B861CD-65AB-4E79-837F-72EF1C9F6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05" b="14023"/>
          <a:stretch/>
        </p:blipFill>
        <p:spPr>
          <a:xfrm>
            <a:off x="1798615" y="1438825"/>
            <a:ext cx="3512804" cy="5745166"/>
          </a:xfrm>
          <a:prstGeom prst="rect">
            <a:avLst/>
          </a:prstGeom>
        </p:spPr>
      </p:pic>
      <p:sp>
        <p:nvSpPr>
          <p:cNvPr id="166" name="Google Shape;166;p1"/>
          <p:cNvSpPr txBox="1"/>
          <p:nvPr/>
        </p:nvSpPr>
        <p:spPr>
          <a:xfrm rot="-5400000">
            <a:off x="7610900" y="7011303"/>
            <a:ext cx="4245242" cy="49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 of reads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 txBox="1"/>
          <p:nvPr/>
        </p:nvSpPr>
        <p:spPr>
          <a:xfrm>
            <a:off x="11044776" y="1192270"/>
            <a:ext cx="458784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deduplication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"/>
          <p:cNvPicPr preferRelativeResize="0"/>
          <p:nvPr/>
        </p:nvPicPr>
        <p:blipFill rotWithShape="1">
          <a:blip r:embed="rId5">
            <a:alphaModFix/>
          </a:blip>
          <a:srcRect l="74817" r="-1184" b="66413"/>
          <a:stretch/>
        </p:blipFill>
        <p:spPr>
          <a:xfrm>
            <a:off x="16443360" y="1504451"/>
            <a:ext cx="1953815" cy="23940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1"/>
          <p:cNvGraphicFramePr/>
          <p:nvPr>
            <p:extLst>
              <p:ext uri="{D42A27DB-BD31-4B8C-83A1-F6EECF244321}">
                <p14:modId xmlns:p14="http://schemas.microsoft.com/office/powerpoint/2010/main" val="1030390465"/>
              </p:ext>
            </p:extLst>
          </p:nvPr>
        </p:nvGraphicFramePr>
        <p:xfrm>
          <a:off x="10024320" y="7652312"/>
          <a:ext cx="702150" cy="5584248"/>
        </p:xfrm>
        <a:graphic>
          <a:graphicData uri="http://schemas.openxmlformats.org/drawingml/2006/table">
            <a:tbl>
              <a:tblPr firstRow="1" bandRow="1">
                <a:noFill/>
                <a:tableStyleId>{2C11668F-811C-4B22-B6AD-C740A1F5833C}</a:tableStyleId>
              </a:tblPr>
              <a:tblGrid>
                <a:gridCol w="70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b="0" u="none" strike="noStrike" cap="none" dirty="0">
                          <a:solidFill>
                            <a:schemeClr val="dk1"/>
                          </a:solidFill>
                        </a:rPr>
                        <a:t>1.0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b="0" u="none" strike="noStrike" cap="none" dirty="0">
                          <a:solidFill>
                            <a:schemeClr val="dk1"/>
                          </a:solidFill>
                        </a:rPr>
                        <a:t>0.8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b="0" u="none" strike="noStrike" cap="none">
                          <a:solidFill>
                            <a:schemeClr val="dk1"/>
                          </a:solidFill>
                        </a:rPr>
                        <a:t>0.6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0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b="0" u="none" strike="noStrike" cap="none">
                          <a:solidFill>
                            <a:schemeClr val="dk1"/>
                          </a:solidFill>
                        </a:rPr>
                        <a:t>0.4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0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0.2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0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chemeClr val="dk1"/>
                          </a:solidFill>
                        </a:rPr>
                        <a:t>0.0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5" name="Google Shape;185;p1"/>
          <p:cNvSpPr txBox="1"/>
          <p:nvPr/>
        </p:nvSpPr>
        <p:spPr>
          <a:xfrm rot="-5400000">
            <a:off x="-2272172" y="4268908"/>
            <a:ext cx="6212986" cy="50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without p-m</a:t>
            </a:r>
            <a:r>
              <a:rPr lang="en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(%)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1280654" y="1218269"/>
            <a:ext cx="458784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deduplication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4698401" y="1227844"/>
            <a:ext cx="458784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deduplication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 txBox="1"/>
          <p:nvPr/>
        </p:nvSpPr>
        <p:spPr>
          <a:xfrm rot="18675837">
            <a:off x="10859765" y="13822899"/>
            <a:ext cx="2079239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 txBox="1"/>
          <p:nvPr/>
        </p:nvSpPr>
        <p:spPr>
          <a:xfrm rot="18675837">
            <a:off x="12080255" y="13814585"/>
            <a:ext cx="2079242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 txBox="1"/>
          <p:nvPr/>
        </p:nvSpPr>
        <p:spPr>
          <a:xfrm rot="18675837">
            <a:off x="13158984" y="13814585"/>
            <a:ext cx="2079239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 txBox="1"/>
          <p:nvPr/>
        </p:nvSpPr>
        <p:spPr>
          <a:xfrm rot="18675837">
            <a:off x="14319424" y="13814585"/>
            <a:ext cx="2079239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 txBox="1"/>
          <p:nvPr/>
        </p:nvSpPr>
        <p:spPr>
          <a:xfrm rot="18675211">
            <a:off x="9641542" y="13858551"/>
            <a:ext cx="2230923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 RNAseq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 txBox="1"/>
          <p:nvPr/>
        </p:nvSpPr>
        <p:spPr>
          <a:xfrm>
            <a:off x="8738125" y="297496"/>
            <a:ext cx="801884" cy="4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6"/>
              <a:buFont typeface="Arial"/>
              <a:buNone/>
            </a:pPr>
            <a:r>
              <a:rPr lang="en-US" sz="2406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2406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 txBox="1"/>
          <p:nvPr/>
        </p:nvSpPr>
        <p:spPr>
          <a:xfrm rot="-2924163">
            <a:off x="772574" y="7790308"/>
            <a:ext cx="2079239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 txBox="1"/>
          <p:nvPr/>
        </p:nvSpPr>
        <p:spPr>
          <a:xfrm rot="-2924163">
            <a:off x="1585470" y="7781996"/>
            <a:ext cx="2079243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 txBox="1"/>
          <p:nvPr/>
        </p:nvSpPr>
        <p:spPr>
          <a:xfrm rot="-2924163">
            <a:off x="2381717" y="7782083"/>
            <a:ext cx="2079239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 txBox="1"/>
          <p:nvPr/>
        </p:nvSpPr>
        <p:spPr>
          <a:xfrm rot="-2924163">
            <a:off x="3149471" y="7781996"/>
            <a:ext cx="2079239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 txBox="1"/>
          <p:nvPr/>
        </p:nvSpPr>
        <p:spPr>
          <a:xfrm rot="-2924163">
            <a:off x="4242544" y="7736944"/>
            <a:ext cx="2079239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 rot="-2924163">
            <a:off x="5055440" y="7745565"/>
            <a:ext cx="2079243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 txBox="1"/>
          <p:nvPr/>
        </p:nvSpPr>
        <p:spPr>
          <a:xfrm rot="-2924163">
            <a:off x="5851687" y="7745652"/>
            <a:ext cx="2079239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 txBox="1"/>
          <p:nvPr/>
        </p:nvSpPr>
        <p:spPr>
          <a:xfrm rot="-2924163">
            <a:off x="6619441" y="7745565"/>
            <a:ext cx="2079239" cy="63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111350" rIns="111350" bIns="11135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"/>
          <p:cNvCxnSpPr/>
          <p:nvPr/>
        </p:nvCxnSpPr>
        <p:spPr>
          <a:xfrm>
            <a:off x="11126334" y="13212202"/>
            <a:ext cx="423333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05" name="Google Shape;205;p1"/>
          <p:cNvGraphicFramePr/>
          <p:nvPr>
            <p:extLst>
              <p:ext uri="{D42A27DB-BD31-4B8C-83A1-F6EECF244321}">
                <p14:modId xmlns:p14="http://schemas.microsoft.com/office/powerpoint/2010/main" val="1915219043"/>
              </p:ext>
            </p:extLst>
          </p:nvPr>
        </p:nvGraphicFramePr>
        <p:xfrm>
          <a:off x="1076007" y="305111"/>
          <a:ext cx="702150" cy="8189475"/>
        </p:xfrm>
        <a:graphic>
          <a:graphicData uri="http://schemas.openxmlformats.org/drawingml/2006/table">
            <a:tbl>
              <a:tblPr>
                <a:noFill/>
                <a:tableStyleId>{7217318E-59E4-4F44-AF13-A4EE993AA7B6}</a:tableStyleId>
              </a:tblPr>
              <a:tblGrid>
                <a:gridCol w="70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b="0" u="none" strike="noStrike" cap="none" dirty="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b="0" u="none" strike="noStrike" cap="none">
                          <a:solidFill>
                            <a:schemeClr val="dk1"/>
                          </a:solidFill>
                        </a:rPr>
                        <a:t>90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chemeClr val="dk1"/>
                          </a:solidFill>
                        </a:rPr>
                        <a:t>80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6" name="Google Shape;206;p1"/>
          <p:cNvCxnSpPr/>
          <p:nvPr/>
        </p:nvCxnSpPr>
        <p:spPr>
          <a:xfrm>
            <a:off x="12167801" y="13212202"/>
            <a:ext cx="423333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1"/>
          <p:cNvCxnSpPr/>
          <p:nvPr/>
        </p:nvCxnSpPr>
        <p:spPr>
          <a:xfrm>
            <a:off x="13338701" y="13212202"/>
            <a:ext cx="423333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1"/>
          <p:cNvCxnSpPr/>
          <p:nvPr/>
        </p:nvCxnSpPr>
        <p:spPr>
          <a:xfrm>
            <a:off x="14477041" y="13212202"/>
            <a:ext cx="423333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1"/>
          <p:cNvCxnSpPr/>
          <p:nvPr/>
        </p:nvCxnSpPr>
        <p:spPr>
          <a:xfrm>
            <a:off x="15605854" y="13212202"/>
            <a:ext cx="423333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1"/>
          <p:cNvSpPr txBox="1"/>
          <p:nvPr/>
        </p:nvSpPr>
        <p:spPr>
          <a:xfrm>
            <a:off x="15972663" y="1235080"/>
            <a:ext cx="26853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p-m</a:t>
            </a:r>
            <a:r>
              <a:rPr lang="en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per read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 txBox="1"/>
          <p:nvPr/>
        </p:nvSpPr>
        <p:spPr>
          <a:xfrm>
            <a:off x="412160" y="297391"/>
            <a:ext cx="8019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6"/>
              <a:buFont typeface="Arial"/>
              <a:buNone/>
            </a:pPr>
            <a:r>
              <a:rPr lang="en" sz="2406" b="1" dirty="0"/>
              <a:t>D</a:t>
            </a:r>
            <a:endParaRPr sz="2406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152;p1">
            <a:extLst>
              <a:ext uri="{FF2B5EF4-FFF2-40B4-BE49-F238E27FC236}">
                <a16:creationId xmlns:a16="http://schemas.microsoft.com/office/drawing/2014/main" id="{1F749B72-5992-480E-A426-EC0E20129C0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9798" r="19172" b="13858"/>
          <a:stretch/>
        </p:blipFill>
        <p:spPr>
          <a:xfrm>
            <a:off x="1924441" y="10069355"/>
            <a:ext cx="7288175" cy="472813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153;p1">
            <a:extLst>
              <a:ext uri="{FF2B5EF4-FFF2-40B4-BE49-F238E27FC236}">
                <a16:creationId xmlns:a16="http://schemas.microsoft.com/office/drawing/2014/main" id="{F48AA286-9A9D-4ACD-9898-BF5A1A37EDEE}"/>
              </a:ext>
            </a:extLst>
          </p:cNvPr>
          <p:cNvSpPr txBox="1"/>
          <p:nvPr/>
        </p:nvSpPr>
        <p:spPr>
          <a:xfrm>
            <a:off x="553797" y="8619401"/>
            <a:ext cx="890058" cy="4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6"/>
              <a:buFont typeface="Arial"/>
              <a:buNone/>
            </a:pPr>
            <a:r>
              <a:rPr lang="en-US" sz="2406" b="1" dirty="0"/>
              <a:t>F</a:t>
            </a:r>
            <a:endParaRPr sz="2406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154;p1">
            <a:extLst>
              <a:ext uri="{FF2B5EF4-FFF2-40B4-BE49-F238E27FC236}">
                <a16:creationId xmlns:a16="http://schemas.microsoft.com/office/drawing/2014/main" id="{B2A0B3BA-F50C-4057-8C64-74956D04A606}"/>
              </a:ext>
            </a:extLst>
          </p:cNvPr>
          <p:cNvSpPr txBox="1"/>
          <p:nvPr/>
        </p:nvSpPr>
        <p:spPr>
          <a:xfrm rot="-5400000">
            <a:off x="-1432945" y="12215228"/>
            <a:ext cx="4809312" cy="48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Conversion rate of ERCCs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55;p1">
            <a:extLst>
              <a:ext uri="{FF2B5EF4-FFF2-40B4-BE49-F238E27FC236}">
                <a16:creationId xmlns:a16="http://schemas.microsoft.com/office/drawing/2014/main" id="{BFBD09AF-E44D-49A5-8223-751EF4CB38C2}"/>
              </a:ext>
            </a:extLst>
          </p:cNvPr>
          <p:cNvSpPr txBox="1"/>
          <p:nvPr/>
        </p:nvSpPr>
        <p:spPr>
          <a:xfrm rot="-2700000">
            <a:off x="2117165" y="15208194"/>
            <a:ext cx="1396770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159;p1">
            <a:extLst>
              <a:ext uri="{FF2B5EF4-FFF2-40B4-BE49-F238E27FC236}">
                <a16:creationId xmlns:a16="http://schemas.microsoft.com/office/drawing/2014/main" id="{483D3B83-D07D-4C23-B758-82C34BC00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181419"/>
              </p:ext>
            </p:extLst>
          </p:nvPr>
        </p:nvGraphicFramePr>
        <p:xfrm>
          <a:off x="1133411" y="10094967"/>
          <a:ext cx="850594" cy="4160170"/>
        </p:xfrm>
        <a:graphic>
          <a:graphicData uri="http://schemas.openxmlformats.org/drawingml/2006/table">
            <a:tbl>
              <a:tblPr>
                <a:noFill/>
                <a:tableStyleId>{2ACD4345-D0D2-4040-9A86-093CA319643C}</a:tableStyleId>
              </a:tblPr>
              <a:tblGrid>
                <a:gridCol w="85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91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u="none" strike="noStrike" cap="none"/>
                        <a:t>1.0</a:t>
                      </a:r>
                      <a:endParaRPr sz="2400" u="none" strike="noStrike" cap="none"/>
                    </a:p>
                  </a:txBody>
                  <a:tcPr marL="114275" marR="114275" marT="114275" marB="1142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91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14275" marR="114275" marT="114275" marB="1142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691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0.9</a:t>
                      </a:r>
                      <a:endParaRPr sz="2400" u="none" strike="noStrike" cap="none" dirty="0"/>
                    </a:p>
                  </a:txBody>
                  <a:tcPr marL="114275" marR="114275" marT="114275" marB="1142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91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14275" marR="114275" marT="114275" marB="1142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91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u="none" strike="noStrike" cap="none"/>
                        <a:t>0.8</a:t>
                      </a:r>
                      <a:endParaRPr sz="2400" u="none" strike="noStrike" cap="none"/>
                    </a:p>
                  </a:txBody>
                  <a:tcPr marL="114275" marR="114275" marT="114275" marB="1142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691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14275" marR="114275" marT="114275" marB="1142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691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0.7</a:t>
                      </a:r>
                      <a:endParaRPr sz="2400" u="none" strike="noStrike" cap="none" dirty="0"/>
                    </a:p>
                  </a:txBody>
                  <a:tcPr marL="114275" marR="114275" marT="114275" marB="1142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0" name="Google Shape;161;p1">
            <a:extLst>
              <a:ext uri="{FF2B5EF4-FFF2-40B4-BE49-F238E27FC236}">
                <a16:creationId xmlns:a16="http://schemas.microsoft.com/office/drawing/2014/main" id="{FDB60856-B074-485C-B9C9-9BD71DB645E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2855" t="76025" r="80708" b="15037"/>
          <a:stretch/>
        </p:blipFill>
        <p:spPr>
          <a:xfrm>
            <a:off x="2130052" y="13361241"/>
            <a:ext cx="774768" cy="78124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aphicFrame>
        <p:nvGraphicFramePr>
          <p:cNvPr id="81" name="Google Shape;162;p1">
            <a:extLst>
              <a:ext uri="{FF2B5EF4-FFF2-40B4-BE49-F238E27FC236}">
                <a16:creationId xmlns:a16="http://schemas.microsoft.com/office/drawing/2014/main" id="{B5A213B3-E406-44E2-B9BB-83A7D7D70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142146"/>
              </p:ext>
            </p:extLst>
          </p:nvPr>
        </p:nvGraphicFramePr>
        <p:xfrm>
          <a:off x="2846649" y="13313703"/>
          <a:ext cx="1694099" cy="898616"/>
        </p:xfrm>
        <a:graphic>
          <a:graphicData uri="http://schemas.openxmlformats.org/drawingml/2006/table">
            <a:tbl>
              <a:tblPr firstRow="1" bandRow="1">
                <a:noFill/>
                <a:tableStyleId>{2C11668F-811C-4B22-B6AD-C740A1F5833C}</a:tableStyleId>
              </a:tblPr>
              <a:tblGrid>
                <a:gridCol w="1694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3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0" u="none" strike="noStrike" cap="none" dirty="0"/>
                        <a:t>Non-dedup</a:t>
                      </a:r>
                      <a:endParaRPr sz="2000" b="0" u="none" strike="noStrike" cap="none" dirty="0"/>
                    </a:p>
                  </a:txBody>
                  <a:tcPr marL="114300" marR="114300" marT="57150" marB="571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0" u="none" strike="noStrike" cap="none" dirty="0"/>
                        <a:t>Dedup</a:t>
                      </a:r>
                      <a:endParaRPr sz="2000" b="0" u="none" strike="noStrike" cap="none" dirty="0"/>
                    </a:p>
                  </a:txBody>
                  <a:tcPr marL="114300" marR="114300" marT="57150" marB="571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Google Shape;163;p1">
            <a:extLst>
              <a:ext uri="{FF2B5EF4-FFF2-40B4-BE49-F238E27FC236}">
                <a16:creationId xmlns:a16="http://schemas.microsoft.com/office/drawing/2014/main" id="{F3CFFCEB-FE86-4305-9981-B44769C08079}"/>
              </a:ext>
            </a:extLst>
          </p:cNvPr>
          <p:cNvSpPr txBox="1"/>
          <p:nvPr/>
        </p:nvSpPr>
        <p:spPr>
          <a:xfrm>
            <a:off x="2955999" y="8857134"/>
            <a:ext cx="4748378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conversion rates: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164;p1">
            <a:extLst>
              <a:ext uri="{FF2B5EF4-FFF2-40B4-BE49-F238E27FC236}">
                <a16:creationId xmlns:a16="http://schemas.microsoft.com/office/drawing/2014/main" id="{8D9E952A-B97B-48A3-9BBB-D26FE7C0A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218619"/>
              </p:ext>
            </p:extLst>
          </p:nvPr>
        </p:nvGraphicFramePr>
        <p:xfrm>
          <a:off x="553798" y="9396739"/>
          <a:ext cx="8590202" cy="908044"/>
        </p:xfrm>
        <a:graphic>
          <a:graphicData uri="http://schemas.openxmlformats.org/drawingml/2006/table">
            <a:tbl>
              <a:tblPr firstRow="1" bandRow="1">
                <a:noFill/>
                <a:tableStyleId>{2C11668F-811C-4B22-B6AD-C740A1F5833C}</a:tableStyleId>
              </a:tblPr>
              <a:tblGrid>
                <a:gridCol w="147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6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6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40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0" u="none" strike="noStrike" cap="none">
                          <a:solidFill>
                            <a:schemeClr val="dk1"/>
                          </a:solidFill>
                        </a:rPr>
                        <a:t>Non-dedup</a:t>
                      </a:r>
                      <a:endParaRPr sz="2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0" u="none" strike="noStrike" cap="none" dirty="0">
                          <a:solidFill>
                            <a:schemeClr val="dk1"/>
                          </a:solidFill>
                        </a:rPr>
                        <a:t>0.998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0" u="none" strike="noStrike" cap="none" dirty="0">
                          <a:solidFill>
                            <a:schemeClr val="dk1"/>
                          </a:solidFill>
                        </a:rPr>
                        <a:t>0.997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0" u="none" strike="noStrike" cap="none">
                          <a:solidFill>
                            <a:schemeClr val="dk1"/>
                          </a:solidFill>
                        </a:rPr>
                        <a:t>0.991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0" u="none" strike="noStrike" cap="none">
                          <a:solidFill>
                            <a:schemeClr val="dk1"/>
                          </a:solidFill>
                        </a:rPr>
                        <a:t>0.991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0" u="none" strike="noStrike" cap="none">
                          <a:solidFill>
                            <a:schemeClr val="dk1"/>
                          </a:solidFill>
                        </a:rPr>
                        <a:t>0.993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0" u="none" strike="noStrike" cap="none">
                          <a:solidFill>
                            <a:schemeClr val="dk1"/>
                          </a:solidFill>
                        </a:rPr>
                        <a:t>0.997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0" u="none" strike="noStrike" cap="none">
                          <a:solidFill>
                            <a:schemeClr val="dk1"/>
                          </a:solidFill>
                        </a:rPr>
                        <a:t>0.995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0" u="none" strike="noStrike" cap="none">
                          <a:solidFill>
                            <a:schemeClr val="dk1"/>
                          </a:solidFill>
                        </a:rPr>
                        <a:t>0.979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</a:rPr>
                        <a:t>Dedup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</a:rPr>
                        <a:t>0.998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1" u="none" strike="noStrike" cap="none" dirty="0">
                          <a:solidFill>
                            <a:schemeClr val="dk1"/>
                          </a:solidFill>
                        </a:rPr>
                        <a:t>0.997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</a:rPr>
                        <a:t>0.976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</a:rPr>
                        <a:t>0.989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</a:rPr>
                        <a:t>0.992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</a:rPr>
                        <a:t>0.998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</a:rPr>
                        <a:t>0.983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 b="1" u="none" strike="noStrike" cap="none" dirty="0">
                          <a:solidFill>
                            <a:schemeClr val="dk1"/>
                          </a:solidFill>
                        </a:rPr>
                        <a:t>0.958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4" name="Google Shape;206;p1">
            <a:extLst>
              <a:ext uri="{FF2B5EF4-FFF2-40B4-BE49-F238E27FC236}">
                <a16:creationId xmlns:a16="http://schemas.microsoft.com/office/drawing/2014/main" id="{9D45246A-C4EF-45FB-B78F-6A5D954B5149}"/>
              </a:ext>
            </a:extLst>
          </p:cNvPr>
          <p:cNvCxnSpPr>
            <a:cxnSpLocks/>
          </p:cNvCxnSpPr>
          <p:nvPr/>
        </p:nvCxnSpPr>
        <p:spPr>
          <a:xfrm>
            <a:off x="2842969" y="14938585"/>
            <a:ext cx="70581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155;p1">
            <a:extLst>
              <a:ext uri="{FF2B5EF4-FFF2-40B4-BE49-F238E27FC236}">
                <a16:creationId xmlns:a16="http://schemas.microsoft.com/office/drawing/2014/main" id="{9FD29142-0F9E-4AF9-ADC0-24ADB0C71CC9}"/>
              </a:ext>
            </a:extLst>
          </p:cNvPr>
          <p:cNvSpPr txBox="1"/>
          <p:nvPr/>
        </p:nvSpPr>
        <p:spPr>
          <a:xfrm rot="-2700000">
            <a:off x="3814945" y="15208194"/>
            <a:ext cx="1396770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206;p1">
            <a:extLst>
              <a:ext uri="{FF2B5EF4-FFF2-40B4-BE49-F238E27FC236}">
                <a16:creationId xmlns:a16="http://schemas.microsoft.com/office/drawing/2014/main" id="{850B5BC7-FFFF-4B0E-866E-8B48E92023D1}"/>
              </a:ext>
            </a:extLst>
          </p:cNvPr>
          <p:cNvCxnSpPr>
            <a:cxnSpLocks/>
          </p:cNvCxnSpPr>
          <p:nvPr/>
        </p:nvCxnSpPr>
        <p:spPr>
          <a:xfrm>
            <a:off x="4540749" y="14938585"/>
            <a:ext cx="70581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155;p1">
            <a:extLst>
              <a:ext uri="{FF2B5EF4-FFF2-40B4-BE49-F238E27FC236}">
                <a16:creationId xmlns:a16="http://schemas.microsoft.com/office/drawing/2014/main" id="{487C898E-E6E7-493A-A279-B85350251B63}"/>
              </a:ext>
            </a:extLst>
          </p:cNvPr>
          <p:cNvSpPr txBox="1"/>
          <p:nvPr/>
        </p:nvSpPr>
        <p:spPr>
          <a:xfrm rot="-2700000">
            <a:off x="5538599" y="15208194"/>
            <a:ext cx="1396770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206;p1">
            <a:extLst>
              <a:ext uri="{FF2B5EF4-FFF2-40B4-BE49-F238E27FC236}">
                <a16:creationId xmlns:a16="http://schemas.microsoft.com/office/drawing/2014/main" id="{C1715353-463F-459A-8F79-928F75616307}"/>
              </a:ext>
            </a:extLst>
          </p:cNvPr>
          <p:cNvCxnSpPr>
            <a:cxnSpLocks/>
          </p:cNvCxnSpPr>
          <p:nvPr/>
        </p:nvCxnSpPr>
        <p:spPr>
          <a:xfrm>
            <a:off x="6264403" y="14938585"/>
            <a:ext cx="70581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155;p1">
            <a:extLst>
              <a:ext uri="{FF2B5EF4-FFF2-40B4-BE49-F238E27FC236}">
                <a16:creationId xmlns:a16="http://schemas.microsoft.com/office/drawing/2014/main" id="{6F8980F2-2C1B-4E93-A398-56B2EE7EDED8}"/>
              </a:ext>
            </a:extLst>
          </p:cNvPr>
          <p:cNvSpPr txBox="1"/>
          <p:nvPr/>
        </p:nvSpPr>
        <p:spPr>
          <a:xfrm rot="-2700000">
            <a:off x="7306511" y="15208194"/>
            <a:ext cx="1396770" cy="6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206;p1">
            <a:extLst>
              <a:ext uri="{FF2B5EF4-FFF2-40B4-BE49-F238E27FC236}">
                <a16:creationId xmlns:a16="http://schemas.microsoft.com/office/drawing/2014/main" id="{5DF33600-77E1-4E77-83A4-4BC9785DC2D9}"/>
              </a:ext>
            </a:extLst>
          </p:cNvPr>
          <p:cNvCxnSpPr>
            <a:cxnSpLocks/>
          </p:cNvCxnSpPr>
          <p:nvPr/>
        </p:nvCxnSpPr>
        <p:spPr>
          <a:xfrm>
            <a:off x="8032315" y="14938585"/>
            <a:ext cx="70581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56" name="Google Shape;183;p1">
            <a:extLst>
              <a:ext uri="{FF2B5EF4-FFF2-40B4-BE49-F238E27FC236}">
                <a16:creationId xmlns:a16="http://schemas.microsoft.com/office/drawing/2014/main" id="{2D015715-6419-48EC-8E36-753F4D1FB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652294"/>
              </p:ext>
            </p:extLst>
          </p:nvPr>
        </p:nvGraphicFramePr>
        <p:xfrm>
          <a:off x="9979526" y="1590581"/>
          <a:ext cx="702150" cy="5584248"/>
        </p:xfrm>
        <a:graphic>
          <a:graphicData uri="http://schemas.openxmlformats.org/drawingml/2006/table">
            <a:tbl>
              <a:tblPr firstRow="1" bandRow="1">
                <a:noFill/>
                <a:tableStyleId>{2C11668F-811C-4B22-B6AD-C740A1F5833C}</a:tableStyleId>
              </a:tblPr>
              <a:tblGrid>
                <a:gridCol w="70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b="0" u="none" strike="noStrike" cap="none" dirty="0">
                          <a:solidFill>
                            <a:schemeClr val="dk1"/>
                          </a:solidFill>
                        </a:rPr>
                        <a:t>1.0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b="0" u="none" strike="noStrike" cap="none" dirty="0">
                          <a:solidFill>
                            <a:schemeClr val="dk1"/>
                          </a:solidFill>
                        </a:rPr>
                        <a:t>0.8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b="0" u="none" strike="noStrike" cap="none">
                          <a:solidFill>
                            <a:schemeClr val="dk1"/>
                          </a:solidFill>
                        </a:rPr>
                        <a:t>0.6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0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b="0" u="none" strike="noStrike" cap="none">
                          <a:solidFill>
                            <a:schemeClr val="dk1"/>
                          </a:solidFill>
                        </a:rPr>
                        <a:t>0.4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0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dk1"/>
                          </a:solidFill>
                        </a:rPr>
                        <a:t>0.2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0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chemeClr val="dk1"/>
                          </a:solidFill>
                        </a:rPr>
                        <a:t>0.0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E973D78-4F9E-493B-BEA5-D530158D53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918" r="24158" b="27278"/>
          <a:stretch/>
        </p:blipFill>
        <p:spPr>
          <a:xfrm>
            <a:off x="10617879" y="7749311"/>
            <a:ext cx="5861698" cy="5224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52223-EC9C-4955-81C8-247ED9F703D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165" r="23476" b="27991"/>
          <a:stretch/>
        </p:blipFill>
        <p:spPr>
          <a:xfrm>
            <a:off x="10614617" y="1625819"/>
            <a:ext cx="5861699" cy="5252290"/>
          </a:xfrm>
          <a:prstGeom prst="rect">
            <a:avLst/>
          </a:prstGeom>
        </p:spPr>
      </p:pic>
      <p:sp>
        <p:nvSpPr>
          <p:cNvPr id="61" name="Google Shape;177;p1">
            <a:extLst>
              <a:ext uri="{FF2B5EF4-FFF2-40B4-BE49-F238E27FC236}">
                <a16:creationId xmlns:a16="http://schemas.microsoft.com/office/drawing/2014/main" id="{AD465E17-F850-42C2-AE7A-2FE78A57BE08}"/>
              </a:ext>
            </a:extLst>
          </p:cNvPr>
          <p:cNvSpPr txBox="1"/>
          <p:nvPr/>
        </p:nvSpPr>
        <p:spPr>
          <a:xfrm>
            <a:off x="11251541" y="7443544"/>
            <a:ext cx="458784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dirty="0"/>
              <a:t>After d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eduplication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178</Words>
  <Application>Microsoft Office PowerPoint</Application>
  <PresentationFormat>Custom</PresentationFormat>
  <Paragraphs>134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13</cp:revision>
  <dcterms:modified xsi:type="dcterms:W3CDTF">2022-01-26T21:13:58Z</dcterms:modified>
</cp:coreProperties>
</file>