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5"/>
  </p:notesMasterIdLst>
  <p:sldIdLst>
    <p:sldId id="257" r:id="rId3"/>
    <p:sldId id="258" r:id="rId4"/>
  </p:sldIdLst>
  <p:sldSz cx="18288000" cy="16459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84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GuP9tGzLWKfNvjklC9idNSHQ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DB2E8B-3011-41B5-B177-7CE05B5B9B9F}">
  <a:tblStyle styleId="{F4DB2E8B-3011-41B5-B177-7CE05B5B9B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1997FF2-2DC6-40C9-8B83-A58E1049F82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5" autoAdjust="0"/>
  </p:normalViewPr>
  <p:slideViewPr>
    <p:cSldViewPr snapToGrid="0">
      <p:cViewPr varScale="1">
        <p:scale>
          <a:sx n="34" d="100"/>
          <a:sy n="34" d="100"/>
        </p:scale>
        <p:origin x="2340" y="76"/>
      </p:cViewPr>
      <p:guideLst>
        <p:guide orient="horz" pos="5184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4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c2e7b10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c2e7b10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(A) </a:t>
            </a:r>
            <a:r>
              <a:rPr lang="en" dirty="0">
                <a:solidFill>
                  <a:schemeClr val="dk1"/>
                </a:solidFill>
              </a:rPr>
              <a:t>ERCC coverage compared to input ERCC concentration in non-UMI-deduplicated libraries and their corresponding deduplicated libraries. Reads were mapped using meRanGh. The concentration</a:t>
            </a:r>
            <a:r>
              <a:rPr lang="en" u="sng" dirty="0">
                <a:solidFill>
                  <a:schemeClr val="dk1"/>
                </a:solidFill>
              </a:rPr>
              <a:t>s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u="sng" dirty="0">
                <a:solidFill>
                  <a:schemeClr val="dk1"/>
                </a:solidFill>
              </a:rPr>
              <a:t>were prepared</a:t>
            </a:r>
            <a:r>
              <a:rPr lang="en" dirty="0">
                <a:solidFill>
                  <a:schemeClr val="dk1"/>
                </a:solidFill>
              </a:rPr>
              <a:t> according to the ThermoFisher protocol (Methods). Each concentration listed contains multiple unique ERCCs.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81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/>
              <a:t>B) </a:t>
            </a:r>
            <a:r>
              <a:rPr lang="en" b="0"/>
              <a:t>Counts per million values of deduplicated and non-deduplicated libraries were calculated from meRanGh mapped files using featureCounts. Genes which experienced more than two-fold log-fold change are highlighted in yellow. </a:t>
            </a:r>
            <a:r>
              <a:rPr lang="en" b="1"/>
              <a:t>C) </a:t>
            </a:r>
            <a:r>
              <a:rPr lang="en" b="0"/>
              <a:t>CPM values of bisulfite libraries were compared to non-converted RNAseq libraries. Genes with higher than two-fold change are highlighted in blue, which genes with less than two-fold change are highlighted in green.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623417" y="2382641"/>
            <a:ext cx="17040999" cy="6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17058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623400" y="9069200"/>
            <a:ext cx="17040999" cy="25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2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3400" y="6882720"/>
            <a:ext cx="17040999" cy="2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1883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23400" y="3687920"/>
            <a:ext cx="17040999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23401" y="3687920"/>
            <a:ext cx="7999500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46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9664801" y="3687920"/>
            <a:ext cx="7999500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46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3400" y="1777920"/>
            <a:ext cx="5616000" cy="24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858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23400" y="4446723"/>
            <a:ext cx="5616000" cy="101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4025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4025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4025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980501" y="1440480"/>
            <a:ext cx="12735500" cy="13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15714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9144000" y="-401"/>
            <a:ext cx="9144000" cy="164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99850" tIns="299850" rIns="299850" bIns="299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68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531001" y="3946162"/>
            <a:ext cx="8090500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3799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531001" y="8969842"/>
            <a:ext cx="8090500" cy="39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9879000" y="2317040"/>
            <a:ext cx="7674000" cy="11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623401" y="13537845"/>
            <a:ext cx="11997500" cy="193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 hasCustomPrompt="1"/>
          </p:nvPr>
        </p:nvSpPr>
        <p:spPr>
          <a:xfrm>
            <a:off x="623400" y="3539602"/>
            <a:ext cx="17040999" cy="628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0"/>
              <a:buNone/>
              <a:defRPr sz="39288"/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623400" y="10087121"/>
            <a:ext cx="17040999" cy="4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lvl="0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1pPr>
            <a:lvl2pPr marL="914400" lvl="1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371600" y="2693672"/>
            <a:ext cx="15545001" cy="5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1188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2286000" y="8644894"/>
            <a:ext cx="13716000" cy="3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/>
            </a:lvl1pPr>
            <a:lvl2pPr lvl="1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25"/>
            </a:lvl2pPr>
            <a:lvl3pPr lvl="2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641"/>
            </a:lvl3pPr>
            <a:lvl4pPr lvl="3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4pPr>
            <a:lvl5pPr lvl="4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5pPr>
            <a:lvl6pPr lvl="5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6pPr>
            <a:lvl7pPr lvl="6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7pPr>
            <a:lvl8pPr lvl="7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8pPr>
            <a:lvl9pPr lvl="8" algn="ctr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47782" y="4103391"/>
            <a:ext cx="15773500" cy="684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1188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47782" y="11014727"/>
            <a:ext cx="157735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402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364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325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25730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257302" y="4381502"/>
            <a:ext cx="7772500" cy="10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9258302" y="4381502"/>
            <a:ext cx="7772500" cy="10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25968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259694" y="4034799"/>
            <a:ext cx="7736500" cy="19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 b="1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25" b="1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641" b="1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1259694" y="6012192"/>
            <a:ext cx="7736500" cy="88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9258302" y="4034799"/>
            <a:ext cx="7775000" cy="197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4983" b="1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4025" b="1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3641" b="1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9258302" y="6012192"/>
            <a:ext cx="7775000" cy="88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259690" y="1097283"/>
            <a:ext cx="5899000" cy="38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63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7774782" y="2369825"/>
            <a:ext cx="9259000" cy="116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43815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6325"/>
            </a:lvl1pPr>
            <a:lvl2pPr marL="914400" lvl="1" indent="-4127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5558"/>
            </a:lvl2pPr>
            <a:lvl3pPr marL="1371600" lvl="2" indent="-3937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4983"/>
            </a:lvl3pPr>
            <a:lvl4pPr marL="1828800" lvl="3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4pPr>
            <a:lvl5pPr marL="2286000" lvl="4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5pPr>
            <a:lvl6pPr marL="2743200" lvl="5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6pPr>
            <a:lvl7pPr marL="3200400" lvl="6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7pPr>
            <a:lvl8pPr marL="3657600" lvl="7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8pPr>
            <a:lvl9pPr marL="4114800" lvl="8" indent="-36195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4025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1259690" y="4937763"/>
            <a:ext cx="5899000" cy="91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683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300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259690" y="1097283"/>
            <a:ext cx="5899000" cy="383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63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7774782" y="2369825"/>
            <a:ext cx="9259000" cy="1169685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259690" y="4937763"/>
            <a:ext cx="5899000" cy="914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3258"/>
            </a:lvl1pPr>
            <a:lvl2pPr marL="914400" lvl="1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683"/>
            </a:lvl2pPr>
            <a:lvl3pPr marL="1371600" lvl="2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300"/>
            </a:lvl3pPr>
            <a:lvl4pPr marL="1828800" lvl="3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4pPr>
            <a:lvl5pPr marL="2286000" lvl="4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5pPr>
            <a:lvl6pPr marL="2743200" lvl="5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6pPr>
            <a:lvl7pPr marL="3200400" lvl="6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7pPr>
            <a:lvl8pPr marL="3657600" lvl="7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8pPr>
            <a:lvl9pPr marL="4114800" lvl="8" indent="-2286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917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125730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 rot="5400000">
            <a:off x="3922856" y="1716352"/>
            <a:ext cx="10442700" cy="157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 rot="5400000">
            <a:off x="8085330" y="5878688"/>
            <a:ext cx="13947750" cy="3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 rot="5400000">
            <a:off x="84129" y="2049439"/>
            <a:ext cx="13947750" cy="11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917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3pPr>
            <a:lvl4pPr marL="1828800" lvl="3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4pPr>
            <a:lvl5pPr marL="2286000" lvl="4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90000"/>
              </a:lnSpc>
              <a:spcBef>
                <a:spcPts val="958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257307" y="876316"/>
            <a:ext cx="15773500" cy="3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sz="4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257307" y="4381502"/>
            <a:ext cx="15773500" cy="104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normAutofit/>
          </a:bodyPr>
          <a:lstStyle>
            <a:lvl1pPr marL="457200" marR="0" lvl="0" indent="-412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257302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6057907" y="15255244"/>
            <a:ext cx="6172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42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2915900" y="15255244"/>
            <a:ext cx="41150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623400" y="1424085"/>
            <a:ext cx="17040999" cy="183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623400" y="3687920"/>
            <a:ext cx="17040999" cy="109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t" anchorCtr="0">
            <a:normAutofit/>
          </a:bodyPr>
          <a:lstStyle>
            <a:lvl1pPr marL="457200" marR="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6944916" y="14922297"/>
            <a:ext cx="1097000" cy="125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6450" tIns="156450" rIns="156450" bIns="156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325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212;p1">
            <a:extLst>
              <a:ext uri="{FF2B5EF4-FFF2-40B4-BE49-F238E27FC236}">
                <a16:creationId xmlns:a16="http://schemas.microsoft.com/office/drawing/2014/main" id="{B48D7CA0-3B37-4AEA-ABED-3E99F47C50CF}"/>
              </a:ext>
            </a:extLst>
          </p:cNvPr>
          <p:cNvGrpSpPr/>
          <p:nvPr/>
        </p:nvGrpSpPr>
        <p:grpSpPr>
          <a:xfrm>
            <a:off x="613957" y="202292"/>
            <a:ext cx="7438811" cy="6416088"/>
            <a:chOff x="295937" y="153913"/>
            <a:chExt cx="6155409" cy="5394844"/>
          </a:xfrm>
        </p:grpSpPr>
        <p:pic>
          <p:nvPicPr>
            <p:cNvPr id="13" name="Google Shape;213;p1">
              <a:extLst>
                <a:ext uri="{FF2B5EF4-FFF2-40B4-BE49-F238E27FC236}">
                  <a16:creationId xmlns:a16="http://schemas.microsoft.com/office/drawing/2014/main" id="{EAD4E7B0-2290-486B-9D8E-E9CF0CB2CD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9999" b="22857"/>
            <a:stretch/>
          </p:blipFill>
          <p:spPr>
            <a:xfrm>
              <a:off x="1224551" y="852477"/>
              <a:ext cx="5226795" cy="37501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214;p1">
              <a:extLst>
                <a:ext uri="{FF2B5EF4-FFF2-40B4-BE49-F238E27FC236}">
                  <a16:creationId xmlns:a16="http://schemas.microsoft.com/office/drawing/2014/main" id="{AF6CAC19-6C90-4723-BBF0-F04249F7B79F}"/>
                </a:ext>
              </a:extLst>
            </p:cNvPr>
            <p:cNvSpPr txBox="1"/>
            <p:nvPr/>
          </p:nvSpPr>
          <p:spPr>
            <a:xfrm>
              <a:off x="303529" y="153913"/>
              <a:ext cx="23466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75" tIns="57125" rIns="114275" bIns="571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6"/>
                <a:buFont typeface="Arial"/>
                <a:buNone/>
              </a:pPr>
              <a:r>
                <a:rPr lang="en" sz="2406" b="1" dirty="0"/>
                <a:t>A</a:t>
              </a:r>
              <a:r>
                <a:rPr lang="en" sz="2406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2406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5;p1">
              <a:extLst>
                <a:ext uri="{FF2B5EF4-FFF2-40B4-BE49-F238E27FC236}">
                  <a16:creationId xmlns:a16="http://schemas.microsoft.com/office/drawing/2014/main" id="{C6D71454-3719-4A34-9D61-7E85D86844CD}"/>
                </a:ext>
              </a:extLst>
            </p:cNvPr>
            <p:cNvSpPr txBox="1"/>
            <p:nvPr/>
          </p:nvSpPr>
          <p:spPr>
            <a:xfrm rot="-5400000">
              <a:off x="-1255213" y="2543421"/>
              <a:ext cx="35034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75" tIns="57125" rIns="114275" bIns="571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ERCC read coverage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" name="Google Shape;218;p1">
              <a:extLst>
                <a:ext uri="{FF2B5EF4-FFF2-40B4-BE49-F238E27FC236}">
                  <a16:creationId xmlns:a16="http://schemas.microsoft.com/office/drawing/2014/main" id="{ED75A5FD-E089-48B8-9AF8-2F41602F9B7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2631" t="8107" r="81245" b="71521"/>
            <a:stretch/>
          </p:blipFill>
          <p:spPr>
            <a:xfrm>
              <a:off x="1416230" y="1293173"/>
              <a:ext cx="410295" cy="11705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219;p1">
              <a:extLst>
                <a:ext uri="{FF2B5EF4-FFF2-40B4-BE49-F238E27FC236}">
                  <a16:creationId xmlns:a16="http://schemas.microsoft.com/office/drawing/2014/main" id="{B73FEB81-2517-41C6-95C8-54B604CC3B7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2470" t="36401" r="66124" b="55265"/>
            <a:stretch/>
          </p:blipFill>
          <p:spPr>
            <a:xfrm>
              <a:off x="1408260" y="2513925"/>
              <a:ext cx="1507128" cy="553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220;p1">
              <a:extLst>
                <a:ext uri="{FF2B5EF4-FFF2-40B4-BE49-F238E27FC236}">
                  <a16:creationId xmlns:a16="http://schemas.microsoft.com/office/drawing/2014/main" id="{521057D4-B59F-4A45-9EBF-1A2FA88C4064}"/>
                </a:ext>
              </a:extLst>
            </p:cNvPr>
            <p:cNvSpPr txBox="1"/>
            <p:nvPr/>
          </p:nvSpPr>
          <p:spPr>
            <a:xfrm>
              <a:off x="2034270" y="5141357"/>
              <a:ext cx="3503400" cy="40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75" tIns="57125" rIns="114275" bIns="571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Concentration (attomoles/ul)</a:t>
              </a: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" name="Google Shape;167;p1">
            <a:extLst>
              <a:ext uri="{FF2B5EF4-FFF2-40B4-BE49-F238E27FC236}">
                <a16:creationId xmlns:a16="http://schemas.microsoft.com/office/drawing/2014/main" id="{F58DB3DA-0E2B-4ACF-887D-B1DF392E7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795740"/>
              </p:ext>
            </p:extLst>
          </p:nvPr>
        </p:nvGraphicFramePr>
        <p:xfrm>
          <a:off x="2286656" y="1518729"/>
          <a:ext cx="1172525" cy="149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7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0" u="none" strike="noStrike" cap="none"/>
                        <a:t>RNAseq</a:t>
                      </a:r>
                      <a:endParaRPr sz="1600" b="0" u="none" strike="noStrike" cap="none"/>
                    </a:p>
                  </a:txBody>
                  <a:tcPr marL="114300" marR="114300" marT="57150" marB="57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0" u="none" strike="noStrike" cap="none"/>
                        <a:t>MT-A</a:t>
                      </a:r>
                      <a:endParaRPr sz="1400" u="none" strike="noStrike" cap="none"/>
                    </a:p>
                  </a:txBody>
                  <a:tcPr marL="114300" marR="114300" marT="57150" marB="57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0" u="none" strike="noStrike" cap="none"/>
                        <a:t>MT-B</a:t>
                      </a:r>
                      <a:endParaRPr sz="1400" u="none" strike="noStrike" cap="none"/>
                    </a:p>
                  </a:txBody>
                  <a:tcPr marL="114300" marR="114300" marT="57150" marB="57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0" u="none" strike="noStrike" cap="none"/>
                        <a:t>MT-C</a:t>
                      </a:r>
                      <a:endParaRPr sz="1400" u="none" strike="noStrike" cap="none"/>
                    </a:p>
                  </a:txBody>
                  <a:tcPr marL="114300" marR="114300" marT="57150" marB="57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31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0" u="none" strike="noStrike" cap="none" dirty="0"/>
                        <a:t>MT-D</a:t>
                      </a:r>
                      <a:endParaRPr sz="1400" u="none" strike="noStrike" cap="none" dirty="0"/>
                    </a:p>
                  </a:txBody>
                  <a:tcPr marL="114300" marR="114300" marT="57150" marB="571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oogle Shape;168;p1">
            <a:extLst>
              <a:ext uri="{FF2B5EF4-FFF2-40B4-BE49-F238E27FC236}">
                <a16:creationId xmlns:a16="http://schemas.microsoft.com/office/drawing/2014/main" id="{5EC7E6D3-DE93-427A-B5DC-DE9B4BB10158}"/>
              </a:ext>
            </a:extLst>
          </p:cNvPr>
          <p:cNvGrpSpPr/>
          <p:nvPr/>
        </p:nvGrpSpPr>
        <p:grpSpPr>
          <a:xfrm>
            <a:off x="1936757" y="5455228"/>
            <a:ext cx="6028493" cy="874442"/>
            <a:chOff x="1932709" y="12399819"/>
            <a:chExt cx="13034579" cy="1898073"/>
          </a:xfrm>
        </p:grpSpPr>
        <p:pic>
          <p:nvPicPr>
            <p:cNvPr id="4" name="Google Shape;169;p1">
              <a:extLst>
                <a:ext uri="{FF2B5EF4-FFF2-40B4-BE49-F238E27FC236}">
                  <a16:creationId xmlns:a16="http://schemas.microsoft.com/office/drawing/2014/main" id="{096835E6-7F44-4791-8169-23056FC6FB8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0914" t="88304" r="52433" b="4702"/>
            <a:stretch/>
          </p:blipFill>
          <p:spPr>
            <a:xfrm>
              <a:off x="1932709" y="12593781"/>
              <a:ext cx="5394775" cy="935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70;p1">
              <a:extLst>
                <a:ext uri="{FF2B5EF4-FFF2-40B4-BE49-F238E27FC236}">
                  <a16:creationId xmlns:a16="http://schemas.microsoft.com/office/drawing/2014/main" id="{8162CE80-B670-4151-AA9B-97CDC1BA9DD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7170" t="86376" r="47283" b="6246"/>
            <a:stretch/>
          </p:blipFill>
          <p:spPr>
            <a:xfrm>
              <a:off x="7276247" y="12552218"/>
              <a:ext cx="831272" cy="976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71;p1">
              <a:extLst>
                <a:ext uri="{FF2B5EF4-FFF2-40B4-BE49-F238E27FC236}">
                  <a16:creationId xmlns:a16="http://schemas.microsoft.com/office/drawing/2014/main" id="{E470E9EF-362F-49AE-A5F1-D6A9B079381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65795" t="79616" r="29184" b="11068"/>
            <a:stretch/>
          </p:blipFill>
          <p:spPr>
            <a:xfrm>
              <a:off x="10008994" y="12583442"/>
              <a:ext cx="748146" cy="1226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72;p1">
              <a:extLst>
                <a:ext uri="{FF2B5EF4-FFF2-40B4-BE49-F238E27FC236}">
                  <a16:creationId xmlns:a16="http://schemas.microsoft.com/office/drawing/2014/main" id="{D0173036-D839-43F7-8876-C14DF0AD874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61546" t="81141" r="34130" b="9857"/>
            <a:stretch/>
          </p:blipFill>
          <p:spPr>
            <a:xfrm>
              <a:off x="9401993" y="12552218"/>
              <a:ext cx="644236" cy="1184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73;p1">
              <a:extLst>
                <a:ext uri="{FF2B5EF4-FFF2-40B4-BE49-F238E27FC236}">
                  <a16:creationId xmlns:a16="http://schemas.microsoft.com/office/drawing/2014/main" id="{6DCADAE1-7EDA-4CF9-8559-381AFE6FA2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56776" t="83331" r="38202" b="7983"/>
            <a:stretch/>
          </p:blipFill>
          <p:spPr>
            <a:xfrm>
              <a:off x="8678169" y="12573104"/>
              <a:ext cx="748146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74;p1">
              <a:extLst>
                <a:ext uri="{FF2B5EF4-FFF2-40B4-BE49-F238E27FC236}">
                  <a16:creationId xmlns:a16="http://schemas.microsoft.com/office/drawing/2014/main" id="{F921B429-4F73-4049-A15C-CD0009969F8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52405" t="84957" r="43270" b="7777"/>
            <a:stretch/>
          </p:blipFill>
          <p:spPr>
            <a:xfrm>
              <a:off x="8067879" y="12593781"/>
              <a:ext cx="644236" cy="955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75;p1">
              <a:extLst>
                <a:ext uri="{FF2B5EF4-FFF2-40B4-BE49-F238E27FC236}">
                  <a16:creationId xmlns:a16="http://schemas.microsoft.com/office/drawing/2014/main" id="{54968FDD-7068-4982-8CD3-C68592CDEFE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70619" t="76721" b="8859"/>
            <a:stretch/>
          </p:blipFill>
          <p:spPr>
            <a:xfrm>
              <a:off x="10687961" y="12399819"/>
              <a:ext cx="4279327" cy="189807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1" name="Google Shape;176;p1">
            <a:extLst>
              <a:ext uri="{FF2B5EF4-FFF2-40B4-BE49-F238E27FC236}">
                <a16:creationId xmlns:a16="http://schemas.microsoft.com/office/drawing/2014/main" id="{D80D92D0-854B-4BE5-B789-C7513C485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641368"/>
              </p:ext>
            </p:extLst>
          </p:nvPr>
        </p:nvGraphicFramePr>
        <p:xfrm>
          <a:off x="1093590" y="985771"/>
          <a:ext cx="702150" cy="4681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b="0" u="none" strike="noStrike" cap="none" baseline="30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b="0" u="none" strike="noStrike" cap="none" baseline="30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b="0" u="none" strike="noStrike" cap="none" baseline="300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b="0" u="none" strike="noStrike" cap="none" baseline="30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 dirty="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u="none" strike="noStrike" cap="none" baseline="300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2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5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136" t="15030" b="7414"/>
          <a:stretch/>
        </p:blipFill>
        <p:spPr>
          <a:xfrm>
            <a:off x="3273924" y="11380267"/>
            <a:ext cx="5223302" cy="436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 descr="Chart, scatter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6035" t="15113" b="7295"/>
          <a:stretch/>
        </p:blipFill>
        <p:spPr>
          <a:xfrm>
            <a:off x="8510369" y="11303533"/>
            <a:ext cx="5468490" cy="451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 descr="Chart, scatt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7153" t="14818" b="6673"/>
          <a:stretch/>
        </p:blipFill>
        <p:spPr>
          <a:xfrm>
            <a:off x="3225378" y="6558197"/>
            <a:ext cx="5261774" cy="444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 descr="Chart, scatter char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6094" t="15308" b="6477"/>
          <a:stretch/>
        </p:blipFill>
        <p:spPr>
          <a:xfrm>
            <a:off x="8510369" y="6569880"/>
            <a:ext cx="5468490" cy="4554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5"/>
          <p:cNvGrpSpPr/>
          <p:nvPr/>
        </p:nvGrpSpPr>
        <p:grpSpPr>
          <a:xfrm>
            <a:off x="958612" y="2044297"/>
            <a:ext cx="16370776" cy="2763031"/>
            <a:chOff x="-5938302" y="6785397"/>
            <a:chExt cx="16370776" cy="2763031"/>
          </a:xfrm>
        </p:grpSpPr>
        <p:pic>
          <p:nvPicPr>
            <p:cNvPr id="160" name="Google Shape;160;p5"/>
            <p:cNvPicPr preferRelativeResize="0"/>
            <p:nvPr/>
          </p:nvPicPr>
          <p:blipFill rotWithShape="1">
            <a:blip r:embed="rId7">
              <a:alphaModFix/>
            </a:blip>
            <a:srcRect l="5062" t="11596" r="18776" b="21885"/>
            <a:stretch/>
          </p:blipFill>
          <p:spPr>
            <a:xfrm>
              <a:off x="-2631792" y="6796101"/>
              <a:ext cx="13064266" cy="2752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5"/>
            <p:cNvPicPr preferRelativeResize="0"/>
            <p:nvPr/>
          </p:nvPicPr>
          <p:blipFill rotWithShape="1">
            <a:blip r:embed="rId7">
              <a:alphaModFix/>
            </a:blip>
            <a:srcRect l="80842" t="11596" r="103" b="21885"/>
            <a:stretch/>
          </p:blipFill>
          <p:spPr>
            <a:xfrm>
              <a:off x="-5938302" y="6785397"/>
              <a:ext cx="3268423" cy="2752327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62" name="Google Shape;162;p5"/>
          <p:cNvGraphicFramePr/>
          <p:nvPr/>
        </p:nvGraphicFramePr>
        <p:xfrm>
          <a:off x="4426085" y="1980160"/>
          <a:ext cx="2612975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26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18,793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LFC &gt; 2:  n = 0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oogle Shape;163;p5"/>
          <p:cNvGraphicFramePr/>
          <p:nvPr/>
        </p:nvGraphicFramePr>
        <p:xfrm>
          <a:off x="7714620" y="1980160"/>
          <a:ext cx="2772550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277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15,442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LFC &gt; 2:  n = 1,471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4;p5"/>
          <p:cNvGraphicFramePr/>
          <p:nvPr/>
        </p:nvGraphicFramePr>
        <p:xfrm>
          <a:off x="10982127" y="1980160"/>
          <a:ext cx="2840675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284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14,633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LFC &gt; 2:  n = 1,647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5"/>
          <p:cNvGraphicFramePr/>
          <p:nvPr/>
        </p:nvGraphicFramePr>
        <p:xfrm>
          <a:off x="14267580" y="1980160"/>
          <a:ext cx="3022700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302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14,648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&gt; two-fold change: 1,802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166;p5"/>
          <p:cNvGraphicFramePr/>
          <p:nvPr/>
        </p:nvGraphicFramePr>
        <p:xfrm>
          <a:off x="353688" y="2029336"/>
          <a:ext cx="1020375" cy="23710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102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b="0" u="none" strike="noStrike" cap="none" baseline="30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u="none" strike="noStrike" cap="none" baseline="30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2000" u="none" strike="noStrike" cap="none" baseline="30000">
                          <a:solidFill>
                            <a:schemeClr val="dk1"/>
                          </a:solidFill>
                        </a:rPr>
                        <a:t>0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7" name="Google Shape;167;p5"/>
          <p:cNvSpPr txBox="1"/>
          <p:nvPr/>
        </p:nvSpPr>
        <p:spPr>
          <a:xfrm rot="-5400000">
            <a:off x="-1367619" y="3051605"/>
            <a:ext cx="3503250" cy="4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Deduplicated CPM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6960415" y="5212047"/>
            <a:ext cx="5171467" cy="48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Non-deduplicated CPM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5"/>
          <p:cNvGraphicFramePr/>
          <p:nvPr/>
        </p:nvGraphicFramePr>
        <p:xfrm>
          <a:off x="1608973" y="4771234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" name="Google Shape;170;p5"/>
          <p:cNvSpPr txBox="1"/>
          <p:nvPr/>
        </p:nvSpPr>
        <p:spPr>
          <a:xfrm>
            <a:off x="137010" y="411541"/>
            <a:ext cx="821602" cy="4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" sz="24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6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5350863" y="1380996"/>
            <a:ext cx="929298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MT-A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659800" y="1398368"/>
            <a:ext cx="929298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MT-B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1945147" y="1383823"/>
            <a:ext cx="929298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MT-C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15267156" y="1387146"/>
            <a:ext cx="929298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MT-D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5"/>
          <p:cNvGraphicFramePr/>
          <p:nvPr/>
        </p:nvGraphicFramePr>
        <p:xfrm>
          <a:off x="1273622" y="1980160"/>
          <a:ext cx="2571350" cy="57913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257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n = 18,392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/>
                        <a:t>LFC &gt; 2:  n = 27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" name="Google Shape;176;p5"/>
          <p:cNvSpPr txBox="1"/>
          <p:nvPr/>
        </p:nvSpPr>
        <p:spPr>
          <a:xfrm>
            <a:off x="1595226" y="1389681"/>
            <a:ext cx="2249746" cy="53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114275" rIns="114275" bIns="11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 RNAseq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5"/>
          <p:cNvGraphicFramePr/>
          <p:nvPr/>
        </p:nvGraphicFramePr>
        <p:xfrm>
          <a:off x="4760279" y="4758506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oogle Shape;178;p5"/>
          <p:cNvGraphicFramePr/>
          <p:nvPr/>
        </p:nvGraphicFramePr>
        <p:xfrm>
          <a:off x="8070122" y="4777255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79;p5"/>
          <p:cNvGraphicFramePr/>
          <p:nvPr/>
        </p:nvGraphicFramePr>
        <p:xfrm>
          <a:off x="11347066" y="4782917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5"/>
          <p:cNvGraphicFramePr/>
          <p:nvPr/>
        </p:nvGraphicFramePr>
        <p:xfrm>
          <a:off x="14632213" y="4758506"/>
          <a:ext cx="2752575" cy="396250"/>
        </p:xfrm>
        <a:graphic>
          <a:graphicData uri="http://schemas.openxmlformats.org/drawingml/2006/table">
            <a:tbl>
              <a:tblPr firstRow="1" bandRow="1">
                <a:noFill/>
                <a:tableStyleId>{21997FF2-2DC6-40C9-8B83-A58E1049F82F}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0" u="none" strike="noStrike" cap="none"/>
                        <a:t>10</a:t>
                      </a:r>
                      <a:r>
                        <a:rPr lang="en" sz="2000" b="0" u="none" strike="noStrike" cap="none" baseline="30000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1" name="Google Shape;181;p5"/>
          <p:cNvGrpSpPr/>
          <p:nvPr/>
        </p:nvGrpSpPr>
        <p:grpSpPr>
          <a:xfrm>
            <a:off x="14237800" y="6639597"/>
            <a:ext cx="2058714" cy="1428750"/>
            <a:chOff x="14137741" y="6353175"/>
            <a:chExt cx="2058714" cy="1428750"/>
          </a:xfrm>
        </p:grpSpPr>
        <p:grpSp>
          <p:nvGrpSpPr>
            <p:cNvPr id="182" name="Google Shape;182;p5"/>
            <p:cNvGrpSpPr/>
            <p:nvPr/>
          </p:nvGrpSpPr>
          <p:grpSpPr>
            <a:xfrm>
              <a:off x="14267579" y="6453090"/>
              <a:ext cx="1849807" cy="1251632"/>
              <a:chOff x="14194580" y="7796115"/>
              <a:chExt cx="1849807" cy="1251632"/>
            </a:xfrm>
          </p:grpSpPr>
          <p:pic>
            <p:nvPicPr>
              <p:cNvPr id="183" name="Google Shape;183;p5" descr="Chart, scatter chart&#10;&#10;Description automatically generated"/>
              <p:cNvPicPr preferRelativeResize="0"/>
              <p:nvPr/>
            </p:nvPicPr>
            <p:blipFill rotWithShape="1">
              <a:blip r:embed="rId8">
                <a:alphaModFix/>
              </a:blip>
              <a:srcRect l="52094" t="835" r="39688" b="84743"/>
              <a:stretch/>
            </p:blipFill>
            <p:spPr>
              <a:xfrm>
                <a:off x="14194580" y="7796115"/>
                <a:ext cx="466207" cy="8181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5" descr="Chart, scatter chart&#10;&#10;Description automatically generated"/>
              <p:cNvPicPr preferRelativeResize="0"/>
              <p:nvPr/>
            </p:nvPicPr>
            <p:blipFill rotWithShape="1">
              <a:blip r:embed="rId8">
                <a:alphaModFix/>
              </a:blip>
              <a:srcRect l="70154" t="-13" r="22916" b="85592"/>
              <a:stretch/>
            </p:blipFill>
            <p:spPr>
              <a:xfrm>
                <a:off x="14231080" y="8229600"/>
                <a:ext cx="393208" cy="8181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" name="Google Shape;185;p5"/>
              <p:cNvSpPr txBox="1"/>
              <p:nvPr/>
            </p:nvSpPr>
            <p:spPr>
              <a:xfrm>
                <a:off x="14579348" y="7965591"/>
                <a:ext cx="146503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"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LFC &gt; 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"/>
              <p:cNvSpPr txBox="1"/>
              <p:nvPr/>
            </p:nvSpPr>
            <p:spPr>
              <a:xfrm>
                <a:off x="14579348" y="8446384"/>
                <a:ext cx="146503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"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LFC &lt; 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" name="Google Shape;187;p5"/>
            <p:cNvSpPr/>
            <p:nvPr/>
          </p:nvSpPr>
          <p:spPr>
            <a:xfrm>
              <a:off x="14137741" y="6353175"/>
              <a:ext cx="2058714" cy="142875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5"/>
          <p:cNvSpPr txBox="1"/>
          <p:nvPr/>
        </p:nvSpPr>
        <p:spPr>
          <a:xfrm rot="-5400000">
            <a:off x="1087786" y="10763880"/>
            <a:ext cx="33123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Counts per Million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5"/>
          <p:cNvGrpSpPr/>
          <p:nvPr/>
        </p:nvGrpSpPr>
        <p:grpSpPr>
          <a:xfrm>
            <a:off x="3844972" y="6473287"/>
            <a:ext cx="2253249" cy="699710"/>
            <a:chOff x="3844972" y="6473287"/>
            <a:chExt cx="2253249" cy="699710"/>
          </a:xfrm>
        </p:grpSpPr>
        <p:sp>
          <p:nvSpPr>
            <p:cNvPr id="190" name="Google Shape;190;p5"/>
            <p:cNvSpPr txBox="1"/>
            <p:nvPr/>
          </p:nvSpPr>
          <p:spPr>
            <a:xfrm>
              <a:off x="3844972" y="6473287"/>
              <a:ext cx="14650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794501" y="6739512"/>
              <a:ext cx="1303720" cy="4334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5"/>
          <p:cNvGrpSpPr/>
          <p:nvPr/>
        </p:nvGrpSpPr>
        <p:grpSpPr>
          <a:xfrm>
            <a:off x="9142597" y="6441335"/>
            <a:ext cx="2255760" cy="731661"/>
            <a:chOff x="9142597" y="6441335"/>
            <a:chExt cx="2255760" cy="731661"/>
          </a:xfrm>
        </p:grpSpPr>
        <p:sp>
          <p:nvSpPr>
            <p:cNvPr id="193" name="Google Shape;193;p5"/>
            <p:cNvSpPr txBox="1"/>
            <p:nvPr/>
          </p:nvSpPr>
          <p:spPr>
            <a:xfrm>
              <a:off x="9142597" y="6441335"/>
              <a:ext cx="14650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0094637" y="6739511"/>
              <a:ext cx="1303720" cy="4334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5"/>
          <p:cNvGrpSpPr/>
          <p:nvPr/>
        </p:nvGrpSpPr>
        <p:grpSpPr>
          <a:xfrm>
            <a:off x="3832407" y="11235889"/>
            <a:ext cx="2237484" cy="670929"/>
            <a:chOff x="3832407" y="11235889"/>
            <a:chExt cx="2237484" cy="670929"/>
          </a:xfrm>
        </p:grpSpPr>
        <p:sp>
          <p:nvSpPr>
            <p:cNvPr id="196" name="Google Shape;196;p5"/>
            <p:cNvSpPr txBox="1"/>
            <p:nvPr/>
          </p:nvSpPr>
          <p:spPr>
            <a:xfrm>
              <a:off x="3832407" y="11235889"/>
              <a:ext cx="14650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66171" y="11473333"/>
              <a:ext cx="1303720" cy="4334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9142597" y="11235889"/>
            <a:ext cx="2255760" cy="768752"/>
            <a:chOff x="9142597" y="11235889"/>
            <a:chExt cx="2255760" cy="768752"/>
          </a:xfrm>
        </p:grpSpPr>
        <p:sp>
          <p:nvSpPr>
            <p:cNvPr id="199" name="Google Shape;199;p5"/>
            <p:cNvSpPr txBox="1"/>
            <p:nvPr/>
          </p:nvSpPr>
          <p:spPr>
            <a:xfrm>
              <a:off x="9142597" y="11235889"/>
              <a:ext cx="146503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MT-D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0094637" y="11571156"/>
              <a:ext cx="1303720" cy="43348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5"/>
          <p:cNvSpPr txBox="1"/>
          <p:nvPr/>
        </p:nvSpPr>
        <p:spPr>
          <a:xfrm>
            <a:off x="215554" y="5955740"/>
            <a:ext cx="821602" cy="48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75" tIns="57125" rIns="114275" bIns="5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6"/>
              <a:buFont typeface="Arial"/>
              <a:buNone/>
            </a:pPr>
            <a:r>
              <a:rPr lang="en" sz="2406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6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5029200" y="15884430"/>
            <a:ext cx="73997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Counts per Million (RNAseq)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Custom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Office Theme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2</cp:revision>
  <dcterms:modified xsi:type="dcterms:W3CDTF">2022-02-01T18:48:09Z</dcterms:modified>
</cp:coreProperties>
</file>