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8" r:id="rId2"/>
  </p:sldMasterIdLst>
  <p:notesMasterIdLst>
    <p:notesMasterId r:id="rId5"/>
  </p:notesMasterIdLst>
  <p:sldIdLst>
    <p:sldId id="256" r:id="rId3"/>
    <p:sldId id="257" r:id="rId4"/>
  </p:sldIdLst>
  <p:sldSz cx="10972800" cy="10972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hZNRH+7ZIAhHomXlVK6D48aBbt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71C64F-4307-43FC-A80F-DC4DC1BC8312}">
  <a:tblStyle styleId="{4C71C64F-4307-43FC-A80F-DC4DC1BC8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7B8BB7D-060E-4843-8268-1B1BF87CC60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 b="off" i="off"/>
      <a:tcStyle>
        <a:tcBdr/>
        <a:fill>
          <a:solidFill>
            <a:srgbClr val="FFE8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8CA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4E6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FF4E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6F85B79-DABC-4B53-BF24-DC9148021E65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A003393-4468-4770-9A79-B88EED13D66E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20" autoAdjust="0"/>
  </p:normalViewPr>
  <p:slideViewPr>
    <p:cSldViewPr snapToGrid="0">
      <p:cViewPr varScale="1">
        <p:scale>
          <a:sx n="61" d="100"/>
          <a:sy n="61" d="100"/>
        </p:scale>
        <p:origin x="2706" y="72"/>
      </p:cViewPr>
      <p:guideLst>
        <p:guide orient="horz" pos="345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4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  <p:sp>
        <p:nvSpPr>
          <p:cNvPr id="117" name="Google Shape;1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74050" y="1588427"/>
            <a:ext cx="10224600" cy="4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374040" y="6046133"/>
            <a:ext cx="102246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74040" y="4588480"/>
            <a:ext cx="10224600" cy="1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47997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5798880" y="2458613"/>
            <a:ext cx="47997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74040" y="1185280"/>
            <a:ext cx="33696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374040" y="2964480"/>
            <a:ext cx="3369600" cy="6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588300" y="960320"/>
            <a:ext cx="7641300" cy="8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5486400" y="-267"/>
            <a:ext cx="54864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56450" tIns="156450" rIns="156450" bIns="156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318600" y="2630773"/>
            <a:ext cx="485430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1"/>
          </p:nvPr>
        </p:nvSpPr>
        <p:spPr>
          <a:xfrm>
            <a:off x="318600" y="5979893"/>
            <a:ext cx="4854300" cy="2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5927400" y="1544693"/>
            <a:ext cx="4604400" cy="7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374040" y="9025227"/>
            <a:ext cx="71985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 hasCustomPrompt="1"/>
          </p:nvPr>
        </p:nvSpPr>
        <p:spPr>
          <a:xfrm>
            <a:off x="374040" y="2359733"/>
            <a:ext cx="10224600" cy="4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374040" y="6724747"/>
            <a:ext cx="10224600" cy="27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822960" y="1795781"/>
            <a:ext cx="9327000" cy="3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371600" y="5763262"/>
            <a:ext cx="822960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748669" y="2735591"/>
            <a:ext cx="9464100" cy="4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748669" y="7343151"/>
            <a:ext cx="9464100" cy="2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54381" y="2921001"/>
            <a:ext cx="46635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5554981" y="2921001"/>
            <a:ext cx="46635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55811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55816" y="2689863"/>
            <a:ext cx="46419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755816" y="4008128"/>
            <a:ext cx="46419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5554981" y="2689863"/>
            <a:ext cx="46650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5554981" y="4008128"/>
            <a:ext cx="46650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55814" y="731520"/>
            <a:ext cx="35394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664869" y="1579882"/>
            <a:ext cx="5555400" cy="7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438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1pPr>
            <a:lvl2pPr marL="914400" lvl="1" indent="-412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2pPr>
            <a:lvl3pPr marL="1371600" lvl="2" indent="-3937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marL="2286000" lvl="4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marL="2743200" lvl="5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755814" y="3291840"/>
            <a:ext cx="35394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755814" y="731520"/>
            <a:ext cx="35394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4664869" y="1579882"/>
            <a:ext cx="5555400" cy="77979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755814" y="3291840"/>
            <a:ext cx="35394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 rot="5400000">
            <a:off x="2005624" y="1670001"/>
            <a:ext cx="6961800" cy="9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 rot="5400000">
            <a:off x="4386270" y="4050558"/>
            <a:ext cx="9298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 rot="5400000">
            <a:off x="-414449" y="1753008"/>
            <a:ext cx="9298500" cy="6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754384" y="2921001"/>
            <a:ext cx="94641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/>
        </p:nvSpPr>
        <p:spPr>
          <a:xfrm>
            <a:off x="0" y="3883261"/>
            <a:ext cx="2241881" cy="27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/>
              <a:t>B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8763531" y="4279589"/>
            <a:ext cx="1782658" cy="32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Coverage at p-m</a:t>
            </a:r>
            <a:r>
              <a:rPr lang="en" sz="1050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site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51746" y="6870680"/>
            <a:ext cx="224188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"/>
          <p:cNvPicPr preferRelativeResize="0"/>
          <p:nvPr/>
        </p:nvPicPr>
        <p:blipFill rotWithShape="1">
          <a:blip r:embed="rId3">
            <a:alphaModFix/>
          </a:blip>
          <a:srcRect l="92146" t="3664" r="741" b="77563"/>
          <a:stretch/>
        </p:blipFill>
        <p:spPr>
          <a:xfrm>
            <a:off x="9045379" y="4575530"/>
            <a:ext cx="1213838" cy="9056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"/>
          <p:cNvGrpSpPr/>
          <p:nvPr/>
        </p:nvGrpSpPr>
        <p:grpSpPr>
          <a:xfrm>
            <a:off x="4201655" y="4317701"/>
            <a:ext cx="1216855" cy="5805422"/>
            <a:chOff x="4549398" y="651329"/>
            <a:chExt cx="1216855" cy="5805422"/>
          </a:xfrm>
        </p:grpSpPr>
        <p:sp>
          <p:nvSpPr>
            <p:cNvPr id="151" name="Google Shape;151;p1"/>
            <p:cNvSpPr txBox="1"/>
            <p:nvPr/>
          </p:nvSpPr>
          <p:spPr>
            <a:xfrm>
              <a:off x="4549398" y="6011959"/>
              <a:ext cx="1216855" cy="444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RNA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1"/>
            <p:cNvCxnSpPr>
              <a:cxnSpLocks/>
            </p:cNvCxnSpPr>
            <p:nvPr/>
          </p:nvCxnSpPr>
          <p:spPr>
            <a:xfrm>
              <a:off x="4919743" y="5986885"/>
              <a:ext cx="36350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53" name="Google Shape;153;p1"/>
            <p:cNvPicPr preferRelativeResize="0"/>
            <p:nvPr/>
          </p:nvPicPr>
          <p:blipFill rotWithShape="1">
            <a:blip r:embed="rId4">
              <a:alphaModFix/>
            </a:blip>
            <a:srcRect l="43796" t="3289" r="45644" b="19867"/>
            <a:stretch/>
          </p:blipFill>
          <p:spPr>
            <a:xfrm>
              <a:off x="4687160" y="651329"/>
              <a:ext cx="862880" cy="2241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"/>
            <p:cNvPicPr preferRelativeResize="0"/>
            <p:nvPr/>
          </p:nvPicPr>
          <p:blipFill rotWithShape="1">
            <a:blip r:embed="rId5">
              <a:alphaModFix/>
            </a:blip>
            <a:srcRect l="45460" t="3395" r="43808" b="20040"/>
            <a:stretch/>
          </p:blipFill>
          <p:spPr>
            <a:xfrm>
              <a:off x="4737848" y="3617878"/>
              <a:ext cx="847390" cy="2224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1"/>
          <p:cNvSpPr txBox="1"/>
          <p:nvPr/>
        </p:nvSpPr>
        <p:spPr>
          <a:xfrm>
            <a:off x="588893" y="9661490"/>
            <a:ext cx="3409469" cy="44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Mitochondrial RNA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"/>
          <p:cNvCxnSpPr>
            <a:cxnSpLocks/>
          </p:cNvCxnSpPr>
          <p:nvPr/>
        </p:nvCxnSpPr>
        <p:spPr>
          <a:xfrm>
            <a:off x="819569" y="9653257"/>
            <a:ext cx="291899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1"/>
          <p:cNvSpPr txBox="1"/>
          <p:nvPr/>
        </p:nvSpPr>
        <p:spPr>
          <a:xfrm rot="2650478">
            <a:off x="1603917" y="10280664"/>
            <a:ext cx="951461" cy="41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 txBox="1"/>
          <p:nvPr/>
        </p:nvSpPr>
        <p:spPr>
          <a:xfrm rot="2650478">
            <a:off x="761644" y="10285812"/>
            <a:ext cx="951461" cy="41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 txBox="1"/>
          <p:nvPr/>
        </p:nvSpPr>
        <p:spPr>
          <a:xfrm rot="2650478">
            <a:off x="3297202" y="10280663"/>
            <a:ext cx="951461" cy="41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 txBox="1"/>
          <p:nvPr/>
        </p:nvSpPr>
        <p:spPr>
          <a:xfrm rot="2650478">
            <a:off x="2446611" y="10276620"/>
            <a:ext cx="951461" cy="41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"/>
          <p:cNvCxnSpPr/>
          <p:nvPr/>
        </p:nvCxnSpPr>
        <p:spPr>
          <a:xfrm>
            <a:off x="819569" y="10119833"/>
            <a:ext cx="39401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1"/>
          <p:cNvCxnSpPr/>
          <p:nvPr/>
        </p:nvCxnSpPr>
        <p:spPr>
          <a:xfrm>
            <a:off x="1735992" y="10119833"/>
            <a:ext cx="24369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63" name="Google Shape;163;p1"/>
          <p:cNvGraphicFramePr/>
          <p:nvPr>
            <p:extLst>
              <p:ext uri="{D42A27DB-BD31-4B8C-83A1-F6EECF244321}">
                <p14:modId xmlns:p14="http://schemas.microsoft.com/office/powerpoint/2010/main" val="3079319130"/>
              </p:ext>
            </p:extLst>
          </p:nvPr>
        </p:nvGraphicFramePr>
        <p:xfrm>
          <a:off x="207364" y="7143968"/>
          <a:ext cx="413350" cy="2561250"/>
        </p:xfrm>
        <a:graphic>
          <a:graphicData uri="http://schemas.openxmlformats.org/drawingml/2006/table">
            <a:tbl>
              <a:tblPr>
                <a:noFill/>
                <a:tableStyleId>{4C71C64F-4307-43FC-A80F-DC4DC1BC8312}</a:tableStyleId>
              </a:tblPr>
              <a:tblGrid>
                <a:gridCol w="41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u="none" strike="noStrike" cap="none"/>
                        <a:t>1.0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u="none" strike="noStrike" cap="none"/>
                        <a:t>0.8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u="none" strike="noStrike" cap="none"/>
                        <a:t>0.6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u="none" strike="noStrike" cap="none"/>
                        <a:t>0.4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u="none" strike="noStrike" cap="none"/>
                        <a:t>0.2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0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4" name="Google Shape;164;p1"/>
          <p:cNvPicPr preferRelativeResize="0"/>
          <p:nvPr/>
        </p:nvPicPr>
        <p:blipFill rotWithShape="1">
          <a:blip r:embed="rId4">
            <a:alphaModFix/>
          </a:blip>
          <a:srcRect l="2298" t="3289" r="55981" b="19867"/>
          <a:stretch/>
        </p:blipFill>
        <p:spPr>
          <a:xfrm>
            <a:off x="465057" y="4324551"/>
            <a:ext cx="3409767" cy="2241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"/>
          <p:cNvPicPr preferRelativeResize="0"/>
          <p:nvPr/>
        </p:nvPicPr>
        <p:blipFill rotWithShape="1">
          <a:blip r:embed="rId5">
            <a:alphaModFix/>
          </a:blip>
          <a:srcRect l="2427" t="3395" r="54395" b="20040"/>
          <a:stretch/>
        </p:blipFill>
        <p:spPr>
          <a:xfrm>
            <a:off x="556765" y="7286348"/>
            <a:ext cx="3409767" cy="22247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1"/>
          <p:cNvGraphicFramePr/>
          <p:nvPr>
            <p:extLst>
              <p:ext uri="{D42A27DB-BD31-4B8C-83A1-F6EECF244321}">
                <p14:modId xmlns:p14="http://schemas.microsoft.com/office/powerpoint/2010/main" val="1710247843"/>
              </p:ext>
            </p:extLst>
          </p:nvPr>
        </p:nvGraphicFramePr>
        <p:xfrm>
          <a:off x="139714" y="4205915"/>
          <a:ext cx="413350" cy="2561250"/>
        </p:xfrm>
        <a:graphic>
          <a:graphicData uri="http://schemas.openxmlformats.org/drawingml/2006/table">
            <a:tbl>
              <a:tblPr>
                <a:noFill/>
                <a:tableStyleId>{4C71C64F-4307-43FC-A80F-DC4DC1BC8312}</a:tableStyleId>
              </a:tblPr>
              <a:tblGrid>
                <a:gridCol w="41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u="none" strike="noStrike" cap="none"/>
                        <a:t>1.0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u="none" strike="noStrike" cap="none"/>
                        <a:t>0.8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u="none" strike="noStrike" cap="none"/>
                        <a:t>0.6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u="none" strike="noStrike" cap="none"/>
                        <a:t>0.4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u="none" strike="noStrike" cap="none"/>
                        <a:t>0.2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0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7" name="Google Shape;167;p1"/>
          <p:cNvCxnSpPr/>
          <p:nvPr/>
        </p:nvCxnSpPr>
        <p:spPr>
          <a:xfrm>
            <a:off x="1638484" y="10119833"/>
            <a:ext cx="39401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1"/>
          <p:cNvCxnSpPr/>
          <p:nvPr/>
        </p:nvCxnSpPr>
        <p:spPr>
          <a:xfrm>
            <a:off x="2548054" y="10119833"/>
            <a:ext cx="39401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1"/>
          <p:cNvCxnSpPr/>
          <p:nvPr/>
        </p:nvCxnSpPr>
        <p:spPr>
          <a:xfrm>
            <a:off x="3344545" y="10119833"/>
            <a:ext cx="39401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0" name="Google Shape;170;p1"/>
          <p:cNvGrpSpPr/>
          <p:nvPr/>
        </p:nvGrpSpPr>
        <p:grpSpPr>
          <a:xfrm>
            <a:off x="5430473" y="4324551"/>
            <a:ext cx="1651431" cy="5798572"/>
            <a:chOff x="6118963" y="658179"/>
            <a:chExt cx="1651431" cy="5798572"/>
          </a:xfrm>
        </p:grpSpPr>
        <p:sp>
          <p:nvSpPr>
            <p:cNvPr id="171" name="Google Shape;171;p1"/>
            <p:cNvSpPr txBox="1"/>
            <p:nvPr/>
          </p:nvSpPr>
          <p:spPr>
            <a:xfrm>
              <a:off x="6118963" y="6011959"/>
              <a:ext cx="1651431" cy="444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Polysomal RNA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Google Shape;172;p1"/>
            <p:cNvPicPr preferRelativeResize="0"/>
            <p:nvPr/>
          </p:nvPicPr>
          <p:blipFill rotWithShape="1">
            <a:blip r:embed="rId4">
              <a:alphaModFix/>
            </a:blip>
            <a:srcRect l="54354" t="3289" r="35088" b="19867"/>
            <a:stretch/>
          </p:blipFill>
          <p:spPr>
            <a:xfrm>
              <a:off x="6379213" y="658179"/>
              <a:ext cx="862880" cy="2241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"/>
            <p:cNvPicPr preferRelativeResize="0"/>
            <p:nvPr/>
          </p:nvPicPr>
          <p:blipFill rotWithShape="1">
            <a:blip r:embed="rId5">
              <a:alphaModFix/>
            </a:blip>
            <a:srcRect l="56301" t="3395" r="32967" b="20040"/>
            <a:stretch/>
          </p:blipFill>
          <p:spPr>
            <a:xfrm>
              <a:off x="6432940" y="3619514"/>
              <a:ext cx="847390" cy="222470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4" name="Google Shape;174;p1"/>
            <p:cNvCxnSpPr>
              <a:cxnSpLocks/>
            </p:cNvCxnSpPr>
            <p:nvPr/>
          </p:nvCxnSpPr>
          <p:spPr>
            <a:xfrm>
              <a:off x="6600558" y="5986885"/>
              <a:ext cx="516202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1"/>
          <p:cNvGrpSpPr/>
          <p:nvPr/>
        </p:nvGrpSpPr>
        <p:grpSpPr>
          <a:xfrm>
            <a:off x="7078990" y="4317701"/>
            <a:ext cx="3552417" cy="5795600"/>
            <a:chOff x="7121933" y="651329"/>
            <a:chExt cx="3552417" cy="5795600"/>
          </a:xfrm>
        </p:grpSpPr>
        <p:pic>
          <p:nvPicPr>
            <p:cNvPr id="176" name="Google Shape;176;p1"/>
            <p:cNvPicPr preferRelativeResize="0"/>
            <p:nvPr/>
          </p:nvPicPr>
          <p:blipFill rotWithShape="1">
            <a:blip r:embed="rId6">
              <a:alphaModFix/>
            </a:blip>
            <a:srcRect l="94548" t="3680" r="665" b="77708"/>
            <a:stretch/>
          </p:blipFill>
          <p:spPr>
            <a:xfrm>
              <a:off x="9288912" y="3965962"/>
              <a:ext cx="812659" cy="98784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1"/>
            <p:cNvGrpSpPr/>
            <p:nvPr/>
          </p:nvGrpSpPr>
          <p:grpSpPr>
            <a:xfrm>
              <a:off x="7121933" y="651329"/>
              <a:ext cx="1590506" cy="5795600"/>
              <a:chOff x="7852183" y="651329"/>
              <a:chExt cx="1590506" cy="5795600"/>
            </a:xfrm>
          </p:grpSpPr>
          <p:sp>
            <p:nvSpPr>
              <p:cNvPr id="178" name="Google Shape;178;p1"/>
              <p:cNvSpPr txBox="1"/>
              <p:nvPr/>
            </p:nvSpPr>
            <p:spPr>
              <a:xfrm>
                <a:off x="8012100" y="6002137"/>
                <a:ext cx="1357256" cy="444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Huang</a:t>
                </a:r>
                <a:endPara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9" name="Google Shape;179;p1"/>
              <p:cNvCxnSpPr/>
              <p:nvPr/>
            </p:nvCxnSpPr>
            <p:spPr>
              <a:xfrm>
                <a:off x="8053019" y="5986885"/>
                <a:ext cx="123071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pic>
            <p:nvPicPr>
              <p:cNvPr id="180" name="Google Shape;180;p1"/>
              <p:cNvPicPr preferRelativeResize="0"/>
              <p:nvPr/>
            </p:nvPicPr>
            <p:blipFill rotWithShape="1">
              <a:blip r:embed="rId4">
                <a:alphaModFix/>
              </a:blip>
              <a:srcRect l="64721" t="3289" r="15816" b="19867"/>
              <a:stretch/>
            </p:blipFill>
            <p:spPr>
              <a:xfrm>
                <a:off x="7852183" y="651329"/>
                <a:ext cx="1590506" cy="22418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" name="Google Shape;181;p1"/>
              <p:cNvPicPr preferRelativeResize="0"/>
              <p:nvPr/>
            </p:nvPicPr>
            <p:blipFill rotWithShape="1">
              <a:blip r:embed="rId5">
                <a:alphaModFix/>
              </a:blip>
              <a:srcRect l="67030" t="3395" r="12831" b="20040"/>
              <a:stretch/>
            </p:blipFill>
            <p:spPr>
              <a:xfrm>
                <a:off x="7852183" y="3623006"/>
                <a:ext cx="1590506" cy="22247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2" name="Google Shape;182;p1"/>
            <p:cNvSpPr txBox="1"/>
            <p:nvPr/>
          </p:nvSpPr>
          <p:spPr>
            <a:xfrm>
              <a:off x="8726360" y="3615868"/>
              <a:ext cx="1947990" cy="360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0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Number of p-m</a:t>
              </a:r>
              <a:r>
                <a:rPr lang="en" sz="1050" b="1" i="0" u="none" strike="noStrike" cap="none" baseline="30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lang="en" sz="10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 per site</a:t>
              </a:r>
              <a:endParaRPr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8ABB7E4-5246-4C86-A96C-977A863E3935}"/>
              </a:ext>
            </a:extLst>
          </p:cNvPr>
          <p:cNvGrpSpPr/>
          <p:nvPr/>
        </p:nvGrpSpPr>
        <p:grpSpPr>
          <a:xfrm>
            <a:off x="483468" y="473849"/>
            <a:ext cx="9741922" cy="2837491"/>
            <a:chOff x="118828" y="1157556"/>
            <a:chExt cx="8780380" cy="1855372"/>
          </a:xfrm>
        </p:grpSpPr>
        <p:sp>
          <p:nvSpPr>
            <p:cNvPr id="111" name="Google Shape;193;p26">
              <a:extLst>
                <a:ext uri="{FF2B5EF4-FFF2-40B4-BE49-F238E27FC236}">
                  <a16:creationId xmlns:a16="http://schemas.microsoft.com/office/drawing/2014/main" id="{903579F7-4D1C-40F5-B4A1-84F1CEDC8C1D}"/>
                </a:ext>
              </a:extLst>
            </p:cNvPr>
            <p:cNvSpPr/>
            <p:nvPr/>
          </p:nvSpPr>
          <p:spPr>
            <a:xfrm rot="16200000">
              <a:off x="3581332" y="-2304948"/>
              <a:ext cx="1855372" cy="8780380"/>
            </a:xfrm>
            <a:prstGeom prst="rect">
              <a:avLst/>
            </a:prstGeom>
            <a:solidFill>
              <a:srgbClr val="FBE5D6">
                <a:alpha val="29411"/>
              </a:srgb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7;p26">
              <a:extLst>
                <a:ext uri="{FF2B5EF4-FFF2-40B4-BE49-F238E27FC236}">
                  <a16:creationId xmlns:a16="http://schemas.microsoft.com/office/drawing/2014/main" id="{121BF50F-AB6E-4563-9BC9-AA789959EEE7}"/>
                </a:ext>
              </a:extLst>
            </p:cNvPr>
            <p:cNvSpPr/>
            <p:nvPr/>
          </p:nvSpPr>
          <p:spPr>
            <a:xfrm>
              <a:off x="187754" y="1961957"/>
              <a:ext cx="935012" cy="404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meRanGh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mapped reads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9;p26">
              <a:extLst>
                <a:ext uri="{FF2B5EF4-FFF2-40B4-BE49-F238E27FC236}">
                  <a16:creationId xmlns:a16="http://schemas.microsoft.com/office/drawing/2014/main" id="{5D347749-767B-4D76-9CD1-F92677380F96}"/>
                </a:ext>
              </a:extLst>
            </p:cNvPr>
            <p:cNvSpPr/>
            <p:nvPr/>
          </p:nvSpPr>
          <p:spPr>
            <a:xfrm>
              <a:off x="1285168" y="1540517"/>
              <a:ext cx="1528372" cy="404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 10x (C+T) coverage at p-m</a:t>
              </a:r>
              <a:r>
                <a:rPr lang="en" b="0" i="0" u="none" strike="noStrike" cap="none" baseline="30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 sites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" name="Google Shape;200;p26">
              <a:extLst>
                <a:ext uri="{FF2B5EF4-FFF2-40B4-BE49-F238E27FC236}">
                  <a16:creationId xmlns:a16="http://schemas.microsoft.com/office/drawing/2014/main" id="{4615CF5A-9305-4089-9147-ADF3C4897C14}"/>
                </a:ext>
              </a:extLst>
            </p:cNvPr>
            <p:cNvCxnSpPr>
              <a:cxnSpLocks/>
            </p:cNvCxnSpPr>
            <p:nvPr/>
          </p:nvCxnSpPr>
          <p:spPr>
            <a:xfrm>
              <a:off x="1804291" y="2027337"/>
              <a:ext cx="194132" cy="24773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5" name="Google Shape;201;p26">
              <a:extLst>
                <a:ext uri="{FF2B5EF4-FFF2-40B4-BE49-F238E27FC236}">
                  <a16:creationId xmlns:a16="http://schemas.microsoft.com/office/drawing/2014/main" id="{B80ADD16-F0AC-4948-B0F1-4753B26124D8}"/>
                </a:ext>
              </a:extLst>
            </p:cNvPr>
            <p:cNvSpPr/>
            <p:nvPr/>
          </p:nvSpPr>
          <p:spPr>
            <a:xfrm>
              <a:off x="1514969" y="2346506"/>
              <a:ext cx="2042642" cy="404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 ≥ 20x (C+T) coverage, 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≥ 3 m</a:t>
              </a:r>
              <a:r>
                <a:rPr lang="en" b="0" i="0" u="none" strike="noStrike" cap="none" baseline="30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C,  ≥ 0.1 m</a:t>
              </a:r>
              <a:r>
                <a:rPr lang="en" b="0" i="0" u="none" strike="noStrike" cap="none" baseline="30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 level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202;p26">
              <a:extLst>
                <a:ext uri="{FF2B5EF4-FFF2-40B4-BE49-F238E27FC236}">
                  <a16:creationId xmlns:a16="http://schemas.microsoft.com/office/drawing/2014/main" id="{620AA392-62C8-4E09-B2E8-70193B4FA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4963" y="2044175"/>
              <a:ext cx="247110" cy="26827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7" name="Google Shape;203;p26">
              <a:extLst>
                <a:ext uri="{FF2B5EF4-FFF2-40B4-BE49-F238E27FC236}">
                  <a16:creationId xmlns:a16="http://schemas.microsoft.com/office/drawing/2014/main" id="{37392FC4-8B94-487C-BADB-FF16989CEA2D}"/>
                </a:ext>
              </a:extLst>
            </p:cNvPr>
            <p:cNvSpPr/>
            <p:nvPr/>
          </p:nvSpPr>
          <p:spPr>
            <a:xfrm>
              <a:off x="2781995" y="1540517"/>
              <a:ext cx="2052928" cy="404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C-cutoff of reads as determined by Gini Coefficient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04;p26">
              <a:extLst>
                <a:ext uri="{FF2B5EF4-FFF2-40B4-BE49-F238E27FC236}">
                  <a16:creationId xmlns:a16="http://schemas.microsoft.com/office/drawing/2014/main" id="{477D9C2E-DD38-45BA-8672-948799D64CF9}"/>
                </a:ext>
              </a:extLst>
            </p:cNvPr>
            <p:cNvSpPr/>
            <p:nvPr/>
          </p:nvSpPr>
          <p:spPr>
            <a:xfrm>
              <a:off x="3593955" y="2393578"/>
              <a:ext cx="2257219" cy="404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high noise sites where: 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(m</a:t>
              </a:r>
              <a:r>
                <a:rPr lang="en" b="0" i="0" u="none" strike="noStrike" cap="none" baseline="30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 signal) / (m</a:t>
              </a:r>
              <a:r>
                <a:rPr lang="en" b="0" i="0" u="none" strike="noStrike" cap="none" baseline="30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 noise)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&lt; 0.9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206;p26">
              <a:extLst>
                <a:ext uri="{FF2B5EF4-FFF2-40B4-BE49-F238E27FC236}">
                  <a16:creationId xmlns:a16="http://schemas.microsoft.com/office/drawing/2014/main" id="{83334F95-1537-4951-B1B4-987981778BED}"/>
                </a:ext>
              </a:extLst>
            </p:cNvPr>
            <p:cNvSpPr/>
            <p:nvPr/>
          </p:nvSpPr>
          <p:spPr>
            <a:xfrm>
              <a:off x="4780595" y="1540516"/>
              <a:ext cx="2257220" cy="404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sites predicted to be conversion resistant (RNAfold)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208;p26">
              <a:extLst>
                <a:ext uri="{FF2B5EF4-FFF2-40B4-BE49-F238E27FC236}">
                  <a16:creationId xmlns:a16="http://schemas.microsoft.com/office/drawing/2014/main" id="{E3D7BBF7-EAD0-4D00-B28E-1746E8A94982}"/>
                </a:ext>
              </a:extLst>
            </p:cNvPr>
            <p:cNvSpPr/>
            <p:nvPr/>
          </p:nvSpPr>
          <p:spPr>
            <a:xfrm>
              <a:off x="5698317" y="2239427"/>
              <a:ext cx="2386081" cy="601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sites by adjusted p-value 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(FDR ≤ 0.05) conversion rate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210;p26">
              <a:extLst>
                <a:ext uri="{FF2B5EF4-FFF2-40B4-BE49-F238E27FC236}">
                  <a16:creationId xmlns:a16="http://schemas.microsoft.com/office/drawing/2014/main" id="{181E7414-6F46-4070-BC10-89E05A6EBE20}"/>
                </a:ext>
              </a:extLst>
            </p:cNvPr>
            <p:cNvSpPr/>
            <p:nvPr/>
          </p:nvSpPr>
          <p:spPr>
            <a:xfrm>
              <a:off x="8306506" y="1958431"/>
              <a:ext cx="544949" cy="404463"/>
            </a:xfrm>
            <a:prstGeom prst="rect">
              <a:avLst/>
            </a:prstGeom>
            <a:noFill/>
            <a:ln w="19050"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sites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211;p26">
              <a:extLst>
                <a:ext uri="{FF2B5EF4-FFF2-40B4-BE49-F238E27FC236}">
                  <a16:creationId xmlns:a16="http://schemas.microsoft.com/office/drawing/2014/main" id="{67BBA2CF-491E-4212-A225-97FA431D75BF}"/>
                </a:ext>
              </a:extLst>
            </p:cNvPr>
            <p:cNvSpPr/>
            <p:nvPr/>
          </p:nvSpPr>
          <p:spPr>
            <a:xfrm rot="16200000">
              <a:off x="3857297" y="-1378283"/>
              <a:ext cx="1641841" cy="692437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200;p26">
              <a:extLst>
                <a:ext uri="{FF2B5EF4-FFF2-40B4-BE49-F238E27FC236}">
                  <a16:creationId xmlns:a16="http://schemas.microsoft.com/office/drawing/2014/main" id="{DDDC99F8-7C75-457A-80B8-FE548D8DA200}"/>
                </a:ext>
              </a:extLst>
            </p:cNvPr>
            <p:cNvCxnSpPr>
              <a:cxnSpLocks/>
            </p:cNvCxnSpPr>
            <p:nvPr/>
          </p:nvCxnSpPr>
          <p:spPr>
            <a:xfrm>
              <a:off x="4131442" y="2057484"/>
              <a:ext cx="267880" cy="23380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0" name="Google Shape;202;p26">
              <a:extLst>
                <a:ext uri="{FF2B5EF4-FFF2-40B4-BE49-F238E27FC236}">
                  <a16:creationId xmlns:a16="http://schemas.microsoft.com/office/drawing/2014/main" id="{8BF90D89-8BE4-47F0-858F-12663E281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969" y="2010975"/>
              <a:ext cx="247110" cy="26827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1" name="Google Shape;200;p26">
              <a:extLst>
                <a:ext uri="{FF2B5EF4-FFF2-40B4-BE49-F238E27FC236}">
                  <a16:creationId xmlns:a16="http://schemas.microsoft.com/office/drawing/2014/main" id="{4B0BC5F0-D436-4F92-B920-BA8DAAA7EE79}"/>
                </a:ext>
              </a:extLst>
            </p:cNvPr>
            <p:cNvCxnSpPr>
              <a:cxnSpLocks/>
            </p:cNvCxnSpPr>
            <p:nvPr/>
          </p:nvCxnSpPr>
          <p:spPr>
            <a:xfrm>
              <a:off x="6335726" y="2034302"/>
              <a:ext cx="267880" cy="23380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3" name="Google Shape;202;p26">
              <a:extLst>
                <a:ext uri="{FF2B5EF4-FFF2-40B4-BE49-F238E27FC236}">
                  <a16:creationId xmlns:a16="http://schemas.microsoft.com/office/drawing/2014/main" id="{80CCE655-A1D9-4A02-9B8D-D607B6D22B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306" y="1764464"/>
              <a:ext cx="133168" cy="14457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95" name="Google Shape;144;p1">
            <a:extLst>
              <a:ext uri="{FF2B5EF4-FFF2-40B4-BE49-F238E27FC236}">
                <a16:creationId xmlns:a16="http://schemas.microsoft.com/office/drawing/2014/main" id="{75980BFB-8650-4A3C-910C-1FB6A51FF9C0}"/>
              </a:ext>
            </a:extLst>
          </p:cNvPr>
          <p:cNvSpPr txBox="1"/>
          <p:nvPr/>
        </p:nvSpPr>
        <p:spPr>
          <a:xfrm>
            <a:off x="4944" y="0"/>
            <a:ext cx="224188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202;p26">
            <a:extLst>
              <a:ext uri="{FF2B5EF4-FFF2-40B4-BE49-F238E27FC236}">
                <a16:creationId xmlns:a16="http://schemas.microsoft.com/office/drawing/2014/main" id="{C9559FEB-B1E5-4CE0-AB0D-8FFBB939033A}"/>
              </a:ext>
            </a:extLst>
          </p:cNvPr>
          <p:cNvCxnSpPr>
            <a:cxnSpLocks/>
          </p:cNvCxnSpPr>
          <p:nvPr/>
        </p:nvCxnSpPr>
        <p:spPr>
          <a:xfrm flipV="1">
            <a:off x="9440135" y="2165745"/>
            <a:ext cx="147751" cy="22110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46B846-D5D3-481C-9FA4-D3319E2EE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9" r="23687" b="25771"/>
          <a:stretch/>
        </p:blipFill>
        <p:spPr>
          <a:xfrm>
            <a:off x="2155856" y="5481742"/>
            <a:ext cx="6131219" cy="4374245"/>
          </a:xfrm>
          <a:prstGeom prst="rect">
            <a:avLst/>
          </a:prstGeom>
        </p:spPr>
      </p:pic>
      <p:pic>
        <p:nvPicPr>
          <p:cNvPr id="190" name="Google Shape;190;p26"/>
          <p:cNvPicPr preferRelativeResize="0"/>
          <p:nvPr/>
        </p:nvPicPr>
        <p:blipFill rotWithShape="1">
          <a:blip r:embed="rId4">
            <a:alphaModFix/>
          </a:blip>
          <a:srcRect l="80176" t="3363" r="15003" b="49721"/>
          <a:stretch/>
        </p:blipFill>
        <p:spPr>
          <a:xfrm>
            <a:off x="2685725" y="7020852"/>
            <a:ext cx="387449" cy="263858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 rot="-5400000">
            <a:off x="504836" y="7565494"/>
            <a:ext cx="296352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 of remaining sites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p26"/>
          <p:cNvGraphicFramePr/>
          <p:nvPr>
            <p:extLst>
              <p:ext uri="{D42A27DB-BD31-4B8C-83A1-F6EECF244321}">
                <p14:modId xmlns:p14="http://schemas.microsoft.com/office/powerpoint/2010/main" val="2087726049"/>
              </p:ext>
            </p:extLst>
          </p:nvPr>
        </p:nvGraphicFramePr>
        <p:xfrm>
          <a:off x="2995516" y="7105195"/>
          <a:ext cx="1403200" cy="2623900"/>
        </p:xfrm>
        <a:graphic>
          <a:graphicData uri="http://schemas.openxmlformats.org/drawingml/2006/table">
            <a:tbl>
              <a:tblPr firstRow="1" bandRow="1">
                <a:noFill/>
                <a:tableStyleId>{26F85B79-DABC-4B53-BF24-DC9148021E65}</a:tableStyleId>
              </a:tblPr>
              <a:tblGrid>
                <a:gridCol w="14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/>
                        <a:t>MT-A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MT-B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MT-C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MT-D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Total RNA 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Total RNA 2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Poly RNA 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Poly RNA 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Huang 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Huang 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Huang 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Huang 4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0" name="Google Shape;220;p26"/>
          <p:cNvSpPr txBox="1"/>
          <p:nvPr/>
        </p:nvSpPr>
        <p:spPr>
          <a:xfrm>
            <a:off x="1234795" y="5208877"/>
            <a:ext cx="187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5">
            <a:alphaModFix/>
          </a:blip>
          <a:srcRect l="87429"/>
          <a:stretch/>
        </p:blipFill>
        <p:spPr>
          <a:xfrm>
            <a:off x="7432681" y="423536"/>
            <a:ext cx="869161" cy="488834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44258" y="195144"/>
            <a:ext cx="7996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4407934" y="5118053"/>
            <a:ext cx="17520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C-cutoff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219;p26">
            <a:extLst>
              <a:ext uri="{FF2B5EF4-FFF2-40B4-BE49-F238E27FC236}">
                <a16:creationId xmlns:a16="http://schemas.microsoft.com/office/drawing/2014/main" id="{7B73DBDD-64B1-463C-B93F-F58348CBA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565512"/>
              </p:ext>
            </p:extLst>
          </p:nvPr>
        </p:nvGraphicFramePr>
        <p:xfrm>
          <a:off x="2566947" y="9786679"/>
          <a:ext cx="5880533" cy="1094750"/>
        </p:xfrm>
        <a:graphic>
          <a:graphicData uri="http://schemas.openxmlformats.org/drawingml/2006/table">
            <a:tbl>
              <a:tblPr firstRow="1" bandRow="1">
                <a:noFill/>
                <a:tableStyleId>{E7B8BB7D-060E-4843-8268-1B1BF87CC60D}</a:tableStyleId>
              </a:tblPr>
              <a:tblGrid>
                <a:gridCol w="85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686">
                  <a:extLst>
                    <a:ext uri="{9D8B030D-6E8A-4147-A177-3AD203B41FA5}">
                      <a16:colId xmlns:a16="http://schemas.microsoft.com/office/drawing/2014/main" val="1249010939"/>
                    </a:ext>
                  </a:extLst>
                </a:gridCol>
                <a:gridCol w="960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/>
                        <a:t>10x (C+T)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/>
                        <a:t>Standard filter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C-Cutoff + standard filter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/>
                        <a:t>Signal/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/>
                        <a:t>Noise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/>
                        <a:t>FDR filter</a:t>
                      </a:r>
                      <a:endParaRPr sz="1400" b="0" u="none" strike="noStrike" cap="none" dirty="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/>
                        <a:t>Structure filter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78364E9-A2A6-4A42-A17F-3F5DDC5447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954" r="12787" b="164"/>
          <a:stretch/>
        </p:blipFill>
        <p:spPr>
          <a:xfrm>
            <a:off x="2553505" y="290333"/>
            <a:ext cx="5000633" cy="502154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816082-D8A0-4198-BDC5-577E20E2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334"/>
              </p:ext>
            </p:extLst>
          </p:nvPr>
        </p:nvGraphicFramePr>
        <p:xfrm>
          <a:off x="1234012" y="502647"/>
          <a:ext cx="1346971" cy="445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6971">
                  <a:extLst>
                    <a:ext uri="{9D8B030D-6E8A-4147-A177-3AD203B41FA5}">
                      <a16:colId xmlns:a16="http://schemas.microsoft.com/office/drawing/2014/main" val="3168613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MT-A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5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MT-B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3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MT-C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0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MT-D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 RNA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9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Total RNA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9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Poly RNA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Poly RNA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03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Huang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7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Huang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Huang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2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Huang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40676"/>
                  </a:ext>
                </a:extLst>
              </a:tr>
            </a:tbl>
          </a:graphicData>
        </a:graphic>
      </p:graphicFrame>
      <p:sp>
        <p:nvSpPr>
          <p:cNvPr id="13" name="Google Shape;220;p26">
            <a:extLst>
              <a:ext uri="{FF2B5EF4-FFF2-40B4-BE49-F238E27FC236}">
                <a16:creationId xmlns:a16="http://schemas.microsoft.com/office/drawing/2014/main" id="{34C4A7BE-2D6B-4EC1-9646-792904E75F50}"/>
              </a:ext>
            </a:extLst>
          </p:cNvPr>
          <p:cNvSpPr txBox="1"/>
          <p:nvPr/>
        </p:nvSpPr>
        <p:spPr>
          <a:xfrm>
            <a:off x="1234795" y="65485"/>
            <a:ext cx="187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/>
              <a:t>D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193</Words>
  <Application>Microsoft Office PowerPoint</Application>
  <PresentationFormat>Custom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Office Theme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16</cp:revision>
  <dcterms:modified xsi:type="dcterms:W3CDTF">2022-01-25T19:32:27Z</dcterms:modified>
</cp:coreProperties>
</file>