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hyn2S0+wBY/O1ZwKOitdrg+dZ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BCA53-4437-402F-8407-3DB8A66174C4}">
  <a:tblStyle styleId="{C40BCA53-4437-402F-8407-3DB8A66174C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9FD7C67-69E2-4F98-B4B9-59FC14F76E0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A) </a:t>
            </a:r>
            <a:r>
              <a:rPr lang="en-US" b="0" dirty="0"/>
              <a:t>Number of unique genes that carry p-m</a:t>
            </a:r>
            <a:r>
              <a:rPr lang="en-US" b="0" baseline="30000" dirty="0"/>
              <a:t>5</a:t>
            </a:r>
            <a:r>
              <a:rPr lang="en-US" b="0" dirty="0"/>
              <a:t>C sites with at least 10x coverage. Points represent individual libraries </a:t>
            </a:r>
            <a:r>
              <a:rPr lang="en-US" b="1" dirty="0"/>
              <a:t>B) </a:t>
            </a:r>
            <a:r>
              <a:rPr lang="en-US" b="0" dirty="0"/>
              <a:t>Number of unique p-m</a:t>
            </a:r>
            <a:r>
              <a:rPr lang="en-US" b="0" baseline="30000" dirty="0"/>
              <a:t>5</a:t>
            </a:r>
            <a:r>
              <a:rPr lang="en-US" b="0" dirty="0"/>
              <a:t>C site locations with at least 10x coverage for each bisulfite converted library. </a:t>
            </a:r>
            <a:endParaRPr b="1"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C) </a:t>
            </a:r>
            <a:r>
              <a:rPr lang="en-US" b="0" dirty="0"/>
              <a:t>Effect of the C-cutoff filter on number of unique genes in a library. Total RNA replicate 1 is used as a representative sample.</a:t>
            </a:r>
            <a:endParaRPr b="1" dirty="0"/>
          </a:p>
        </p:txBody>
      </p:sp>
      <p:sp>
        <p:nvSpPr>
          <p:cNvPr id="119" name="Google Shape;11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AD8731-B0CE-4EF9-B420-2699D7678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0" b="24404"/>
          <a:stretch/>
        </p:blipFill>
        <p:spPr>
          <a:xfrm>
            <a:off x="6595893" y="1739342"/>
            <a:ext cx="5133416" cy="3647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7C0061-D0CC-42F3-B57F-977E594DC0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1" b="12256"/>
          <a:stretch/>
        </p:blipFill>
        <p:spPr>
          <a:xfrm>
            <a:off x="401382" y="1739342"/>
            <a:ext cx="5327943" cy="3726562"/>
          </a:xfrm>
          <a:prstGeom prst="rect">
            <a:avLst/>
          </a:prstGeom>
        </p:spPr>
      </p:pic>
      <p:sp>
        <p:nvSpPr>
          <p:cNvPr id="91" name="Google Shape;91;p1"/>
          <p:cNvSpPr txBox="1"/>
          <p:nvPr/>
        </p:nvSpPr>
        <p:spPr>
          <a:xfrm rot="-5400000">
            <a:off x="-1047216" y="3414232"/>
            <a:ext cx="25586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genes with p-m</a:t>
            </a:r>
            <a:r>
              <a:rPr lang="en-US" sz="16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27980" y="1252551"/>
            <a:ext cx="1877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909483" y="1283296"/>
            <a:ext cx="187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 rot="2650478">
            <a:off x="1032099" y="5581186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 rot="2650478">
            <a:off x="1700168" y="5581186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 rot="2650478">
            <a:off x="2397652" y="5581186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2650478">
            <a:off x="3056577" y="5581185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 rot="2650478">
            <a:off x="3731367" y="5581188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RNA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 rot="2650478">
            <a:off x="4341541" y="5725926"/>
            <a:ext cx="1366873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Polysome RNA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 rot="2650478">
            <a:off x="5091846" y="5581186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08;p1">
            <a:extLst>
              <a:ext uri="{FF2B5EF4-FFF2-40B4-BE49-F238E27FC236}">
                <a16:creationId xmlns:a16="http://schemas.microsoft.com/office/drawing/2014/main" id="{E66884E4-1616-4667-B061-7BBD6C2F36D7}"/>
              </a:ext>
            </a:extLst>
          </p:cNvPr>
          <p:cNvSpPr txBox="1"/>
          <p:nvPr/>
        </p:nvSpPr>
        <p:spPr>
          <a:xfrm rot="2650478">
            <a:off x="6899250" y="5581185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09;p1">
            <a:extLst>
              <a:ext uri="{FF2B5EF4-FFF2-40B4-BE49-F238E27FC236}">
                <a16:creationId xmlns:a16="http://schemas.microsoft.com/office/drawing/2014/main" id="{A155F2F5-FC73-44F4-AB2E-F55615179639}"/>
              </a:ext>
            </a:extLst>
          </p:cNvPr>
          <p:cNvSpPr txBox="1"/>
          <p:nvPr/>
        </p:nvSpPr>
        <p:spPr>
          <a:xfrm rot="2650478">
            <a:off x="7304774" y="5581185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10;p1">
            <a:extLst>
              <a:ext uri="{FF2B5EF4-FFF2-40B4-BE49-F238E27FC236}">
                <a16:creationId xmlns:a16="http://schemas.microsoft.com/office/drawing/2014/main" id="{C5B76C50-8EE6-4B82-B786-6FBB2DDDD6B0}"/>
              </a:ext>
            </a:extLst>
          </p:cNvPr>
          <p:cNvSpPr txBox="1"/>
          <p:nvPr/>
        </p:nvSpPr>
        <p:spPr>
          <a:xfrm rot="2650478">
            <a:off x="7685388" y="5581185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11;p1">
            <a:extLst>
              <a:ext uri="{FF2B5EF4-FFF2-40B4-BE49-F238E27FC236}">
                <a16:creationId xmlns:a16="http://schemas.microsoft.com/office/drawing/2014/main" id="{2055CB40-241D-4D45-8ADE-B6800C1A2A3E}"/>
              </a:ext>
            </a:extLst>
          </p:cNvPr>
          <p:cNvSpPr txBox="1"/>
          <p:nvPr/>
        </p:nvSpPr>
        <p:spPr>
          <a:xfrm rot="2650478">
            <a:off x="8081762" y="5581184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13;p1">
            <a:extLst>
              <a:ext uri="{FF2B5EF4-FFF2-40B4-BE49-F238E27FC236}">
                <a16:creationId xmlns:a16="http://schemas.microsoft.com/office/drawing/2014/main" id="{BA62CB33-BB63-4F43-B0D1-4B02E2323D3F}"/>
              </a:ext>
            </a:extLst>
          </p:cNvPr>
          <p:cNvSpPr txBox="1"/>
          <p:nvPr/>
        </p:nvSpPr>
        <p:spPr>
          <a:xfrm rot="2650478">
            <a:off x="8432083" y="5644543"/>
            <a:ext cx="1133299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RNA 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14;p1">
            <a:extLst>
              <a:ext uri="{FF2B5EF4-FFF2-40B4-BE49-F238E27FC236}">
                <a16:creationId xmlns:a16="http://schemas.microsoft.com/office/drawing/2014/main" id="{C0C0A4E2-BE12-4B6E-9B30-D41242BF4C1A}"/>
              </a:ext>
            </a:extLst>
          </p:cNvPr>
          <p:cNvSpPr txBox="1"/>
          <p:nvPr/>
        </p:nvSpPr>
        <p:spPr>
          <a:xfrm rot="2650478">
            <a:off x="9138120" y="5843075"/>
            <a:ext cx="170310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Polysome RNA 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15;p1">
            <a:extLst>
              <a:ext uri="{FF2B5EF4-FFF2-40B4-BE49-F238E27FC236}">
                <a16:creationId xmlns:a16="http://schemas.microsoft.com/office/drawing/2014/main" id="{91C3294C-28F4-4853-9161-91BED456A836}"/>
              </a:ext>
            </a:extLst>
          </p:cNvPr>
          <p:cNvSpPr txBox="1"/>
          <p:nvPr/>
        </p:nvSpPr>
        <p:spPr>
          <a:xfrm rot="2650478">
            <a:off x="10035550" y="5581185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13;p1">
            <a:extLst>
              <a:ext uri="{FF2B5EF4-FFF2-40B4-BE49-F238E27FC236}">
                <a16:creationId xmlns:a16="http://schemas.microsoft.com/office/drawing/2014/main" id="{1530CE43-D2AC-49A9-9774-41884568228A}"/>
              </a:ext>
            </a:extLst>
          </p:cNvPr>
          <p:cNvSpPr txBox="1"/>
          <p:nvPr/>
        </p:nvSpPr>
        <p:spPr>
          <a:xfrm rot="2650478">
            <a:off x="8821836" y="5644540"/>
            <a:ext cx="1133299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RNA 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14;p1">
            <a:extLst>
              <a:ext uri="{FF2B5EF4-FFF2-40B4-BE49-F238E27FC236}">
                <a16:creationId xmlns:a16="http://schemas.microsoft.com/office/drawing/2014/main" id="{774053AB-BBAF-42AE-B867-189691212FDD}"/>
              </a:ext>
            </a:extLst>
          </p:cNvPr>
          <p:cNvSpPr txBox="1"/>
          <p:nvPr/>
        </p:nvSpPr>
        <p:spPr>
          <a:xfrm rot="2650478">
            <a:off x="9555084" y="5752328"/>
            <a:ext cx="1442650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Polysome RNA 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15;p1">
            <a:extLst>
              <a:ext uri="{FF2B5EF4-FFF2-40B4-BE49-F238E27FC236}">
                <a16:creationId xmlns:a16="http://schemas.microsoft.com/office/drawing/2014/main" id="{B28F3F31-7B0A-4371-A505-F25ED97C2F8A}"/>
              </a:ext>
            </a:extLst>
          </p:cNvPr>
          <p:cNvSpPr txBox="1"/>
          <p:nvPr/>
        </p:nvSpPr>
        <p:spPr>
          <a:xfrm rot="2650478">
            <a:off x="10430933" y="5583304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15;p1">
            <a:extLst>
              <a:ext uri="{FF2B5EF4-FFF2-40B4-BE49-F238E27FC236}">
                <a16:creationId xmlns:a16="http://schemas.microsoft.com/office/drawing/2014/main" id="{E7960212-1360-4243-AA37-A2D3062AECE5}"/>
              </a:ext>
            </a:extLst>
          </p:cNvPr>
          <p:cNvSpPr txBox="1"/>
          <p:nvPr/>
        </p:nvSpPr>
        <p:spPr>
          <a:xfrm rot="2650478">
            <a:off x="10811069" y="5579066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15;p1">
            <a:extLst>
              <a:ext uri="{FF2B5EF4-FFF2-40B4-BE49-F238E27FC236}">
                <a16:creationId xmlns:a16="http://schemas.microsoft.com/office/drawing/2014/main" id="{1A67BBCC-8CE0-47D6-9608-E9D0F79A5184}"/>
              </a:ext>
            </a:extLst>
          </p:cNvPr>
          <p:cNvSpPr txBox="1"/>
          <p:nvPr/>
        </p:nvSpPr>
        <p:spPr>
          <a:xfrm rot="2650478">
            <a:off x="11216593" y="5585422"/>
            <a:ext cx="951461" cy="38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98325" rIns="98325" bIns="98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 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91;p1">
            <a:extLst>
              <a:ext uri="{FF2B5EF4-FFF2-40B4-BE49-F238E27FC236}">
                <a16:creationId xmlns:a16="http://schemas.microsoft.com/office/drawing/2014/main" id="{091C851F-ED23-4DBE-8926-2B5100676405}"/>
              </a:ext>
            </a:extLst>
          </p:cNvPr>
          <p:cNvSpPr txBox="1"/>
          <p:nvPr/>
        </p:nvSpPr>
        <p:spPr>
          <a:xfrm rot="-5400000">
            <a:off x="4780822" y="3433366"/>
            <a:ext cx="314268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</a:t>
            </a:r>
            <a:r>
              <a:rPr lang="en-US" sz="1600" dirty="0">
                <a:solidFill>
                  <a:schemeClr val="dk1"/>
                </a:solidFill>
              </a:rPr>
              <a:t>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</a:t>
            </a:r>
            <a:r>
              <a:rPr lang="en-US" sz="16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sites per gene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6238AD7-B091-484F-911F-B7F3829ED398}"/>
              </a:ext>
            </a:extLst>
          </p:cNvPr>
          <p:cNvGrpSpPr/>
          <p:nvPr/>
        </p:nvGrpSpPr>
        <p:grpSpPr>
          <a:xfrm>
            <a:off x="9196028" y="3172655"/>
            <a:ext cx="2817968" cy="2055931"/>
            <a:chOff x="9196028" y="3172655"/>
            <a:chExt cx="2817968" cy="2055931"/>
          </a:xfrm>
        </p:grpSpPr>
        <p:pic>
          <p:nvPicPr>
            <p:cNvPr id="35" name="Picture 3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E30BAC2-6FB7-48AB-AFB0-1215A877A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29" t="5898" b="5898"/>
            <a:stretch/>
          </p:blipFill>
          <p:spPr>
            <a:xfrm>
              <a:off x="9196028" y="3172655"/>
              <a:ext cx="2817968" cy="205593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86AB7-ECBC-4828-9859-E1DE4003DDAF}"/>
                </a:ext>
              </a:extLst>
            </p:cNvPr>
            <p:cNvSpPr/>
            <p:nvPr/>
          </p:nvSpPr>
          <p:spPr>
            <a:xfrm>
              <a:off x="9581678" y="4167187"/>
              <a:ext cx="302419" cy="92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603241-EE11-4681-82D7-3A1D51192DC8}"/>
              </a:ext>
            </a:extLst>
          </p:cNvPr>
          <p:cNvGrpSpPr/>
          <p:nvPr/>
        </p:nvGrpSpPr>
        <p:grpSpPr>
          <a:xfrm>
            <a:off x="6285837" y="3172656"/>
            <a:ext cx="2817968" cy="2055931"/>
            <a:chOff x="6285837" y="3172656"/>
            <a:chExt cx="2817968" cy="2055931"/>
          </a:xfrm>
        </p:grpSpPr>
        <p:pic>
          <p:nvPicPr>
            <p:cNvPr id="33" name="Picture 3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C4970C3-C4B8-479F-9B83-C8FF296FF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29" t="5898" b="5898"/>
            <a:stretch/>
          </p:blipFill>
          <p:spPr>
            <a:xfrm>
              <a:off x="6285837" y="3172656"/>
              <a:ext cx="2817968" cy="205593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CD038C-C65B-4204-85F9-61DE041A0542}"/>
                </a:ext>
              </a:extLst>
            </p:cNvPr>
            <p:cNvSpPr/>
            <p:nvPr/>
          </p:nvSpPr>
          <p:spPr>
            <a:xfrm>
              <a:off x="6763645" y="4167187"/>
              <a:ext cx="302419" cy="926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3D8F27DC-B01E-45D5-8403-1D8FA7613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9" t="5898" b="5898"/>
          <a:stretch/>
        </p:blipFill>
        <p:spPr>
          <a:xfrm>
            <a:off x="3308266" y="3210124"/>
            <a:ext cx="2817968" cy="205593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A0DAD154-87A9-4FBD-BA08-E45FB64FC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9" t="5898" b="5898"/>
          <a:stretch/>
        </p:blipFill>
        <p:spPr>
          <a:xfrm>
            <a:off x="396722" y="3172659"/>
            <a:ext cx="2817968" cy="205593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423950B-491E-4010-830D-6776F70C71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9" t="6568" b="5064"/>
          <a:stretch/>
        </p:blipFill>
        <p:spPr>
          <a:xfrm>
            <a:off x="9170727" y="866316"/>
            <a:ext cx="2837392" cy="205593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064638A-1894-4C2F-9F02-7658C60A44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7" t="6561" b="5234"/>
          <a:stretch/>
        </p:blipFill>
        <p:spPr>
          <a:xfrm>
            <a:off x="6253450" y="857251"/>
            <a:ext cx="2837391" cy="205593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C356908-C69A-419D-9F79-FB45F66CF2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95" t="6126" b="6242"/>
          <a:stretch/>
        </p:blipFill>
        <p:spPr>
          <a:xfrm>
            <a:off x="3285497" y="857250"/>
            <a:ext cx="2837391" cy="2055930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D4F0C2-CD47-4DF2-A21B-F9CFF24BDD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47" t="6395" b="6737"/>
          <a:stretch/>
        </p:blipFill>
        <p:spPr>
          <a:xfrm>
            <a:off x="396722" y="857250"/>
            <a:ext cx="2826364" cy="2055930"/>
          </a:xfrm>
          <a:prstGeom prst="rect">
            <a:avLst/>
          </a:prstGeom>
        </p:spPr>
      </p:pic>
      <p:sp>
        <p:nvSpPr>
          <p:cNvPr id="129" name="Google Shape;129;p2"/>
          <p:cNvSpPr txBox="1"/>
          <p:nvPr/>
        </p:nvSpPr>
        <p:spPr>
          <a:xfrm rot="-5400000">
            <a:off x="-658798" y="2770308"/>
            <a:ext cx="16616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Genes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5248951" y="5379111"/>
            <a:ext cx="20089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p-m</a:t>
            </a:r>
            <a:r>
              <a:rPr lang="en-US" sz="14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Count per gene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18177" y="449439"/>
            <a:ext cx="187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1672254" y="889000"/>
            <a:ext cx="14865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None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0.3623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4546109" y="857250"/>
            <a:ext cx="14865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15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0.2320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7512555" y="866316"/>
            <a:ext cx="14865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0.1796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10429211" y="866316"/>
            <a:ext cx="14865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0.1005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1636042" y="3190867"/>
            <a:ext cx="14865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0.0905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4555162" y="3184523"/>
            <a:ext cx="14865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0.0819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7521608" y="3184523"/>
            <a:ext cx="14865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0.0791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10438264" y="3213556"/>
            <a:ext cx="148652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C-cutoff: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index: 0.0673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5B8825-B49E-4817-9C6E-2E1069F068C5}"/>
              </a:ext>
            </a:extLst>
          </p:cNvPr>
          <p:cNvGrpSpPr/>
          <p:nvPr/>
        </p:nvGrpSpPr>
        <p:grpSpPr>
          <a:xfrm>
            <a:off x="244032" y="206108"/>
            <a:ext cx="7729042" cy="3729232"/>
            <a:chOff x="244032" y="206108"/>
            <a:chExt cx="7729042" cy="3729232"/>
          </a:xfrm>
        </p:grpSpPr>
        <p:pic>
          <p:nvPicPr>
            <p:cNvPr id="3" name="Google Shape;145;p3">
              <a:extLst>
                <a:ext uri="{FF2B5EF4-FFF2-40B4-BE49-F238E27FC236}">
                  <a16:creationId xmlns:a16="http://schemas.microsoft.com/office/drawing/2014/main" id="{47961C8A-CC6B-4375-BCFB-E3A5694969A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73326" r="-1181" b="65931"/>
            <a:stretch/>
          </p:blipFill>
          <p:spPr>
            <a:xfrm>
              <a:off x="6732992" y="764862"/>
              <a:ext cx="1171141" cy="1377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146;p3">
              <a:extLst>
                <a:ext uri="{FF2B5EF4-FFF2-40B4-BE49-F238E27FC236}">
                  <a16:creationId xmlns:a16="http://schemas.microsoft.com/office/drawing/2014/main" id="{3220B6FE-1777-4B11-BDFB-B730E5FA33F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016" t="2632" r="28597" b="28862"/>
            <a:stretch/>
          </p:blipFill>
          <p:spPr>
            <a:xfrm>
              <a:off x="957730" y="550941"/>
              <a:ext cx="5558151" cy="2272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47;p3">
              <a:extLst>
                <a:ext uri="{FF2B5EF4-FFF2-40B4-BE49-F238E27FC236}">
                  <a16:creationId xmlns:a16="http://schemas.microsoft.com/office/drawing/2014/main" id="{D0B9AE2F-5A31-4FDE-81AA-DB2C9D47E702}"/>
                </a:ext>
              </a:extLst>
            </p:cNvPr>
            <p:cNvSpPr txBox="1"/>
            <p:nvPr/>
          </p:nvSpPr>
          <p:spPr>
            <a:xfrm>
              <a:off x="244032" y="206108"/>
              <a:ext cx="1877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48;p3">
              <a:extLst>
                <a:ext uri="{FF2B5EF4-FFF2-40B4-BE49-F238E27FC236}">
                  <a16:creationId xmlns:a16="http://schemas.microsoft.com/office/drawing/2014/main" id="{53BCAE47-6846-4376-861A-B6BE8DEA21FD}"/>
                </a:ext>
              </a:extLst>
            </p:cNvPr>
            <p:cNvSpPr txBox="1"/>
            <p:nvPr/>
          </p:nvSpPr>
          <p:spPr>
            <a:xfrm>
              <a:off x="3252260" y="2894268"/>
              <a:ext cx="1490657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RNA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9;p3">
              <a:extLst>
                <a:ext uri="{FF2B5EF4-FFF2-40B4-BE49-F238E27FC236}">
                  <a16:creationId xmlns:a16="http://schemas.microsoft.com/office/drawing/2014/main" id="{31F2D707-2FC5-4164-B11F-CF23FC11A72D}"/>
                </a:ext>
              </a:extLst>
            </p:cNvPr>
            <p:cNvSpPr txBox="1"/>
            <p:nvPr/>
          </p:nvSpPr>
          <p:spPr>
            <a:xfrm>
              <a:off x="4195212" y="2891587"/>
              <a:ext cx="1690476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Polysome RNA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0;p3">
              <a:extLst>
                <a:ext uri="{FF2B5EF4-FFF2-40B4-BE49-F238E27FC236}">
                  <a16:creationId xmlns:a16="http://schemas.microsoft.com/office/drawing/2014/main" id="{5AB6FCF7-A205-4197-B349-BE197C28180D}"/>
                </a:ext>
              </a:extLst>
            </p:cNvPr>
            <p:cNvSpPr txBox="1"/>
            <p:nvPr/>
          </p:nvSpPr>
          <p:spPr>
            <a:xfrm>
              <a:off x="1252934" y="2889381"/>
              <a:ext cx="2019604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Mitochondrial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RNA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1;p3">
              <a:extLst>
                <a:ext uri="{FF2B5EF4-FFF2-40B4-BE49-F238E27FC236}">
                  <a16:creationId xmlns:a16="http://schemas.microsoft.com/office/drawing/2014/main" id="{EB2655B6-AB3C-4682-AC23-BDEA28F81D35}"/>
                </a:ext>
              </a:extLst>
            </p:cNvPr>
            <p:cNvSpPr txBox="1"/>
            <p:nvPr/>
          </p:nvSpPr>
          <p:spPr>
            <a:xfrm>
              <a:off x="5584837" y="2885608"/>
              <a:ext cx="803973" cy="38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" name="Google Shape;152;p3">
              <a:extLst>
                <a:ext uri="{FF2B5EF4-FFF2-40B4-BE49-F238E27FC236}">
                  <a16:creationId xmlns:a16="http://schemas.microsoft.com/office/drawing/2014/main" id="{188B981C-8871-4BD7-B5B5-2F62FE59BE55}"/>
                </a:ext>
              </a:extLst>
            </p:cNvPr>
            <p:cNvCxnSpPr/>
            <p:nvPr/>
          </p:nvCxnSpPr>
          <p:spPr>
            <a:xfrm>
              <a:off x="3570748" y="2916388"/>
              <a:ext cx="85606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53;p3">
              <a:extLst>
                <a:ext uri="{FF2B5EF4-FFF2-40B4-BE49-F238E27FC236}">
                  <a16:creationId xmlns:a16="http://schemas.microsoft.com/office/drawing/2014/main" id="{696545DC-D990-4BC8-9473-AD8825DB1DC9}"/>
                </a:ext>
              </a:extLst>
            </p:cNvPr>
            <p:cNvCxnSpPr/>
            <p:nvPr/>
          </p:nvCxnSpPr>
          <p:spPr>
            <a:xfrm>
              <a:off x="1116121" y="2923200"/>
              <a:ext cx="229333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" name="Google Shape;154;p3">
              <a:extLst>
                <a:ext uri="{FF2B5EF4-FFF2-40B4-BE49-F238E27FC236}">
                  <a16:creationId xmlns:a16="http://schemas.microsoft.com/office/drawing/2014/main" id="{0DD654C9-E6E8-4936-BC54-3D5BD869D195}"/>
                </a:ext>
              </a:extLst>
            </p:cNvPr>
            <p:cNvGrpSpPr/>
            <p:nvPr/>
          </p:nvGrpSpPr>
          <p:grpSpPr>
            <a:xfrm>
              <a:off x="2045527" y="3185438"/>
              <a:ext cx="886014" cy="744695"/>
              <a:chOff x="4719233" y="7977112"/>
              <a:chExt cx="919719" cy="911297"/>
            </a:xfrm>
          </p:grpSpPr>
          <p:cxnSp>
            <p:nvCxnSpPr>
              <p:cNvPr id="42" name="Google Shape;155;p3">
                <a:extLst>
                  <a:ext uri="{FF2B5EF4-FFF2-40B4-BE49-F238E27FC236}">
                    <a16:creationId xmlns:a16="http://schemas.microsoft.com/office/drawing/2014/main" id="{5BC77FED-CD61-407D-80BF-71D33F34B434}"/>
                  </a:ext>
                </a:extLst>
              </p:cNvPr>
              <p:cNvCxnSpPr/>
              <p:nvPr/>
            </p:nvCxnSpPr>
            <p:spPr>
              <a:xfrm>
                <a:off x="4857570" y="8087195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" name="Google Shape;156;p3">
                <a:extLst>
                  <a:ext uri="{FF2B5EF4-FFF2-40B4-BE49-F238E27FC236}">
                    <a16:creationId xmlns:a16="http://schemas.microsoft.com/office/drawing/2014/main" id="{87FA6A83-9BCD-4C03-9120-38FEB5E9F61A}"/>
                  </a:ext>
                </a:extLst>
              </p:cNvPr>
              <p:cNvSpPr txBox="1"/>
              <p:nvPr/>
            </p:nvSpPr>
            <p:spPr>
              <a:xfrm rot="2650478">
                <a:off x="4752026" y="8212397"/>
                <a:ext cx="854132" cy="440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MT-B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Google Shape;157;p3">
              <a:extLst>
                <a:ext uri="{FF2B5EF4-FFF2-40B4-BE49-F238E27FC236}">
                  <a16:creationId xmlns:a16="http://schemas.microsoft.com/office/drawing/2014/main" id="{333D2315-94BF-4D2D-91C4-75D0B2412842}"/>
                </a:ext>
              </a:extLst>
            </p:cNvPr>
            <p:cNvGrpSpPr/>
            <p:nvPr/>
          </p:nvGrpSpPr>
          <p:grpSpPr>
            <a:xfrm>
              <a:off x="1545416" y="3190645"/>
              <a:ext cx="886014" cy="744695"/>
              <a:chOff x="4306625" y="7989878"/>
              <a:chExt cx="919718" cy="911296"/>
            </a:xfrm>
          </p:grpSpPr>
          <p:cxnSp>
            <p:nvCxnSpPr>
              <p:cNvPr id="40" name="Google Shape;158;p3">
                <a:extLst>
                  <a:ext uri="{FF2B5EF4-FFF2-40B4-BE49-F238E27FC236}">
                    <a16:creationId xmlns:a16="http://schemas.microsoft.com/office/drawing/2014/main" id="{171BDA6D-C34E-4A6F-A224-DE14AC821122}"/>
                  </a:ext>
                </a:extLst>
              </p:cNvPr>
              <p:cNvCxnSpPr/>
              <p:nvPr/>
            </p:nvCxnSpPr>
            <p:spPr>
              <a:xfrm>
                <a:off x="4443008" y="8088888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1" name="Google Shape;159;p3">
                <a:extLst>
                  <a:ext uri="{FF2B5EF4-FFF2-40B4-BE49-F238E27FC236}">
                    <a16:creationId xmlns:a16="http://schemas.microsoft.com/office/drawing/2014/main" id="{9FF13116-B59A-45B8-9C4F-186CBDA75988}"/>
                  </a:ext>
                </a:extLst>
              </p:cNvPr>
              <p:cNvSpPr txBox="1"/>
              <p:nvPr/>
            </p:nvSpPr>
            <p:spPr>
              <a:xfrm rot="2650478">
                <a:off x="4339418" y="8225164"/>
                <a:ext cx="854132" cy="44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MT-A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60;p3">
              <a:extLst>
                <a:ext uri="{FF2B5EF4-FFF2-40B4-BE49-F238E27FC236}">
                  <a16:creationId xmlns:a16="http://schemas.microsoft.com/office/drawing/2014/main" id="{5F429D3C-C627-4A30-A416-EBB93566F8FD}"/>
                </a:ext>
              </a:extLst>
            </p:cNvPr>
            <p:cNvGrpSpPr/>
            <p:nvPr/>
          </p:nvGrpSpPr>
          <p:grpSpPr>
            <a:xfrm>
              <a:off x="1057343" y="3190646"/>
              <a:ext cx="886014" cy="744694"/>
              <a:chOff x="3905026" y="7991080"/>
              <a:chExt cx="919718" cy="911296"/>
            </a:xfrm>
          </p:grpSpPr>
          <p:cxnSp>
            <p:nvCxnSpPr>
              <p:cNvPr id="38" name="Google Shape;161;p3">
                <a:extLst>
                  <a:ext uri="{FF2B5EF4-FFF2-40B4-BE49-F238E27FC236}">
                    <a16:creationId xmlns:a16="http://schemas.microsoft.com/office/drawing/2014/main" id="{12FD9ABE-9190-4A36-B7A7-0D45B56D89FB}"/>
                  </a:ext>
                </a:extLst>
              </p:cNvPr>
              <p:cNvCxnSpPr/>
              <p:nvPr/>
            </p:nvCxnSpPr>
            <p:spPr>
              <a:xfrm>
                <a:off x="4041409" y="8090089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9" name="Google Shape;162;p3">
                <a:extLst>
                  <a:ext uri="{FF2B5EF4-FFF2-40B4-BE49-F238E27FC236}">
                    <a16:creationId xmlns:a16="http://schemas.microsoft.com/office/drawing/2014/main" id="{BA151A10-B23A-4E20-A5FE-2CE8EE64B798}"/>
                  </a:ext>
                </a:extLst>
              </p:cNvPr>
              <p:cNvSpPr txBox="1"/>
              <p:nvPr/>
            </p:nvSpPr>
            <p:spPr>
              <a:xfrm rot="2650478">
                <a:off x="3937819" y="8226366"/>
                <a:ext cx="854132" cy="44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RNAseq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63;p3">
              <a:extLst>
                <a:ext uri="{FF2B5EF4-FFF2-40B4-BE49-F238E27FC236}">
                  <a16:creationId xmlns:a16="http://schemas.microsoft.com/office/drawing/2014/main" id="{541C1797-DB56-44B3-AE6A-91E6CD03E181}"/>
                </a:ext>
              </a:extLst>
            </p:cNvPr>
            <p:cNvGrpSpPr/>
            <p:nvPr/>
          </p:nvGrpSpPr>
          <p:grpSpPr>
            <a:xfrm>
              <a:off x="3050044" y="3181122"/>
              <a:ext cx="886014" cy="744695"/>
              <a:chOff x="4719233" y="7977112"/>
              <a:chExt cx="919719" cy="911297"/>
            </a:xfrm>
          </p:grpSpPr>
          <p:cxnSp>
            <p:nvCxnSpPr>
              <p:cNvPr id="36" name="Google Shape;164;p3">
                <a:extLst>
                  <a:ext uri="{FF2B5EF4-FFF2-40B4-BE49-F238E27FC236}">
                    <a16:creationId xmlns:a16="http://schemas.microsoft.com/office/drawing/2014/main" id="{1F5B082A-7D01-40F0-ADF0-2445822A65AC}"/>
                  </a:ext>
                </a:extLst>
              </p:cNvPr>
              <p:cNvCxnSpPr/>
              <p:nvPr/>
            </p:nvCxnSpPr>
            <p:spPr>
              <a:xfrm>
                <a:off x="4857570" y="8087195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7" name="Google Shape;165;p3">
                <a:extLst>
                  <a:ext uri="{FF2B5EF4-FFF2-40B4-BE49-F238E27FC236}">
                    <a16:creationId xmlns:a16="http://schemas.microsoft.com/office/drawing/2014/main" id="{DDEAE479-3A32-4A83-801F-8EB722981F41}"/>
                  </a:ext>
                </a:extLst>
              </p:cNvPr>
              <p:cNvSpPr txBox="1"/>
              <p:nvPr/>
            </p:nvSpPr>
            <p:spPr>
              <a:xfrm rot="2650478">
                <a:off x="4752026" y="8212397"/>
                <a:ext cx="854132" cy="440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MT-D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166;p3">
              <a:extLst>
                <a:ext uri="{FF2B5EF4-FFF2-40B4-BE49-F238E27FC236}">
                  <a16:creationId xmlns:a16="http://schemas.microsoft.com/office/drawing/2014/main" id="{D5BF5742-44DB-40DF-985F-A749C047EF85}"/>
                </a:ext>
              </a:extLst>
            </p:cNvPr>
            <p:cNvGrpSpPr/>
            <p:nvPr/>
          </p:nvGrpSpPr>
          <p:grpSpPr>
            <a:xfrm>
              <a:off x="2549933" y="3186328"/>
              <a:ext cx="886014" cy="744695"/>
              <a:chOff x="4306625" y="7989878"/>
              <a:chExt cx="919718" cy="911296"/>
            </a:xfrm>
          </p:grpSpPr>
          <p:cxnSp>
            <p:nvCxnSpPr>
              <p:cNvPr id="34" name="Google Shape;167;p3">
                <a:extLst>
                  <a:ext uri="{FF2B5EF4-FFF2-40B4-BE49-F238E27FC236}">
                    <a16:creationId xmlns:a16="http://schemas.microsoft.com/office/drawing/2014/main" id="{2F3CB668-C3DD-4396-8CBA-252BF1DE56CA}"/>
                  </a:ext>
                </a:extLst>
              </p:cNvPr>
              <p:cNvCxnSpPr/>
              <p:nvPr/>
            </p:nvCxnSpPr>
            <p:spPr>
              <a:xfrm>
                <a:off x="4443008" y="8088888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5" name="Google Shape;168;p3">
                <a:extLst>
                  <a:ext uri="{FF2B5EF4-FFF2-40B4-BE49-F238E27FC236}">
                    <a16:creationId xmlns:a16="http://schemas.microsoft.com/office/drawing/2014/main" id="{FF0FBA36-A5F6-4D3F-8941-2234963A8F52}"/>
                  </a:ext>
                </a:extLst>
              </p:cNvPr>
              <p:cNvSpPr txBox="1"/>
              <p:nvPr/>
            </p:nvSpPr>
            <p:spPr>
              <a:xfrm rot="2650478">
                <a:off x="4339418" y="8225164"/>
                <a:ext cx="854132" cy="44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MT-C</a:t>
                </a:r>
                <a:endParaRPr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169;p3">
              <a:extLst>
                <a:ext uri="{FF2B5EF4-FFF2-40B4-BE49-F238E27FC236}">
                  <a16:creationId xmlns:a16="http://schemas.microsoft.com/office/drawing/2014/main" id="{7828B5FD-FC8E-40B9-A32E-590888B88F86}"/>
                </a:ext>
              </a:extLst>
            </p:cNvPr>
            <p:cNvGrpSpPr/>
            <p:nvPr/>
          </p:nvGrpSpPr>
          <p:grpSpPr>
            <a:xfrm>
              <a:off x="4026210" y="3177279"/>
              <a:ext cx="886014" cy="744695"/>
              <a:chOff x="4719233" y="7977112"/>
              <a:chExt cx="919719" cy="911297"/>
            </a:xfrm>
          </p:grpSpPr>
          <p:cxnSp>
            <p:nvCxnSpPr>
              <p:cNvPr id="32" name="Google Shape;170;p3">
                <a:extLst>
                  <a:ext uri="{FF2B5EF4-FFF2-40B4-BE49-F238E27FC236}">
                    <a16:creationId xmlns:a16="http://schemas.microsoft.com/office/drawing/2014/main" id="{4F400977-B1AD-45A3-B5F0-4971965ABD0B}"/>
                  </a:ext>
                </a:extLst>
              </p:cNvPr>
              <p:cNvCxnSpPr/>
              <p:nvPr/>
            </p:nvCxnSpPr>
            <p:spPr>
              <a:xfrm>
                <a:off x="4857570" y="8087195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3" name="Google Shape;171;p3">
                <a:extLst>
                  <a:ext uri="{FF2B5EF4-FFF2-40B4-BE49-F238E27FC236}">
                    <a16:creationId xmlns:a16="http://schemas.microsoft.com/office/drawing/2014/main" id="{A4AA462C-3191-41F0-BFBC-B324526A8A75}"/>
                  </a:ext>
                </a:extLst>
              </p:cNvPr>
              <p:cNvSpPr txBox="1"/>
              <p:nvPr/>
            </p:nvSpPr>
            <p:spPr>
              <a:xfrm rot="2650478">
                <a:off x="4752026" y="8212397"/>
                <a:ext cx="854132" cy="440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BS-seq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72;p3">
              <a:extLst>
                <a:ext uri="{FF2B5EF4-FFF2-40B4-BE49-F238E27FC236}">
                  <a16:creationId xmlns:a16="http://schemas.microsoft.com/office/drawing/2014/main" id="{6AA0B6D7-4A87-41EC-BC25-EAB46862FD84}"/>
                </a:ext>
              </a:extLst>
            </p:cNvPr>
            <p:cNvGrpSpPr/>
            <p:nvPr/>
          </p:nvGrpSpPr>
          <p:grpSpPr>
            <a:xfrm>
              <a:off x="3533240" y="3186328"/>
              <a:ext cx="886014" cy="744695"/>
              <a:chOff x="3905026" y="7991080"/>
              <a:chExt cx="919718" cy="911296"/>
            </a:xfrm>
          </p:grpSpPr>
          <p:sp>
            <p:nvSpPr>
              <p:cNvPr id="30" name="Google Shape;173;p3">
                <a:extLst>
                  <a:ext uri="{FF2B5EF4-FFF2-40B4-BE49-F238E27FC236}">
                    <a16:creationId xmlns:a16="http://schemas.microsoft.com/office/drawing/2014/main" id="{AA113CD6-4177-47EE-ABD3-0BF20B6339C2}"/>
                  </a:ext>
                </a:extLst>
              </p:cNvPr>
              <p:cNvSpPr txBox="1"/>
              <p:nvPr/>
            </p:nvSpPr>
            <p:spPr>
              <a:xfrm rot="2650478">
                <a:off x="3937819" y="8226365"/>
                <a:ext cx="854132" cy="44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RNAseq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" name="Google Shape;174;p3">
                <a:extLst>
                  <a:ext uri="{FF2B5EF4-FFF2-40B4-BE49-F238E27FC236}">
                    <a16:creationId xmlns:a16="http://schemas.microsoft.com/office/drawing/2014/main" id="{8F81A90B-BF47-43CE-AC87-8D33BF0C95BA}"/>
                  </a:ext>
                </a:extLst>
              </p:cNvPr>
              <p:cNvCxnSpPr/>
              <p:nvPr/>
            </p:nvCxnSpPr>
            <p:spPr>
              <a:xfrm>
                <a:off x="4041409" y="8090089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9" name="Google Shape;175;p3">
              <a:extLst>
                <a:ext uri="{FF2B5EF4-FFF2-40B4-BE49-F238E27FC236}">
                  <a16:creationId xmlns:a16="http://schemas.microsoft.com/office/drawing/2014/main" id="{34853735-BE04-445E-B0DF-61E6E8489D50}"/>
                </a:ext>
              </a:extLst>
            </p:cNvPr>
            <p:cNvGrpSpPr/>
            <p:nvPr/>
          </p:nvGrpSpPr>
          <p:grpSpPr>
            <a:xfrm>
              <a:off x="5035074" y="3173066"/>
              <a:ext cx="886014" cy="744695"/>
              <a:chOff x="4719233" y="7977110"/>
              <a:chExt cx="919719" cy="911297"/>
            </a:xfrm>
          </p:grpSpPr>
          <p:cxnSp>
            <p:nvCxnSpPr>
              <p:cNvPr id="28" name="Google Shape;176;p3">
                <a:extLst>
                  <a:ext uri="{FF2B5EF4-FFF2-40B4-BE49-F238E27FC236}">
                    <a16:creationId xmlns:a16="http://schemas.microsoft.com/office/drawing/2014/main" id="{89349A31-95AF-451D-A692-B2841490C64C}"/>
                  </a:ext>
                </a:extLst>
              </p:cNvPr>
              <p:cNvCxnSpPr/>
              <p:nvPr/>
            </p:nvCxnSpPr>
            <p:spPr>
              <a:xfrm>
                <a:off x="4857570" y="8087195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" name="Google Shape;177;p3">
                <a:extLst>
                  <a:ext uri="{FF2B5EF4-FFF2-40B4-BE49-F238E27FC236}">
                    <a16:creationId xmlns:a16="http://schemas.microsoft.com/office/drawing/2014/main" id="{076A37DD-B353-4A34-B7AF-C50202E75230}"/>
                  </a:ext>
                </a:extLst>
              </p:cNvPr>
              <p:cNvSpPr txBox="1"/>
              <p:nvPr/>
            </p:nvSpPr>
            <p:spPr>
              <a:xfrm rot="2650478">
                <a:off x="4752026" y="8212396"/>
                <a:ext cx="854132" cy="440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BS-seq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178;p3">
              <a:extLst>
                <a:ext uri="{FF2B5EF4-FFF2-40B4-BE49-F238E27FC236}">
                  <a16:creationId xmlns:a16="http://schemas.microsoft.com/office/drawing/2014/main" id="{17C19EB4-1521-4615-8E16-6B6EEFF251D0}"/>
                </a:ext>
              </a:extLst>
            </p:cNvPr>
            <p:cNvGrpSpPr/>
            <p:nvPr/>
          </p:nvGrpSpPr>
          <p:grpSpPr>
            <a:xfrm>
              <a:off x="4542104" y="3182115"/>
              <a:ext cx="886014" cy="744695"/>
              <a:chOff x="3905026" y="7991078"/>
              <a:chExt cx="919718" cy="911296"/>
            </a:xfrm>
          </p:grpSpPr>
          <p:cxnSp>
            <p:nvCxnSpPr>
              <p:cNvPr id="26" name="Google Shape;179;p3">
                <a:extLst>
                  <a:ext uri="{FF2B5EF4-FFF2-40B4-BE49-F238E27FC236}">
                    <a16:creationId xmlns:a16="http://schemas.microsoft.com/office/drawing/2014/main" id="{ED40EE6C-F331-44DA-9893-86B1B1B14454}"/>
                  </a:ext>
                </a:extLst>
              </p:cNvPr>
              <p:cNvCxnSpPr/>
              <p:nvPr/>
            </p:nvCxnSpPr>
            <p:spPr>
              <a:xfrm>
                <a:off x="4041409" y="8090089"/>
                <a:ext cx="21876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" name="Google Shape;180;p3">
                <a:extLst>
                  <a:ext uri="{FF2B5EF4-FFF2-40B4-BE49-F238E27FC236}">
                    <a16:creationId xmlns:a16="http://schemas.microsoft.com/office/drawing/2014/main" id="{E7818BE6-C5EC-4C5D-8FE1-BD70ECA6C4CB}"/>
                  </a:ext>
                </a:extLst>
              </p:cNvPr>
              <p:cNvSpPr txBox="1"/>
              <p:nvPr/>
            </p:nvSpPr>
            <p:spPr>
              <a:xfrm rot="2650478">
                <a:off x="3937819" y="8226364"/>
                <a:ext cx="854132" cy="44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8325" tIns="98325" rIns="98325" bIns="983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RNAseq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aphicFrame>
          <p:nvGraphicFramePr>
            <p:cNvPr id="21" name="Google Shape;181;p3">
              <a:extLst>
                <a:ext uri="{FF2B5EF4-FFF2-40B4-BE49-F238E27FC236}">
                  <a16:creationId xmlns:a16="http://schemas.microsoft.com/office/drawing/2014/main" id="{27D71859-8582-45BE-A7D3-FD02DB449F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8104013"/>
                </p:ext>
              </p:extLst>
            </p:nvPr>
          </p:nvGraphicFramePr>
          <p:xfrm>
            <a:off x="508766" y="476875"/>
            <a:ext cx="520000" cy="2570125"/>
          </p:xfrm>
          <a:graphic>
            <a:graphicData uri="http://schemas.openxmlformats.org/drawingml/2006/table">
              <a:tbl>
                <a:tblPr>
                  <a:noFill/>
                  <a:tableStyleId>{C40BCA53-4437-402F-8407-3DB8A66174C4}</a:tableStyleId>
                </a:tblPr>
                <a:tblGrid>
                  <a:gridCol w="520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34525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1.0</a:t>
                        </a:r>
                        <a:endParaRPr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4525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0.8</a:t>
                        </a:r>
                        <a:endParaRPr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4525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0.6</a:t>
                        </a:r>
                        <a:endParaRPr sz="1400" u="none" strike="noStrike" cap="none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34525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0.4</a:t>
                        </a:r>
                        <a:endParaRPr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7500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0.2</a:t>
                        </a:r>
                        <a:endParaRPr sz="1400" u="none" strike="noStrike" cap="none"/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34525"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2000"/>
                          <a:buFont typeface="Arial"/>
                          <a:buNone/>
                        </a:pPr>
                        <a:r>
                          <a:rPr lang="en-US" sz="1000" u="none" strike="noStrike" cap="none"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</a:t>
                        </a:r>
                        <a:endParaRPr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2" name="Google Shape;182;p3">
              <a:extLst>
                <a:ext uri="{FF2B5EF4-FFF2-40B4-BE49-F238E27FC236}">
                  <a16:creationId xmlns:a16="http://schemas.microsoft.com/office/drawing/2014/main" id="{7FC0F932-118C-4298-A42F-6544906CE157}"/>
                </a:ext>
              </a:extLst>
            </p:cNvPr>
            <p:cNvSpPr txBox="1"/>
            <p:nvPr/>
          </p:nvSpPr>
          <p:spPr>
            <a:xfrm rot="-5400000">
              <a:off x="-387881" y="1667967"/>
              <a:ext cx="1661687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Proportion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183;p3">
              <a:extLst>
                <a:ext uri="{FF2B5EF4-FFF2-40B4-BE49-F238E27FC236}">
                  <a16:creationId xmlns:a16="http://schemas.microsoft.com/office/drawing/2014/main" id="{49FBD045-4950-4D74-8E86-9752F1AFEB1E}"/>
                </a:ext>
              </a:extLst>
            </p:cNvPr>
            <p:cNvCxnSpPr/>
            <p:nvPr/>
          </p:nvCxnSpPr>
          <p:spPr>
            <a:xfrm>
              <a:off x="4549612" y="2916761"/>
              <a:ext cx="85606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184;p3">
              <a:extLst>
                <a:ext uri="{FF2B5EF4-FFF2-40B4-BE49-F238E27FC236}">
                  <a16:creationId xmlns:a16="http://schemas.microsoft.com/office/drawing/2014/main" id="{FA8D9090-EF83-43F3-964B-AED6E18CBFBA}"/>
                </a:ext>
              </a:extLst>
            </p:cNvPr>
            <p:cNvCxnSpPr/>
            <p:nvPr/>
          </p:nvCxnSpPr>
          <p:spPr>
            <a:xfrm>
              <a:off x="5555571" y="2932887"/>
              <a:ext cx="85606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" name="Google Shape;185;p3">
              <a:extLst>
                <a:ext uri="{FF2B5EF4-FFF2-40B4-BE49-F238E27FC236}">
                  <a16:creationId xmlns:a16="http://schemas.microsoft.com/office/drawing/2014/main" id="{E3E16B69-9844-4849-9858-D62A73B41F69}"/>
                </a:ext>
              </a:extLst>
            </p:cNvPr>
            <p:cNvSpPr txBox="1"/>
            <p:nvPr/>
          </p:nvSpPr>
          <p:spPr>
            <a:xfrm>
              <a:off x="6637958" y="550941"/>
              <a:ext cx="1335116" cy="3678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p-m</a:t>
              </a:r>
              <a:r>
                <a:rPr lang="en-US" sz="1100" b="0" i="0" u="none" strike="noStrike" cap="none" baseline="30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Cs per read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44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202</Words>
  <Application>Microsoft Office PowerPoint</Application>
  <PresentationFormat>Widescreen</PresentationFormat>
  <Paragraphs>68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6</cp:revision>
  <dcterms:created xsi:type="dcterms:W3CDTF">2021-09-29T02:01:16Z</dcterms:created>
  <dcterms:modified xsi:type="dcterms:W3CDTF">2022-02-01T19:02:29Z</dcterms:modified>
</cp:coreProperties>
</file>