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4630400" cy="10972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ipAPkFOC81rrXdQ0G0QpikfYh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2831" autoAdjust="0"/>
  </p:normalViewPr>
  <p:slideViewPr>
    <p:cSldViewPr snapToGrid="0">
      <p:cViewPr varScale="1">
        <p:scale>
          <a:sx n="65" d="100"/>
          <a:sy n="65" d="100"/>
        </p:scale>
        <p:origin x="1854" y="78"/>
      </p:cViewPr>
      <p:guideLst>
        <p:guide orient="horz" pos="3456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005841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846324" y="10170162"/>
            <a:ext cx="4938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0332720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005845" y="584210"/>
            <a:ext cx="126188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834465" y="92702"/>
            <a:ext cx="6961800" cy="1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189" lvl="0" indent="-3682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377" lvl="1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566" lvl="2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754" lvl="3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5943" lvl="4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131" lvl="5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320" lvl="6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509" lvl="7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697" lvl="8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005841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846324" y="10170162"/>
            <a:ext cx="4938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10332720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398110" y="3656258"/>
            <a:ext cx="9298500" cy="3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997151" y="592858"/>
            <a:ext cx="9298500" cy="9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189" lvl="0" indent="-3682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377" lvl="1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566" lvl="2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754" lvl="3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5943" lvl="4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131" lvl="5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320" lvl="6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509" lvl="7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697" lvl="8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005841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846324" y="10170162"/>
            <a:ext cx="4938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0332720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498733" y="1588427"/>
            <a:ext cx="13632800" cy="4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498720" y="6046133"/>
            <a:ext cx="13632800" cy="1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3555932" y="9948197"/>
            <a:ext cx="8776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98720" y="4588481"/>
            <a:ext cx="13632800" cy="1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13555932" y="9948197"/>
            <a:ext cx="8776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98720" y="949387"/>
            <a:ext cx="136328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98720" y="2458613"/>
            <a:ext cx="136328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189" lvl="0" indent="-42544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377" lvl="1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66" lvl="2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754" lvl="3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5943" lvl="4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131" lvl="5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320" lvl="6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509" lvl="7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697" lvl="8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13555932" y="9948197"/>
            <a:ext cx="8776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98720" y="949387"/>
            <a:ext cx="136328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98720" y="2458613"/>
            <a:ext cx="63996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189" lvl="0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377" lvl="1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566" lvl="2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754" lvl="3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5943" lvl="4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131" lvl="5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320" lvl="6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509" lvl="7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697" lvl="8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7731840" y="2458613"/>
            <a:ext cx="63996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189" lvl="0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377" lvl="1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566" lvl="2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754" lvl="3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5943" lvl="4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131" lvl="5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320" lvl="6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509" lvl="7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697" lvl="8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13555932" y="9948197"/>
            <a:ext cx="8776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98720" y="949387"/>
            <a:ext cx="136328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13555932" y="9948197"/>
            <a:ext cx="8776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98720" y="1185281"/>
            <a:ext cx="44928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498720" y="2964480"/>
            <a:ext cx="4492800" cy="6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189" lvl="0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377" lvl="1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566" lvl="2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754" lvl="3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5943" lvl="4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131" lvl="5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320" lvl="6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509" lvl="7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697" lvl="8" indent="-3619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13555932" y="9948197"/>
            <a:ext cx="8776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784400" y="960320"/>
            <a:ext cx="10188400" cy="8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13555932" y="9948197"/>
            <a:ext cx="8776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7315200" y="-268"/>
            <a:ext cx="7315200" cy="109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56451" tIns="156451" rIns="156451" bIns="15645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424800" y="2630773"/>
            <a:ext cx="6472400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424800" y="5979893"/>
            <a:ext cx="6472400" cy="2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7903200" y="1544693"/>
            <a:ext cx="6139200" cy="7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189" lvl="0" indent="-42544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377" lvl="1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66" lvl="2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754" lvl="3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5943" lvl="4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131" lvl="5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320" lvl="6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509" lvl="7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697" lvl="8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13555932" y="9948197"/>
            <a:ext cx="8776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005845" y="584210"/>
            <a:ext cx="126188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dt" idx="10"/>
          </p:nvPr>
        </p:nvSpPr>
        <p:spPr>
          <a:xfrm>
            <a:off x="1005841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ftr" idx="11"/>
          </p:nvPr>
        </p:nvSpPr>
        <p:spPr>
          <a:xfrm>
            <a:off x="4846324" y="10170162"/>
            <a:ext cx="4938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0332720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498720" y="9025228"/>
            <a:ext cx="95980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13555932" y="9948197"/>
            <a:ext cx="8776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 hasCustomPrompt="1"/>
          </p:nvPr>
        </p:nvSpPr>
        <p:spPr>
          <a:xfrm>
            <a:off x="498720" y="2359733"/>
            <a:ext cx="13632800" cy="4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4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4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4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4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4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4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4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4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499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498720" y="6724747"/>
            <a:ext cx="13632800" cy="27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189" lvl="0" indent="-42544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377" lvl="1" indent="-38099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66" lvl="2" indent="-38099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754" lvl="3" indent="-38099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5943" lvl="4" indent="-38099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131" lvl="5" indent="-38099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320" lvl="6" indent="-38099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509" lvl="7" indent="-38099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697" lvl="8" indent="-38099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13555932" y="9948197"/>
            <a:ext cx="8776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13555932" y="9948197"/>
            <a:ext cx="8776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005845" y="584210"/>
            <a:ext cx="126188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005845" y="2921002"/>
            <a:ext cx="126188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189" lvl="0" indent="-3682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377" lvl="1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566" lvl="2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754" lvl="3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5943" lvl="4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131" lvl="5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320" lvl="6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509" lvl="7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697" lvl="8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1005841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4846324" y="10170162"/>
            <a:ext cx="4938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0332720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ctrTitle"/>
          </p:nvPr>
        </p:nvSpPr>
        <p:spPr>
          <a:xfrm>
            <a:off x="1097280" y="1795781"/>
            <a:ext cx="12436000" cy="3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1828800" y="5763263"/>
            <a:ext cx="10972800" cy="26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1005841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4846324" y="10170162"/>
            <a:ext cx="4938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0332720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998225" y="2735591"/>
            <a:ext cx="12618800" cy="4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998225" y="7343152"/>
            <a:ext cx="12618800" cy="2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1005841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4846324" y="10170162"/>
            <a:ext cx="4938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0332720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005845" y="584210"/>
            <a:ext cx="126188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1005841" y="2921002"/>
            <a:ext cx="62180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189" lvl="0" indent="-3682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377" lvl="1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566" lvl="2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754" lvl="3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5943" lvl="4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131" lvl="5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320" lvl="6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509" lvl="7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697" lvl="8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7406641" y="2921002"/>
            <a:ext cx="62180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189" lvl="0" indent="-3682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377" lvl="1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566" lvl="2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754" lvl="3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5943" lvl="4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131" lvl="5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320" lvl="6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509" lvl="7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697" lvl="8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1005841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846324" y="10170162"/>
            <a:ext cx="4938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0332720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1007748" y="584210"/>
            <a:ext cx="126188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1007755" y="2689864"/>
            <a:ext cx="61892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007755" y="4008127"/>
            <a:ext cx="6189200" cy="58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189" lvl="0" indent="-3682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377" lvl="1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566" lvl="2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754" lvl="3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5943" lvl="4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131" lvl="5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320" lvl="6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509" lvl="7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697" lvl="8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7406641" y="2689864"/>
            <a:ext cx="62200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4"/>
          </p:nvPr>
        </p:nvSpPr>
        <p:spPr>
          <a:xfrm>
            <a:off x="7406641" y="4008127"/>
            <a:ext cx="6220000" cy="58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189" lvl="0" indent="-3682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377" lvl="1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566" lvl="2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754" lvl="3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5943" lvl="4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131" lvl="5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320" lvl="6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509" lvl="7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697" lvl="8" indent="-3682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005841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846324" y="10170162"/>
            <a:ext cx="4938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0332720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007752" y="731520"/>
            <a:ext cx="47192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6219825" y="1579883"/>
            <a:ext cx="7407200" cy="7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189" lvl="0" indent="-4381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1pPr>
            <a:lvl2pPr marL="914377" lvl="1" indent="-41274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2pPr>
            <a:lvl3pPr marL="1371566" lvl="2" indent="-39369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754" lvl="3" indent="-36194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marL="2285943" lvl="4" indent="-36194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marL="2743131" lvl="5" indent="-36194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320" lvl="6" indent="-36194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509" lvl="7" indent="-36194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697" lvl="8" indent="-36194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007752" y="3291840"/>
            <a:ext cx="4719200" cy="6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005841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846324" y="10170162"/>
            <a:ext cx="4938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0332720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007752" y="731520"/>
            <a:ext cx="47192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6219825" y="1579883"/>
            <a:ext cx="7407200" cy="77979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007752" y="3291840"/>
            <a:ext cx="4719200" cy="6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005841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846324" y="10170162"/>
            <a:ext cx="4938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10332720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005845" y="584210"/>
            <a:ext cx="126188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005845" y="2921002"/>
            <a:ext cx="126188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005841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846324" y="10170162"/>
            <a:ext cx="4938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0332720" y="10170162"/>
            <a:ext cx="329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498720" y="949387"/>
            <a:ext cx="136328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498720" y="2458613"/>
            <a:ext cx="136328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13555932" y="9948197"/>
            <a:ext cx="8776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6C9659D4-F8D0-49E6-8CE0-1EDADB6A20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08" t="20692" r="6833" b="21801"/>
          <a:stretch/>
        </p:blipFill>
        <p:spPr>
          <a:xfrm>
            <a:off x="897899" y="6933895"/>
            <a:ext cx="3623295" cy="1577532"/>
          </a:xfrm>
          <a:prstGeom prst="rect">
            <a:avLst/>
          </a:prstGeom>
        </p:spPr>
      </p:pic>
      <p:pic>
        <p:nvPicPr>
          <p:cNvPr id="31" name="Picture 30" descr="A picture containing chart&#10;&#10;Description automatically generated">
            <a:extLst>
              <a:ext uri="{FF2B5EF4-FFF2-40B4-BE49-F238E27FC236}">
                <a16:creationId xmlns:a16="http://schemas.microsoft.com/office/drawing/2014/main" id="{20B2266D-A54F-4D2F-8D37-5C531FD745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15" b="10489"/>
          <a:stretch/>
        </p:blipFill>
        <p:spPr>
          <a:xfrm>
            <a:off x="6225546" y="266942"/>
            <a:ext cx="2209841" cy="3438752"/>
          </a:xfrm>
          <a:prstGeom prst="rect">
            <a:avLst/>
          </a:prstGeom>
        </p:spPr>
      </p:pic>
      <p:pic>
        <p:nvPicPr>
          <p:cNvPr id="29" name="Picture 28" descr="Chart, bar chart&#10;&#10;Description automatically generated">
            <a:extLst>
              <a:ext uri="{FF2B5EF4-FFF2-40B4-BE49-F238E27FC236}">
                <a16:creationId xmlns:a16="http://schemas.microsoft.com/office/drawing/2014/main" id="{44A1D010-6ED9-4191-AD45-C3B02D15C1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969" t="5195" b="10253"/>
          <a:stretch/>
        </p:blipFill>
        <p:spPr>
          <a:xfrm>
            <a:off x="1682743" y="328843"/>
            <a:ext cx="2136527" cy="3376851"/>
          </a:xfrm>
          <a:prstGeom prst="rect">
            <a:avLst/>
          </a:prstGeom>
        </p:spPr>
      </p:pic>
      <p:sp>
        <p:nvSpPr>
          <p:cNvPr id="130" name="Google Shape;130;p1"/>
          <p:cNvSpPr txBox="1"/>
          <p:nvPr/>
        </p:nvSpPr>
        <p:spPr>
          <a:xfrm>
            <a:off x="204016" y="46266"/>
            <a:ext cx="1877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400"/>
            </a:pPr>
            <a:r>
              <a:rPr lang="en" sz="2000" b="1" dirty="0"/>
              <a:t>A</a:t>
            </a:r>
            <a:endParaRPr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96B41A-41E2-4ADB-AD41-73DE0FB447F7}"/>
              </a:ext>
            </a:extLst>
          </p:cNvPr>
          <p:cNvGrpSpPr/>
          <p:nvPr/>
        </p:nvGrpSpPr>
        <p:grpSpPr>
          <a:xfrm>
            <a:off x="310168" y="4377492"/>
            <a:ext cx="4261774" cy="4345804"/>
            <a:chOff x="4600017" y="4867531"/>
            <a:chExt cx="4261773" cy="434580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64849BB-56DF-4F0B-B5E7-224AC4F955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3043" t="24335" r="6603" b="21385"/>
            <a:stretch/>
          </p:blipFill>
          <p:spPr>
            <a:xfrm>
              <a:off x="5192238" y="5620411"/>
              <a:ext cx="3669552" cy="1519517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320D02F-168D-45D0-9918-35A0DF763B04}"/>
                </a:ext>
              </a:extLst>
            </p:cNvPr>
            <p:cNvGrpSpPr/>
            <p:nvPr/>
          </p:nvGrpSpPr>
          <p:grpSpPr>
            <a:xfrm>
              <a:off x="4718066" y="5271839"/>
              <a:ext cx="4039203" cy="3941496"/>
              <a:chOff x="1179344" y="3841712"/>
              <a:chExt cx="4039203" cy="3941496"/>
            </a:xfrm>
          </p:grpSpPr>
          <p:grpSp>
            <p:nvGrpSpPr>
              <p:cNvPr id="132" name="Google Shape;132;p1"/>
              <p:cNvGrpSpPr/>
              <p:nvPr/>
            </p:nvGrpSpPr>
            <p:grpSpPr>
              <a:xfrm>
                <a:off x="1179344" y="3848258"/>
                <a:ext cx="3853296" cy="3934950"/>
                <a:chOff x="910701" y="3827988"/>
                <a:chExt cx="3853296" cy="3934950"/>
              </a:xfrm>
            </p:grpSpPr>
            <p:grpSp>
              <p:nvGrpSpPr>
                <p:cNvPr id="133" name="Google Shape;133;p1"/>
                <p:cNvGrpSpPr/>
                <p:nvPr/>
              </p:nvGrpSpPr>
              <p:grpSpPr>
                <a:xfrm>
                  <a:off x="1775209" y="3827988"/>
                  <a:ext cx="2988788" cy="3934950"/>
                  <a:chOff x="570863" y="3843938"/>
                  <a:chExt cx="2988788" cy="3934950"/>
                </a:xfrm>
              </p:grpSpPr>
              <p:sp>
                <p:nvSpPr>
                  <p:cNvPr id="138" name="Google Shape;138;p1"/>
                  <p:cNvSpPr txBox="1"/>
                  <p:nvPr/>
                </p:nvSpPr>
                <p:spPr>
                  <a:xfrm>
                    <a:off x="570863" y="3843938"/>
                    <a:ext cx="2825514" cy="2929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51" tIns="34275" rIns="68551" bIns="34275" anchor="t" anchorCtr="0">
                    <a:noAutofit/>
                  </a:bodyPr>
                  <a:lstStyle/>
                  <a:p>
                    <a:pPr>
                      <a:buSzPts val="1800"/>
                    </a:pPr>
                    <a:r>
                      <a:rPr lang="en" sz="2000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Calibri"/>
                        <a:sym typeface="Calibri"/>
                      </a:rPr>
                      <a:t>Mitochondrial RNA</a:t>
                    </a:r>
                    <a:endParaRPr sz="2000" dirty="0">
                      <a:latin typeface="+mn-lt"/>
                    </a:endParaRPr>
                  </a:p>
                </p:txBody>
              </p:sp>
              <p:sp>
                <p:nvSpPr>
                  <p:cNvPr id="141" name="Google Shape;141;p1"/>
                  <p:cNvSpPr txBox="1"/>
                  <p:nvPr/>
                </p:nvSpPr>
                <p:spPr>
                  <a:xfrm>
                    <a:off x="627250" y="5789707"/>
                    <a:ext cx="1679423" cy="2929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51" tIns="34275" rIns="68551" bIns="34275" anchor="t" anchorCtr="0">
                    <a:noAutofit/>
                  </a:bodyPr>
                  <a:lstStyle/>
                  <a:p>
                    <a:pPr>
                      <a:buSzPts val="1800"/>
                    </a:pPr>
                    <a:r>
                      <a:rPr lang="en" sz="2000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Calibri"/>
                        <a:sym typeface="Calibri"/>
                      </a:rPr>
                      <a:t>Huang</a:t>
                    </a:r>
                    <a:endParaRPr sz="2000" dirty="0">
                      <a:latin typeface="+mn-lt"/>
                    </a:endParaRPr>
                  </a:p>
                </p:txBody>
              </p:sp>
              <p:sp>
                <p:nvSpPr>
                  <p:cNvPr id="142" name="Google Shape;142;p1"/>
                  <p:cNvSpPr txBox="1"/>
                  <p:nvPr/>
                </p:nvSpPr>
                <p:spPr>
                  <a:xfrm>
                    <a:off x="734137" y="7485987"/>
                    <a:ext cx="2825514" cy="2929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51" tIns="34275" rIns="68551" bIns="34275" anchor="t" anchorCtr="0">
                    <a:noAutofit/>
                  </a:bodyPr>
                  <a:lstStyle/>
                  <a:p>
                    <a:pPr algn="ctr">
                      <a:buSzPts val="1800"/>
                    </a:pPr>
                    <a:r>
                      <a:rPr lang="en" sz="2000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Calibri"/>
                        <a:sym typeface="Calibri"/>
                      </a:rPr>
                      <a:t>Position (bp)</a:t>
                    </a:r>
                    <a:endParaRPr sz="2000" dirty="0">
                      <a:latin typeface="+mn-lt"/>
                    </a:endParaRPr>
                  </a:p>
                </p:txBody>
              </p:sp>
            </p:grpSp>
            <p:sp>
              <p:nvSpPr>
                <p:cNvPr id="143" name="Google Shape;143;p1"/>
                <p:cNvSpPr txBox="1"/>
                <p:nvPr/>
              </p:nvSpPr>
              <p:spPr>
                <a:xfrm rot="16200000">
                  <a:off x="-355605" y="5711691"/>
                  <a:ext cx="2825514" cy="2929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51" tIns="34275" rIns="68551" bIns="34275" anchor="t" anchorCtr="0">
                  <a:noAutofit/>
                </a:bodyPr>
                <a:lstStyle/>
                <a:p>
                  <a:pPr algn="ctr">
                    <a:buSzPts val="1800"/>
                  </a:pPr>
                  <a:r>
                    <a:rPr lang="en" sz="2000" dirty="0">
                      <a:solidFill>
                        <a:schemeClr val="dk1"/>
                      </a:solidFill>
                      <a:latin typeface="+mn-lt"/>
                      <a:ea typeface="Calibri"/>
                      <a:cs typeface="Calibri"/>
                      <a:sym typeface="Calibri"/>
                    </a:rPr>
                    <a:t>Probability</a:t>
                  </a:r>
                  <a:endParaRPr sz="2000" dirty="0">
                    <a:latin typeface="+mn-lt"/>
                  </a:endParaRPr>
                </a:p>
              </p:txBody>
            </p:sp>
          </p:grpSp>
          <p:sp>
            <p:nvSpPr>
              <p:cNvPr id="81" name="Google Shape;138;p1">
                <a:extLst>
                  <a:ext uri="{FF2B5EF4-FFF2-40B4-BE49-F238E27FC236}">
                    <a16:creationId xmlns:a16="http://schemas.microsoft.com/office/drawing/2014/main" id="{DB29D871-8943-4512-988A-27635AB89123}"/>
                  </a:ext>
                </a:extLst>
              </p:cNvPr>
              <p:cNvSpPr txBox="1"/>
              <p:nvPr/>
            </p:nvSpPr>
            <p:spPr>
              <a:xfrm>
                <a:off x="3837892" y="3841712"/>
                <a:ext cx="1380655" cy="345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1" tIns="34275" rIns="68551" bIns="34275" anchor="t" anchorCtr="0">
                <a:noAutofit/>
              </a:bodyPr>
              <a:lstStyle/>
              <a:p>
                <a:pPr algn="r">
                  <a:buSzPts val="1800"/>
                </a:pPr>
                <a:r>
                  <a:rPr lang="en" sz="2000" dirty="0">
                    <a:solidFill>
                      <a:schemeClr val="dk1"/>
                    </a:solidFill>
                    <a:latin typeface="+mn-lt"/>
                    <a:ea typeface="Calibri"/>
                    <a:cs typeface="Calibri"/>
                    <a:sym typeface="Calibri"/>
                  </a:rPr>
                  <a:t>N=77</a:t>
                </a:r>
                <a:endParaRPr sz="2000" dirty="0">
                  <a:latin typeface="+mn-lt"/>
                </a:endParaRPr>
              </a:p>
            </p:txBody>
          </p:sp>
          <p:sp>
            <p:nvSpPr>
              <p:cNvPr id="83" name="Google Shape;138;p1">
                <a:extLst>
                  <a:ext uri="{FF2B5EF4-FFF2-40B4-BE49-F238E27FC236}">
                    <a16:creationId xmlns:a16="http://schemas.microsoft.com/office/drawing/2014/main" id="{0B7422B0-C0D7-4CD7-9EAD-2454ECBA4B0E}"/>
                  </a:ext>
                </a:extLst>
              </p:cNvPr>
              <p:cNvSpPr txBox="1"/>
              <p:nvPr/>
            </p:nvSpPr>
            <p:spPr>
              <a:xfrm>
                <a:off x="3811764" y="5803565"/>
                <a:ext cx="1380655" cy="345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1" tIns="34275" rIns="68551" bIns="34275" anchor="t" anchorCtr="0">
                <a:noAutofit/>
              </a:bodyPr>
              <a:lstStyle/>
              <a:p>
                <a:pPr algn="r">
                  <a:buSzPts val="1800"/>
                </a:pPr>
                <a:r>
                  <a:rPr lang="en" sz="2000" dirty="0">
                    <a:solidFill>
                      <a:schemeClr val="dk1"/>
                    </a:solidFill>
                    <a:latin typeface="+mn-lt"/>
                    <a:ea typeface="Calibri"/>
                    <a:cs typeface="Calibri"/>
                    <a:sym typeface="Calibri"/>
                  </a:rPr>
                  <a:t>N=684</a:t>
                </a:r>
                <a:endParaRPr sz="2000" dirty="0">
                  <a:latin typeface="+mn-lt"/>
                </a:endParaRPr>
              </a:p>
            </p:txBody>
          </p:sp>
        </p:grpSp>
        <p:sp>
          <p:nvSpPr>
            <p:cNvPr id="107" name="Google Shape;130;p1">
              <a:extLst>
                <a:ext uri="{FF2B5EF4-FFF2-40B4-BE49-F238E27FC236}">
                  <a16:creationId xmlns:a16="http://schemas.microsoft.com/office/drawing/2014/main" id="{18A8CE58-8E7B-43FD-B072-84C396464535}"/>
                </a:ext>
              </a:extLst>
            </p:cNvPr>
            <p:cNvSpPr txBox="1"/>
            <p:nvPr/>
          </p:nvSpPr>
          <p:spPr>
            <a:xfrm>
              <a:off x="4600017" y="4867531"/>
              <a:ext cx="1877400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400"/>
              </a:pPr>
              <a:r>
                <a:rPr lang="en" sz="2000" b="1" dirty="0"/>
                <a:t>D</a:t>
              </a:r>
              <a:endParaRPr sz="2000" dirty="0"/>
            </a:p>
          </p:txBody>
        </p:sp>
      </p:grpSp>
      <p:sp>
        <p:nvSpPr>
          <p:cNvPr id="110" name="Rectangle 1">
            <a:extLst>
              <a:ext uri="{FF2B5EF4-FFF2-40B4-BE49-F238E27FC236}">
                <a16:creationId xmlns:a16="http://schemas.microsoft.com/office/drawing/2014/main" id="{C44B3AAD-C1A9-46DE-B53F-D55DC8ECE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07" y="8971577"/>
            <a:ext cx="1383885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6. Characterization of m5C sites among cellular compartments of mouse NSCs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mapped read count of bisulfite-converted libraries. Bars represent standard deviation.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Methylation calling efficiencies of m5C sites per 107 mapped reads. Mitochondria and Huang replicates are shown in blue and red, respectively.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Overlap of high-confidence m5C sites among NSC mitochondria and Huang muscle tissue datasets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(D)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Sequence logo surrounding high-confidence m5C sites.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(E)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Methylation level of high-confidence m5C sites. Significance was tested for using Wilcoxon Rank-Sum. (F) Distribution of m5C sites across a theoretical binned transcript. Bins were calculated using the length of the sites’ longest transcript. 5’UTR and 3’ UTR positions are indicated by dashed lines at bins 5 and 18, respectively. </a:t>
            </a:r>
          </a:p>
        </p:txBody>
      </p:sp>
      <p:sp>
        <p:nvSpPr>
          <p:cNvPr id="185" name="Google Shape;130;p1">
            <a:extLst>
              <a:ext uri="{FF2B5EF4-FFF2-40B4-BE49-F238E27FC236}">
                <a16:creationId xmlns:a16="http://schemas.microsoft.com/office/drawing/2014/main" id="{52AB2F80-3895-42F8-979C-8ABF9E23747A}"/>
              </a:ext>
            </a:extLst>
          </p:cNvPr>
          <p:cNvSpPr txBox="1"/>
          <p:nvPr/>
        </p:nvSpPr>
        <p:spPr>
          <a:xfrm>
            <a:off x="8967220" y="-3169"/>
            <a:ext cx="1877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400"/>
            </a:pPr>
            <a:r>
              <a:rPr lang="en" sz="2000" b="1" dirty="0"/>
              <a:t>C</a:t>
            </a:r>
            <a:endParaRPr sz="2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FBBC6C-79D2-4374-9E65-AB36288C86DE}"/>
              </a:ext>
            </a:extLst>
          </p:cNvPr>
          <p:cNvGrpSpPr/>
          <p:nvPr/>
        </p:nvGrpSpPr>
        <p:grpSpPr>
          <a:xfrm>
            <a:off x="658400" y="266942"/>
            <a:ext cx="3861833" cy="4432639"/>
            <a:chOff x="485711" y="763658"/>
            <a:chExt cx="3861833" cy="4432639"/>
          </a:xfrm>
        </p:grpSpPr>
        <p:sp>
          <p:nvSpPr>
            <p:cNvPr id="152" name="Google Shape;152;p1"/>
            <p:cNvSpPr txBox="1"/>
            <p:nvPr/>
          </p:nvSpPr>
          <p:spPr>
            <a:xfrm rot="16200000">
              <a:off x="-855840" y="2105209"/>
              <a:ext cx="3616663" cy="9335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1" tIns="34275" rIns="68551" bIns="34275" anchor="t" anchorCtr="0">
              <a:noAutofit/>
            </a:bodyPr>
            <a:lstStyle/>
            <a:p>
              <a:pPr algn="ctr">
                <a:buSzPts val="1800"/>
              </a:pPr>
              <a:r>
                <a:rPr lang="en" sz="20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Average Mapped reads</a:t>
              </a:r>
            </a:p>
            <a:p>
              <a:pPr algn="ctr">
                <a:buSzPts val="1800"/>
              </a:pPr>
              <a:r>
                <a:rPr lang="en" sz="20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 per replicate (x10</a:t>
              </a:r>
              <a:r>
                <a:rPr lang="en" sz="2000" baseline="300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7</a:t>
              </a:r>
              <a:r>
                <a:rPr lang="en" sz="20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)</a:t>
              </a:r>
              <a:endParaRPr sz="2000" dirty="0">
                <a:latin typeface="+mn-lt"/>
              </a:endParaRPr>
            </a:p>
          </p:txBody>
        </p:sp>
        <p:sp>
          <p:nvSpPr>
            <p:cNvPr id="153" name="Google Shape;153;p1"/>
            <p:cNvSpPr txBox="1"/>
            <p:nvPr/>
          </p:nvSpPr>
          <p:spPr>
            <a:xfrm rot="1800000">
              <a:off x="1770023" y="4521418"/>
              <a:ext cx="1576614" cy="674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1" tIns="34275" rIns="68551" bIns="34275" anchor="t" anchorCtr="0">
              <a:noAutofit/>
            </a:bodyPr>
            <a:lstStyle/>
            <a:p>
              <a:pPr>
                <a:buSzPts val="1800"/>
              </a:pPr>
              <a:r>
                <a:rPr lang="en" sz="18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MT RNA</a:t>
              </a:r>
              <a:endParaRPr sz="1800" dirty="0">
                <a:latin typeface="+mn-lt"/>
              </a:endParaRPr>
            </a:p>
          </p:txBody>
        </p:sp>
        <p:sp>
          <p:nvSpPr>
            <p:cNvPr id="156" name="Google Shape;156;p1"/>
            <p:cNvSpPr txBox="1"/>
            <p:nvPr/>
          </p:nvSpPr>
          <p:spPr>
            <a:xfrm rot="1800000">
              <a:off x="2770930" y="4507280"/>
              <a:ext cx="1576614" cy="431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1" tIns="34275" rIns="68551" bIns="34275" anchor="t" anchorCtr="0">
              <a:noAutofit/>
            </a:bodyPr>
            <a:lstStyle/>
            <a:p>
              <a:pPr>
                <a:buSzPts val="1800"/>
              </a:pPr>
              <a:r>
                <a:rPr lang="en" sz="18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Huang</a:t>
              </a:r>
              <a:endParaRPr sz="1800" dirty="0">
                <a:latin typeface="+mn-lt"/>
              </a:endParaRPr>
            </a:p>
          </p:txBody>
        </p:sp>
        <p:graphicFrame>
          <p:nvGraphicFramePr>
            <p:cNvPr id="198" name="Google Shape;183;p1">
              <a:extLst>
                <a:ext uri="{FF2B5EF4-FFF2-40B4-BE49-F238E27FC236}">
                  <a16:creationId xmlns:a16="http://schemas.microsoft.com/office/drawing/2014/main" id="{F690B291-30C7-4273-BAD5-90164DFC0EF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10977981"/>
                </p:ext>
              </p:extLst>
            </p:nvPr>
          </p:nvGraphicFramePr>
          <p:xfrm>
            <a:off x="1159784" y="974170"/>
            <a:ext cx="352335" cy="3438066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35233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3011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-US" sz="1600" u="none" strike="noStrike" cap="none" dirty="0">
                            <a:solidFill>
                              <a:schemeClr val="dk1"/>
                            </a:solidFill>
                          </a:rPr>
                          <a:t>5</a:t>
                        </a:r>
                        <a:endParaRPr sz="16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3725192862"/>
                    </a:ext>
                  </a:extLst>
                </a:tr>
                <a:tr h="573011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1600" b="0" u="none" strike="noStrike" cap="none" dirty="0">
                            <a:solidFill>
                              <a:schemeClr val="dk1"/>
                            </a:solidFill>
                          </a:rPr>
                          <a:t>4</a:t>
                        </a:r>
                        <a:endParaRPr sz="16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3011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1600" b="0" u="none" strike="noStrike" cap="none" dirty="0">
                            <a:solidFill>
                              <a:schemeClr val="dk1"/>
                            </a:solidFill>
                          </a:rPr>
                          <a:t>3</a:t>
                        </a:r>
                        <a:endParaRPr sz="16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3011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1600" b="0" u="none" strike="noStrike" cap="none" dirty="0">
                            <a:solidFill>
                              <a:schemeClr val="dk1"/>
                            </a:solidFill>
                          </a:rPr>
                          <a:t>2</a:t>
                        </a:r>
                        <a:endParaRPr sz="16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73011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1600" b="0" u="none" strike="noStrike" cap="none" dirty="0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6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73011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1600" u="none" strike="noStrike" cap="none" dirty="0">
                            <a:solidFill>
                              <a:schemeClr val="dk1"/>
                            </a:solidFill>
                          </a:rPr>
                          <a:t>0</a:t>
                        </a:r>
                        <a:endParaRPr sz="16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A674BB-9827-414A-BB73-690751B1C75A}"/>
              </a:ext>
            </a:extLst>
          </p:cNvPr>
          <p:cNvGrpSpPr/>
          <p:nvPr/>
        </p:nvGrpSpPr>
        <p:grpSpPr>
          <a:xfrm>
            <a:off x="4881100" y="0"/>
            <a:ext cx="4244169" cy="4706367"/>
            <a:chOff x="4383345" y="473850"/>
            <a:chExt cx="4244169" cy="4706367"/>
          </a:xfrm>
        </p:grpSpPr>
        <p:sp>
          <p:nvSpPr>
            <p:cNvPr id="186" name="Google Shape;153;p1">
              <a:extLst>
                <a:ext uri="{FF2B5EF4-FFF2-40B4-BE49-F238E27FC236}">
                  <a16:creationId xmlns:a16="http://schemas.microsoft.com/office/drawing/2014/main" id="{92B03247-A6C8-4F5C-9197-43732D4ED4C7}"/>
                </a:ext>
              </a:extLst>
            </p:cNvPr>
            <p:cNvSpPr txBox="1"/>
            <p:nvPr/>
          </p:nvSpPr>
          <p:spPr>
            <a:xfrm rot="1800000">
              <a:off x="6021418" y="4505338"/>
              <a:ext cx="1576614" cy="674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1" tIns="34275" rIns="68551" bIns="34275" anchor="t" anchorCtr="0">
              <a:noAutofit/>
            </a:bodyPr>
            <a:lstStyle/>
            <a:p>
              <a:pPr>
                <a:buSzPts val="1800"/>
              </a:pPr>
              <a:r>
                <a:rPr lang="en" sz="18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MT RNA</a:t>
              </a:r>
              <a:endParaRPr sz="1800" dirty="0">
                <a:latin typeface="+mn-lt"/>
              </a:endParaRPr>
            </a:p>
          </p:txBody>
        </p:sp>
        <p:sp>
          <p:nvSpPr>
            <p:cNvPr id="187" name="Google Shape;156;p1">
              <a:extLst>
                <a:ext uri="{FF2B5EF4-FFF2-40B4-BE49-F238E27FC236}">
                  <a16:creationId xmlns:a16="http://schemas.microsoft.com/office/drawing/2014/main" id="{926FBEEF-CCA2-4EE0-B6AC-2A10746295B0}"/>
                </a:ext>
              </a:extLst>
            </p:cNvPr>
            <p:cNvSpPr txBox="1"/>
            <p:nvPr/>
          </p:nvSpPr>
          <p:spPr>
            <a:xfrm rot="1800000">
              <a:off x="7050900" y="4491200"/>
              <a:ext cx="1576614" cy="431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1" tIns="34275" rIns="68551" bIns="34275" anchor="t" anchorCtr="0">
              <a:noAutofit/>
            </a:bodyPr>
            <a:lstStyle/>
            <a:p>
              <a:pPr>
                <a:buSzPts val="1800"/>
              </a:pPr>
              <a:r>
                <a:rPr lang="en" sz="18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Huang</a:t>
              </a:r>
              <a:endParaRPr sz="1800" dirty="0">
                <a:latin typeface="+mn-lt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312F850-24FB-4A4B-8E44-2CF021AC539C}"/>
                </a:ext>
              </a:extLst>
            </p:cNvPr>
            <p:cNvGrpSpPr/>
            <p:nvPr/>
          </p:nvGrpSpPr>
          <p:grpSpPr>
            <a:xfrm>
              <a:off x="4383345" y="473850"/>
              <a:ext cx="3551162" cy="3784654"/>
              <a:chOff x="4383345" y="473850"/>
              <a:chExt cx="3551162" cy="3784654"/>
            </a:xfrm>
          </p:grpSpPr>
          <p:sp>
            <p:nvSpPr>
              <p:cNvPr id="151" name="Google Shape;151;p1"/>
              <p:cNvSpPr txBox="1"/>
              <p:nvPr/>
            </p:nvSpPr>
            <p:spPr>
              <a:xfrm rot="16200000">
                <a:off x="3239877" y="1889708"/>
                <a:ext cx="3700774" cy="10368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1" tIns="34275" rIns="68551" bIns="34275" anchor="t" anchorCtr="0">
                <a:noAutofit/>
              </a:bodyPr>
              <a:lstStyle/>
              <a:p>
                <a:pPr algn="ctr">
                  <a:buSzPts val="1800"/>
                </a:pPr>
                <a:r>
                  <a:rPr lang="en" sz="2000" dirty="0">
                    <a:solidFill>
                      <a:schemeClr val="dk1"/>
                    </a:solidFill>
                    <a:latin typeface="+mn-lt"/>
                    <a:ea typeface="Calibri"/>
                    <a:cs typeface="Calibri"/>
                    <a:sym typeface="Calibri"/>
                  </a:rPr>
                  <a:t>Total p-m</a:t>
                </a:r>
                <a:r>
                  <a:rPr lang="en" sz="2000" baseline="30000" dirty="0">
                    <a:solidFill>
                      <a:schemeClr val="dk1"/>
                    </a:solidFill>
                    <a:latin typeface="+mn-lt"/>
                    <a:ea typeface="Calibri"/>
                    <a:cs typeface="Calibri"/>
                    <a:sym typeface="Calibri"/>
                  </a:rPr>
                  <a:t>5</a:t>
                </a:r>
                <a:r>
                  <a:rPr lang="en" sz="2000" dirty="0">
                    <a:solidFill>
                      <a:schemeClr val="dk1"/>
                    </a:solidFill>
                    <a:latin typeface="+mn-lt"/>
                    <a:ea typeface="Calibri"/>
                    <a:cs typeface="Calibri"/>
                    <a:sym typeface="Calibri"/>
                  </a:rPr>
                  <a:t>C sites per</a:t>
                </a:r>
              </a:p>
              <a:p>
                <a:pPr algn="ctr">
                  <a:buSzPts val="1800"/>
                </a:pPr>
                <a:r>
                  <a:rPr lang="en" sz="2000" dirty="0">
                    <a:solidFill>
                      <a:schemeClr val="dk1"/>
                    </a:solidFill>
                    <a:latin typeface="+mn-lt"/>
                    <a:cs typeface="Calibri"/>
                    <a:sym typeface="Calibri"/>
                  </a:rPr>
                  <a:t>10</a:t>
                </a:r>
                <a:r>
                  <a:rPr lang="en" sz="2000" baseline="30000" dirty="0">
                    <a:solidFill>
                      <a:schemeClr val="dk1"/>
                    </a:solidFill>
                    <a:latin typeface="+mn-lt"/>
                    <a:cs typeface="Calibri"/>
                    <a:sym typeface="Calibri"/>
                  </a:rPr>
                  <a:t>7</a:t>
                </a:r>
                <a:r>
                  <a:rPr lang="en" sz="2000" dirty="0">
                    <a:solidFill>
                      <a:schemeClr val="dk1"/>
                    </a:solidFill>
                    <a:latin typeface="+mn-lt"/>
                    <a:cs typeface="Calibri"/>
                    <a:sym typeface="Calibri"/>
                  </a:rPr>
                  <a:t> mapped reads</a:t>
                </a:r>
                <a:endParaRPr sz="2000" dirty="0">
                  <a:latin typeface="+mn-lt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4E5A9-E54D-4E15-857A-6E935FE478B3}"/>
                  </a:ext>
                </a:extLst>
              </p:cNvPr>
              <p:cNvSpPr txBox="1"/>
              <p:nvPr/>
            </p:nvSpPr>
            <p:spPr>
              <a:xfrm>
                <a:off x="5722966" y="1838702"/>
                <a:ext cx="11676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MT-C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B331FEE-89C7-4361-AC29-BE558800BCB1}"/>
                  </a:ext>
                </a:extLst>
              </p:cNvPr>
              <p:cNvSpPr txBox="1"/>
              <p:nvPr/>
            </p:nvSpPr>
            <p:spPr>
              <a:xfrm>
                <a:off x="6766881" y="1718707"/>
                <a:ext cx="11676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Rep 2/3/4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CE293A1-D322-4D49-AD3A-A2C6F82B41FE}"/>
                  </a:ext>
                </a:extLst>
              </p:cNvPr>
              <p:cNvSpPr txBox="1"/>
              <p:nvPr/>
            </p:nvSpPr>
            <p:spPr>
              <a:xfrm>
                <a:off x="6766882" y="1063727"/>
                <a:ext cx="11676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Rep 1</a:t>
                </a:r>
              </a:p>
            </p:txBody>
          </p:sp>
          <p:graphicFrame>
            <p:nvGraphicFramePr>
              <p:cNvPr id="197" name="Google Shape;183;p1">
                <a:extLst>
                  <a:ext uri="{FF2B5EF4-FFF2-40B4-BE49-F238E27FC236}">
                    <a16:creationId xmlns:a16="http://schemas.microsoft.com/office/drawing/2014/main" id="{6213461A-4D8F-419E-85F5-569AD276175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31838991"/>
                  </p:ext>
                </p:extLst>
              </p:nvPr>
            </p:nvGraphicFramePr>
            <p:xfrm>
              <a:off x="5113492" y="861215"/>
              <a:ext cx="691442" cy="336836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914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81195">
                    <a:tc>
                      <a:txBody>
                        <a:bodyPr/>
                        <a:lstStyle/>
                        <a:p>
                          <a:pPr marL="0" marR="0" lvl="0" indent="0" algn="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000"/>
                            <a:buFont typeface="Arial"/>
                            <a:buNone/>
                          </a:pPr>
                          <a:r>
                            <a:rPr lang="en" sz="1600" b="0" u="none" strike="noStrike" cap="none" dirty="0">
                              <a:solidFill>
                                <a:schemeClr val="dk1"/>
                              </a:solidFill>
                            </a:rPr>
                            <a:t>300</a:t>
                          </a:r>
                          <a:endParaRPr sz="1050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1195">
                    <a:tc>
                      <a:txBody>
                        <a:bodyPr/>
                        <a:lstStyle/>
                        <a:p>
                          <a:pPr marL="0" marR="0" lvl="0" indent="0" algn="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000"/>
                            <a:buFont typeface="Arial"/>
                            <a:buNone/>
                          </a:pPr>
                          <a:r>
                            <a:rPr lang="en" sz="1600" b="0" u="none" strike="noStrike" cap="none" dirty="0">
                              <a:solidFill>
                                <a:schemeClr val="dk1"/>
                              </a:solidFill>
                            </a:rPr>
                            <a:t>250</a:t>
                          </a:r>
                          <a:endParaRPr sz="1050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1195">
                    <a:tc>
                      <a:txBody>
                        <a:bodyPr/>
                        <a:lstStyle/>
                        <a:p>
                          <a:pPr marL="0" marR="0" lvl="0" indent="0" algn="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000"/>
                            <a:buFont typeface="Arial"/>
                            <a:buNone/>
                          </a:pPr>
                          <a:r>
                            <a:rPr lang="en" sz="1600" b="0" u="none" strike="noStrike" cap="none" dirty="0">
                              <a:solidFill>
                                <a:schemeClr val="dk1"/>
                              </a:solidFill>
                            </a:rPr>
                            <a:t>200</a:t>
                          </a:r>
                          <a:endParaRPr sz="1050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1195">
                    <a:tc>
                      <a:txBody>
                        <a:bodyPr/>
                        <a:lstStyle/>
                        <a:p>
                          <a:pPr marL="0" marR="0" lvl="0" indent="0" algn="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000"/>
                            <a:buFont typeface="Arial"/>
                            <a:buNone/>
                          </a:pPr>
                          <a:r>
                            <a:rPr lang="en" sz="1600" b="0" u="none" strike="noStrike" cap="none" dirty="0">
                              <a:solidFill>
                                <a:schemeClr val="dk1"/>
                              </a:solidFill>
                            </a:rPr>
                            <a:t>150</a:t>
                          </a:r>
                          <a:endParaRPr sz="1050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81195">
                    <a:tc>
                      <a:txBody>
                        <a:bodyPr/>
                        <a:lstStyle/>
                        <a:p>
                          <a:pPr marL="0" marR="0" lvl="0" indent="0" algn="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000"/>
                            <a:buFont typeface="Arial"/>
                            <a:buNone/>
                          </a:pPr>
                          <a:r>
                            <a:rPr lang="en-US" sz="1600" u="none" strike="noStrike" cap="none" dirty="0">
                              <a:solidFill>
                                <a:schemeClr val="dk1"/>
                              </a:solidFill>
                            </a:rPr>
                            <a:t>100</a:t>
                          </a:r>
                          <a:endParaRPr sz="1600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/>
                    </a:tc>
                    <a:extLst>
                      <a:ext uri="{0D108BD9-81ED-4DB2-BD59-A6C34878D82A}">
                        <a16:rowId xmlns:a16="http://schemas.microsoft.com/office/drawing/2014/main" val="3249272891"/>
                      </a:ext>
                    </a:extLst>
                  </a:tr>
                  <a:tr h="481195">
                    <a:tc>
                      <a:txBody>
                        <a:bodyPr/>
                        <a:lstStyle/>
                        <a:p>
                          <a:pPr marL="0" marR="0" lvl="0" indent="0" algn="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000"/>
                            <a:buFont typeface="Arial"/>
                            <a:buNone/>
                          </a:pPr>
                          <a:r>
                            <a:rPr lang="en-US" sz="1600" u="none" strike="noStrike" cap="none" dirty="0">
                              <a:solidFill>
                                <a:schemeClr val="dk1"/>
                              </a:solidFill>
                            </a:rPr>
                            <a:t>50</a:t>
                          </a:r>
                          <a:endParaRPr sz="1600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/>
                    </a:tc>
                    <a:extLst>
                      <a:ext uri="{0D108BD9-81ED-4DB2-BD59-A6C34878D82A}">
                        <a16:rowId xmlns:a16="http://schemas.microsoft.com/office/drawing/2014/main" val="1490277018"/>
                      </a:ext>
                    </a:extLst>
                  </a:tr>
                  <a:tr h="481195">
                    <a:tc>
                      <a:txBody>
                        <a:bodyPr/>
                        <a:lstStyle/>
                        <a:p>
                          <a:pPr marL="0" marR="0" lvl="0" indent="0" algn="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000"/>
                            <a:buFont typeface="Arial"/>
                            <a:buNone/>
                          </a:pPr>
                          <a:r>
                            <a:rPr lang="en-US" sz="1600" u="none" strike="noStrike" cap="none" dirty="0">
                              <a:solidFill>
                                <a:schemeClr val="dk1"/>
                              </a:solidFill>
                            </a:rPr>
                            <a:t>0</a:t>
                          </a:r>
                          <a:endParaRPr sz="1600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/>
                    </a:tc>
                    <a:extLst>
                      <a:ext uri="{0D108BD9-81ED-4DB2-BD59-A6C34878D82A}">
                        <a16:rowId xmlns:a16="http://schemas.microsoft.com/office/drawing/2014/main" val="1573250616"/>
                      </a:ext>
                    </a:extLst>
                  </a:tr>
                </a:tbl>
              </a:graphicData>
            </a:graphic>
          </p:graphicFrame>
          <p:sp>
            <p:nvSpPr>
              <p:cNvPr id="199" name="Google Shape;130;p1">
                <a:extLst>
                  <a:ext uri="{FF2B5EF4-FFF2-40B4-BE49-F238E27FC236}">
                    <a16:creationId xmlns:a16="http://schemas.microsoft.com/office/drawing/2014/main" id="{B6E8DC45-3027-4C6B-AC0D-2F67BF37F0C1}"/>
                  </a:ext>
                </a:extLst>
              </p:cNvPr>
              <p:cNvSpPr txBox="1"/>
              <p:nvPr/>
            </p:nvSpPr>
            <p:spPr>
              <a:xfrm>
                <a:off x="4383345" y="473850"/>
                <a:ext cx="1199477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400"/>
                </a:pPr>
                <a:r>
                  <a:rPr lang="en" sz="2000" b="1" dirty="0"/>
                  <a:t>B</a:t>
                </a:r>
                <a:endParaRPr sz="2000" dirty="0"/>
              </a:p>
            </p:txBody>
          </p: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5563D03-9BBE-45F0-B30B-287015C02ACD}"/>
              </a:ext>
            </a:extLst>
          </p:cNvPr>
          <p:cNvSpPr txBox="1"/>
          <p:nvPr/>
        </p:nvSpPr>
        <p:spPr>
          <a:xfrm>
            <a:off x="6248899" y="2384985"/>
            <a:ext cx="116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MT-A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E59DE16-40DC-47D5-A3FB-F370638B4BA6}"/>
              </a:ext>
            </a:extLst>
          </p:cNvPr>
          <p:cNvSpPr txBox="1"/>
          <p:nvPr/>
        </p:nvSpPr>
        <p:spPr>
          <a:xfrm>
            <a:off x="6874700" y="3096208"/>
            <a:ext cx="116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MT-B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4A2CD80-ABB7-41D1-983A-34275311B15D}"/>
              </a:ext>
            </a:extLst>
          </p:cNvPr>
          <p:cNvSpPr txBox="1"/>
          <p:nvPr/>
        </p:nvSpPr>
        <p:spPr>
          <a:xfrm>
            <a:off x="6882560" y="3343218"/>
            <a:ext cx="116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MT-D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EAD517-CCA4-4230-9D9E-850EF5D1BC2F}"/>
              </a:ext>
            </a:extLst>
          </p:cNvPr>
          <p:cNvGrpSpPr/>
          <p:nvPr/>
        </p:nvGrpSpPr>
        <p:grpSpPr>
          <a:xfrm>
            <a:off x="4942379" y="4382245"/>
            <a:ext cx="3871832" cy="4639800"/>
            <a:chOff x="435468" y="4813712"/>
            <a:chExt cx="3871832" cy="4639800"/>
          </a:xfrm>
        </p:grpSpPr>
        <p:pic>
          <p:nvPicPr>
            <p:cNvPr id="33" name="Picture 3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F6C9C94-8F9E-478D-A611-0D7EECA06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0420" b="6667"/>
            <a:stretch/>
          </p:blipFill>
          <p:spPr>
            <a:xfrm>
              <a:off x="1525572" y="5231175"/>
              <a:ext cx="2186371" cy="3381595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DECFA9C-13FB-4C40-A01B-79A89AAF08F3}"/>
                </a:ext>
              </a:extLst>
            </p:cNvPr>
            <p:cNvGrpSpPr/>
            <p:nvPr/>
          </p:nvGrpSpPr>
          <p:grpSpPr>
            <a:xfrm>
              <a:off x="435468" y="4813712"/>
              <a:ext cx="3871832" cy="4639800"/>
              <a:chOff x="9233613" y="295156"/>
              <a:chExt cx="3871832" cy="4639800"/>
            </a:xfrm>
          </p:grpSpPr>
          <p:sp>
            <p:nvSpPr>
              <p:cNvPr id="109" name="Google Shape;130;p1">
                <a:extLst>
                  <a:ext uri="{FF2B5EF4-FFF2-40B4-BE49-F238E27FC236}">
                    <a16:creationId xmlns:a16="http://schemas.microsoft.com/office/drawing/2014/main" id="{C0C9DDEF-5104-4950-851B-C9C3C24D2F3C}"/>
                  </a:ext>
                </a:extLst>
              </p:cNvPr>
              <p:cNvSpPr txBox="1"/>
              <p:nvPr/>
            </p:nvSpPr>
            <p:spPr>
              <a:xfrm>
                <a:off x="9233613" y="295156"/>
                <a:ext cx="1877400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1400"/>
                </a:pPr>
                <a:r>
                  <a:rPr lang="en" sz="2000" b="1" dirty="0"/>
                  <a:t>E</a:t>
                </a:r>
                <a:endParaRPr sz="2000" dirty="0"/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77639563-17C0-46FE-81BC-A6A03F81C53E}"/>
                  </a:ext>
                </a:extLst>
              </p:cNvPr>
              <p:cNvGrpSpPr/>
              <p:nvPr/>
            </p:nvGrpSpPr>
            <p:grpSpPr>
              <a:xfrm>
                <a:off x="9537430" y="808747"/>
                <a:ext cx="942075" cy="3346824"/>
                <a:chOff x="502670" y="8536713"/>
                <a:chExt cx="911956" cy="2463150"/>
              </a:xfrm>
            </p:grpSpPr>
            <p:sp>
              <p:nvSpPr>
                <p:cNvPr id="179" name="Google Shape;234;p26">
                  <a:extLst>
                    <a:ext uri="{FF2B5EF4-FFF2-40B4-BE49-F238E27FC236}">
                      <a16:creationId xmlns:a16="http://schemas.microsoft.com/office/drawing/2014/main" id="{31CC4A97-4DBA-464F-8B8B-C7A8850D34C1}"/>
                    </a:ext>
                  </a:extLst>
                </p:cNvPr>
                <p:cNvSpPr txBox="1"/>
                <p:nvPr/>
              </p:nvSpPr>
              <p:spPr>
                <a:xfrm rot="16200000">
                  <a:off x="-354552" y="9595112"/>
                  <a:ext cx="2030200" cy="315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51" tIns="34275" rIns="68551" bIns="34275" anchor="t" anchorCtr="0">
                  <a:noAutofit/>
                </a:bodyPr>
                <a:lstStyle/>
                <a:p>
                  <a:pPr algn="ctr">
                    <a:buSzPts val="1800"/>
                  </a:pPr>
                  <a:r>
                    <a:rPr lang="en" sz="2000" dirty="0">
                      <a:solidFill>
                        <a:schemeClr val="dk1"/>
                      </a:solidFill>
                      <a:latin typeface="+mn-lt"/>
                      <a:ea typeface="Calibri"/>
                      <a:cs typeface="Calibri"/>
                      <a:sym typeface="Calibri"/>
                    </a:rPr>
                    <a:t>Methylation level</a:t>
                  </a:r>
                  <a:endParaRPr sz="2000" dirty="0">
                    <a:latin typeface="+mn-lt"/>
                  </a:endParaRPr>
                </a:p>
              </p:txBody>
            </p:sp>
            <p:graphicFrame>
              <p:nvGraphicFramePr>
                <p:cNvPr id="174" name="Google Shape;183;p1">
                  <a:extLst>
                    <a:ext uri="{FF2B5EF4-FFF2-40B4-BE49-F238E27FC236}">
                      <a16:creationId xmlns:a16="http://schemas.microsoft.com/office/drawing/2014/main" id="{1D29C087-9FD1-4E30-B469-0F0B90BFDCB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532466283"/>
                    </p:ext>
                  </p:extLst>
                </p:nvPr>
              </p:nvGraphicFramePr>
              <p:xfrm>
                <a:off x="819887" y="8536713"/>
                <a:ext cx="594739" cy="246315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614381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557804">
                      <a:tc>
                        <a:txBody>
                          <a:bodyPr/>
                          <a:lstStyle/>
                          <a:p>
                            <a:pPr marL="0" marR="0" lvl="0" indent="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2000"/>
                              <a:buFont typeface="Arial"/>
                              <a:buNone/>
                            </a:pPr>
                            <a:r>
                              <a:rPr lang="en" sz="1600" b="0" u="none" strike="noStrike" cap="none" dirty="0">
                                <a:solidFill>
                                  <a:schemeClr val="dk1"/>
                                </a:solidFill>
                              </a:rPr>
                              <a:t>1.0</a:t>
                            </a:r>
                            <a:endParaRPr sz="1050" u="none" strike="noStrike" cap="none" dirty="0">
                              <a:solidFill>
                                <a:schemeClr val="dk1"/>
                              </a:solidFill>
                            </a:endParaRPr>
                          </a:p>
                        </a:txBody>
                        <a:tcPr marL="80019" marR="80019" marT="40009" marB="40009" anchor="ctr"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557804">
                      <a:tc>
                        <a:txBody>
                          <a:bodyPr/>
                          <a:lstStyle/>
                          <a:p>
                            <a:pPr marL="0" marR="0" lvl="0" indent="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2000"/>
                              <a:buFont typeface="Arial"/>
                              <a:buNone/>
                            </a:pPr>
                            <a:r>
                              <a:rPr lang="en" sz="1600" b="0" u="none" strike="noStrike" cap="none" dirty="0">
                                <a:solidFill>
                                  <a:schemeClr val="dk1"/>
                                </a:solidFill>
                              </a:rPr>
                              <a:t>0.8</a:t>
                            </a:r>
                            <a:endParaRPr sz="1050" u="none" strike="noStrike" cap="none" dirty="0">
                              <a:solidFill>
                                <a:schemeClr val="dk1"/>
                              </a:solidFill>
                            </a:endParaRPr>
                          </a:p>
                        </a:txBody>
                        <a:tcPr marL="80019" marR="80019" marT="40009" marB="40009" anchor="ctr"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557804">
                      <a:tc>
                        <a:txBody>
                          <a:bodyPr/>
                          <a:lstStyle/>
                          <a:p>
                            <a:pPr marL="0" marR="0" lvl="0" indent="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2000"/>
                              <a:buFont typeface="Arial"/>
                              <a:buNone/>
                            </a:pPr>
                            <a:r>
                              <a:rPr lang="en" sz="1600" b="0" u="none" strike="noStrike" cap="none">
                                <a:solidFill>
                                  <a:schemeClr val="dk1"/>
                                </a:solidFill>
                              </a:rPr>
                              <a:t>0.6</a:t>
                            </a:r>
                            <a:endParaRPr sz="1050" u="none" strike="noStrike" cap="none">
                              <a:solidFill>
                                <a:schemeClr val="dk1"/>
                              </a:solidFill>
                            </a:endParaRPr>
                          </a:p>
                        </a:txBody>
                        <a:tcPr marL="80019" marR="80019" marT="40009" marB="40009" anchor="ctr"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557804">
                      <a:tc>
                        <a:txBody>
                          <a:bodyPr/>
                          <a:lstStyle/>
                          <a:p>
                            <a:pPr marL="0" marR="0" lvl="0" indent="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2000"/>
                              <a:buFont typeface="Arial"/>
                              <a:buNone/>
                            </a:pPr>
                            <a:r>
                              <a:rPr lang="en" sz="1600" b="0" u="none" strike="noStrike" cap="none">
                                <a:solidFill>
                                  <a:schemeClr val="dk1"/>
                                </a:solidFill>
                              </a:rPr>
                              <a:t>0.4</a:t>
                            </a:r>
                            <a:endParaRPr sz="1050" u="none" strike="noStrike" cap="none">
                              <a:solidFill>
                                <a:schemeClr val="dk1"/>
                              </a:solidFill>
                            </a:endParaRPr>
                          </a:p>
                        </a:txBody>
                        <a:tcPr marL="80019" marR="80019" marT="40009" marB="40009" anchor="ctr"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557804">
                      <a:tc>
                        <a:txBody>
                          <a:bodyPr/>
                          <a:lstStyle/>
                          <a:p>
                            <a:pPr marL="0" marR="0" lvl="0" indent="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2000"/>
                              <a:buFont typeface="Arial"/>
                              <a:buNone/>
                            </a:pPr>
                            <a:r>
                              <a:rPr lang="en" sz="1600" u="none" strike="noStrike" cap="none">
                                <a:solidFill>
                                  <a:schemeClr val="dk1"/>
                                </a:solidFill>
                              </a:rPr>
                              <a:t>0.2</a:t>
                            </a:r>
                            <a:endParaRPr sz="1600" u="none" strike="noStrike" cap="none">
                              <a:solidFill>
                                <a:schemeClr val="dk1"/>
                              </a:solidFill>
                            </a:endParaRPr>
                          </a:p>
                        </a:txBody>
                        <a:tcPr marL="80019" marR="80019" marT="40009" marB="40009" anchor="ctr"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557804">
                      <a:tc>
                        <a:txBody>
                          <a:bodyPr/>
                          <a:lstStyle/>
                          <a:p>
                            <a:pPr marL="0" marR="0" lvl="0" indent="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2000"/>
                              <a:buFont typeface="Arial"/>
                              <a:buNone/>
                            </a:pPr>
                            <a:r>
                              <a:rPr lang="en" sz="1600" u="none" strike="noStrike" cap="none" dirty="0">
                                <a:solidFill>
                                  <a:schemeClr val="dk1"/>
                                </a:solidFill>
                              </a:rPr>
                              <a:t>0.0</a:t>
                            </a:r>
                            <a:endParaRPr sz="1600" u="none" strike="noStrike" cap="none" dirty="0">
                              <a:solidFill>
                                <a:schemeClr val="dk1"/>
                              </a:solidFill>
                            </a:endParaRPr>
                          </a:p>
                        </a:txBody>
                        <a:tcPr marL="80019" marR="80019" marT="40009" marB="40009" anchor="ctr"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</a:tbl>
                </a:graphicData>
              </a:graphic>
            </p:graphicFrame>
          </p:grpSp>
          <p:sp>
            <p:nvSpPr>
              <p:cNvPr id="183" name="Google Shape;153;p1">
                <a:extLst>
                  <a:ext uri="{FF2B5EF4-FFF2-40B4-BE49-F238E27FC236}">
                    <a16:creationId xmlns:a16="http://schemas.microsoft.com/office/drawing/2014/main" id="{6E093B79-E9DE-4F7E-A4D7-D5BA61F9A732}"/>
                  </a:ext>
                </a:extLst>
              </p:cNvPr>
              <p:cNvSpPr txBox="1"/>
              <p:nvPr/>
            </p:nvSpPr>
            <p:spPr>
              <a:xfrm rot="1800000">
                <a:off x="10739758" y="4376450"/>
                <a:ext cx="1278594" cy="5585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1" tIns="34275" rIns="68551" bIns="34275" anchor="t" anchorCtr="0">
                <a:noAutofit/>
              </a:bodyPr>
              <a:lstStyle/>
              <a:p>
                <a:pPr>
                  <a:buSzPts val="1800"/>
                </a:pPr>
                <a:r>
                  <a:rPr lang="en" sz="1800" dirty="0">
                    <a:solidFill>
                      <a:schemeClr val="dk1"/>
                    </a:solidFill>
                    <a:latin typeface="+mn-lt"/>
                    <a:ea typeface="Calibri"/>
                    <a:cs typeface="Calibri"/>
                    <a:sym typeface="Calibri"/>
                  </a:rPr>
                  <a:t>MT RNA</a:t>
                </a:r>
                <a:endParaRPr sz="1800" dirty="0">
                  <a:latin typeface="+mn-lt"/>
                </a:endParaRPr>
              </a:p>
            </p:txBody>
          </p:sp>
          <p:sp>
            <p:nvSpPr>
              <p:cNvPr id="184" name="Google Shape;156;p1">
                <a:extLst>
                  <a:ext uri="{FF2B5EF4-FFF2-40B4-BE49-F238E27FC236}">
                    <a16:creationId xmlns:a16="http://schemas.microsoft.com/office/drawing/2014/main" id="{F5963B0B-5C84-4CC5-84D6-9B96C40A9FCF}"/>
                  </a:ext>
                </a:extLst>
              </p:cNvPr>
              <p:cNvSpPr txBox="1"/>
              <p:nvPr/>
            </p:nvSpPr>
            <p:spPr>
              <a:xfrm rot="1800000">
                <a:off x="11826851" y="4444130"/>
                <a:ext cx="1278594" cy="35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1" tIns="34275" rIns="68551" bIns="34275" anchor="t" anchorCtr="0">
                <a:noAutofit/>
              </a:bodyPr>
              <a:lstStyle/>
              <a:p>
                <a:pPr>
                  <a:buSzPts val="1800"/>
                </a:pPr>
                <a:r>
                  <a:rPr lang="en" sz="1800" dirty="0">
                    <a:solidFill>
                      <a:schemeClr val="dk1"/>
                    </a:solidFill>
                    <a:latin typeface="+mn-lt"/>
                    <a:ea typeface="Calibri"/>
                    <a:cs typeface="Calibri"/>
                    <a:sym typeface="Calibri"/>
                  </a:rPr>
                  <a:t>Huang</a:t>
                </a:r>
                <a:endParaRPr sz="1800" dirty="0">
                  <a:latin typeface="+mn-lt"/>
                </a:endParaRP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2D420A3-E868-4007-BA8A-E456FB2B405F}"/>
                </a:ext>
              </a:extLst>
            </p:cNvPr>
            <p:cNvCxnSpPr>
              <a:cxnSpLocks/>
            </p:cNvCxnSpPr>
            <p:nvPr/>
          </p:nvCxnSpPr>
          <p:spPr>
            <a:xfrm>
              <a:off x="2132420" y="5616857"/>
              <a:ext cx="9879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9CA87F-4663-4673-92B0-DEBFF78A1FBA}"/>
                </a:ext>
              </a:extLst>
            </p:cNvPr>
            <p:cNvSpPr txBox="1"/>
            <p:nvPr/>
          </p:nvSpPr>
          <p:spPr>
            <a:xfrm>
              <a:off x="2198457" y="5309080"/>
              <a:ext cx="881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n.s</a:t>
              </a:r>
              <a:r>
                <a:rPr lang="en-US" dirty="0"/>
                <a:t>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510D8E-01C0-4931-8DE0-06841683E311}"/>
              </a:ext>
            </a:extLst>
          </p:cNvPr>
          <p:cNvGrpSpPr/>
          <p:nvPr/>
        </p:nvGrpSpPr>
        <p:grpSpPr>
          <a:xfrm>
            <a:off x="9402419" y="940168"/>
            <a:ext cx="4814615" cy="2293775"/>
            <a:chOff x="9358172" y="1399007"/>
            <a:chExt cx="4814614" cy="2293775"/>
          </a:xfrm>
        </p:grpSpPr>
        <p:grpSp>
          <p:nvGrpSpPr>
            <p:cNvPr id="85" name="Google Shape;264;p10">
              <a:extLst>
                <a:ext uri="{FF2B5EF4-FFF2-40B4-BE49-F238E27FC236}">
                  <a16:creationId xmlns:a16="http://schemas.microsoft.com/office/drawing/2014/main" id="{DCE44D26-2B62-4525-B715-8E0F0B621C5A}"/>
                </a:ext>
              </a:extLst>
            </p:cNvPr>
            <p:cNvGrpSpPr/>
            <p:nvPr/>
          </p:nvGrpSpPr>
          <p:grpSpPr>
            <a:xfrm>
              <a:off x="9358172" y="1532973"/>
              <a:ext cx="3756072" cy="2159809"/>
              <a:chOff x="-225577" y="1093145"/>
              <a:chExt cx="2569957" cy="751017"/>
            </a:xfrm>
          </p:grpSpPr>
          <p:sp>
            <p:nvSpPr>
              <p:cNvPr id="86" name="Google Shape;265;p10">
                <a:extLst>
                  <a:ext uri="{FF2B5EF4-FFF2-40B4-BE49-F238E27FC236}">
                    <a16:creationId xmlns:a16="http://schemas.microsoft.com/office/drawing/2014/main" id="{4ADE7D6A-6A52-4CA4-917D-55D10ED99019}"/>
                  </a:ext>
                </a:extLst>
              </p:cNvPr>
              <p:cNvSpPr txBox="1"/>
              <p:nvPr/>
            </p:nvSpPr>
            <p:spPr>
              <a:xfrm>
                <a:off x="-225577" y="1093145"/>
                <a:ext cx="1629521" cy="176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1" tIns="34275" rIns="68551" bIns="34275" anchor="t" anchorCtr="0">
                <a:noAutofit/>
              </a:bodyPr>
              <a:lstStyle/>
              <a:p>
                <a:pPr algn="ctr">
                  <a:buSzPts val="1800"/>
                </a:pPr>
                <a:r>
                  <a:rPr lang="en-US" sz="1800" b="1" dirty="0">
                    <a:solidFill>
                      <a:schemeClr val="dk1"/>
                    </a:solidFill>
                    <a:latin typeface="+mj-lt"/>
                    <a:ea typeface="Calibri"/>
                    <a:cs typeface="Calibri"/>
                    <a:sym typeface="Calibri"/>
                  </a:rPr>
                  <a:t>Mitochondrial </a:t>
                </a:r>
              </a:p>
              <a:p>
                <a:pPr algn="ctr">
                  <a:buSzPts val="1800"/>
                </a:pPr>
                <a:r>
                  <a:rPr lang="en-US" sz="1800" b="1" dirty="0">
                    <a:solidFill>
                      <a:schemeClr val="dk1"/>
                    </a:solidFill>
                    <a:latin typeface="+mj-lt"/>
                    <a:ea typeface="Calibri"/>
                    <a:cs typeface="Calibri"/>
                    <a:sym typeface="Calibri"/>
                  </a:rPr>
                  <a:t>RNA</a:t>
                </a:r>
                <a:endParaRPr sz="1800" b="1" dirty="0">
                  <a:latin typeface="+mj-lt"/>
                </a:endParaRPr>
              </a:p>
            </p:txBody>
          </p:sp>
          <p:sp>
            <p:nvSpPr>
              <p:cNvPr id="87" name="Google Shape;266;p10">
                <a:extLst>
                  <a:ext uri="{FF2B5EF4-FFF2-40B4-BE49-F238E27FC236}">
                    <a16:creationId xmlns:a16="http://schemas.microsoft.com/office/drawing/2014/main" id="{4DFC4113-69A3-447E-8C50-318B7E4E9285}"/>
                  </a:ext>
                </a:extLst>
              </p:cNvPr>
              <p:cNvSpPr/>
              <p:nvPr/>
            </p:nvSpPr>
            <p:spPr>
              <a:xfrm>
                <a:off x="572798" y="1260062"/>
                <a:ext cx="1182150" cy="584100"/>
              </a:xfrm>
              <a:prstGeom prst="ellipse">
                <a:avLst/>
              </a:prstGeom>
              <a:noFill/>
              <a:ln w="38100" cap="flat" cmpd="sng">
                <a:solidFill>
                  <a:srgbClr val="0000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51" tIns="34275" rIns="68551" bIns="34275" anchor="ctr" anchorCtr="0">
                <a:noAutofit/>
              </a:bodyPr>
              <a:lstStyle/>
              <a:p>
                <a:pPr algn="ctr">
                  <a:buSzPts val="1350"/>
                </a:pPr>
                <a:endParaRPr sz="1351" dirty="0">
                  <a:latin typeface="+mj-lt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267;p10">
                <a:extLst>
                  <a:ext uri="{FF2B5EF4-FFF2-40B4-BE49-F238E27FC236}">
                    <a16:creationId xmlns:a16="http://schemas.microsoft.com/office/drawing/2014/main" id="{5199F389-134B-486B-AAEC-C8E90ED1D9A0}"/>
                  </a:ext>
                </a:extLst>
              </p:cNvPr>
              <p:cNvSpPr/>
              <p:nvPr/>
            </p:nvSpPr>
            <p:spPr>
              <a:xfrm>
                <a:off x="1154802" y="1255394"/>
                <a:ext cx="1182150" cy="584100"/>
              </a:xfrm>
              <a:prstGeom prst="ellipse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51" tIns="34275" rIns="68551" bIns="34275" anchor="ctr" anchorCtr="0">
                <a:noAutofit/>
              </a:bodyPr>
              <a:lstStyle/>
              <a:p>
                <a:pPr algn="ctr">
                  <a:buSzPts val="1350"/>
                </a:pPr>
                <a:endParaRPr sz="1351">
                  <a:latin typeface="+mj-lt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268;p10">
                <a:extLst>
                  <a:ext uri="{FF2B5EF4-FFF2-40B4-BE49-F238E27FC236}">
                    <a16:creationId xmlns:a16="http://schemas.microsoft.com/office/drawing/2014/main" id="{9ABD8A2F-E1C9-4649-A30F-94AB68B3F022}"/>
                  </a:ext>
                </a:extLst>
              </p:cNvPr>
              <p:cNvSpPr txBox="1"/>
              <p:nvPr/>
            </p:nvSpPr>
            <p:spPr>
              <a:xfrm>
                <a:off x="635840" y="1500171"/>
                <a:ext cx="471600" cy="113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1" tIns="34275" rIns="68551" bIns="34275" anchor="t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1800" dirty="0">
                    <a:solidFill>
                      <a:schemeClr val="dk1"/>
                    </a:solidFill>
                    <a:latin typeface="+mj-lt"/>
                    <a:ea typeface="Calibri"/>
                    <a:cs typeface="Calibri"/>
                    <a:sym typeface="Calibri"/>
                  </a:rPr>
                  <a:t>31</a:t>
                </a:r>
                <a:endParaRPr sz="1800" dirty="0">
                  <a:latin typeface="+mj-lt"/>
                </a:endParaRPr>
              </a:p>
            </p:txBody>
          </p:sp>
          <p:sp>
            <p:nvSpPr>
              <p:cNvPr id="90" name="Google Shape;269;p10">
                <a:extLst>
                  <a:ext uri="{FF2B5EF4-FFF2-40B4-BE49-F238E27FC236}">
                    <a16:creationId xmlns:a16="http://schemas.microsoft.com/office/drawing/2014/main" id="{92FF435D-3B44-4C68-B4EA-874CF52984CE}"/>
                  </a:ext>
                </a:extLst>
              </p:cNvPr>
              <p:cNvSpPr txBox="1"/>
              <p:nvPr/>
            </p:nvSpPr>
            <p:spPr>
              <a:xfrm>
                <a:off x="1210452" y="1500171"/>
                <a:ext cx="471600" cy="113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1" tIns="34275" rIns="68551" bIns="34275" anchor="t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1800" dirty="0">
                    <a:solidFill>
                      <a:schemeClr val="dk1"/>
                    </a:solidFill>
                    <a:latin typeface="+mj-lt"/>
                    <a:ea typeface="Calibri"/>
                    <a:cs typeface="Calibri"/>
                    <a:sym typeface="Calibri"/>
                  </a:rPr>
                  <a:t>46</a:t>
                </a:r>
                <a:endParaRPr sz="1800" dirty="0">
                  <a:latin typeface="+mj-lt"/>
                </a:endParaRPr>
              </a:p>
            </p:txBody>
          </p:sp>
          <p:sp>
            <p:nvSpPr>
              <p:cNvPr id="91" name="Google Shape;270;p10">
                <a:extLst>
                  <a:ext uri="{FF2B5EF4-FFF2-40B4-BE49-F238E27FC236}">
                    <a16:creationId xmlns:a16="http://schemas.microsoft.com/office/drawing/2014/main" id="{1CDD5504-1F1D-4FF5-8DAF-36568CC10825}"/>
                  </a:ext>
                </a:extLst>
              </p:cNvPr>
              <p:cNvSpPr txBox="1"/>
              <p:nvPr/>
            </p:nvSpPr>
            <p:spPr>
              <a:xfrm>
                <a:off x="1764457" y="1500171"/>
                <a:ext cx="579923" cy="800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1" tIns="34275" rIns="68551" bIns="34275" anchor="t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1800" dirty="0">
                    <a:solidFill>
                      <a:schemeClr val="dk1"/>
                    </a:solidFill>
                    <a:latin typeface="+mj-lt"/>
                    <a:cs typeface="Calibri"/>
                    <a:sym typeface="Calibri"/>
                  </a:rPr>
                  <a:t>638</a:t>
                </a:r>
                <a:endParaRPr sz="1800" dirty="0">
                  <a:latin typeface="+mj-lt"/>
                </a:endParaRPr>
              </a:p>
            </p:txBody>
          </p:sp>
        </p:grpSp>
        <p:sp>
          <p:nvSpPr>
            <p:cNvPr id="92" name="Google Shape;265;p10">
              <a:extLst>
                <a:ext uri="{FF2B5EF4-FFF2-40B4-BE49-F238E27FC236}">
                  <a16:creationId xmlns:a16="http://schemas.microsoft.com/office/drawing/2014/main" id="{2C21AC76-E0B9-4FEB-8D60-CF193400E488}"/>
                </a:ext>
              </a:extLst>
            </p:cNvPr>
            <p:cNvSpPr txBox="1"/>
            <p:nvPr/>
          </p:nvSpPr>
          <p:spPr>
            <a:xfrm>
              <a:off x="12172431" y="1399007"/>
              <a:ext cx="2000355" cy="593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1" tIns="34275" rIns="68551" bIns="34275" anchor="ctr" anchorCtr="0">
              <a:noAutofit/>
            </a:bodyPr>
            <a:lstStyle/>
            <a:p>
              <a:pPr algn="ctr">
                <a:buSzPts val="1800"/>
              </a:pPr>
              <a:r>
                <a:rPr lang="en-US" sz="1800" b="1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Huang</a:t>
              </a:r>
              <a:endParaRPr sz="1800" b="1" dirty="0">
                <a:latin typeface="+mj-lt"/>
              </a:endParaRPr>
            </a:p>
          </p:txBody>
        </p:sp>
      </p:grpSp>
      <p:sp>
        <p:nvSpPr>
          <p:cNvPr id="108" name="Google Shape;130;p1">
            <a:extLst>
              <a:ext uri="{FF2B5EF4-FFF2-40B4-BE49-F238E27FC236}">
                <a16:creationId xmlns:a16="http://schemas.microsoft.com/office/drawing/2014/main" id="{990E43BD-8FD9-4942-BF21-4F11FE1671AE}"/>
              </a:ext>
            </a:extLst>
          </p:cNvPr>
          <p:cNvSpPr txBox="1"/>
          <p:nvPr/>
        </p:nvSpPr>
        <p:spPr>
          <a:xfrm>
            <a:off x="9013542" y="4361804"/>
            <a:ext cx="1877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400"/>
            </a:pPr>
            <a:r>
              <a:rPr lang="en" sz="2000" b="1" dirty="0"/>
              <a:t>F</a:t>
            </a:r>
            <a:endParaRPr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1FB4DD-E6AF-4F8E-8742-F9455EA4F4E6}"/>
              </a:ext>
            </a:extLst>
          </p:cNvPr>
          <p:cNvGrpSpPr/>
          <p:nvPr/>
        </p:nvGrpSpPr>
        <p:grpSpPr>
          <a:xfrm>
            <a:off x="9098766" y="4531595"/>
            <a:ext cx="5250648" cy="4201763"/>
            <a:chOff x="9178776" y="4428725"/>
            <a:chExt cx="5250648" cy="4201763"/>
          </a:xfrm>
        </p:grpSpPr>
        <p:pic>
          <p:nvPicPr>
            <p:cNvPr id="16" name="Picture 15" descr="Chart&#10;&#10;Description automatically generated">
              <a:extLst>
                <a:ext uri="{FF2B5EF4-FFF2-40B4-BE49-F238E27FC236}">
                  <a16:creationId xmlns:a16="http://schemas.microsoft.com/office/drawing/2014/main" id="{917BE6E5-FF38-441F-A2A5-8CED498A9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11228" y="5004569"/>
              <a:ext cx="4305806" cy="3308810"/>
            </a:xfrm>
            <a:prstGeom prst="rect">
              <a:avLst/>
            </a:prstGeom>
          </p:spPr>
        </p:pic>
        <p:grpSp>
          <p:nvGrpSpPr>
            <p:cNvPr id="58" name="Google Shape;230;p26">
              <a:extLst>
                <a:ext uri="{FF2B5EF4-FFF2-40B4-BE49-F238E27FC236}">
                  <a16:creationId xmlns:a16="http://schemas.microsoft.com/office/drawing/2014/main" id="{7B238FC1-036B-49D1-9BBD-4EE12F38F710}"/>
                </a:ext>
              </a:extLst>
            </p:cNvPr>
            <p:cNvGrpSpPr/>
            <p:nvPr/>
          </p:nvGrpSpPr>
          <p:grpSpPr>
            <a:xfrm>
              <a:off x="9178776" y="5619812"/>
              <a:ext cx="4739240" cy="3010676"/>
              <a:chOff x="3623637" y="-646469"/>
              <a:chExt cx="6075069" cy="5185535"/>
            </a:xfrm>
          </p:grpSpPr>
          <p:sp>
            <p:nvSpPr>
              <p:cNvPr id="64" name="Google Shape;234;p26">
                <a:extLst>
                  <a:ext uri="{FF2B5EF4-FFF2-40B4-BE49-F238E27FC236}">
                    <a16:creationId xmlns:a16="http://schemas.microsoft.com/office/drawing/2014/main" id="{8F134BE5-3760-47F9-A3EC-4B6BE09B8BDC}"/>
                  </a:ext>
                </a:extLst>
              </p:cNvPr>
              <p:cNvSpPr txBox="1"/>
              <p:nvPr/>
            </p:nvSpPr>
            <p:spPr>
              <a:xfrm rot="16200000">
                <a:off x="2170088" y="807080"/>
                <a:ext cx="3441882" cy="534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1" tIns="34275" rIns="68551" bIns="34275" anchor="t" anchorCtr="0">
                <a:noAutofit/>
              </a:bodyPr>
              <a:lstStyle/>
              <a:p>
                <a:pPr algn="ctr">
                  <a:buSzPts val="1800"/>
                </a:pPr>
                <a:r>
                  <a:rPr lang="en" sz="2000" dirty="0">
                    <a:solidFill>
                      <a:schemeClr val="dk1"/>
                    </a:solidFill>
                    <a:latin typeface="+mn-lt"/>
                    <a:ea typeface="Calibri"/>
                    <a:cs typeface="Calibri"/>
                    <a:sym typeface="Calibri"/>
                  </a:rPr>
                  <a:t>Density (10</a:t>
                </a:r>
                <a:r>
                  <a:rPr lang="en" sz="2000" baseline="30000" dirty="0">
                    <a:solidFill>
                      <a:schemeClr val="dk1"/>
                    </a:solidFill>
                    <a:latin typeface="+mn-lt"/>
                    <a:ea typeface="Calibri"/>
                    <a:cs typeface="Calibri"/>
                    <a:sym typeface="Calibri"/>
                  </a:rPr>
                  <a:t>-2</a:t>
                </a:r>
                <a:r>
                  <a:rPr lang="en" sz="2000" dirty="0">
                    <a:solidFill>
                      <a:schemeClr val="dk1"/>
                    </a:solidFill>
                    <a:latin typeface="+mn-lt"/>
                    <a:ea typeface="Calibri"/>
                    <a:cs typeface="Calibri"/>
                    <a:sym typeface="Calibri"/>
                  </a:rPr>
                  <a:t>)</a:t>
                </a:r>
                <a:endParaRPr sz="2000" dirty="0">
                  <a:latin typeface="+mn-lt"/>
                </a:endParaRPr>
              </a:p>
            </p:txBody>
          </p:sp>
          <p:sp>
            <p:nvSpPr>
              <p:cNvPr id="65" name="Google Shape;235;p26">
                <a:extLst>
                  <a:ext uri="{FF2B5EF4-FFF2-40B4-BE49-F238E27FC236}">
                    <a16:creationId xmlns:a16="http://schemas.microsoft.com/office/drawing/2014/main" id="{9375C2E0-AA16-4397-9FDF-5874FB0DA5E0}"/>
                  </a:ext>
                </a:extLst>
              </p:cNvPr>
              <p:cNvSpPr txBox="1"/>
              <p:nvPr/>
            </p:nvSpPr>
            <p:spPr>
              <a:xfrm>
                <a:off x="4717679" y="3937329"/>
                <a:ext cx="1070482" cy="601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1" tIns="34275" rIns="68551" bIns="34275" anchor="t" anchorCtr="0">
                <a:noAutofit/>
              </a:bodyPr>
              <a:lstStyle/>
              <a:p>
                <a:pPr algn="ctr">
                  <a:buSzPts val="1800"/>
                </a:pPr>
                <a:r>
                  <a:rPr lang="en" sz="1800" dirty="0">
                    <a:solidFill>
                      <a:schemeClr val="dk1"/>
                    </a:solidFill>
                    <a:latin typeface="+mn-lt"/>
                    <a:ea typeface="Calibri"/>
                    <a:cs typeface="Calibri"/>
                    <a:sym typeface="Calibri"/>
                  </a:rPr>
                  <a:t>5’UTR</a:t>
                </a:r>
                <a:endParaRPr sz="1800" dirty="0">
                  <a:latin typeface="+mn-lt"/>
                </a:endParaRPr>
              </a:p>
            </p:txBody>
          </p:sp>
          <p:sp>
            <p:nvSpPr>
              <p:cNvPr id="66" name="Google Shape;236;p26">
                <a:extLst>
                  <a:ext uri="{FF2B5EF4-FFF2-40B4-BE49-F238E27FC236}">
                    <a16:creationId xmlns:a16="http://schemas.microsoft.com/office/drawing/2014/main" id="{0E51954B-FD17-4687-97DB-F8C56F8B5627}"/>
                  </a:ext>
                </a:extLst>
              </p:cNvPr>
              <p:cNvSpPr txBox="1"/>
              <p:nvPr/>
            </p:nvSpPr>
            <p:spPr>
              <a:xfrm>
                <a:off x="8628224" y="3969793"/>
                <a:ext cx="1070482" cy="530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1" tIns="34275" rIns="68551" bIns="34275" anchor="t" anchorCtr="0">
                <a:noAutofit/>
              </a:bodyPr>
              <a:lstStyle/>
              <a:p>
                <a:pPr algn="ctr">
                  <a:buSzPts val="1800"/>
                </a:pPr>
                <a:r>
                  <a:rPr lang="en" sz="1800" dirty="0">
                    <a:solidFill>
                      <a:schemeClr val="dk1"/>
                    </a:solidFill>
                    <a:latin typeface="+mn-lt"/>
                    <a:ea typeface="Calibri"/>
                    <a:cs typeface="Calibri"/>
                    <a:sym typeface="Calibri"/>
                  </a:rPr>
                  <a:t>3’UTR</a:t>
                </a:r>
                <a:endParaRPr sz="1800" dirty="0">
                  <a:latin typeface="+mn-lt"/>
                </a:endParaRPr>
              </a:p>
            </p:txBody>
          </p:sp>
          <p:sp>
            <p:nvSpPr>
              <p:cNvPr id="67" name="Google Shape;237;p26">
                <a:extLst>
                  <a:ext uri="{FF2B5EF4-FFF2-40B4-BE49-F238E27FC236}">
                    <a16:creationId xmlns:a16="http://schemas.microsoft.com/office/drawing/2014/main" id="{C64F040E-4A41-4BAD-B49D-13E41BF61759}"/>
                  </a:ext>
                </a:extLst>
              </p:cNvPr>
              <p:cNvSpPr txBox="1"/>
              <p:nvPr/>
            </p:nvSpPr>
            <p:spPr>
              <a:xfrm>
                <a:off x="6717516" y="3937329"/>
                <a:ext cx="1070482" cy="601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1" tIns="34275" rIns="68551" bIns="34275" anchor="t" anchorCtr="0">
                <a:noAutofit/>
              </a:bodyPr>
              <a:lstStyle/>
              <a:p>
                <a:pPr algn="ctr">
                  <a:buSzPts val="1800"/>
                </a:pPr>
                <a:r>
                  <a:rPr lang="en" sz="1800" dirty="0">
                    <a:solidFill>
                      <a:schemeClr val="dk1"/>
                    </a:solidFill>
                    <a:latin typeface="+mn-lt"/>
                    <a:ea typeface="Calibri"/>
                    <a:cs typeface="Calibri"/>
                    <a:sym typeface="Calibri"/>
                  </a:rPr>
                  <a:t>CDS</a:t>
                </a:r>
                <a:endParaRPr sz="1800" dirty="0">
                  <a:latin typeface="+mn-lt"/>
                </a:endParaRPr>
              </a:p>
            </p:txBody>
          </p:sp>
        </p:grpSp>
        <p:graphicFrame>
          <p:nvGraphicFramePr>
            <p:cNvPr id="100" name="Google Shape;183;p1">
              <a:extLst>
                <a:ext uri="{FF2B5EF4-FFF2-40B4-BE49-F238E27FC236}">
                  <a16:creationId xmlns:a16="http://schemas.microsoft.com/office/drawing/2014/main" id="{D85A1043-C123-49ED-A3B5-94DA592CA0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31459734"/>
                </p:ext>
              </p:extLst>
            </p:nvPr>
          </p:nvGraphicFramePr>
          <p:xfrm>
            <a:off x="9371549" y="4805082"/>
            <a:ext cx="614381" cy="3648865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1438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729773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1600" b="0" u="none" strike="noStrike" cap="none" dirty="0">
                            <a:solidFill>
                              <a:schemeClr val="dk1"/>
                            </a:solidFill>
                          </a:rPr>
                          <a:t>2</a:t>
                        </a:r>
                        <a:endParaRPr sz="105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29773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1600" b="0" u="none" strike="noStrike" cap="none" dirty="0">
                            <a:solidFill>
                              <a:schemeClr val="dk1"/>
                            </a:solidFill>
                          </a:rPr>
                          <a:t>1.5</a:t>
                        </a:r>
                        <a:endParaRPr sz="105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29773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1600" b="0" u="none" strike="noStrike" cap="none" dirty="0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05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29773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1600" b="0" u="none" strike="noStrike" cap="none" dirty="0">
                            <a:solidFill>
                              <a:schemeClr val="dk1"/>
                            </a:solidFill>
                          </a:rPr>
                          <a:t>0.5</a:t>
                        </a:r>
                        <a:endParaRPr sz="105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29773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1600" u="none" strike="noStrike" cap="none" dirty="0">
                            <a:solidFill>
                              <a:schemeClr val="dk1"/>
                            </a:solidFill>
                          </a:rPr>
                          <a:t>0</a:t>
                        </a:r>
                        <a:endParaRPr sz="16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604B89A3-59DA-46D2-80BA-453035A22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919740" y="5003769"/>
              <a:ext cx="4297294" cy="3309611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243016B-2FA4-429B-BBC3-D3FBDE1F2D03}"/>
                </a:ext>
              </a:extLst>
            </p:cNvPr>
            <p:cNvGrpSpPr/>
            <p:nvPr/>
          </p:nvGrpSpPr>
          <p:grpSpPr>
            <a:xfrm>
              <a:off x="11962779" y="4428725"/>
              <a:ext cx="2466645" cy="572800"/>
              <a:chOff x="11962779" y="4428725"/>
              <a:chExt cx="2466645" cy="5728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B795E39-D46B-46D9-A9CA-58E2D2D4FB11}"/>
                  </a:ext>
                </a:extLst>
              </p:cNvPr>
              <p:cNvCxnSpPr/>
              <p:nvPr/>
            </p:nvCxnSpPr>
            <p:spPr>
              <a:xfrm>
                <a:off x="11962779" y="4583254"/>
                <a:ext cx="525780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80397AF-426B-4171-9AB2-8036EAF97086}"/>
                  </a:ext>
                </a:extLst>
              </p:cNvPr>
              <p:cNvCxnSpPr/>
              <p:nvPr/>
            </p:nvCxnSpPr>
            <p:spPr>
              <a:xfrm>
                <a:off x="11962779" y="4838805"/>
                <a:ext cx="52578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7AE3EB-1D59-45DF-9F82-8310B0786419}"/>
                  </a:ext>
                </a:extLst>
              </p:cNvPr>
              <p:cNvSpPr txBox="1"/>
              <p:nvPr/>
            </p:nvSpPr>
            <p:spPr>
              <a:xfrm>
                <a:off x="12535689" y="4428725"/>
                <a:ext cx="1877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Mitochondrial RNA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6F6DAE5-EAAD-46A9-9F33-B9699A5EF042}"/>
                  </a:ext>
                </a:extLst>
              </p:cNvPr>
              <p:cNvSpPr txBox="1"/>
              <p:nvPr/>
            </p:nvSpPr>
            <p:spPr>
              <a:xfrm>
                <a:off x="12552023" y="4693748"/>
                <a:ext cx="1877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Huang</a:t>
                </a: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5123</TotalTime>
  <Words>246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Zac Johnson</cp:lastModifiedBy>
  <cp:revision>60</cp:revision>
  <dcterms:modified xsi:type="dcterms:W3CDTF">2022-03-26T14:12:12Z</dcterms:modified>
</cp:coreProperties>
</file>