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hTIt/Zy5NQhfpJZS/bx/mgenG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66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9057E5C-1801-470A-9E69-22487231AC7D}"/>
              </a:ext>
            </a:extLst>
          </p:cNvPr>
          <p:cNvGrpSpPr/>
          <p:nvPr/>
        </p:nvGrpSpPr>
        <p:grpSpPr>
          <a:xfrm>
            <a:off x="1631950" y="447293"/>
            <a:ext cx="9435522" cy="3407157"/>
            <a:chOff x="1631950" y="447293"/>
            <a:chExt cx="9435522" cy="340715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8ADDC3-D3DC-43AD-BAFC-9388DA161E67}"/>
                </a:ext>
              </a:extLst>
            </p:cNvPr>
            <p:cNvGrpSpPr/>
            <p:nvPr/>
          </p:nvGrpSpPr>
          <p:grpSpPr>
            <a:xfrm>
              <a:off x="2223656" y="755068"/>
              <a:ext cx="8843816" cy="1704330"/>
              <a:chOff x="1842655" y="4303381"/>
              <a:chExt cx="8843816" cy="1757677"/>
            </a:xfrm>
          </p:grpSpPr>
          <p:pic>
            <p:nvPicPr>
              <p:cNvPr id="28" name="Picture 27" descr="Timeline&#10;&#10;Description automatically generated">
                <a:extLst>
                  <a:ext uri="{FF2B5EF4-FFF2-40B4-BE49-F238E27FC236}">
                    <a16:creationId xmlns:a16="http://schemas.microsoft.com/office/drawing/2014/main" id="{D0D4C636-9BFF-463B-813E-CD83749D6F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047" t="17861" r="1307" b="71742"/>
              <a:stretch/>
            </p:blipFill>
            <p:spPr>
              <a:xfrm>
                <a:off x="1842655" y="5198720"/>
                <a:ext cx="8843816" cy="8623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9" name="Picture 28" descr="Timeline&#10;&#10;Description automatically generated">
                <a:extLst>
                  <a:ext uri="{FF2B5EF4-FFF2-40B4-BE49-F238E27FC236}">
                    <a16:creationId xmlns:a16="http://schemas.microsoft.com/office/drawing/2014/main" id="{5756C9DD-3DBB-4456-8E6D-9924A026C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047" t="31273" r="1307" b="58820"/>
              <a:stretch/>
            </p:blipFill>
            <p:spPr>
              <a:xfrm>
                <a:off x="1842655" y="4303381"/>
                <a:ext cx="8843816" cy="8822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F77EFB-7514-41EB-B134-73708B737F83}"/>
                </a:ext>
              </a:extLst>
            </p:cNvPr>
            <p:cNvSpPr txBox="1"/>
            <p:nvPr/>
          </p:nvSpPr>
          <p:spPr>
            <a:xfrm>
              <a:off x="2187284" y="447293"/>
              <a:ext cx="3769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chrM</a:t>
              </a:r>
              <a:endParaRPr lang="en-US" b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011F4C-0881-4953-8772-202FF87AF450}"/>
                </a:ext>
              </a:extLst>
            </p:cNvPr>
            <p:cNvGrpSpPr/>
            <p:nvPr/>
          </p:nvGrpSpPr>
          <p:grpSpPr>
            <a:xfrm>
              <a:off x="1631950" y="717426"/>
              <a:ext cx="9435522" cy="3137024"/>
              <a:chOff x="1638878" y="3016647"/>
              <a:chExt cx="9435522" cy="3137024"/>
            </a:xfrm>
          </p:grpSpPr>
          <p:pic>
            <p:nvPicPr>
              <p:cNvPr id="23" name="Picture 22" descr="Timeline&#10;&#10;Description automatically generated">
                <a:extLst>
                  <a:ext uri="{FF2B5EF4-FFF2-40B4-BE49-F238E27FC236}">
                    <a16:creationId xmlns:a16="http://schemas.microsoft.com/office/drawing/2014/main" id="{20B44118-077A-48AC-95D5-98B915E534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647" t="64404"/>
              <a:stretch/>
            </p:blipFill>
            <p:spPr>
              <a:xfrm>
                <a:off x="1638878" y="4801121"/>
                <a:ext cx="9435522" cy="1352550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8D3F3D6-EB78-4CC5-B179-1D2D4094DC7D}"/>
                  </a:ext>
                </a:extLst>
              </p:cNvPr>
              <p:cNvGrpSpPr/>
              <p:nvPr/>
            </p:nvGrpSpPr>
            <p:grpSpPr>
              <a:xfrm>
                <a:off x="2077027" y="3016647"/>
                <a:ext cx="1545648" cy="1170826"/>
                <a:chOff x="2077027" y="3016647"/>
                <a:chExt cx="1545648" cy="117082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F1BA550-55AC-4EB5-81DE-A591580B29B7}"/>
                    </a:ext>
                  </a:extLst>
                </p:cNvPr>
                <p:cNvSpPr/>
                <p:nvPr/>
              </p:nvSpPr>
              <p:spPr>
                <a:xfrm>
                  <a:off x="3194050" y="3068773"/>
                  <a:ext cx="428625" cy="45719"/>
                </a:xfrm>
                <a:prstGeom prst="rect">
                  <a:avLst/>
                </a:prstGeom>
                <a:solidFill>
                  <a:srgbClr val="FAFAFA"/>
                </a:solidFill>
                <a:ln>
                  <a:solidFill>
                    <a:srgbClr val="FAFA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708CF6B-DE43-45BE-AD0D-E144399C2605}"/>
                    </a:ext>
                  </a:extLst>
                </p:cNvPr>
                <p:cNvSpPr txBox="1"/>
                <p:nvPr/>
              </p:nvSpPr>
              <p:spPr>
                <a:xfrm>
                  <a:off x="2077027" y="3879696"/>
                  <a:ext cx="927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[0-1e7]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02ED5B-9ECB-4AE5-9162-8D5B5D342AFE}"/>
                    </a:ext>
                  </a:extLst>
                </p:cNvPr>
                <p:cNvSpPr txBox="1"/>
                <p:nvPr/>
              </p:nvSpPr>
              <p:spPr>
                <a:xfrm>
                  <a:off x="2077027" y="3016647"/>
                  <a:ext cx="927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[0-1e8]</a:t>
                  </a:r>
                </a:p>
              </p:txBody>
            </p:sp>
          </p:grpSp>
        </p:grpSp>
      </p:grp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30A15B1-06A7-4AC4-ADD0-F751294E0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55264"/>
              </p:ext>
            </p:extLst>
          </p:nvPr>
        </p:nvGraphicFramePr>
        <p:xfrm>
          <a:off x="221673" y="755073"/>
          <a:ext cx="2001981" cy="17043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1981">
                  <a:extLst>
                    <a:ext uri="{9D8B030D-6E8A-4147-A177-3AD203B41FA5}">
                      <a16:colId xmlns:a16="http://schemas.microsoft.com/office/drawing/2014/main" val="2476485764"/>
                    </a:ext>
                  </a:extLst>
                </a:gridCol>
              </a:tblGrid>
              <a:tr h="865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MT-A reads with &lt; 20C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729203"/>
                  </a:ext>
                </a:extLst>
              </a:tr>
              <a:tr h="839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MT-A reads with ≥ 20C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037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B617950-8EBA-4DA0-9618-CD2A180297DE}"/>
              </a:ext>
            </a:extLst>
          </p:cNvPr>
          <p:cNvSpPr txBox="1"/>
          <p:nvPr/>
        </p:nvSpPr>
        <p:spPr>
          <a:xfrm>
            <a:off x="264921" y="6088448"/>
            <a:ext cx="11662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10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Read pile-up of MT-A along the mitochondrial chromosome. Reads containing fewer than p-m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sites are displayed in cyan, while reads containing 20 or more p-m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sites are displayed in teal. GENCODE gene annotations are displayed below. </a:t>
            </a:r>
          </a:p>
        </p:txBody>
      </p:sp>
    </p:spTree>
    <p:extLst>
      <p:ext uri="{BB962C8B-B14F-4D97-AF65-F5344CB8AC3E}">
        <p14:creationId xmlns:p14="http://schemas.microsoft.com/office/powerpoint/2010/main" val="297976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62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22</cp:revision>
  <dcterms:created xsi:type="dcterms:W3CDTF">2021-09-29T02:01:16Z</dcterms:created>
  <dcterms:modified xsi:type="dcterms:W3CDTF">2022-02-18T21:56:59Z</dcterms:modified>
</cp:coreProperties>
</file>