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8" r:id="rId3"/>
  </p:sldIdLst>
  <p:sldSz cx="10972800" cy="731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RXBkSXOCo83deIkLRQJ6kdPUbb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 Johnson" initials="ZJ" lastIdx="3" clrIdx="0">
    <p:extLst>
      <p:ext uri="{19B8F6BF-5375-455C-9EA6-DF929625EA0E}">
        <p15:presenceInfo xmlns:p15="http://schemas.microsoft.com/office/powerpoint/2012/main" userId="1196a233177b90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51" autoAdjust="0"/>
  </p:normalViewPr>
  <p:slideViewPr>
    <p:cSldViewPr snapToGrid="0">
      <p:cViewPr varScale="1">
        <p:scale>
          <a:sx n="82" d="100"/>
          <a:sy n="82" d="100"/>
        </p:scale>
        <p:origin x="1428" y="44"/>
      </p:cViewPr>
      <p:guideLst>
        <p:guide orient="horz" pos="2304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0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54384" y="389473"/>
            <a:ext cx="9464100" cy="1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936020" y="2306072"/>
            <a:ext cx="61990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135301" y="8522"/>
            <a:ext cx="6199000" cy="6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374050" y="1058951"/>
            <a:ext cx="10224600" cy="2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374040" y="4030755"/>
            <a:ext cx="10224600" cy="11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74040" y="3058987"/>
            <a:ext cx="10224600" cy="1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74040" y="632925"/>
            <a:ext cx="10224600" cy="8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74040" y="1639075"/>
            <a:ext cx="10224600" cy="4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74040" y="632925"/>
            <a:ext cx="10224600" cy="8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74040" y="1639075"/>
            <a:ext cx="4799700" cy="4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5798880" y="1639075"/>
            <a:ext cx="4799700" cy="4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74040" y="632925"/>
            <a:ext cx="10224600" cy="8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74040" y="790187"/>
            <a:ext cx="3369600" cy="10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74040" y="1976320"/>
            <a:ext cx="3369600" cy="4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88300" y="640213"/>
            <a:ext cx="7641300" cy="5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5486400" y="-178"/>
            <a:ext cx="5486400" cy="73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56450" tIns="156450" rIns="156450" bIns="156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8600" y="1753849"/>
            <a:ext cx="48543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318600" y="3986595"/>
            <a:ext cx="4854300" cy="1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5927400" y="1029795"/>
            <a:ext cx="4604400" cy="5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74040" y="6016818"/>
            <a:ext cx="7198500" cy="8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54384" y="389473"/>
            <a:ext cx="9464100" cy="1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54384" y="1947334"/>
            <a:ext cx="9464100" cy="4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 hasCustomPrompt="1"/>
          </p:nvPr>
        </p:nvSpPr>
        <p:spPr>
          <a:xfrm>
            <a:off x="374040" y="1573155"/>
            <a:ext cx="10224600" cy="2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74040" y="4483165"/>
            <a:ext cx="10224600" cy="18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ctrTitle"/>
          </p:nvPr>
        </p:nvSpPr>
        <p:spPr>
          <a:xfrm>
            <a:off x="822960" y="1197187"/>
            <a:ext cx="9327000" cy="2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1371600" y="3842175"/>
            <a:ext cx="8229600" cy="17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48669" y="1823727"/>
            <a:ext cx="9464100" cy="30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48669" y="4895434"/>
            <a:ext cx="94641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54384" y="389473"/>
            <a:ext cx="9464100" cy="1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754381" y="1947334"/>
            <a:ext cx="4663500" cy="4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54981" y="1947334"/>
            <a:ext cx="4663500" cy="4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55811" y="389473"/>
            <a:ext cx="9464100" cy="1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755816" y="1793242"/>
            <a:ext cx="46419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755816" y="2672085"/>
            <a:ext cx="4641900" cy="39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5554981" y="1793242"/>
            <a:ext cx="46650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4"/>
          </p:nvPr>
        </p:nvSpPr>
        <p:spPr>
          <a:xfrm>
            <a:off x="5554981" y="2672085"/>
            <a:ext cx="4665000" cy="39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55814" y="487680"/>
            <a:ext cx="3539400" cy="17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664869" y="1053255"/>
            <a:ext cx="5555400" cy="51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4381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1pPr>
            <a:lvl2pPr marL="914400" lvl="1" indent="-412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2pPr>
            <a:lvl3pPr marL="1371600" lvl="2" indent="-3937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marL="2286000" lvl="4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marL="2743200" lvl="5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755814" y="2194560"/>
            <a:ext cx="3539400" cy="40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755814" y="487680"/>
            <a:ext cx="3539400" cy="17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4664869" y="1053255"/>
            <a:ext cx="5555400" cy="51986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755814" y="2194560"/>
            <a:ext cx="3539400" cy="40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754384" y="389473"/>
            <a:ext cx="9464100" cy="1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165924" y="-463966"/>
            <a:ext cx="4641200" cy="9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754384" y="389473"/>
            <a:ext cx="9464100" cy="1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754384" y="1947334"/>
            <a:ext cx="9464100" cy="4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754381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634743" y="6780108"/>
            <a:ext cx="37035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749540" y="6780108"/>
            <a:ext cx="2469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374040" y="632925"/>
            <a:ext cx="10224600" cy="8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374040" y="1639075"/>
            <a:ext cx="10224600" cy="4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10166949" y="6632131"/>
            <a:ext cx="658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1A371084-F5D0-413E-8C63-769A87E51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92" t="23456" b="20998"/>
          <a:stretch/>
        </p:blipFill>
        <p:spPr>
          <a:xfrm>
            <a:off x="1750551" y="1126650"/>
            <a:ext cx="3996268" cy="1523717"/>
          </a:xfrm>
          <a:prstGeom prst="rect">
            <a:avLst/>
          </a:prstGeom>
        </p:spPr>
      </p:pic>
      <p:pic>
        <p:nvPicPr>
          <p:cNvPr id="15" name="Picture 1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8E4FEC4-9B29-4BE5-8604-F514900227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78" t="24074" b="22704"/>
          <a:stretch/>
        </p:blipFill>
        <p:spPr>
          <a:xfrm>
            <a:off x="5583158" y="1104024"/>
            <a:ext cx="3759203" cy="1459965"/>
          </a:xfrm>
          <a:prstGeom prst="rect">
            <a:avLst/>
          </a:prstGeom>
        </p:spPr>
      </p:pic>
      <p:sp>
        <p:nvSpPr>
          <p:cNvPr id="18" name="Google Shape;138;p1">
            <a:extLst>
              <a:ext uri="{FF2B5EF4-FFF2-40B4-BE49-F238E27FC236}">
                <a16:creationId xmlns:a16="http://schemas.microsoft.com/office/drawing/2014/main" id="{0D0D6DD0-7E6C-4AD7-A12F-E6AAFCBCB0BC}"/>
              </a:ext>
            </a:extLst>
          </p:cNvPr>
          <p:cNvSpPr txBox="1"/>
          <p:nvPr/>
        </p:nvSpPr>
        <p:spPr>
          <a:xfrm>
            <a:off x="2056062" y="758436"/>
            <a:ext cx="2825514" cy="29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>
              <a:buSzPts val="1800"/>
            </a:pPr>
            <a:r>
              <a:rPr lang="en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Mitochondrial RNA</a:t>
            </a:r>
            <a:endParaRPr sz="2000" dirty="0">
              <a:latin typeface="+mn-lt"/>
            </a:endParaRPr>
          </a:p>
        </p:txBody>
      </p:sp>
      <p:sp>
        <p:nvSpPr>
          <p:cNvPr id="21" name="Google Shape;141;p1">
            <a:extLst>
              <a:ext uri="{FF2B5EF4-FFF2-40B4-BE49-F238E27FC236}">
                <a16:creationId xmlns:a16="http://schemas.microsoft.com/office/drawing/2014/main" id="{A411413E-126A-4670-8AC0-92813A88D2F4}"/>
              </a:ext>
            </a:extLst>
          </p:cNvPr>
          <p:cNvSpPr txBox="1"/>
          <p:nvPr/>
        </p:nvSpPr>
        <p:spPr>
          <a:xfrm>
            <a:off x="5663531" y="845252"/>
            <a:ext cx="1679423" cy="29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>
              <a:buSzPts val="1800"/>
            </a:pPr>
            <a:r>
              <a:rPr lang="en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Huang</a:t>
            </a:r>
            <a:endParaRPr sz="2000" dirty="0">
              <a:latin typeface="+mn-lt"/>
            </a:endParaRPr>
          </a:p>
        </p:txBody>
      </p:sp>
      <p:sp>
        <p:nvSpPr>
          <p:cNvPr id="28" name="Google Shape;709;ged77e3d37c_0_277">
            <a:extLst>
              <a:ext uri="{FF2B5EF4-FFF2-40B4-BE49-F238E27FC236}">
                <a16:creationId xmlns:a16="http://schemas.microsoft.com/office/drawing/2014/main" id="{0171E4B6-C546-4BA2-B7DB-0DC50A174B00}"/>
              </a:ext>
            </a:extLst>
          </p:cNvPr>
          <p:cNvSpPr txBox="1"/>
          <p:nvPr/>
        </p:nvSpPr>
        <p:spPr>
          <a:xfrm>
            <a:off x="721989" y="235508"/>
            <a:ext cx="162353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400"/>
            </a:pPr>
            <a:r>
              <a:rPr lang="en-US" sz="2000" b="1" dirty="0">
                <a:latin typeface="+mj-lt"/>
              </a:rPr>
              <a:t>A</a:t>
            </a:r>
            <a:endParaRPr sz="2000" b="1" dirty="0">
              <a:latin typeface="+mj-lt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825C58B-9B0A-4527-A0DD-DE414FC692E4}"/>
              </a:ext>
            </a:extLst>
          </p:cNvPr>
          <p:cNvGrpSpPr/>
          <p:nvPr/>
        </p:nvGrpSpPr>
        <p:grpSpPr>
          <a:xfrm>
            <a:off x="1070298" y="3511958"/>
            <a:ext cx="7939795" cy="2825514"/>
            <a:chOff x="1029054" y="3597685"/>
            <a:chExt cx="7939795" cy="282551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A42FF80-4BDD-4742-888B-A4C5E45E16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043" t="24336" r="6603" b="22002"/>
            <a:stretch/>
          </p:blipFill>
          <p:spPr>
            <a:xfrm>
              <a:off x="1576075" y="4396604"/>
              <a:ext cx="3749045" cy="1502225"/>
            </a:xfrm>
            <a:prstGeom prst="rect">
              <a:avLst/>
            </a:prstGeom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8191CC-49F9-43CA-AB07-699A6A50D35E}"/>
                </a:ext>
              </a:extLst>
            </p:cNvPr>
            <p:cNvGrpSpPr/>
            <p:nvPr/>
          </p:nvGrpSpPr>
          <p:grpSpPr>
            <a:xfrm>
              <a:off x="1029054" y="3597685"/>
              <a:ext cx="7939795" cy="2825514"/>
              <a:chOff x="1200287" y="3591849"/>
              <a:chExt cx="7939795" cy="2825514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ED5A2FD7-BF24-40BF-A7C4-3784CEB543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7749" t="25296" r="6205" b="21819"/>
              <a:stretch/>
            </p:blipFill>
            <p:spPr>
              <a:xfrm>
                <a:off x="5693882" y="4459161"/>
                <a:ext cx="3446200" cy="1495163"/>
              </a:xfrm>
              <a:prstGeom prst="rect">
                <a:avLst/>
              </a:prstGeom>
            </p:spPr>
          </p:pic>
          <p:grpSp>
            <p:nvGrpSpPr>
              <p:cNvPr id="48" name="Google Shape;132;p1">
                <a:extLst>
                  <a:ext uri="{FF2B5EF4-FFF2-40B4-BE49-F238E27FC236}">
                    <a16:creationId xmlns:a16="http://schemas.microsoft.com/office/drawing/2014/main" id="{8F42AF1F-5C38-4B79-9159-866A95CCE38C}"/>
                  </a:ext>
                </a:extLst>
              </p:cNvPr>
              <p:cNvGrpSpPr/>
              <p:nvPr/>
            </p:nvGrpSpPr>
            <p:grpSpPr>
              <a:xfrm>
                <a:off x="1200287" y="3591849"/>
                <a:ext cx="6368021" cy="2825514"/>
                <a:chOff x="837848" y="3371093"/>
                <a:chExt cx="6368021" cy="2825514"/>
              </a:xfrm>
            </p:grpSpPr>
            <p:grpSp>
              <p:nvGrpSpPr>
                <p:cNvPr id="53" name="Google Shape;133;p1">
                  <a:extLst>
                    <a:ext uri="{FF2B5EF4-FFF2-40B4-BE49-F238E27FC236}">
                      <a16:creationId xmlns:a16="http://schemas.microsoft.com/office/drawing/2014/main" id="{C7AF6AD7-081D-4181-9814-78C568083497}"/>
                    </a:ext>
                  </a:extLst>
                </p:cNvPr>
                <p:cNvGrpSpPr/>
                <p:nvPr/>
              </p:nvGrpSpPr>
              <p:grpSpPr>
                <a:xfrm>
                  <a:off x="1775209" y="3827988"/>
                  <a:ext cx="5430660" cy="2256934"/>
                  <a:chOff x="570863" y="3843938"/>
                  <a:chExt cx="5430660" cy="2256934"/>
                </a:xfrm>
              </p:grpSpPr>
              <p:sp>
                <p:nvSpPr>
                  <p:cNvPr id="55" name="Google Shape;138;p1">
                    <a:extLst>
                      <a:ext uri="{FF2B5EF4-FFF2-40B4-BE49-F238E27FC236}">
                        <a16:creationId xmlns:a16="http://schemas.microsoft.com/office/drawing/2014/main" id="{AFA9B277-5F80-48A6-A534-6DAF85472867}"/>
                      </a:ext>
                    </a:extLst>
                  </p:cNvPr>
                  <p:cNvSpPr txBox="1"/>
                  <p:nvPr/>
                </p:nvSpPr>
                <p:spPr>
                  <a:xfrm>
                    <a:off x="570863" y="3843938"/>
                    <a:ext cx="2825514" cy="2929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50" tIns="34275" rIns="68550" bIns="34275" anchor="t" anchorCtr="0">
                    <a:noAutofit/>
                  </a:bodyPr>
                  <a:lstStyle/>
                  <a:p>
                    <a:pPr>
                      <a:buSzPts val="1800"/>
                    </a:pPr>
                    <a:r>
                      <a:rPr lang="en" sz="2000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Calibri"/>
                        <a:sym typeface="Calibri"/>
                      </a:rPr>
                      <a:t>Mitochondrial RNA</a:t>
                    </a:r>
                    <a:endParaRPr sz="2000" dirty="0">
                      <a:latin typeface="+mn-lt"/>
                    </a:endParaRPr>
                  </a:p>
                </p:txBody>
              </p:sp>
              <p:sp>
                <p:nvSpPr>
                  <p:cNvPr id="58" name="Google Shape;141;p1">
                    <a:extLst>
                      <a:ext uri="{FF2B5EF4-FFF2-40B4-BE49-F238E27FC236}">
                        <a16:creationId xmlns:a16="http://schemas.microsoft.com/office/drawing/2014/main" id="{95FD75A4-C6AB-427A-B410-C721CB156200}"/>
                      </a:ext>
                    </a:extLst>
                  </p:cNvPr>
                  <p:cNvSpPr txBox="1"/>
                  <p:nvPr/>
                </p:nvSpPr>
                <p:spPr>
                  <a:xfrm>
                    <a:off x="4322100" y="3952417"/>
                    <a:ext cx="1679423" cy="2929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50" tIns="34275" rIns="68550" bIns="34275" anchor="t" anchorCtr="0">
                    <a:noAutofit/>
                  </a:bodyPr>
                  <a:lstStyle/>
                  <a:p>
                    <a:pPr>
                      <a:buSzPts val="1800"/>
                    </a:pPr>
                    <a:r>
                      <a:rPr lang="en" sz="2000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Calibri"/>
                        <a:sym typeface="Calibri"/>
                      </a:rPr>
                      <a:t>Huang</a:t>
                    </a:r>
                    <a:endParaRPr sz="2000" dirty="0">
                      <a:latin typeface="+mn-lt"/>
                    </a:endParaRPr>
                  </a:p>
                </p:txBody>
              </p:sp>
              <p:sp>
                <p:nvSpPr>
                  <p:cNvPr id="59" name="Google Shape;142;p1">
                    <a:extLst>
                      <a:ext uri="{FF2B5EF4-FFF2-40B4-BE49-F238E27FC236}">
                        <a16:creationId xmlns:a16="http://schemas.microsoft.com/office/drawing/2014/main" id="{8DE735C0-BD1B-48F7-B8F1-DD552EB68166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811" y="5807971"/>
                    <a:ext cx="2825514" cy="2929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50" tIns="34275" rIns="68550" bIns="34275" anchor="t" anchorCtr="0">
                    <a:noAutofit/>
                  </a:bodyPr>
                  <a:lstStyle/>
                  <a:p>
                    <a:pPr algn="ctr">
                      <a:buSzPts val="1800"/>
                    </a:pPr>
                    <a:r>
                      <a:rPr lang="en" sz="2000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Calibri"/>
                        <a:sym typeface="Calibri"/>
                      </a:rPr>
                      <a:t>Position (bp)</a:t>
                    </a:r>
                    <a:endParaRPr sz="2000" dirty="0">
                      <a:latin typeface="+mn-lt"/>
                    </a:endParaRPr>
                  </a:p>
                </p:txBody>
              </p:sp>
            </p:grpSp>
            <p:sp>
              <p:nvSpPr>
                <p:cNvPr id="54" name="Google Shape;143;p1">
                  <a:extLst>
                    <a:ext uri="{FF2B5EF4-FFF2-40B4-BE49-F238E27FC236}">
                      <a16:creationId xmlns:a16="http://schemas.microsoft.com/office/drawing/2014/main" id="{C4CBAD32-F2B4-4539-BA57-E8F4C36CF5A5}"/>
                    </a:ext>
                  </a:extLst>
                </p:cNvPr>
                <p:cNvSpPr txBox="1"/>
                <p:nvPr/>
              </p:nvSpPr>
              <p:spPr>
                <a:xfrm rot="16200000">
                  <a:off x="-428458" y="4637399"/>
                  <a:ext cx="2825514" cy="2929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50" tIns="34275" rIns="68550" bIns="34275" anchor="t" anchorCtr="0">
                  <a:noAutofit/>
                </a:bodyPr>
                <a:lstStyle/>
                <a:p>
                  <a:pPr algn="ctr">
                    <a:buSzPts val="1800"/>
                  </a:pPr>
                  <a:r>
                    <a:rPr lang="en" sz="2000" dirty="0">
                      <a:solidFill>
                        <a:schemeClr val="dk1"/>
                      </a:solidFill>
                      <a:latin typeface="+mn-lt"/>
                      <a:ea typeface="Calibri"/>
                      <a:cs typeface="Calibri"/>
                      <a:sym typeface="Calibri"/>
                    </a:rPr>
                    <a:t>Probability</a:t>
                  </a:r>
                  <a:endParaRPr sz="2000" dirty="0">
                    <a:latin typeface="+mn-lt"/>
                  </a:endParaRPr>
                </a:p>
              </p:txBody>
            </p:sp>
          </p:grpSp>
        </p:grpSp>
      </p:grpSp>
      <p:sp>
        <p:nvSpPr>
          <p:cNvPr id="60" name="Google Shape;142;p1">
            <a:extLst>
              <a:ext uri="{FF2B5EF4-FFF2-40B4-BE49-F238E27FC236}">
                <a16:creationId xmlns:a16="http://schemas.microsoft.com/office/drawing/2014/main" id="{570441E4-3026-425C-8D95-A3D5861DA4E6}"/>
              </a:ext>
            </a:extLst>
          </p:cNvPr>
          <p:cNvSpPr txBox="1"/>
          <p:nvPr/>
        </p:nvSpPr>
        <p:spPr>
          <a:xfrm>
            <a:off x="4117267" y="2732219"/>
            <a:ext cx="2825514" cy="29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algn="ctr">
              <a:buSzPts val="1800"/>
            </a:pPr>
            <a:r>
              <a:rPr lang="en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Position (bp)</a:t>
            </a:r>
            <a:endParaRPr sz="2000" dirty="0">
              <a:latin typeface="+mn-lt"/>
            </a:endParaRPr>
          </a:p>
        </p:txBody>
      </p:sp>
      <p:sp>
        <p:nvSpPr>
          <p:cNvPr id="61" name="Google Shape;143;p1">
            <a:extLst>
              <a:ext uri="{FF2B5EF4-FFF2-40B4-BE49-F238E27FC236}">
                <a16:creationId xmlns:a16="http://schemas.microsoft.com/office/drawing/2014/main" id="{E2482A64-149D-4524-8721-404761D9EB18}"/>
              </a:ext>
            </a:extLst>
          </p:cNvPr>
          <p:cNvSpPr txBox="1"/>
          <p:nvPr/>
        </p:nvSpPr>
        <p:spPr>
          <a:xfrm rot="16200000">
            <a:off x="-196010" y="1605778"/>
            <a:ext cx="2825514" cy="29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algn="ctr">
              <a:buSzPts val="1800"/>
            </a:pPr>
            <a:r>
              <a:rPr lang="en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Probability</a:t>
            </a:r>
            <a:endParaRPr sz="20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A5CAC8-7DCE-4893-B39E-E4F14686CBB5}"/>
              </a:ext>
            </a:extLst>
          </p:cNvPr>
          <p:cNvSpPr txBox="1"/>
          <p:nvPr/>
        </p:nvSpPr>
        <p:spPr>
          <a:xfrm>
            <a:off x="3651862" y="235508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Without m-bias trimming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4C4731-DF8E-4CDF-8925-9736BC9561BD}"/>
              </a:ext>
            </a:extLst>
          </p:cNvPr>
          <p:cNvSpPr txBox="1"/>
          <p:nvPr/>
        </p:nvSpPr>
        <p:spPr>
          <a:xfrm>
            <a:off x="3651864" y="3537808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With m-bias trimming</a:t>
            </a:r>
          </a:p>
        </p:txBody>
      </p:sp>
      <p:sp>
        <p:nvSpPr>
          <p:cNvPr id="30" name="Google Shape;709;ged77e3d37c_0_277">
            <a:extLst>
              <a:ext uri="{FF2B5EF4-FFF2-40B4-BE49-F238E27FC236}">
                <a16:creationId xmlns:a16="http://schemas.microsoft.com/office/drawing/2014/main" id="{806CC9C2-1CE3-4A66-B401-1276F0E08AEF}"/>
              </a:ext>
            </a:extLst>
          </p:cNvPr>
          <p:cNvSpPr txBox="1"/>
          <p:nvPr/>
        </p:nvSpPr>
        <p:spPr>
          <a:xfrm>
            <a:off x="721989" y="3538249"/>
            <a:ext cx="162353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400"/>
            </a:pPr>
            <a:r>
              <a:rPr lang="en-US" sz="2000" b="1" dirty="0">
                <a:latin typeface="+mj-lt"/>
              </a:rPr>
              <a:t>B</a:t>
            </a:r>
            <a:endParaRPr sz="2000" b="1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638324-A04D-4E5D-B4F4-1B391E9387EF}"/>
              </a:ext>
            </a:extLst>
          </p:cNvPr>
          <p:cNvSpPr txBox="1"/>
          <p:nvPr/>
        </p:nvSpPr>
        <p:spPr>
          <a:xfrm>
            <a:off x="441282" y="6798603"/>
            <a:ext cx="10245218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Supplementary Figure 13.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logo of p-m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 sites that passed all pipeline filters without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(A)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with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(B)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6 bp read-end trimming.</a:t>
            </a:r>
          </a:p>
        </p:txBody>
      </p:sp>
    </p:spTree>
    <p:extLst>
      <p:ext uri="{BB962C8B-B14F-4D97-AF65-F5344CB8AC3E}">
        <p14:creationId xmlns:p14="http://schemas.microsoft.com/office/powerpoint/2010/main" val="358914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52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Office Theme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Zac Johnson</cp:lastModifiedBy>
  <cp:revision>52</cp:revision>
  <dcterms:modified xsi:type="dcterms:W3CDTF">2022-03-21T14:08:11Z</dcterms:modified>
</cp:coreProperties>
</file>