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8" r:id="rId2"/>
  </p:sldMasterIdLst>
  <p:notesMasterIdLst>
    <p:notesMasterId r:id="rId4"/>
  </p:notesMasterIdLst>
  <p:sldIdLst>
    <p:sldId id="256" r:id="rId3"/>
  </p:sldIdLst>
  <p:sldSz cx="21945600" cy="20116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336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hZNRH+7ZIAhHomXlVK6D48aBbt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71C64F-4307-43FC-A80F-DC4DC1BC8312}">
  <a:tblStyle styleId="{4C71C64F-4307-43FC-A80F-DC4DC1BC83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7B8BB7D-060E-4843-8268-1B1BF87CC60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 b="off" i="off"/>
      <a:tcStyle>
        <a:tcBdr/>
        <a:fill>
          <a:solidFill>
            <a:srgbClr val="FFE8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8CA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4E6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FF4E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6F85B79-DABC-4B53-BF24-DC9148021E65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0F0F0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0F0F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A003393-4468-4770-9A79-B88EED13D66E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20" autoAdjust="0"/>
  </p:normalViewPr>
  <p:slideViewPr>
    <p:cSldViewPr snapToGrid="0">
      <p:cViewPr varScale="1">
        <p:scale>
          <a:sx n="33" d="100"/>
          <a:sy n="33" d="100"/>
        </p:scale>
        <p:origin x="2562" y="114"/>
      </p:cViewPr>
      <p:guideLst>
        <p:guide orient="horz" pos="6336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58925" y="685800"/>
            <a:ext cx="3740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2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46250" y="1143000"/>
            <a:ext cx="3365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  <p:sp>
        <p:nvSpPr>
          <p:cNvPr id="117" name="Google Shape;1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08763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7269487" y="18645297"/>
            <a:ext cx="7407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5499080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748080" y="8412213"/>
            <a:ext cx="20449200" cy="3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42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42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42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42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42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42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42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42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429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0333899" y="18238359"/>
            <a:ext cx="1316400" cy="15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48080" y="1740542"/>
            <a:ext cx="20449200" cy="22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48080" y="4507458"/>
            <a:ext cx="20449200" cy="133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326578" lvl="0" indent="-30389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653156" lvl="1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979734" lvl="2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06312" lvl="3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1632890" lvl="4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1959468" lvl="5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2286046" lvl="6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2612624" lvl="7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2939202" lvl="8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0333899" y="18238359"/>
            <a:ext cx="1316400" cy="15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748080" y="1740542"/>
            <a:ext cx="20449200" cy="22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748080" y="4507458"/>
            <a:ext cx="9599400" cy="133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326578" lvl="0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714"/>
            </a:lvl1pPr>
            <a:lvl2pPr marL="653156" lvl="1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1500"/>
            </a:lvl2pPr>
            <a:lvl3pPr marL="979734" lvl="2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1500"/>
            </a:lvl3pPr>
            <a:lvl4pPr marL="1306312" lvl="3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500"/>
            </a:lvl4pPr>
            <a:lvl5pPr marL="1632890" lvl="4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1500"/>
            </a:lvl5pPr>
            <a:lvl6pPr marL="1959468" lvl="5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1500"/>
            </a:lvl6pPr>
            <a:lvl7pPr marL="2286046" lvl="6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500"/>
            </a:lvl7pPr>
            <a:lvl8pPr marL="2612624" lvl="7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1500"/>
            </a:lvl8pPr>
            <a:lvl9pPr marL="2939202" lvl="8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1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11597760" y="4507458"/>
            <a:ext cx="9599400" cy="133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326578" lvl="0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714"/>
            </a:lvl1pPr>
            <a:lvl2pPr marL="653156" lvl="1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1500"/>
            </a:lvl2pPr>
            <a:lvl3pPr marL="979734" lvl="2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1500"/>
            </a:lvl3pPr>
            <a:lvl4pPr marL="1306312" lvl="3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500"/>
            </a:lvl4pPr>
            <a:lvl5pPr marL="1632890" lvl="4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1500"/>
            </a:lvl5pPr>
            <a:lvl6pPr marL="1959468" lvl="5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1500"/>
            </a:lvl6pPr>
            <a:lvl7pPr marL="2286046" lvl="6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500"/>
            </a:lvl7pPr>
            <a:lvl8pPr marL="2612624" lvl="7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1500"/>
            </a:lvl8pPr>
            <a:lvl9pPr marL="2939202" lvl="8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15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20333899" y="18238359"/>
            <a:ext cx="1316400" cy="15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748080" y="1740542"/>
            <a:ext cx="20449200" cy="22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20333899" y="18238359"/>
            <a:ext cx="1316400" cy="15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748080" y="2173013"/>
            <a:ext cx="6739200" cy="2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292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292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292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292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292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292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292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292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2929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748080" y="5434880"/>
            <a:ext cx="6739200" cy="124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326578" lvl="0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500"/>
            </a:lvl1pPr>
            <a:lvl2pPr marL="653156" lvl="1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1500"/>
            </a:lvl2pPr>
            <a:lvl3pPr marL="979734" lvl="2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1500"/>
            </a:lvl3pPr>
            <a:lvl4pPr marL="1306312" lvl="3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500"/>
            </a:lvl4pPr>
            <a:lvl5pPr marL="1632890" lvl="4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1500"/>
            </a:lvl5pPr>
            <a:lvl6pPr marL="1959468" lvl="5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1500"/>
            </a:lvl6pPr>
            <a:lvl7pPr marL="2286046" lvl="6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500"/>
            </a:lvl7pPr>
            <a:lvl8pPr marL="2612624" lvl="7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1500"/>
            </a:lvl8pPr>
            <a:lvl9pPr marL="2939202" lvl="8" indent="-2585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15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20333899" y="18238359"/>
            <a:ext cx="1316400" cy="15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1176600" y="1760587"/>
            <a:ext cx="15282600" cy="15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585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585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585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585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585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585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585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585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5857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20333899" y="18238359"/>
            <a:ext cx="1316400" cy="15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10972800" y="-490"/>
            <a:ext cx="10972800" cy="2011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1750" tIns="111750" rIns="111750" bIns="111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637200" y="4823083"/>
            <a:ext cx="9708600" cy="579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14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14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14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14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14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14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14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14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143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1"/>
          </p:nvPr>
        </p:nvSpPr>
        <p:spPr>
          <a:xfrm>
            <a:off x="637200" y="10963138"/>
            <a:ext cx="9708600" cy="48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7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7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7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7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7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7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7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7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71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11854800" y="2831938"/>
            <a:ext cx="9208800" cy="14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326578" lvl="0" indent="-30389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653156" lvl="1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979734" lvl="2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06312" lvl="3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1632890" lvl="4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1959468" lvl="5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2286046" lvl="6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2612624" lvl="7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2939202" lvl="8" indent="-27214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20333899" y="18238359"/>
            <a:ext cx="1316400" cy="15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748080" y="16546250"/>
            <a:ext cx="14397000" cy="236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326578" lvl="0" indent="-1632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20333899" y="18238359"/>
            <a:ext cx="1316400" cy="15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 hasCustomPrompt="1"/>
          </p:nvPr>
        </p:nvSpPr>
        <p:spPr>
          <a:xfrm>
            <a:off x="748080" y="4326178"/>
            <a:ext cx="20449200" cy="767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464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464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464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464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464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464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464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464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14643"/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748080" y="12328702"/>
            <a:ext cx="20449200" cy="5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326578" lvl="0" indent="-30389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653156" lvl="1" indent="-27214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979734" lvl="2" indent="-27214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06312" lvl="3" indent="-27214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1632890" lvl="4" indent="-27214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1959468" lvl="5" indent="-27214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2286046" lvl="6" indent="-27214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2612624" lvl="7" indent="-27214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2939202" lvl="8" indent="-27214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20333899" y="18238359"/>
            <a:ext cx="1316400" cy="15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20333899" y="18238359"/>
            <a:ext cx="1316400" cy="15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497339" y="5015251"/>
            <a:ext cx="18928200" cy="836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442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497339" y="13462444"/>
            <a:ext cx="18928200" cy="4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326578" lvl="0" indent="-163289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1857">
                <a:solidFill>
                  <a:schemeClr val="dk1"/>
                </a:solidFill>
              </a:defRPr>
            </a:lvl1pPr>
            <a:lvl2pPr marL="653156" lvl="1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1500">
                <a:solidFill>
                  <a:srgbClr val="888888"/>
                </a:solidFill>
              </a:defRPr>
            </a:lvl2pPr>
            <a:lvl3pPr marL="979734" lvl="2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357">
                <a:solidFill>
                  <a:srgbClr val="888888"/>
                </a:solidFill>
              </a:defRPr>
            </a:lvl3pPr>
            <a:lvl4pPr marL="1306312" lvl="3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214">
                <a:solidFill>
                  <a:srgbClr val="888888"/>
                </a:solidFill>
              </a:defRPr>
            </a:lvl4pPr>
            <a:lvl5pPr marL="1632890" lvl="4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214">
                <a:solidFill>
                  <a:srgbClr val="888888"/>
                </a:solidFill>
              </a:defRPr>
            </a:lvl5pPr>
            <a:lvl6pPr marL="1959468" lvl="5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214">
                <a:solidFill>
                  <a:srgbClr val="888888"/>
                </a:solidFill>
              </a:defRPr>
            </a:lvl6pPr>
            <a:lvl7pPr marL="2286046" lvl="6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214">
                <a:solidFill>
                  <a:srgbClr val="888888"/>
                </a:solidFill>
              </a:defRPr>
            </a:lvl7pPr>
            <a:lvl8pPr marL="2612624" lvl="7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214">
                <a:solidFill>
                  <a:srgbClr val="888888"/>
                </a:solidFill>
              </a:defRPr>
            </a:lvl8pPr>
            <a:lvl9pPr marL="2939202" lvl="8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21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508763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7269487" y="18645297"/>
            <a:ext cx="7407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5499080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508768" y="1071052"/>
            <a:ext cx="18928200" cy="38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508763" y="5355169"/>
            <a:ext cx="9327000" cy="1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326578" lvl="0" indent="-263077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653156" lvl="1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979734" lvl="2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306312" lvl="3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1632890" lvl="4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1959468" lvl="5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2286046" lvl="6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2612624" lvl="7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2939202" lvl="8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11109963" y="5355169"/>
            <a:ext cx="9327000" cy="1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326578" lvl="0" indent="-263077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653156" lvl="1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979734" lvl="2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306312" lvl="3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1632890" lvl="4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1959468" lvl="5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2286046" lvl="6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2612624" lvl="7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2939202" lvl="8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1508763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7269487" y="18645297"/>
            <a:ext cx="7407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5499080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511623" y="1071052"/>
            <a:ext cx="18928200" cy="38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1511632" y="4931416"/>
            <a:ext cx="9283800" cy="241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326578" lvl="0" indent="-163289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1857" b="1"/>
            </a:lvl1pPr>
            <a:lvl2pPr marL="653156" lvl="1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 b="1"/>
            </a:lvl2pPr>
            <a:lvl3pPr marL="979734" lvl="2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357" b="1"/>
            </a:lvl3pPr>
            <a:lvl4pPr marL="1306312" lvl="3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214" b="1"/>
            </a:lvl4pPr>
            <a:lvl5pPr marL="1632890" lvl="4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214" b="1"/>
            </a:lvl5pPr>
            <a:lvl6pPr marL="1959468" lvl="5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214" b="1"/>
            </a:lvl6pPr>
            <a:lvl7pPr marL="2286046" lvl="6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214" b="1"/>
            </a:lvl7pPr>
            <a:lvl8pPr marL="2612624" lvl="7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214" b="1"/>
            </a:lvl8pPr>
            <a:lvl9pPr marL="2939202" lvl="8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214" b="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1511632" y="7348235"/>
            <a:ext cx="9283800" cy="108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326578" lvl="0" indent="-263077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653156" lvl="1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979734" lvl="2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306312" lvl="3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1632890" lvl="4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1959468" lvl="5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2286046" lvl="6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2612624" lvl="7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2939202" lvl="8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11109963" y="4931416"/>
            <a:ext cx="9330000" cy="241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326578" lvl="0" indent="-163289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1857" b="1"/>
            </a:lvl1pPr>
            <a:lvl2pPr marL="653156" lvl="1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 b="1"/>
            </a:lvl2pPr>
            <a:lvl3pPr marL="979734" lvl="2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357" b="1"/>
            </a:lvl3pPr>
            <a:lvl4pPr marL="1306312" lvl="3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214" b="1"/>
            </a:lvl4pPr>
            <a:lvl5pPr marL="1632890" lvl="4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214" b="1"/>
            </a:lvl5pPr>
            <a:lvl6pPr marL="1959468" lvl="5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214" b="1"/>
            </a:lvl6pPr>
            <a:lvl7pPr marL="2286046" lvl="6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214" b="1"/>
            </a:lvl7pPr>
            <a:lvl8pPr marL="2612624" lvl="7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214" b="1"/>
            </a:lvl8pPr>
            <a:lvl9pPr marL="2939202" lvl="8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214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11109963" y="7348235"/>
            <a:ext cx="9330000" cy="108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326578" lvl="0" indent="-263077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653156" lvl="1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979734" lvl="2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306312" lvl="3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1632890" lvl="4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1959468" lvl="5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2286046" lvl="6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2612624" lvl="7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2939202" lvl="8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1508763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7269487" y="18645297"/>
            <a:ext cx="7407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5499080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511628" y="1341120"/>
            <a:ext cx="7078800" cy="46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35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9329739" y="2896450"/>
            <a:ext cx="11110800" cy="1429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326578" lvl="0" indent="-312971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2357"/>
            </a:lvl1pPr>
            <a:lvl2pPr marL="653156" lvl="1" indent="-29482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071"/>
            </a:lvl2pPr>
            <a:lvl3pPr marL="979734" lvl="2" indent="-281220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1857"/>
            </a:lvl3pPr>
            <a:lvl4pPr marL="1306312" lvl="3" indent="-258541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1500"/>
            </a:lvl4pPr>
            <a:lvl5pPr marL="1632890" lvl="4" indent="-258541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1500"/>
            </a:lvl5pPr>
            <a:lvl6pPr marL="1959468" lvl="5" indent="-258541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1500"/>
            </a:lvl6pPr>
            <a:lvl7pPr marL="2286046" lvl="6" indent="-258541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1500"/>
            </a:lvl7pPr>
            <a:lvl8pPr marL="2612624" lvl="7" indent="-258541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1500"/>
            </a:lvl8pPr>
            <a:lvl9pPr marL="2939202" lvl="8" indent="-258541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15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1511628" y="6035040"/>
            <a:ext cx="7078800" cy="1118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326578" lvl="0" indent="-163289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214"/>
            </a:lvl1pPr>
            <a:lvl2pPr marL="653156" lvl="1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00"/>
            </a:lvl2pPr>
            <a:lvl3pPr marL="979734" lvl="2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57"/>
            </a:lvl3pPr>
            <a:lvl4pPr marL="1306312" lvl="3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14"/>
            </a:lvl4pPr>
            <a:lvl5pPr marL="1632890" lvl="4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14"/>
            </a:lvl5pPr>
            <a:lvl6pPr marL="1959468" lvl="5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14"/>
            </a:lvl6pPr>
            <a:lvl7pPr marL="2286046" lvl="6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14"/>
            </a:lvl7pPr>
            <a:lvl8pPr marL="2612624" lvl="7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14"/>
            </a:lvl8pPr>
            <a:lvl9pPr marL="2939202" lvl="8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14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1508763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7269487" y="18645297"/>
            <a:ext cx="7407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5499080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511628" y="1341120"/>
            <a:ext cx="7078800" cy="46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35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9329739" y="2896450"/>
            <a:ext cx="11110800" cy="1429615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1511628" y="6035040"/>
            <a:ext cx="7078800" cy="1118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326578" lvl="0" indent="-163289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214"/>
            </a:lvl1pPr>
            <a:lvl2pPr marL="653156" lvl="1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00"/>
            </a:lvl2pPr>
            <a:lvl3pPr marL="979734" lvl="2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57"/>
            </a:lvl3pPr>
            <a:lvl4pPr marL="1306312" lvl="3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14"/>
            </a:lvl4pPr>
            <a:lvl5pPr marL="1632890" lvl="4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14"/>
            </a:lvl5pPr>
            <a:lvl6pPr marL="1959468" lvl="5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14"/>
            </a:lvl6pPr>
            <a:lvl7pPr marL="2286046" lvl="6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14"/>
            </a:lvl7pPr>
            <a:lvl8pPr marL="2612624" lvl="7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14"/>
            </a:lvl8pPr>
            <a:lvl9pPr marL="2939202" lvl="8" indent="-163289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14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1508763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7269487" y="18645297"/>
            <a:ext cx="7407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5499080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1508768" y="1071052"/>
            <a:ext cx="18928200" cy="38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 rot="5400000">
            <a:off x="4591398" y="2273019"/>
            <a:ext cx="12763300" cy="18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326578" lvl="0" indent="-263077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653156" lvl="1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979734" lvl="2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306312" lvl="3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1632890" lvl="4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1959468" lvl="5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2286046" lvl="6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2612624" lvl="7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2939202" lvl="8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1508763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7269487" y="18645297"/>
            <a:ext cx="7407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5499080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 rot="5400000">
            <a:off x="9547415" y="7228873"/>
            <a:ext cx="17047250" cy="4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 rot="5400000">
            <a:off x="-54024" y="2633773"/>
            <a:ext cx="1704725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326578" lvl="0" indent="-263077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653156" lvl="1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979734" lvl="2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306312" lvl="3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1632890" lvl="4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1959468" lvl="5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2286046" lvl="6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2612624" lvl="7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2939202" lvl="8" indent="-263077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1508763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7269487" y="18645297"/>
            <a:ext cx="7407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5499080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748100" y="2912117"/>
            <a:ext cx="20449200" cy="8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635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635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635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635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635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635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635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635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6357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748080" y="11084578"/>
            <a:ext cx="20449200" cy="3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42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42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42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42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42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42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42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42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429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20333899" y="18238359"/>
            <a:ext cx="1316400" cy="15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08768" y="1071052"/>
            <a:ext cx="18928200" cy="38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08768" y="5355169"/>
            <a:ext cx="18928200" cy="1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08763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7269487" y="18645297"/>
            <a:ext cx="7407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5499080" y="18645297"/>
            <a:ext cx="4938000" cy="1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5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48080" y="1740542"/>
            <a:ext cx="20449200" cy="22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748080" y="4507458"/>
            <a:ext cx="20449200" cy="133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20333899" y="18238359"/>
            <a:ext cx="1316400" cy="15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1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F4A07-9FCF-437C-AE7B-ECF60C15E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51"/>
          <a:stretch/>
        </p:blipFill>
        <p:spPr>
          <a:xfrm>
            <a:off x="2028066" y="10751846"/>
            <a:ext cx="7644850" cy="6531533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8ABB7E4-5246-4C86-A96C-977A863E3935}"/>
              </a:ext>
            </a:extLst>
          </p:cNvPr>
          <p:cNvGrpSpPr/>
          <p:nvPr/>
        </p:nvGrpSpPr>
        <p:grpSpPr>
          <a:xfrm>
            <a:off x="895830" y="571374"/>
            <a:ext cx="20188857" cy="4180889"/>
            <a:chOff x="118828" y="1157556"/>
            <a:chExt cx="8780380" cy="1855372"/>
          </a:xfrm>
        </p:grpSpPr>
        <p:sp>
          <p:nvSpPr>
            <p:cNvPr id="187" name="Google Shape;211;p26">
              <a:extLst>
                <a:ext uri="{FF2B5EF4-FFF2-40B4-BE49-F238E27FC236}">
                  <a16:creationId xmlns:a16="http://schemas.microsoft.com/office/drawing/2014/main" id="{67BBA2CF-491E-4212-A225-97FA431D75BF}"/>
                </a:ext>
              </a:extLst>
            </p:cNvPr>
            <p:cNvSpPr/>
            <p:nvPr/>
          </p:nvSpPr>
          <p:spPr>
            <a:xfrm rot="16200000">
              <a:off x="3919302" y="-1316278"/>
              <a:ext cx="1641841" cy="6800359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5304" tIns="32643" rIns="65304" bIns="32643" anchor="ctr" anchorCtr="0">
              <a:noAutofit/>
            </a:bodyPr>
            <a:lstStyle/>
            <a:p>
              <a:pPr algn="ctr">
                <a:buSzPts val="1400"/>
              </a:pP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11" name="Google Shape;193;p26">
              <a:extLst>
                <a:ext uri="{FF2B5EF4-FFF2-40B4-BE49-F238E27FC236}">
                  <a16:creationId xmlns:a16="http://schemas.microsoft.com/office/drawing/2014/main" id="{903579F7-4D1C-40F5-B4A1-84F1CEDC8C1D}"/>
                </a:ext>
              </a:extLst>
            </p:cNvPr>
            <p:cNvSpPr/>
            <p:nvPr/>
          </p:nvSpPr>
          <p:spPr>
            <a:xfrm rot="16200000">
              <a:off x="3581332" y="-2304948"/>
              <a:ext cx="1855372" cy="8780380"/>
            </a:xfrm>
            <a:prstGeom prst="rect">
              <a:avLst/>
            </a:prstGeom>
            <a:solidFill>
              <a:srgbClr val="FBE5D6">
                <a:alpha val="29411"/>
              </a:srgb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5304" tIns="32643" rIns="65304" bIns="32643" anchor="ctr" anchorCtr="0">
              <a:noAutofit/>
            </a:bodyPr>
            <a:lstStyle/>
            <a:p>
              <a:pPr algn="ctr">
                <a:buSzPts val="1400"/>
              </a:pPr>
              <a:endParaRPr sz="1100" dirty="0">
                <a:solidFill>
                  <a:schemeClr val="lt1"/>
                </a:solidFill>
              </a:endParaRPr>
            </a:p>
          </p:txBody>
        </p:sp>
        <p:sp>
          <p:nvSpPr>
            <p:cNvPr id="113" name="Google Shape;199;p26">
              <a:extLst>
                <a:ext uri="{FF2B5EF4-FFF2-40B4-BE49-F238E27FC236}">
                  <a16:creationId xmlns:a16="http://schemas.microsoft.com/office/drawing/2014/main" id="{5D347749-767B-4D76-9CD1-F92677380F96}"/>
                </a:ext>
              </a:extLst>
            </p:cNvPr>
            <p:cNvSpPr/>
            <p:nvPr/>
          </p:nvSpPr>
          <p:spPr>
            <a:xfrm>
              <a:off x="166423" y="1696823"/>
              <a:ext cx="1152318" cy="908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04" tIns="32643" rIns="65304" bIns="32643" anchor="ctr" anchorCtr="0">
              <a:noAutofit/>
            </a:bodyPr>
            <a:lstStyle/>
            <a:p>
              <a:pPr algn="ctr">
                <a:buSzPts val="1400"/>
              </a:pPr>
              <a:r>
                <a:rPr lang="en" sz="2800" dirty="0">
                  <a:solidFill>
                    <a:schemeClr val="dk1"/>
                  </a:solidFill>
                </a:rPr>
                <a:t>Require 10x (C+T) coverage at p-m</a:t>
              </a:r>
              <a:r>
                <a:rPr lang="en" sz="2800" baseline="30000" dirty="0">
                  <a:solidFill>
                    <a:schemeClr val="dk1"/>
                  </a:solidFill>
                </a:rPr>
                <a:t>5</a:t>
              </a:r>
              <a:r>
                <a:rPr lang="en" sz="2800" dirty="0">
                  <a:solidFill>
                    <a:schemeClr val="dk1"/>
                  </a:solidFill>
                </a:rPr>
                <a:t>C sites</a:t>
              </a:r>
            </a:p>
          </p:txBody>
        </p:sp>
        <p:cxnSp>
          <p:nvCxnSpPr>
            <p:cNvPr id="114" name="Google Shape;200;p26">
              <a:extLst>
                <a:ext uri="{FF2B5EF4-FFF2-40B4-BE49-F238E27FC236}">
                  <a16:creationId xmlns:a16="http://schemas.microsoft.com/office/drawing/2014/main" id="{4615CF5A-9305-4089-9147-ADF3C4897C14}"/>
                </a:ext>
              </a:extLst>
            </p:cNvPr>
            <p:cNvCxnSpPr>
              <a:cxnSpLocks/>
            </p:cNvCxnSpPr>
            <p:nvPr/>
          </p:nvCxnSpPr>
          <p:spPr>
            <a:xfrm>
              <a:off x="1223863" y="2050410"/>
              <a:ext cx="296093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5" name="Google Shape;201;p26">
              <a:extLst>
                <a:ext uri="{FF2B5EF4-FFF2-40B4-BE49-F238E27FC236}">
                  <a16:creationId xmlns:a16="http://schemas.microsoft.com/office/drawing/2014/main" id="{B80ADD16-F0AC-4948-B0F1-4753B26124D8}"/>
                </a:ext>
              </a:extLst>
            </p:cNvPr>
            <p:cNvSpPr/>
            <p:nvPr/>
          </p:nvSpPr>
          <p:spPr>
            <a:xfrm>
              <a:off x="1581614" y="1710062"/>
              <a:ext cx="1152318" cy="960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04" tIns="32643" rIns="65304" bIns="32643" anchor="ctr" anchorCtr="0">
              <a:noAutofit/>
            </a:bodyPr>
            <a:lstStyle/>
            <a:p>
              <a:pPr algn="ctr">
                <a:buSzPts val="1400"/>
              </a:pPr>
              <a:r>
                <a:rPr lang="en" sz="2800" dirty="0">
                  <a:solidFill>
                    <a:schemeClr val="dk1"/>
                  </a:solidFill>
                </a:rPr>
                <a:t>≥ 20x (C+T) coverage, </a:t>
              </a:r>
              <a:endParaRPr sz="2800" dirty="0"/>
            </a:p>
            <a:p>
              <a:pPr algn="ctr">
                <a:buSzPts val="1400"/>
              </a:pPr>
              <a:r>
                <a:rPr lang="en" sz="2800" dirty="0">
                  <a:solidFill>
                    <a:schemeClr val="dk1"/>
                  </a:solidFill>
                </a:rPr>
                <a:t>≥ 3 m</a:t>
              </a:r>
              <a:r>
                <a:rPr lang="en" sz="2800" baseline="30000" dirty="0">
                  <a:solidFill>
                    <a:schemeClr val="dk1"/>
                  </a:solidFill>
                </a:rPr>
                <a:t>5</a:t>
              </a:r>
              <a:r>
                <a:rPr lang="en" sz="2800" dirty="0">
                  <a:solidFill>
                    <a:schemeClr val="dk1"/>
                  </a:solidFill>
                </a:rPr>
                <a:t>C,  ≥ 0.1 m</a:t>
              </a:r>
              <a:r>
                <a:rPr lang="en" sz="2800" baseline="30000" dirty="0">
                  <a:solidFill>
                    <a:schemeClr val="dk1"/>
                  </a:solidFill>
                </a:rPr>
                <a:t>5</a:t>
              </a:r>
              <a:r>
                <a:rPr lang="en" sz="2800" dirty="0">
                  <a:solidFill>
                    <a:schemeClr val="dk1"/>
                  </a:solidFill>
                </a:rPr>
                <a:t>C level</a:t>
              </a:r>
              <a:endParaRPr sz="2800" dirty="0"/>
            </a:p>
          </p:txBody>
        </p:sp>
        <p:cxnSp>
          <p:nvCxnSpPr>
            <p:cNvPr id="116" name="Google Shape;202;p26">
              <a:extLst>
                <a:ext uri="{FF2B5EF4-FFF2-40B4-BE49-F238E27FC236}">
                  <a16:creationId xmlns:a16="http://schemas.microsoft.com/office/drawing/2014/main" id="{620AA392-62C8-4E09-B2E8-70193B4FA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6115" y="1939072"/>
              <a:ext cx="247110" cy="26827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7" name="Google Shape;203;p26">
              <a:extLst>
                <a:ext uri="{FF2B5EF4-FFF2-40B4-BE49-F238E27FC236}">
                  <a16:creationId xmlns:a16="http://schemas.microsoft.com/office/drawing/2014/main" id="{37392FC4-8B94-487C-BADB-FF16989CEA2D}"/>
                </a:ext>
              </a:extLst>
            </p:cNvPr>
            <p:cNvSpPr/>
            <p:nvPr/>
          </p:nvSpPr>
          <p:spPr>
            <a:xfrm>
              <a:off x="2709757" y="1321724"/>
              <a:ext cx="2052928" cy="6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04" tIns="32643" rIns="65304" bIns="32643" anchor="ctr" anchorCtr="0">
              <a:noAutofit/>
            </a:bodyPr>
            <a:lstStyle/>
            <a:p>
              <a:pPr algn="ctr">
                <a:buSzPts val="1400"/>
              </a:pPr>
              <a:r>
                <a:rPr lang="en" sz="2800" dirty="0">
                  <a:solidFill>
                    <a:schemeClr val="dk1"/>
                  </a:solidFill>
                </a:rPr>
                <a:t>C-cutoff of reads as determined by Gini Coefficient</a:t>
              </a:r>
              <a:endParaRPr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Google Shape;204;p26">
                  <a:extLst>
                    <a:ext uri="{FF2B5EF4-FFF2-40B4-BE49-F238E27FC236}">
                      <a16:creationId xmlns:a16="http://schemas.microsoft.com/office/drawing/2014/main" id="{477D9C2E-DD38-45BA-8672-948799D64CF9}"/>
                    </a:ext>
                  </a:extLst>
                </p:cNvPr>
                <p:cNvSpPr/>
                <p:nvPr/>
              </p:nvSpPr>
              <p:spPr>
                <a:xfrm>
                  <a:off x="3754441" y="2277122"/>
                  <a:ext cx="2449692" cy="6853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5304" tIns="32643" rIns="65304" bIns="32643" anchor="ctr" anchorCtr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buSzPts val="1400"/>
                  </a:pPr>
                  <a:r>
                    <a:rPr lang="en" sz="2800" dirty="0">
                      <a:solidFill>
                        <a:schemeClr val="dk1"/>
                      </a:solidFill>
                    </a:rPr>
                    <a:t>Filter high noise sites: </a:t>
                  </a:r>
                </a:p>
                <a:p>
                  <a:pPr algn="ctr">
                    <a:buSzPts val="14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8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fr-FR" sz="2800" dirty="0">
                                <a:solidFill>
                                  <a:schemeClr val="dk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fr-FR" sz="2800" baseline="30000" dirty="0">
                                <a:solidFill>
                                  <a:schemeClr val="dk1"/>
                                </a:solidFill>
                              </a:rPr>
                              <m:t>5</m:t>
                            </m:r>
                            <m:r>
                              <m:rPr>
                                <m:nor/>
                              </m:rPr>
                              <a:rPr lang="fr-FR" sz="2800" dirty="0">
                                <a:solidFill>
                                  <a:schemeClr val="dk1"/>
                                </a:solidFill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fr-FR" sz="2800" dirty="0">
                                <a:solidFill>
                                  <a:schemeClr val="dk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sz="2800" dirty="0">
                                <a:solidFill>
                                  <a:schemeClr val="dk1"/>
                                </a:solidFill>
                              </a:rPr>
                              <m:t>signal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fr-FR" sz="2800" dirty="0">
                                <a:solidFill>
                                  <a:schemeClr val="dk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fr-FR" sz="2800" baseline="30000" dirty="0">
                                <a:solidFill>
                                  <a:schemeClr val="dk1"/>
                                </a:solidFill>
                              </a:rPr>
                              <m:t>5</m:t>
                            </m:r>
                            <m:r>
                              <m:rPr>
                                <m:nor/>
                              </m:rPr>
                              <a:rPr lang="fr-FR" sz="2800" dirty="0">
                                <a:solidFill>
                                  <a:schemeClr val="dk1"/>
                                </a:solidFill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fr-FR" sz="2800" dirty="0">
                                <a:solidFill>
                                  <a:schemeClr val="dk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sz="2800" dirty="0">
                                <a:solidFill>
                                  <a:schemeClr val="dk1"/>
                                </a:solidFill>
                              </a:rPr>
                              <m:t>noise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fr-FR" sz="2800" dirty="0">
                            <a:solidFill>
                              <a:schemeClr val="dk1"/>
                            </a:solidFill>
                          </a:rPr>
                          <m:t>&gt; 0.9</m:t>
                        </m:r>
                      </m:oMath>
                    </m:oMathPara>
                  </a14:m>
                  <a:endParaRPr lang="fr-FR" sz="2800" dirty="0"/>
                </a:p>
                <a:p>
                  <a:pPr algn="ctr">
                    <a:buSzPts val="1400"/>
                  </a:pPr>
                  <a:endParaRPr sz="2800" dirty="0"/>
                </a:p>
              </p:txBody>
            </p:sp>
          </mc:Choice>
          <mc:Fallback xmlns="">
            <p:sp>
              <p:nvSpPr>
                <p:cNvPr id="118" name="Google Shape;204;p26">
                  <a:extLst>
                    <a:ext uri="{FF2B5EF4-FFF2-40B4-BE49-F238E27FC236}">
                      <a16:creationId xmlns:a16="http://schemas.microsoft.com/office/drawing/2014/main" id="{477D9C2E-DD38-45BA-8672-948799D64C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441" y="2277122"/>
                  <a:ext cx="2449692" cy="685313"/>
                </a:xfrm>
                <a:prstGeom prst="rect">
                  <a:avLst/>
                </a:prstGeom>
                <a:blipFill>
                  <a:blip r:embed="rId4"/>
                  <a:stretch>
                    <a:fillRect t="-98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Google Shape;206;p26">
              <a:extLst>
                <a:ext uri="{FF2B5EF4-FFF2-40B4-BE49-F238E27FC236}">
                  <a16:creationId xmlns:a16="http://schemas.microsoft.com/office/drawing/2014/main" id="{83334F95-1537-4951-B1B4-987981778BED}"/>
                </a:ext>
              </a:extLst>
            </p:cNvPr>
            <p:cNvSpPr/>
            <p:nvPr/>
          </p:nvSpPr>
          <p:spPr>
            <a:xfrm>
              <a:off x="5138135" y="1405540"/>
              <a:ext cx="2257220" cy="404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04" tIns="32643" rIns="65304" bIns="32643" anchor="ctr" anchorCtr="0">
              <a:noAutofit/>
            </a:bodyPr>
            <a:lstStyle/>
            <a:p>
              <a:pPr algn="ctr">
                <a:buSzPts val="1400"/>
              </a:pPr>
              <a:r>
                <a:rPr lang="en" sz="2800" dirty="0">
                  <a:solidFill>
                    <a:schemeClr val="dk1"/>
                  </a:solidFill>
                </a:rPr>
                <a:t>Filter sites predicted to be conversion resistant (RNAfold)</a:t>
              </a:r>
              <a:endParaRPr sz="2800" dirty="0"/>
            </a:p>
          </p:txBody>
        </p:sp>
        <p:sp>
          <p:nvSpPr>
            <p:cNvPr id="184" name="Google Shape;208;p26">
              <a:extLst>
                <a:ext uri="{FF2B5EF4-FFF2-40B4-BE49-F238E27FC236}">
                  <a16:creationId xmlns:a16="http://schemas.microsoft.com/office/drawing/2014/main" id="{E3D7BBF7-EAD0-4D00-B28E-1746E8A94982}"/>
                </a:ext>
              </a:extLst>
            </p:cNvPr>
            <p:cNvSpPr/>
            <p:nvPr/>
          </p:nvSpPr>
          <p:spPr>
            <a:xfrm>
              <a:off x="6353138" y="2274685"/>
              <a:ext cx="1638258" cy="601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04" tIns="32643" rIns="65304" bIns="32643" anchor="ctr" anchorCtr="0">
              <a:noAutofit/>
            </a:bodyPr>
            <a:lstStyle/>
            <a:p>
              <a:pPr algn="ctr">
                <a:buSzPts val="1400"/>
              </a:pPr>
              <a:r>
                <a:rPr lang="en" sz="2800" dirty="0">
                  <a:solidFill>
                    <a:schemeClr val="dk1"/>
                  </a:solidFill>
                </a:rPr>
                <a:t>Filter sites by adjusted p-value </a:t>
              </a:r>
              <a:endParaRPr sz="2800" dirty="0"/>
            </a:p>
            <a:p>
              <a:pPr algn="ctr">
                <a:buSzPts val="1400"/>
              </a:pPr>
              <a:r>
                <a:rPr lang="en" sz="2800" dirty="0">
                  <a:solidFill>
                    <a:schemeClr val="dk1"/>
                  </a:solidFill>
                </a:rPr>
                <a:t>(FDR ≤ 0.05)</a:t>
              </a:r>
              <a:endParaRPr sz="2800" dirty="0"/>
            </a:p>
          </p:txBody>
        </p:sp>
        <p:sp>
          <p:nvSpPr>
            <p:cNvPr id="186" name="Google Shape;210;p26">
              <a:extLst>
                <a:ext uri="{FF2B5EF4-FFF2-40B4-BE49-F238E27FC236}">
                  <a16:creationId xmlns:a16="http://schemas.microsoft.com/office/drawing/2014/main" id="{181E7414-6F46-4070-BC10-89E05A6EBE20}"/>
                </a:ext>
              </a:extLst>
            </p:cNvPr>
            <p:cNvSpPr/>
            <p:nvPr/>
          </p:nvSpPr>
          <p:spPr>
            <a:xfrm>
              <a:off x="8306506" y="1958431"/>
              <a:ext cx="544949" cy="404463"/>
            </a:xfrm>
            <a:prstGeom prst="rect">
              <a:avLst/>
            </a:prstGeom>
            <a:noFill/>
            <a:ln w="19050">
              <a:noFill/>
            </a:ln>
          </p:spPr>
          <p:txBody>
            <a:bodyPr spcFirstLastPara="1" wrap="square" lIns="65304" tIns="32643" rIns="65304" bIns="32643" anchor="ctr" anchorCtr="0">
              <a:noAutofit/>
            </a:bodyPr>
            <a:lstStyle/>
            <a:p>
              <a:pPr algn="ctr">
                <a:buSzPts val="1400"/>
              </a:pPr>
              <a:r>
                <a:rPr lang="en" sz="2800" b="1" dirty="0">
                  <a:solidFill>
                    <a:schemeClr val="dk1"/>
                  </a:solidFill>
                </a:rPr>
                <a:t>Final </a:t>
              </a:r>
            </a:p>
            <a:p>
              <a:pPr algn="ctr">
                <a:buSzPts val="1400"/>
              </a:pPr>
              <a:r>
                <a:rPr lang="en" sz="2800" b="1" dirty="0">
                  <a:solidFill>
                    <a:schemeClr val="dk1"/>
                  </a:solidFill>
                </a:rPr>
                <a:t>sites</a:t>
              </a:r>
              <a:endParaRPr sz="2800" dirty="0"/>
            </a:p>
          </p:txBody>
        </p:sp>
        <p:cxnSp>
          <p:nvCxnSpPr>
            <p:cNvPr id="189" name="Google Shape;200;p26">
              <a:extLst>
                <a:ext uri="{FF2B5EF4-FFF2-40B4-BE49-F238E27FC236}">
                  <a16:creationId xmlns:a16="http://schemas.microsoft.com/office/drawing/2014/main" id="{DDDC99F8-7C75-457A-80B8-FE548D8DA200}"/>
                </a:ext>
              </a:extLst>
            </p:cNvPr>
            <p:cNvCxnSpPr>
              <a:cxnSpLocks/>
            </p:cNvCxnSpPr>
            <p:nvPr/>
          </p:nvCxnSpPr>
          <p:spPr>
            <a:xfrm>
              <a:off x="4315690" y="1944675"/>
              <a:ext cx="267880" cy="23380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0" name="Google Shape;202;p26">
              <a:extLst>
                <a:ext uri="{FF2B5EF4-FFF2-40B4-BE49-F238E27FC236}">
                  <a16:creationId xmlns:a16="http://schemas.microsoft.com/office/drawing/2014/main" id="{8BF90D89-8BE4-47F0-858F-12663E281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248" y="1943069"/>
              <a:ext cx="247110" cy="26827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1" name="Google Shape;200;p26">
              <a:extLst>
                <a:ext uri="{FF2B5EF4-FFF2-40B4-BE49-F238E27FC236}">
                  <a16:creationId xmlns:a16="http://schemas.microsoft.com/office/drawing/2014/main" id="{4B0BC5F0-D436-4F92-B920-BA8DAAA7EE79}"/>
                </a:ext>
              </a:extLst>
            </p:cNvPr>
            <p:cNvCxnSpPr>
              <a:cxnSpLocks/>
            </p:cNvCxnSpPr>
            <p:nvPr/>
          </p:nvCxnSpPr>
          <p:spPr>
            <a:xfrm>
              <a:off x="6888213" y="1956306"/>
              <a:ext cx="267880" cy="23380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65" name="Google Shape;255;p26">
            <a:extLst>
              <a:ext uri="{FF2B5EF4-FFF2-40B4-BE49-F238E27FC236}">
                <a16:creationId xmlns:a16="http://schemas.microsoft.com/office/drawing/2014/main" id="{C104B1DC-C1CC-49A9-B9C6-11267A147F19}"/>
              </a:ext>
            </a:extLst>
          </p:cNvPr>
          <p:cNvSpPr txBox="1"/>
          <p:nvPr/>
        </p:nvSpPr>
        <p:spPr>
          <a:xfrm>
            <a:off x="8552724" y="10356357"/>
            <a:ext cx="974126" cy="43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algn="ctr">
              <a:buSzPts val="2000"/>
            </a:pPr>
            <a:r>
              <a:rPr lang="en" sz="2400" dirty="0">
                <a:solidFill>
                  <a:schemeClr val="dk1"/>
                </a:solidFill>
              </a:rPr>
              <a:t>Gini</a:t>
            </a:r>
            <a:endParaRPr sz="2400" dirty="0"/>
          </a:p>
        </p:txBody>
      </p:sp>
      <p:graphicFrame>
        <p:nvGraphicFramePr>
          <p:cNvPr id="69" name="Table 5">
            <a:extLst>
              <a:ext uri="{FF2B5EF4-FFF2-40B4-BE49-F238E27FC236}">
                <a16:creationId xmlns:a16="http://schemas.microsoft.com/office/drawing/2014/main" id="{133C5663-6228-4CDF-ACA2-39F91B988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803567"/>
              </p:ext>
            </p:extLst>
          </p:nvPr>
        </p:nvGraphicFramePr>
        <p:xfrm>
          <a:off x="272156" y="11168459"/>
          <a:ext cx="1640859" cy="57935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40859">
                  <a:extLst>
                    <a:ext uri="{9D8B030D-6E8A-4147-A177-3AD203B41FA5}">
                      <a16:colId xmlns:a16="http://schemas.microsoft.com/office/drawing/2014/main" val="3168613653"/>
                    </a:ext>
                  </a:extLst>
                </a:gridCol>
              </a:tblGrid>
              <a:tr h="724199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MT-A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3534850510"/>
                  </a:ext>
                </a:extLst>
              </a:tr>
              <a:tr h="724199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MT-B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517532473"/>
                  </a:ext>
                </a:extLst>
              </a:tr>
              <a:tr h="724199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MT-C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2920032845"/>
                  </a:ext>
                </a:extLst>
              </a:tr>
              <a:tr h="724199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MT-D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3994625186"/>
                  </a:ext>
                </a:extLst>
              </a:tr>
              <a:tr h="724199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Huang 1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309279768"/>
                  </a:ext>
                </a:extLst>
              </a:tr>
              <a:tr h="724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dirty="0"/>
                        <a:t>Huang 2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370179443"/>
                  </a:ext>
                </a:extLst>
              </a:tr>
              <a:tr h="724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dirty="0"/>
                        <a:t>Huang 3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2471722282"/>
                  </a:ext>
                </a:extLst>
              </a:tr>
              <a:tr h="724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dirty="0"/>
                        <a:t>Huang 4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518040676"/>
                  </a:ext>
                </a:extLst>
              </a:tr>
            </a:tbl>
          </a:graphicData>
        </a:graphic>
      </p:graphicFrame>
      <p:sp>
        <p:nvSpPr>
          <p:cNvPr id="70" name="Google Shape;220;p26">
            <a:extLst>
              <a:ext uri="{FF2B5EF4-FFF2-40B4-BE49-F238E27FC236}">
                <a16:creationId xmlns:a16="http://schemas.microsoft.com/office/drawing/2014/main" id="{E794C6C2-DD3A-4DC0-9718-147F8E416C55}"/>
              </a:ext>
            </a:extLst>
          </p:cNvPr>
          <p:cNvSpPr txBox="1"/>
          <p:nvPr/>
        </p:nvSpPr>
        <p:spPr>
          <a:xfrm>
            <a:off x="366115" y="10040507"/>
            <a:ext cx="2287020" cy="49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>
              <a:buSzPts val="1400"/>
            </a:pPr>
            <a:r>
              <a:rPr lang="en-US" sz="2800" b="1" dirty="0"/>
              <a:t>D</a:t>
            </a:r>
            <a:endParaRPr sz="1600" b="1" dirty="0"/>
          </a:p>
        </p:txBody>
      </p:sp>
      <p:sp>
        <p:nvSpPr>
          <p:cNvPr id="78" name="Google Shape;144;p1">
            <a:extLst>
              <a:ext uri="{FF2B5EF4-FFF2-40B4-BE49-F238E27FC236}">
                <a16:creationId xmlns:a16="http://schemas.microsoft.com/office/drawing/2014/main" id="{23030D24-D852-4EF9-958D-5DF85B447512}"/>
              </a:ext>
            </a:extLst>
          </p:cNvPr>
          <p:cNvSpPr txBox="1"/>
          <p:nvPr/>
        </p:nvSpPr>
        <p:spPr>
          <a:xfrm>
            <a:off x="272156" y="105773"/>
            <a:ext cx="2731026" cy="49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>
              <a:buSzPts val="1400"/>
            </a:pPr>
            <a:r>
              <a:rPr lang="en" sz="2800" b="1" dirty="0"/>
              <a:t>A</a:t>
            </a:r>
            <a:endParaRPr sz="1600" b="1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50B8BA9-8779-4311-99D2-C10E0FBBE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3612"/>
              </p:ext>
            </p:extLst>
          </p:nvPr>
        </p:nvGraphicFramePr>
        <p:xfrm>
          <a:off x="8816093" y="6820472"/>
          <a:ext cx="1890853" cy="1908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0853">
                  <a:extLst>
                    <a:ext uri="{9D8B030D-6E8A-4147-A177-3AD203B41FA5}">
                      <a16:colId xmlns:a16="http://schemas.microsoft.com/office/drawing/2014/main" val="1342791223"/>
                    </a:ext>
                  </a:extLst>
                </a:gridCol>
              </a:tblGrid>
              <a:tr h="381634">
                <a:tc>
                  <a:txBody>
                    <a:bodyPr/>
                    <a:lstStyle/>
                    <a:p>
                      <a:pPr>
                        <a:lnSpc>
                          <a:spcPts val="60"/>
                        </a:lnSpc>
                      </a:pPr>
                      <a:r>
                        <a:rPr lang="en-US" sz="1800" dirty="0"/>
                        <a:t>10-19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486174"/>
                  </a:ext>
                </a:extLst>
              </a:tr>
              <a:tr h="381634">
                <a:tc>
                  <a:txBody>
                    <a:bodyPr/>
                    <a:lstStyle/>
                    <a:p>
                      <a:pPr>
                        <a:lnSpc>
                          <a:spcPts val="60"/>
                        </a:lnSpc>
                      </a:pPr>
                      <a:r>
                        <a:rPr lang="en-US" sz="1800" dirty="0"/>
                        <a:t>20-99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373355"/>
                  </a:ext>
                </a:extLst>
              </a:tr>
              <a:tr h="381634">
                <a:tc>
                  <a:txBody>
                    <a:bodyPr/>
                    <a:lstStyle/>
                    <a:p>
                      <a:pPr>
                        <a:lnSpc>
                          <a:spcPts val="60"/>
                        </a:lnSpc>
                      </a:pPr>
                      <a:r>
                        <a:rPr lang="en-US" sz="1800" dirty="0"/>
                        <a:t>100-999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47689"/>
                  </a:ext>
                </a:extLst>
              </a:tr>
              <a:tr h="381634">
                <a:tc>
                  <a:txBody>
                    <a:bodyPr/>
                    <a:lstStyle/>
                    <a:p>
                      <a:pPr>
                        <a:lnSpc>
                          <a:spcPts val="60"/>
                        </a:lnSpc>
                      </a:pPr>
                      <a:r>
                        <a:rPr lang="en-US" sz="1800" dirty="0"/>
                        <a:t>1,000-9,999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0339"/>
                  </a:ext>
                </a:extLst>
              </a:tr>
              <a:tr h="381634">
                <a:tc>
                  <a:txBody>
                    <a:bodyPr/>
                    <a:lstStyle/>
                    <a:p>
                      <a:pPr>
                        <a:lnSpc>
                          <a:spcPts val="60"/>
                        </a:lnSpc>
                      </a:pPr>
                      <a:r>
                        <a:rPr lang="en-US" sz="1800" dirty="0"/>
                        <a:t>10,000+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51865"/>
                  </a:ext>
                </a:extLst>
              </a:tr>
            </a:tbl>
          </a:graphicData>
        </a:graphic>
      </p:graphicFrame>
      <p:graphicFrame>
        <p:nvGraphicFramePr>
          <p:cNvPr id="82" name="Table 10">
            <a:extLst>
              <a:ext uri="{FF2B5EF4-FFF2-40B4-BE49-F238E27FC236}">
                <a16:creationId xmlns:a16="http://schemas.microsoft.com/office/drawing/2014/main" id="{1C774DDB-B933-4ADF-AF6C-E83E88674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56064"/>
              </p:ext>
            </p:extLst>
          </p:nvPr>
        </p:nvGraphicFramePr>
        <p:xfrm>
          <a:off x="19278861" y="6839323"/>
          <a:ext cx="1890853" cy="188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0853">
                  <a:extLst>
                    <a:ext uri="{9D8B030D-6E8A-4147-A177-3AD203B41FA5}">
                      <a16:colId xmlns:a16="http://schemas.microsoft.com/office/drawing/2014/main" val="1342791223"/>
                    </a:ext>
                  </a:extLst>
                </a:gridCol>
              </a:tblGrid>
              <a:tr h="377864">
                <a:tc>
                  <a:txBody>
                    <a:bodyPr/>
                    <a:lstStyle/>
                    <a:p>
                      <a:pPr>
                        <a:lnSpc>
                          <a:spcPts val="60"/>
                        </a:lnSpc>
                      </a:pPr>
                      <a:r>
                        <a:rPr lang="en-US" sz="1800" dirty="0"/>
                        <a:t>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486174"/>
                  </a:ext>
                </a:extLst>
              </a:tr>
              <a:tr h="377864">
                <a:tc>
                  <a:txBody>
                    <a:bodyPr/>
                    <a:lstStyle/>
                    <a:p>
                      <a:pPr>
                        <a:lnSpc>
                          <a:spcPts val="60"/>
                        </a:lnSpc>
                      </a:pPr>
                      <a:r>
                        <a:rPr lang="en-US" sz="1800" dirty="0"/>
                        <a:t>3-9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373355"/>
                  </a:ext>
                </a:extLst>
              </a:tr>
              <a:tr h="377864">
                <a:tc>
                  <a:txBody>
                    <a:bodyPr/>
                    <a:lstStyle/>
                    <a:p>
                      <a:pPr>
                        <a:lnSpc>
                          <a:spcPts val="60"/>
                        </a:lnSpc>
                      </a:pPr>
                      <a:r>
                        <a:rPr lang="en-US" sz="1800" dirty="0"/>
                        <a:t>10-19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47689"/>
                  </a:ext>
                </a:extLst>
              </a:tr>
              <a:tr h="377864">
                <a:tc>
                  <a:txBody>
                    <a:bodyPr/>
                    <a:lstStyle/>
                    <a:p>
                      <a:pPr>
                        <a:lnSpc>
                          <a:spcPts val="60"/>
                        </a:lnSpc>
                      </a:pPr>
                      <a:r>
                        <a:rPr lang="en-US" sz="1800" dirty="0"/>
                        <a:t>20-99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0339"/>
                  </a:ext>
                </a:extLst>
              </a:tr>
              <a:tr h="377864">
                <a:tc>
                  <a:txBody>
                    <a:bodyPr/>
                    <a:lstStyle/>
                    <a:p>
                      <a:pPr>
                        <a:lnSpc>
                          <a:spcPts val="60"/>
                        </a:lnSpc>
                      </a:pPr>
                      <a:r>
                        <a:rPr lang="en-US" sz="1800" dirty="0"/>
                        <a:t>100+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51865"/>
                  </a:ext>
                </a:extLst>
              </a:tr>
            </a:tbl>
          </a:graphicData>
        </a:graphic>
      </p:graphicFrame>
      <p:sp>
        <p:nvSpPr>
          <p:cNvPr id="85" name="Google Shape;151;p1">
            <a:extLst>
              <a:ext uri="{FF2B5EF4-FFF2-40B4-BE49-F238E27FC236}">
                <a16:creationId xmlns:a16="http://schemas.microsoft.com/office/drawing/2014/main" id="{B82B12BA-9EC9-4E32-B807-5CF7533BFEC1}"/>
              </a:ext>
            </a:extLst>
          </p:cNvPr>
          <p:cNvSpPr txBox="1"/>
          <p:nvPr/>
        </p:nvSpPr>
        <p:spPr>
          <a:xfrm>
            <a:off x="4312659" y="17116286"/>
            <a:ext cx="2086366" cy="572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0232" tIns="70232" rIns="70232" bIns="70232" anchor="t" anchorCtr="0">
            <a:spAutoFit/>
          </a:bodyPr>
          <a:lstStyle/>
          <a:p>
            <a:pPr algn="ctr">
              <a:buSzPts val="1500"/>
            </a:pPr>
            <a:r>
              <a:rPr lang="en" sz="2800" dirty="0"/>
              <a:t>C-cutoff</a:t>
            </a:r>
            <a:endParaRPr sz="2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5DB621-31AF-48A8-B137-29E58D908940}"/>
              </a:ext>
            </a:extLst>
          </p:cNvPr>
          <p:cNvSpPr txBox="1"/>
          <p:nvPr/>
        </p:nvSpPr>
        <p:spPr>
          <a:xfrm>
            <a:off x="278527" y="17929719"/>
            <a:ext cx="212291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4. Effects of m</a:t>
            </a:r>
            <a:r>
              <a:rPr lang="en-US" sz="20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filtering steps on bisulfite sequencing data analysis. (A)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summarized m</a:t>
            </a:r>
            <a:r>
              <a:rPr lang="en-US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filtering pipeline after methylation calling. Methylation sites were called using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meRanCall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(B)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Binned (C+T) coverage values of m</a:t>
            </a:r>
            <a:r>
              <a:rPr lang="en-US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sites in each bisulfite sequencing library. Mitochondrial replicates were merged into single libraries for m</a:t>
            </a:r>
            <a:r>
              <a:rPr lang="en-US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calling purposes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(C)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Binned p-m</a:t>
            </a:r>
            <a:r>
              <a:rPr lang="en-US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coverage per site identified.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(D)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Gini coefficient was measured after iterative C-cutoffs were performed for each library. A C-cutoff describes the criteria for retaining reads with multiple p-m</a:t>
            </a:r>
            <a:r>
              <a:rPr lang="en-US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sites. The Gini coefficients of all bisulfite converted libraries are displayed as a heatmap.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(E)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proportion of remaining p-m</a:t>
            </a:r>
            <a:r>
              <a:rPr lang="en-US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sites after each step of p-m</a:t>
            </a:r>
            <a:r>
              <a:rPr lang="en-US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filtering for bisulfite sequencing libraries. The original reported sites are determined using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meRanCall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with a 10x (C+T) coverage filter. Blue lines represent mitochondrial libraries, purple lines represent Total and Polysome libraries, red-orange lines represent external datasets used.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57BD60-3F47-464A-9D24-86BBDFD19B5F}"/>
              </a:ext>
            </a:extLst>
          </p:cNvPr>
          <p:cNvGrpSpPr/>
          <p:nvPr/>
        </p:nvGrpSpPr>
        <p:grpSpPr>
          <a:xfrm>
            <a:off x="275557" y="4914748"/>
            <a:ext cx="9890250" cy="5433077"/>
            <a:chOff x="10084" y="4914748"/>
            <a:chExt cx="9890250" cy="5433077"/>
          </a:xfrm>
        </p:grpSpPr>
        <p:sp>
          <p:nvSpPr>
            <p:cNvPr id="72" name="Google Shape;215;p26">
              <a:extLst>
                <a:ext uri="{FF2B5EF4-FFF2-40B4-BE49-F238E27FC236}">
                  <a16:creationId xmlns:a16="http://schemas.microsoft.com/office/drawing/2014/main" id="{D0A5193B-CBA7-4460-839A-F144C5EBB5D0}"/>
                </a:ext>
              </a:extLst>
            </p:cNvPr>
            <p:cNvSpPr txBox="1"/>
            <p:nvPr/>
          </p:nvSpPr>
          <p:spPr>
            <a:xfrm rot="16200000">
              <a:off x="-971417" y="7130819"/>
              <a:ext cx="3872051" cy="4968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04" tIns="32643" rIns="65304" bIns="32643" anchor="t" anchorCtr="0">
              <a:spAutoFit/>
            </a:bodyPr>
            <a:lstStyle/>
            <a:p>
              <a:pPr algn="ctr">
                <a:buSzPts val="2000"/>
              </a:pPr>
              <a:r>
                <a:rPr lang="en" sz="2800" dirty="0">
                  <a:solidFill>
                    <a:schemeClr val="dk1"/>
                  </a:solidFill>
                </a:rPr>
                <a:t>Proportion of reads</a:t>
              </a:r>
              <a:endParaRPr sz="2800" dirty="0"/>
            </a:p>
          </p:txBody>
        </p:sp>
        <p:sp>
          <p:nvSpPr>
            <p:cNvPr id="144" name="Google Shape;144;p1"/>
            <p:cNvSpPr txBox="1"/>
            <p:nvPr/>
          </p:nvSpPr>
          <p:spPr>
            <a:xfrm>
              <a:off x="10084" y="4914748"/>
              <a:ext cx="2731026" cy="563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04" tIns="32643" rIns="65304" bIns="32643" anchor="t" anchorCtr="0">
              <a:spAutoFit/>
            </a:bodyPr>
            <a:lstStyle/>
            <a:p>
              <a:pPr>
                <a:buSzPts val="1400"/>
              </a:pPr>
              <a:r>
                <a:rPr lang="en" sz="2800" b="1" dirty="0"/>
                <a:t>B</a:t>
              </a:r>
              <a:endParaRPr sz="1600" b="1" dirty="0"/>
            </a:p>
          </p:txBody>
        </p:sp>
        <p:sp>
          <p:nvSpPr>
            <p:cNvPr id="145" name="Google Shape;145;p1"/>
            <p:cNvSpPr txBox="1"/>
            <p:nvPr/>
          </p:nvSpPr>
          <p:spPr>
            <a:xfrm>
              <a:off x="8009481" y="5661569"/>
              <a:ext cx="1890853" cy="757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32" tIns="70232" rIns="70232" bIns="70232" anchor="t" anchorCtr="0">
              <a:spAutoFit/>
            </a:bodyPr>
            <a:lstStyle/>
            <a:p>
              <a:pPr algn="ctr">
                <a:buSzPts val="1500"/>
              </a:pPr>
              <a:r>
                <a:rPr lang="en" sz="2000" b="1" dirty="0"/>
                <a:t>Coverage at p-m</a:t>
              </a:r>
              <a:r>
                <a:rPr lang="en" sz="2000" b="1" baseline="30000" dirty="0"/>
                <a:t>5</a:t>
              </a:r>
              <a:r>
                <a:rPr lang="en" sz="2000" b="1" dirty="0"/>
                <a:t>C site</a:t>
              </a:r>
              <a:endParaRPr sz="2000" b="1" dirty="0"/>
            </a:p>
          </p:txBody>
        </p:sp>
        <p:pic>
          <p:nvPicPr>
            <p:cNvPr id="164" name="Google Shape;164;p1"/>
            <p:cNvPicPr preferRelativeResize="0"/>
            <p:nvPr/>
          </p:nvPicPr>
          <p:blipFill rotWithShape="1">
            <a:blip r:embed="rId5">
              <a:alphaModFix/>
            </a:blip>
            <a:srcRect l="2298" t="3289" r="55981" b="19867"/>
            <a:stretch/>
          </p:blipFill>
          <p:spPr>
            <a:xfrm>
              <a:off x="1794523" y="5902942"/>
              <a:ext cx="4153727" cy="2932658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66" name="Google Shape;166;p1"/>
            <p:cNvGraphicFramePr/>
            <p:nvPr>
              <p:extLst>
                <p:ext uri="{D42A27DB-BD31-4B8C-83A1-F6EECF244321}">
                  <p14:modId xmlns:p14="http://schemas.microsoft.com/office/powerpoint/2010/main" val="103433922"/>
                </p:ext>
              </p:extLst>
            </p:nvPr>
          </p:nvGraphicFramePr>
          <p:xfrm>
            <a:off x="1280820" y="5761384"/>
            <a:ext cx="552883" cy="3389964"/>
          </p:xfrm>
          <a:graphic>
            <a:graphicData uri="http://schemas.openxmlformats.org/drawingml/2006/table">
              <a:tbl>
                <a:tblPr>
                  <a:noFill/>
                  <a:tableStyleId>{4C71C64F-4307-43FC-A80F-DC4DC1BC8312}</a:tableStyleId>
                </a:tblPr>
                <a:tblGrid>
                  <a:gridCol w="55288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64994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1.0</a:t>
                        </a:r>
                        <a:endParaRPr sz="2000" u="none" strike="noStrike" cap="none" dirty="0"/>
                      </a:p>
                    </a:txBody>
                    <a:tcPr marL="65304" marR="65304" marT="65304" marB="65304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64994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0.8</a:t>
                        </a:r>
                        <a:endParaRPr sz="2000" u="none" strike="noStrike" cap="none" dirty="0"/>
                      </a:p>
                    </a:txBody>
                    <a:tcPr marL="65304" marR="65304" marT="65304" marB="65304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64994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000" u="none" strike="noStrike" cap="none"/>
                          <a:t>0.6</a:t>
                        </a:r>
                        <a:endParaRPr sz="2400" u="none" strike="noStrike" cap="none"/>
                      </a:p>
                    </a:txBody>
                    <a:tcPr marL="65304" marR="65304" marT="65304" marB="65304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64994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0.4</a:t>
                        </a:r>
                        <a:endParaRPr sz="2000" u="none" strike="noStrike" cap="none" dirty="0"/>
                      </a:p>
                    </a:txBody>
                    <a:tcPr marL="65304" marR="65304" marT="65304" marB="65304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64994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000" u="none" strike="noStrike" cap="none"/>
                          <a:t>0.2</a:t>
                        </a:r>
                        <a:endParaRPr sz="2400" u="none" strike="noStrike" cap="none"/>
                      </a:p>
                    </a:txBody>
                    <a:tcPr marL="65304" marR="65304" marT="65304" marB="65304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64994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</a:t>
                        </a:r>
                        <a:endParaRPr sz="2000" u="none" strike="noStrike" cap="none" dirty="0"/>
                      </a:p>
                    </a:txBody>
                    <a:tcPr marL="65304" marR="65304" marT="65304" marB="65304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pic>
          <p:nvPicPr>
            <p:cNvPr id="147" name="Google Shape;147;p1"/>
            <p:cNvPicPr preferRelativeResize="0"/>
            <p:nvPr/>
          </p:nvPicPr>
          <p:blipFill rotWithShape="1">
            <a:blip r:embed="rId6">
              <a:alphaModFix/>
            </a:blip>
            <a:srcRect l="92146" t="3664" r="5655" b="77563"/>
            <a:stretch/>
          </p:blipFill>
          <p:spPr>
            <a:xfrm>
              <a:off x="8194251" y="6654553"/>
              <a:ext cx="641873" cy="18595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"/>
            <p:cNvPicPr preferRelativeResize="0"/>
            <p:nvPr/>
          </p:nvPicPr>
          <p:blipFill rotWithShape="1">
            <a:blip r:embed="rId5">
              <a:alphaModFix/>
            </a:blip>
            <a:srcRect l="64721" t="3289" r="15816" b="19867"/>
            <a:stretch/>
          </p:blipFill>
          <p:spPr>
            <a:xfrm>
              <a:off x="5939656" y="5906804"/>
              <a:ext cx="1937532" cy="2932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155;p1">
              <a:extLst>
                <a:ext uri="{FF2B5EF4-FFF2-40B4-BE49-F238E27FC236}">
                  <a16:creationId xmlns:a16="http://schemas.microsoft.com/office/drawing/2014/main" id="{4DEF66B3-A1A7-4C7C-A3D7-A4ECE5198066}"/>
                </a:ext>
              </a:extLst>
            </p:cNvPr>
            <p:cNvSpPr txBox="1"/>
            <p:nvPr/>
          </p:nvSpPr>
          <p:spPr>
            <a:xfrm>
              <a:off x="2319493" y="8954842"/>
              <a:ext cx="3190944" cy="580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32" tIns="70232" rIns="70232" bIns="70232" anchor="t" anchorCtr="0">
              <a:spAutoFit/>
            </a:bodyPr>
            <a:lstStyle/>
            <a:p>
              <a:pPr algn="ctr">
                <a:buSzPts val="1500"/>
              </a:pPr>
              <a:r>
                <a:rPr lang="en" sz="2400" dirty="0"/>
                <a:t>Mitochondrial RNA</a:t>
              </a:r>
              <a:endParaRPr sz="2400" dirty="0"/>
            </a:p>
          </p:txBody>
        </p:sp>
        <p:cxnSp>
          <p:nvCxnSpPr>
            <p:cNvPr id="63" name="Google Shape;156;p1">
              <a:extLst>
                <a:ext uri="{FF2B5EF4-FFF2-40B4-BE49-F238E27FC236}">
                  <a16:creationId xmlns:a16="http://schemas.microsoft.com/office/drawing/2014/main" id="{E08576A3-6CEE-48EA-A895-212668FA2463}"/>
                </a:ext>
              </a:extLst>
            </p:cNvPr>
            <p:cNvCxnSpPr>
              <a:cxnSpLocks/>
            </p:cNvCxnSpPr>
            <p:nvPr/>
          </p:nvCxnSpPr>
          <p:spPr>
            <a:xfrm>
              <a:off x="2092084" y="8962707"/>
              <a:ext cx="3555873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" name="Google Shape;157;p1">
              <a:extLst>
                <a:ext uri="{FF2B5EF4-FFF2-40B4-BE49-F238E27FC236}">
                  <a16:creationId xmlns:a16="http://schemas.microsoft.com/office/drawing/2014/main" id="{BF09104D-41DB-4A59-8BF6-394BC77606E8}"/>
                </a:ext>
              </a:extLst>
            </p:cNvPr>
            <p:cNvSpPr txBox="1"/>
            <p:nvPr/>
          </p:nvSpPr>
          <p:spPr>
            <a:xfrm rot="2650478">
              <a:off x="3126383" y="9857693"/>
              <a:ext cx="1159055" cy="475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32" tIns="70232" rIns="70232" bIns="70232" anchor="t" anchorCtr="0">
              <a:spAutoFit/>
            </a:bodyPr>
            <a:lstStyle/>
            <a:p>
              <a:pPr>
                <a:buSzPts val="1500"/>
              </a:pPr>
              <a:r>
                <a:rPr lang="en" sz="1800"/>
                <a:t>MT-B</a:t>
              </a:r>
              <a:endParaRPr sz="1800"/>
            </a:p>
          </p:txBody>
        </p:sp>
        <p:sp>
          <p:nvSpPr>
            <p:cNvPr id="66" name="Google Shape;158;p1">
              <a:extLst>
                <a:ext uri="{FF2B5EF4-FFF2-40B4-BE49-F238E27FC236}">
                  <a16:creationId xmlns:a16="http://schemas.microsoft.com/office/drawing/2014/main" id="{9770A227-9A3B-4098-B2B8-115843887B05}"/>
                </a:ext>
              </a:extLst>
            </p:cNvPr>
            <p:cNvSpPr txBox="1"/>
            <p:nvPr/>
          </p:nvSpPr>
          <p:spPr>
            <a:xfrm rot="2650478">
              <a:off x="2141776" y="9866595"/>
              <a:ext cx="1159055" cy="475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32" tIns="70232" rIns="70232" bIns="70232" anchor="t" anchorCtr="0">
              <a:spAutoFit/>
            </a:bodyPr>
            <a:lstStyle/>
            <a:p>
              <a:pPr>
                <a:buSzPts val="1500"/>
              </a:pPr>
              <a:r>
                <a:rPr lang="en" sz="1800" dirty="0"/>
                <a:t>MT-A</a:t>
              </a:r>
              <a:endParaRPr sz="1800" dirty="0"/>
            </a:p>
          </p:txBody>
        </p:sp>
        <p:sp>
          <p:nvSpPr>
            <p:cNvPr id="68" name="Google Shape;159;p1">
              <a:extLst>
                <a:ext uri="{FF2B5EF4-FFF2-40B4-BE49-F238E27FC236}">
                  <a16:creationId xmlns:a16="http://schemas.microsoft.com/office/drawing/2014/main" id="{48973CC2-61EF-44A5-8CDD-7B2BADDCA696}"/>
                </a:ext>
              </a:extLst>
            </p:cNvPr>
            <p:cNvSpPr txBox="1"/>
            <p:nvPr/>
          </p:nvSpPr>
          <p:spPr>
            <a:xfrm rot="2650478">
              <a:off x="5146676" y="9809195"/>
              <a:ext cx="1159055" cy="475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32" tIns="70232" rIns="70232" bIns="70232" anchor="t" anchorCtr="0">
              <a:spAutoFit/>
            </a:bodyPr>
            <a:lstStyle/>
            <a:p>
              <a:pPr>
                <a:buSzPts val="1500"/>
              </a:pPr>
              <a:r>
                <a:rPr lang="en" sz="1800" dirty="0"/>
                <a:t>MT-D</a:t>
              </a:r>
              <a:endParaRPr sz="1800" dirty="0"/>
            </a:p>
          </p:txBody>
        </p:sp>
        <p:sp>
          <p:nvSpPr>
            <p:cNvPr id="74" name="Google Shape;160;p1">
              <a:extLst>
                <a:ext uri="{FF2B5EF4-FFF2-40B4-BE49-F238E27FC236}">
                  <a16:creationId xmlns:a16="http://schemas.microsoft.com/office/drawing/2014/main" id="{350AE4E5-B7B8-43BD-85CC-50D7D9300951}"/>
                </a:ext>
              </a:extLst>
            </p:cNvPr>
            <p:cNvSpPr txBox="1"/>
            <p:nvPr/>
          </p:nvSpPr>
          <p:spPr>
            <a:xfrm rot="2650478">
              <a:off x="4092401" y="9872364"/>
              <a:ext cx="1159055" cy="475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32" tIns="70232" rIns="70232" bIns="70232" anchor="t" anchorCtr="0">
              <a:spAutoFit/>
            </a:bodyPr>
            <a:lstStyle/>
            <a:p>
              <a:pPr>
                <a:buSzPts val="1500"/>
              </a:pPr>
              <a:r>
                <a:rPr lang="en" sz="1800" dirty="0"/>
                <a:t>MT-C</a:t>
              </a:r>
              <a:endParaRPr sz="1800" dirty="0"/>
            </a:p>
          </p:txBody>
        </p:sp>
        <p:cxnSp>
          <p:nvCxnSpPr>
            <p:cNvPr id="75" name="Google Shape;161;p1">
              <a:extLst>
                <a:ext uri="{FF2B5EF4-FFF2-40B4-BE49-F238E27FC236}">
                  <a16:creationId xmlns:a16="http://schemas.microsoft.com/office/drawing/2014/main" id="{9B4B24EB-9167-402F-9E33-8A4B5C0B5C85}"/>
                </a:ext>
              </a:extLst>
            </p:cNvPr>
            <p:cNvCxnSpPr>
              <a:cxnSpLocks/>
            </p:cNvCxnSpPr>
            <p:nvPr/>
          </p:nvCxnSpPr>
          <p:spPr>
            <a:xfrm>
              <a:off x="2147696" y="9489799"/>
              <a:ext cx="47998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167;p1">
              <a:extLst>
                <a:ext uri="{FF2B5EF4-FFF2-40B4-BE49-F238E27FC236}">
                  <a16:creationId xmlns:a16="http://schemas.microsoft.com/office/drawing/2014/main" id="{768E7665-337D-4A4A-A5BB-A25C4A56EE77}"/>
                </a:ext>
              </a:extLst>
            </p:cNvPr>
            <p:cNvCxnSpPr>
              <a:cxnSpLocks/>
            </p:cNvCxnSpPr>
            <p:nvPr/>
          </p:nvCxnSpPr>
          <p:spPr>
            <a:xfrm>
              <a:off x="3140406" y="9472384"/>
              <a:ext cx="47998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168;p1">
              <a:extLst>
                <a:ext uri="{FF2B5EF4-FFF2-40B4-BE49-F238E27FC236}">
                  <a16:creationId xmlns:a16="http://schemas.microsoft.com/office/drawing/2014/main" id="{C82D75A3-F98D-485D-8C43-486B629DE6D6}"/>
                </a:ext>
              </a:extLst>
            </p:cNvPr>
            <p:cNvCxnSpPr>
              <a:cxnSpLocks/>
            </p:cNvCxnSpPr>
            <p:nvPr/>
          </p:nvCxnSpPr>
          <p:spPr>
            <a:xfrm>
              <a:off x="4111313" y="9482587"/>
              <a:ext cx="47998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169;p1">
              <a:extLst>
                <a:ext uri="{FF2B5EF4-FFF2-40B4-BE49-F238E27FC236}">
                  <a16:creationId xmlns:a16="http://schemas.microsoft.com/office/drawing/2014/main" id="{5C0DAB65-4714-4739-A012-AD6667C10F99}"/>
                </a:ext>
              </a:extLst>
            </p:cNvPr>
            <p:cNvCxnSpPr>
              <a:cxnSpLocks/>
            </p:cNvCxnSpPr>
            <p:nvPr/>
          </p:nvCxnSpPr>
          <p:spPr>
            <a:xfrm>
              <a:off x="5145894" y="9452888"/>
              <a:ext cx="47998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178;p1">
              <a:extLst>
                <a:ext uri="{FF2B5EF4-FFF2-40B4-BE49-F238E27FC236}">
                  <a16:creationId xmlns:a16="http://schemas.microsoft.com/office/drawing/2014/main" id="{C7B1C14A-5F31-4A45-BE11-8F11D32066E3}"/>
                </a:ext>
              </a:extLst>
            </p:cNvPr>
            <p:cNvSpPr txBox="1"/>
            <p:nvPr/>
          </p:nvSpPr>
          <p:spPr>
            <a:xfrm>
              <a:off x="6074930" y="8955599"/>
              <a:ext cx="1653390" cy="580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32" tIns="70232" rIns="70232" bIns="70232" anchor="t" anchorCtr="0">
              <a:spAutoFit/>
            </a:bodyPr>
            <a:lstStyle/>
            <a:p>
              <a:pPr algn="ctr">
                <a:buSzPts val="1500"/>
              </a:pPr>
              <a:r>
                <a:rPr lang="en" sz="2400" dirty="0"/>
                <a:t>Huang</a:t>
              </a:r>
              <a:endParaRPr sz="2400" dirty="0"/>
            </a:p>
          </p:txBody>
        </p:sp>
        <p:cxnSp>
          <p:nvCxnSpPr>
            <p:cNvPr id="83" name="Google Shape;179;p1">
              <a:extLst>
                <a:ext uri="{FF2B5EF4-FFF2-40B4-BE49-F238E27FC236}">
                  <a16:creationId xmlns:a16="http://schemas.microsoft.com/office/drawing/2014/main" id="{D9A39224-FE3E-4718-89A0-AFDCF71DC0AB}"/>
                </a:ext>
              </a:extLst>
            </p:cNvPr>
            <p:cNvCxnSpPr/>
            <p:nvPr/>
          </p:nvCxnSpPr>
          <p:spPr>
            <a:xfrm>
              <a:off x="6182923" y="8934904"/>
              <a:ext cx="1499241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796EB3-FFC9-43C7-A2F6-D5FFE1794F62}"/>
              </a:ext>
            </a:extLst>
          </p:cNvPr>
          <p:cNvGrpSpPr/>
          <p:nvPr/>
        </p:nvGrpSpPr>
        <p:grpSpPr>
          <a:xfrm>
            <a:off x="10588848" y="5111498"/>
            <a:ext cx="10216800" cy="5158454"/>
            <a:chOff x="10310369" y="4341027"/>
            <a:chExt cx="10216800" cy="4658997"/>
          </a:xfrm>
        </p:grpSpPr>
        <p:sp>
          <p:nvSpPr>
            <p:cNvPr id="155" name="Google Shape;155;p1"/>
            <p:cNvSpPr txBox="1"/>
            <p:nvPr/>
          </p:nvSpPr>
          <p:spPr>
            <a:xfrm>
              <a:off x="12623763" y="7777726"/>
              <a:ext cx="3190944" cy="511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32" tIns="70232" rIns="70232" bIns="70232" anchor="t" anchorCtr="0">
              <a:spAutoFit/>
            </a:bodyPr>
            <a:lstStyle/>
            <a:p>
              <a:pPr algn="ctr">
                <a:buSzPts val="1500"/>
              </a:pPr>
              <a:r>
                <a:rPr lang="en" sz="2400" dirty="0"/>
                <a:t>Mitochondrial RNA</a:t>
              </a:r>
              <a:endParaRPr sz="2400" dirty="0"/>
            </a:p>
          </p:txBody>
        </p:sp>
        <p:cxnSp>
          <p:nvCxnSpPr>
            <p:cNvPr id="156" name="Google Shape;156;p1"/>
            <p:cNvCxnSpPr>
              <a:cxnSpLocks/>
            </p:cNvCxnSpPr>
            <p:nvPr/>
          </p:nvCxnSpPr>
          <p:spPr>
            <a:xfrm>
              <a:off x="12426073" y="7791226"/>
              <a:ext cx="3555873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7" name="Google Shape;157;p1"/>
            <p:cNvSpPr txBox="1"/>
            <p:nvPr/>
          </p:nvSpPr>
          <p:spPr>
            <a:xfrm rot="2650478">
              <a:off x="13460372" y="8568261"/>
              <a:ext cx="1159055" cy="418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32" tIns="70232" rIns="70232" bIns="70232" anchor="t" anchorCtr="0">
              <a:spAutoFit/>
            </a:bodyPr>
            <a:lstStyle/>
            <a:p>
              <a:pPr>
                <a:buSzPts val="1500"/>
              </a:pPr>
              <a:r>
                <a:rPr lang="en" sz="1800"/>
                <a:t>MT-B</a:t>
              </a:r>
              <a:endParaRPr sz="1800"/>
            </a:p>
          </p:txBody>
        </p:sp>
        <p:sp>
          <p:nvSpPr>
            <p:cNvPr id="158" name="Google Shape;158;p1"/>
            <p:cNvSpPr txBox="1"/>
            <p:nvPr/>
          </p:nvSpPr>
          <p:spPr>
            <a:xfrm rot="2650478">
              <a:off x="12475765" y="8576106"/>
              <a:ext cx="1159055" cy="418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32" tIns="70232" rIns="70232" bIns="70232" anchor="t" anchorCtr="0">
              <a:spAutoFit/>
            </a:bodyPr>
            <a:lstStyle/>
            <a:p>
              <a:pPr>
                <a:buSzPts val="1500"/>
              </a:pPr>
              <a:r>
                <a:rPr lang="en" sz="1800" dirty="0"/>
                <a:t>MT-A</a:t>
              </a:r>
              <a:endParaRPr sz="1800" dirty="0"/>
            </a:p>
          </p:txBody>
        </p:sp>
        <p:sp>
          <p:nvSpPr>
            <p:cNvPr id="159" name="Google Shape;159;p1"/>
            <p:cNvSpPr txBox="1"/>
            <p:nvPr/>
          </p:nvSpPr>
          <p:spPr>
            <a:xfrm rot="2650478">
              <a:off x="15480665" y="8525537"/>
              <a:ext cx="1159055" cy="418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32" tIns="70232" rIns="70232" bIns="70232" anchor="t" anchorCtr="0">
              <a:spAutoFit/>
            </a:bodyPr>
            <a:lstStyle/>
            <a:p>
              <a:pPr>
                <a:buSzPts val="1500"/>
              </a:pPr>
              <a:r>
                <a:rPr lang="en" sz="1800" dirty="0"/>
                <a:t>MT-D</a:t>
              </a:r>
              <a:endParaRPr sz="1800" dirty="0"/>
            </a:p>
          </p:txBody>
        </p:sp>
        <p:sp>
          <p:nvSpPr>
            <p:cNvPr id="160" name="Google Shape;160;p1"/>
            <p:cNvSpPr txBox="1"/>
            <p:nvPr/>
          </p:nvSpPr>
          <p:spPr>
            <a:xfrm rot="2650478">
              <a:off x="14426390" y="8581189"/>
              <a:ext cx="1159055" cy="418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32" tIns="70232" rIns="70232" bIns="70232" anchor="t" anchorCtr="0">
              <a:spAutoFit/>
            </a:bodyPr>
            <a:lstStyle/>
            <a:p>
              <a:pPr>
                <a:buSzPts val="1500"/>
              </a:pPr>
              <a:r>
                <a:rPr lang="en" sz="1800" dirty="0"/>
                <a:t>MT-C</a:t>
              </a:r>
              <a:endParaRPr sz="1800" dirty="0"/>
            </a:p>
          </p:txBody>
        </p:sp>
        <p:cxnSp>
          <p:nvCxnSpPr>
            <p:cNvPr id="161" name="Google Shape;161;p1"/>
            <p:cNvCxnSpPr>
              <a:cxnSpLocks/>
            </p:cNvCxnSpPr>
            <p:nvPr/>
          </p:nvCxnSpPr>
          <p:spPr>
            <a:xfrm>
              <a:off x="12481685" y="8244182"/>
              <a:ext cx="47998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65" name="Google Shape;165;p1"/>
            <p:cNvPicPr preferRelativeResize="0"/>
            <p:nvPr/>
          </p:nvPicPr>
          <p:blipFill rotWithShape="1">
            <a:blip r:embed="rId7">
              <a:alphaModFix/>
            </a:blip>
            <a:srcRect l="2427" t="3395" r="54395" b="20040"/>
            <a:stretch/>
          </p:blipFill>
          <p:spPr>
            <a:xfrm>
              <a:off x="12108690" y="5121050"/>
              <a:ext cx="4153727" cy="256364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7" name="Google Shape;167;p1"/>
            <p:cNvCxnSpPr>
              <a:cxnSpLocks/>
            </p:cNvCxnSpPr>
            <p:nvPr/>
          </p:nvCxnSpPr>
          <p:spPr>
            <a:xfrm>
              <a:off x="13474395" y="8228839"/>
              <a:ext cx="47998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1"/>
            <p:cNvCxnSpPr>
              <a:cxnSpLocks/>
            </p:cNvCxnSpPr>
            <p:nvPr/>
          </p:nvCxnSpPr>
          <p:spPr>
            <a:xfrm>
              <a:off x="14445302" y="8237829"/>
              <a:ext cx="47998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1"/>
            <p:cNvCxnSpPr>
              <a:cxnSpLocks/>
            </p:cNvCxnSpPr>
            <p:nvPr/>
          </p:nvCxnSpPr>
          <p:spPr>
            <a:xfrm>
              <a:off x="15479883" y="8211664"/>
              <a:ext cx="47998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76" name="Google Shape;176;p1"/>
            <p:cNvPicPr preferRelativeResize="0"/>
            <p:nvPr/>
          </p:nvPicPr>
          <p:blipFill rotWithShape="1">
            <a:blip r:embed="rId8">
              <a:alphaModFix/>
            </a:blip>
            <a:srcRect l="94548" t="3680" r="3327" b="77708"/>
            <a:stretch/>
          </p:blipFill>
          <p:spPr>
            <a:xfrm>
              <a:off x="18669898" y="5776994"/>
              <a:ext cx="595957" cy="1638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"/>
            <p:cNvSpPr txBox="1"/>
            <p:nvPr/>
          </p:nvSpPr>
          <p:spPr>
            <a:xfrm>
              <a:off x="16408919" y="7784965"/>
              <a:ext cx="1653390" cy="511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32" tIns="70232" rIns="70232" bIns="70232" anchor="t" anchorCtr="0">
              <a:spAutoFit/>
            </a:bodyPr>
            <a:lstStyle/>
            <a:p>
              <a:pPr algn="ctr">
                <a:buSzPts val="1500"/>
              </a:pPr>
              <a:r>
                <a:rPr lang="en" sz="2400" dirty="0"/>
                <a:t>Huang</a:t>
              </a:r>
              <a:endParaRPr sz="2400" dirty="0"/>
            </a:p>
          </p:txBody>
        </p:sp>
        <p:cxnSp>
          <p:nvCxnSpPr>
            <p:cNvPr id="179" name="Google Shape;179;p1"/>
            <p:cNvCxnSpPr/>
            <p:nvPr/>
          </p:nvCxnSpPr>
          <p:spPr>
            <a:xfrm>
              <a:off x="16516912" y="7766734"/>
              <a:ext cx="1499241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81" name="Google Shape;181;p1"/>
            <p:cNvPicPr preferRelativeResize="0"/>
            <p:nvPr/>
          </p:nvPicPr>
          <p:blipFill rotWithShape="1">
            <a:blip r:embed="rId7">
              <a:alphaModFix/>
            </a:blip>
            <a:srcRect l="67030" t="3395" r="12831" b="20040"/>
            <a:stretch/>
          </p:blipFill>
          <p:spPr>
            <a:xfrm>
              <a:off x="16242758" y="5121050"/>
              <a:ext cx="1937532" cy="25636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1"/>
            <p:cNvSpPr txBox="1"/>
            <p:nvPr/>
          </p:nvSpPr>
          <p:spPr>
            <a:xfrm>
              <a:off x="18180290" y="4884757"/>
              <a:ext cx="2346879" cy="6840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0232" tIns="70232" rIns="70232" bIns="70232" anchor="t" anchorCtr="0">
              <a:spAutoFit/>
            </a:bodyPr>
            <a:lstStyle/>
            <a:p>
              <a:pPr algn="ctr">
                <a:buSzPts val="1500"/>
              </a:pPr>
              <a:r>
                <a:rPr lang="en" sz="2000" b="1" dirty="0"/>
                <a:t>Number of p-m</a:t>
              </a:r>
              <a:r>
                <a:rPr lang="en" sz="2000" b="1" baseline="30000" dirty="0"/>
                <a:t>5</a:t>
              </a:r>
              <a:r>
                <a:rPr lang="en" sz="2000" b="1" dirty="0"/>
                <a:t>C per site</a:t>
              </a:r>
              <a:endParaRPr sz="2000" b="1" dirty="0"/>
            </a:p>
          </p:txBody>
        </p:sp>
        <p:graphicFrame>
          <p:nvGraphicFramePr>
            <p:cNvPr id="79" name="Google Shape;166;p1">
              <a:extLst>
                <a:ext uri="{FF2B5EF4-FFF2-40B4-BE49-F238E27FC236}">
                  <a16:creationId xmlns:a16="http://schemas.microsoft.com/office/drawing/2014/main" id="{332B3E8A-C1FE-4DA0-916F-7E35FBD29B6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54026174"/>
                </p:ext>
              </p:extLst>
            </p:nvPr>
          </p:nvGraphicFramePr>
          <p:xfrm>
            <a:off x="11591739" y="4980064"/>
            <a:ext cx="503537" cy="2997272"/>
          </p:xfrm>
          <a:graphic>
            <a:graphicData uri="http://schemas.openxmlformats.org/drawingml/2006/table">
              <a:tbl>
                <a:tblPr>
                  <a:noFill/>
                  <a:tableStyleId>{4C71C64F-4307-43FC-A80F-DC4DC1BC8312}</a:tableStyleId>
                </a:tblPr>
                <a:tblGrid>
                  <a:gridCol w="50353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53098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1.0</a:t>
                        </a:r>
                        <a:endParaRPr sz="2000" u="none" strike="noStrike" cap="none" dirty="0"/>
                      </a:p>
                    </a:txBody>
                    <a:tcPr marL="65304" marR="65304" marT="65304" marB="65304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3098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0.8</a:t>
                        </a:r>
                        <a:endParaRPr sz="2000" u="none" strike="noStrike" cap="none" dirty="0"/>
                      </a:p>
                    </a:txBody>
                    <a:tcPr marL="65304" marR="65304" marT="65304" marB="65304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3098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000" u="none" strike="noStrike" cap="none"/>
                          <a:t>0.6</a:t>
                        </a:r>
                        <a:endParaRPr sz="2400" u="none" strike="noStrike" cap="none"/>
                      </a:p>
                    </a:txBody>
                    <a:tcPr marL="65304" marR="65304" marT="65304" marB="65304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53098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000" u="none" strike="noStrike" cap="none"/>
                          <a:t>0.4</a:t>
                        </a:r>
                        <a:endParaRPr sz="2000" u="none" strike="noStrike" cap="none"/>
                      </a:p>
                    </a:txBody>
                    <a:tcPr marL="65304" marR="65304" marT="65304" marB="65304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53098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000" u="none" strike="noStrike" cap="none"/>
                          <a:t>0.2</a:t>
                        </a:r>
                        <a:endParaRPr sz="2400" u="none" strike="noStrike" cap="none"/>
                      </a:p>
                    </a:txBody>
                    <a:tcPr marL="65304" marR="65304" marT="65304" marB="65304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53098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</a:t>
                        </a:r>
                        <a:endParaRPr sz="2000" u="none" strike="noStrike" cap="none" dirty="0"/>
                      </a:p>
                    </a:txBody>
                    <a:tcPr marL="65304" marR="65304" marT="65304" marB="65304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84" name="Google Shape;144;p1">
              <a:extLst>
                <a:ext uri="{FF2B5EF4-FFF2-40B4-BE49-F238E27FC236}">
                  <a16:creationId xmlns:a16="http://schemas.microsoft.com/office/drawing/2014/main" id="{D8D0B37F-7D9B-4AF6-84C6-4D174F2931CB}"/>
                </a:ext>
              </a:extLst>
            </p:cNvPr>
            <p:cNvSpPr txBox="1"/>
            <p:nvPr/>
          </p:nvSpPr>
          <p:spPr>
            <a:xfrm>
              <a:off x="10310369" y="4341027"/>
              <a:ext cx="2731026" cy="4968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04" tIns="32643" rIns="65304" bIns="32643" anchor="t" anchorCtr="0">
              <a:spAutoFit/>
            </a:bodyPr>
            <a:lstStyle/>
            <a:p>
              <a:pPr>
                <a:buSzPts val="1400"/>
              </a:pPr>
              <a:r>
                <a:rPr lang="en" sz="2800" b="1" dirty="0"/>
                <a:t>C</a:t>
              </a:r>
              <a:endParaRPr sz="1600" b="1" dirty="0"/>
            </a:p>
          </p:txBody>
        </p:sp>
      </p:grpSp>
      <p:sp>
        <p:nvSpPr>
          <p:cNvPr id="87" name="Google Shape;215;p26">
            <a:extLst>
              <a:ext uri="{FF2B5EF4-FFF2-40B4-BE49-F238E27FC236}">
                <a16:creationId xmlns:a16="http://schemas.microsoft.com/office/drawing/2014/main" id="{650ED441-44A7-4BCF-AE49-18F94954156F}"/>
              </a:ext>
            </a:extLst>
          </p:cNvPr>
          <p:cNvSpPr txBox="1"/>
          <p:nvPr/>
        </p:nvSpPr>
        <p:spPr>
          <a:xfrm rot="16200000">
            <a:off x="9722494" y="7130818"/>
            <a:ext cx="3389965" cy="49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spAutoFit/>
          </a:bodyPr>
          <a:lstStyle/>
          <a:p>
            <a:pPr algn="ctr">
              <a:buSzPts val="2000"/>
            </a:pPr>
            <a:r>
              <a:rPr lang="en" sz="2800" dirty="0">
                <a:solidFill>
                  <a:schemeClr val="dk1"/>
                </a:solidFill>
              </a:rPr>
              <a:t>Proportion of reads</a:t>
            </a:r>
            <a:endParaRPr sz="2800" dirty="0"/>
          </a:p>
        </p:txBody>
      </p:sp>
      <p:cxnSp>
        <p:nvCxnSpPr>
          <p:cNvPr id="88" name="Google Shape;202;p26">
            <a:extLst>
              <a:ext uri="{FF2B5EF4-FFF2-40B4-BE49-F238E27FC236}">
                <a16:creationId xmlns:a16="http://schemas.microsoft.com/office/drawing/2014/main" id="{CCA4B18B-51D1-48EE-8B17-AD4726AB0CD0}"/>
              </a:ext>
            </a:extLst>
          </p:cNvPr>
          <p:cNvCxnSpPr>
            <a:cxnSpLocks/>
          </p:cNvCxnSpPr>
          <p:nvPr/>
        </p:nvCxnSpPr>
        <p:spPr>
          <a:xfrm flipV="1">
            <a:off x="19105514" y="3087678"/>
            <a:ext cx="569169" cy="60453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CB3598D-0780-4B28-997D-8CF8E1BDF016}"/>
              </a:ext>
            </a:extLst>
          </p:cNvPr>
          <p:cNvGrpSpPr/>
          <p:nvPr/>
        </p:nvGrpSpPr>
        <p:grpSpPr>
          <a:xfrm>
            <a:off x="10618455" y="10290538"/>
            <a:ext cx="10669920" cy="7328084"/>
            <a:chOff x="10618455" y="10040507"/>
            <a:chExt cx="10669920" cy="75788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D9A2A6-0954-442A-947E-39361507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694" r="23334" b="10138"/>
            <a:stretch/>
          </p:blipFill>
          <p:spPr>
            <a:xfrm>
              <a:off x="11521870" y="10325704"/>
              <a:ext cx="9320527" cy="6620571"/>
            </a:xfrm>
            <a:prstGeom prst="rect">
              <a:avLst/>
            </a:prstGeom>
          </p:spPr>
        </p:pic>
        <p:sp>
          <p:nvSpPr>
            <p:cNvPr id="61" name="Google Shape;215;p26">
              <a:extLst>
                <a:ext uri="{FF2B5EF4-FFF2-40B4-BE49-F238E27FC236}">
                  <a16:creationId xmlns:a16="http://schemas.microsoft.com/office/drawing/2014/main" id="{1D0505D3-1F27-415D-A696-56B21E3E3D5D}"/>
                </a:ext>
              </a:extLst>
            </p:cNvPr>
            <p:cNvSpPr txBox="1"/>
            <p:nvPr/>
          </p:nvSpPr>
          <p:spPr>
            <a:xfrm rot="16200000">
              <a:off x="8586012" y="13328316"/>
              <a:ext cx="5110993" cy="4968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04" tIns="32643" rIns="65304" bIns="32643" anchor="t" anchorCtr="0">
              <a:spAutoFit/>
            </a:bodyPr>
            <a:lstStyle/>
            <a:p>
              <a:pPr algn="ctr">
                <a:buSzPts val="2000"/>
              </a:pPr>
              <a:r>
                <a:rPr lang="en" sz="2800" dirty="0">
                  <a:solidFill>
                    <a:schemeClr val="dk1"/>
                  </a:solidFill>
                </a:rPr>
                <a:t>Proportion of remaining sites</a:t>
              </a:r>
              <a:endParaRPr sz="2800" dirty="0"/>
            </a:p>
          </p:txBody>
        </p:sp>
        <p:graphicFrame>
          <p:nvGraphicFramePr>
            <p:cNvPr id="62" name="Google Shape;218;p26">
              <a:extLst>
                <a:ext uri="{FF2B5EF4-FFF2-40B4-BE49-F238E27FC236}">
                  <a16:creationId xmlns:a16="http://schemas.microsoft.com/office/drawing/2014/main" id="{A8FC1E63-77B1-4522-ABF2-2D97A1E063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4606209"/>
                </p:ext>
              </p:extLst>
            </p:nvPr>
          </p:nvGraphicFramePr>
          <p:xfrm>
            <a:off x="13085115" y="13971278"/>
            <a:ext cx="1709358" cy="2814356"/>
          </p:xfrm>
          <a:graphic>
            <a:graphicData uri="http://schemas.openxmlformats.org/drawingml/2006/table">
              <a:tbl>
                <a:tblPr firstRow="1" bandRow="1">
                  <a:noFill/>
                  <a:tableStyleId>{26F85B79-DABC-4B53-BF24-DC9148021E65}</a:tableStyleId>
                </a:tblPr>
                <a:tblGrid>
                  <a:gridCol w="170935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6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3571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2000" b="0" u="none" strike="noStrike" cap="none"/>
                          <a:t>MT-A</a:t>
                        </a:r>
                        <a:endParaRPr sz="2000" u="none" strike="noStrike" cap="none"/>
                      </a:p>
                    </a:txBody>
                    <a:tcPr marL="65321" marR="65321" marT="32661" marB="32661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504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3571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2000" u="none" strike="noStrike" cap="none"/>
                          <a:t>MT-B</a:t>
                        </a:r>
                        <a:endParaRPr sz="2000" u="none" strike="noStrike" cap="none"/>
                      </a:p>
                    </a:txBody>
                    <a:tcPr marL="65321" marR="65321" marT="32661" marB="32661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34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3571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MT-C</a:t>
                        </a:r>
                        <a:endParaRPr sz="2000" u="none" strike="noStrike" cap="none" dirty="0"/>
                      </a:p>
                    </a:txBody>
                    <a:tcPr marL="65321" marR="65321" marT="32661" marB="32661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34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3571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2000" u="none" strike="noStrike" cap="none"/>
                          <a:t>MT-D</a:t>
                        </a:r>
                        <a:endParaRPr sz="2000" u="none" strike="noStrike" cap="none"/>
                      </a:p>
                    </a:txBody>
                    <a:tcPr marL="65321" marR="65321" marT="32661" marB="32661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34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3571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Huang 1</a:t>
                        </a:r>
                        <a:endParaRPr sz="2000" u="none" strike="noStrike" cap="none" dirty="0"/>
                      </a:p>
                    </a:txBody>
                    <a:tcPr marL="65321" marR="65321" marT="32661" marB="32661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334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3571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2000" u="none" strike="noStrike" cap="none"/>
                          <a:t>Huang 2</a:t>
                        </a:r>
                        <a:endParaRPr sz="2000" u="none" strike="noStrike" cap="none"/>
                      </a:p>
                    </a:txBody>
                    <a:tcPr marL="65321" marR="65321" marT="32661" marB="32661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334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3571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2000" u="none" strike="noStrike" cap="none"/>
                          <a:t>Huang 3</a:t>
                        </a:r>
                        <a:endParaRPr sz="2000" u="none" strike="noStrike" cap="none"/>
                      </a:p>
                    </a:txBody>
                    <a:tcPr marL="65321" marR="65321" marT="32661" marB="32661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334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3571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Huang 4</a:t>
                        </a:r>
                        <a:endParaRPr sz="2000" u="none" strike="noStrike" cap="none" dirty="0"/>
                      </a:p>
                    </a:txBody>
                    <a:tcPr marL="65321" marR="65321" marT="32661" marB="32661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</a:tbl>
            </a:graphicData>
          </a:graphic>
        </p:graphicFrame>
        <p:graphicFrame>
          <p:nvGraphicFramePr>
            <p:cNvPr id="67" name="Google Shape;219;p26">
              <a:extLst>
                <a:ext uri="{FF2B5EF4-FFF2-40B4-BE49-F238E27FC236}">
                  <a16:creationId xmlns:a16="http://schemas.microsoft.com/office/drawing/2014/main" id="{78D1012E-0AA2-43CC-B71C-2C6BCBE1BF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01768106"/>
                </p:ext>
              </p:extLst>
            </p:nvPr>
          </p:nvGraphicFramePr>
          <p:xfrm>
            <a:off x="12134837" y="16921366"/>
            <a:ext cx="9153538" cy="698020"/>
          </p:xfrm>
          <a:graphic>
            <a:graphicData uri="http://schemas.openxmlformats.org/drawingml/2006/table">
              <a:tbl>
                <a:tblPr firstRow="1" bandRow="1">
                  <a:noFill/>
                  <a:tableStyleId>{E7B8BB7D-060E-4843-8268-1B1BF87CC60D}</a:tableStyleId>
                </a:tblPr>
                <a:tblGrid>
                  <a:gridCol w="122873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430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6954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04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476375">
                    <a:extLst>
                      <a:ext uri="{9D8B030D-6E8A-4147-A177-3AD203B41FA5}">
                        <a16:colId xmlns:a16="http://schemas.microsoft.com/office/drawing/2014/main" val="1249010939"/>
                      </a:ext>
                    </a:extLst>
                  </a:gridCol>
                  <a:gridCol w="170497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23709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2000" b="0" u="none" strike="noStrike" cap="none" dirty="0"/>
                          <a:t>10x (C+T)</a:t>
                        </a:r>
                        <a:endParaRPr sz="2000" u="none" strike="noStrike" cap="none" dirty="0"/>
                      </a:p>
                    </a:txBody>
                    <a:tcPr marL="65321" marR="65321" marT="32661" marB="32661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2000" b="0" u="none" strike="noStrike" cap="none" dirty="0"/>
                          <a:t>Standard filter</a:t>
                        </a:r>
                        <a:endParaRPr sz="2000" u="none" strike="noStrike" cap="none" dirty="0"/>
                      </a:p>
                    </a:txBody>
                    <a:tcPr marL="65321" marR="65321" marT="32661" marB="32661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2000" b="0" u="none" strike="noStrike" cap="none" dirty="0">
                            <a:solidFill>
                              <a:schemeClr val="dk1"/>
                            </a:solidFill>
                          </a:rPr>
                          <a:t>C-cutoff + standard filter</a:t>
                        </a:r>
                        <a:endParaRPr sz="2000" u="none" strike="noStrike" cap="none" dirty="0"/>
                      </a:p>
                    </a:txBody>
                    <a:tcPr marL="65321" marR="65321" marT="32661" marB="32661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2000" b="0" u="none" strike="noStrike" cap="none" dirty="0"/>
                          <a:t>Signal/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2000" b="0" u="none" strike="noStrike" cap="none" dirty="0"/>
                          <a:t>Noise</a:t>
                        </a:r>
                        <a:endParaRPr sz="2000" u="none" strike="noStrike" cap="none" dirty="0"/>
                      </a:p>
                    </a:txBody>
                    <a:tcPr marL="65321" marR="65321" marT="32661" marB="32661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2000" b="0" u="none" strike="noStrike" cap="none" dirty="0"/>
                          <a:t>FDR filter</a:t>
                        </a:r>
                        <a:endParaRPr sz="2000" b="0" u="none" strike="noStrike" cap="none" dirty="0"/>
                      </a:p>
                    </a:txBody>
                    <a:tcPr marL="65321" marR="65321" marT="32661" marB="32661">
                      <a:lnL w="9525" cap="flat" cmpd="sng" algn="ctr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2000" b="0" u="none" strike="noStrike" cap="none" dirty="0"/>
                          <a:t>Structure filter</a:t>
                        </a:r>
                        <a:endParaRPr sz="2000" u="none" strike="noStrike" cap="none" dirty="0"/>
                      </a:p>
                    </a:txBody>
                    <a:tcPr marL="65321" marR="65321" marT="32661" marB="32661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86" name="Google Shape;220;p26">
              <a:extLst>
                <a:ext uri="{FF2B5EF4-FFF2-40B4-BE49-F238E27FC236}">
                  <a16:creationId xmlns:a16="http://schemas.microsoft.com/office/drawing/2014/main" id="{3D75DA3C-C118-4EF7-89A1-A61F433491A8}"/>
                </a:ext>
              </a:extLst>
            </p:cNvPr>
            <p:cNvSpPr txBox="1"/>
            <p:nvPr/>
          </p:nvSpPr>
          <p:spPr>
            <a:xfrm>
              <a:off x="10618455" y="10040507"/>
              <a:ext cx="2287020" cy="4968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04" tIns="32643" rIns="65304" bIns="32643" anchor="t" anchorCtr="0">
              <a:spAutoFit/>
            </a:bodyPr>
            <a:lstStyle/>
            <a:p>
              <a:pPr>
                <a:buSzPts val="1400"/>
              </a:pPr>
              <a:r>
                <a:rPr lang="en-US" sz="2800" b="1" dirty="0"/>
                <a:t>E</a:t>
              </a:r>
              <a:endParaRPr sz="1600" b="1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2B93C110-6602-475F-9E1B-6145A9DE2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80296" t="4901" r="14592" b="58382"/>
            <a:stretch/>
          </p:blipFill>
          <p:spPr>
            <a:xfrm>
              <a:off x="12486922" y="13882835"/>
              <a:ext cx="652930" cy="2705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351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Office Theme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33</cp:revision>
  <dcterms:modified xsi:type="dcterms:W3CDTF">2022-03-22T22:56:12Z</dcterms:modified>
</cp:coreProperties>
</file>