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4"/>
  </p:notesMasterIdLst>
  <p:sldIdLst>
    <p:sldId id="257" r:id="rId3"/>
  </p:sldIdLst>
  <p:sldSz cx="9144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GuP9tGzLWKfNvjklC9idNSHQ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DB2E8B-3011-41B5-B177-7CE05B5B9B9F}">
  <a:tblStyle styleId="{F4DB2E8B-3011-41B5-B177-7CE05B5B9B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1997FF2-2DC6-40C9-8B83-A58E1049F82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5" autoAdjust="0"/>
  </p:normalViewPr>
  <p:slideViewPr>
    <p:cSldViewPr snapToGrid="0">
      <p:cViewPr varScale="1">
        <p:scale>
          <a:sx n="71" d="100"/>
          <a:sy n="71" d="100"/>
        </p:scale>
        <p:origin x="2754" y="60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3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c2e7b10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c2e7b10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11709" y="1323689"/>
            <a:ext cx="8520500" cy="36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52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52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52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52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52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52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52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52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529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11700" y="5038444"/>
            <a:ext cx="8520500" cy="1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823733"/>
            <a:ext cx="8520500" cy="1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42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791158"/>
            <a:ext cx="8520500" cy="101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5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228600" lvl="0" indent="-2127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457200" lvl="1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685800" lvl="2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914400" lvl="3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1143000" lvl="4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1371600" lvl="5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1600200" lvl="6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1828800" lvl="7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2057400" lvl="8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791158"/>
            <a:ext cx="8520500" cy="101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1" y="2048844"/>
            <a:ext cx="399975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228600" lvl="0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300"/>
            </a:lvl1pPr>
            <a:lvl2pPr marL="457200" lvl="1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013"/>
            </a:lvl2pPr>
            <a:lvl3pPr marL="685800" lvl="2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013"/>
            </a:lvl3pPr>
            <a:lvl4pPr marL="914400" lvl="3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013"/>
            </a:lvl4pPr>
            <a:lvl5pPr marL="1143000" lvl="4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013"/>
            </a:lvl5pPr>
            <a:lvl6pPr marL="1371600" lvl="5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013"/>
            </a:lvl6pPr>
            <a:lvl7pPr marL="1600200" lvl="6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013"/>
            </a:lvl7pPr>
            <a:lvl8pPr marL="1828800" lvl="7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013"/>
            </a:lvl8pPr>
            <a:lvl9pPr marL="2057400" lvl="8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013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832401" y="2048844"/>
            <a:ext cx="399975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228600" lvl="0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300"/>
            </a:lvl1pPr>
            <a:lvl2pPr marL="457200" lvl="1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013"/>
            </a:lvl2pPr>
            <a:lvl3pPr marL="685800" lvl="2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013"/>
            </a:lvl3pPr>
            <a:lvl4pPr marL="914400" lvl="3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013"/>
            </a:lvl4pPr>
            <a:lvl5pPr marL="1143000" lvl="4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013"/>
            </a:lvl5pPr>
            <a:lvl6pPr marL="1371600" lvl="5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013"/>
            </a:lvl6pPr>
            <a:lvl7pPr marL="1600200" lvl="6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013"/>
            </a:lvl7pPr>
            <a:lvl8pPr marL="1828800" lvl="7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013"/>
            </a:lvl8pPr>
            <a:lvl9pPr marL="2057400" lvl="8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013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791158"/>
            <a:ext cx="8520500" cy="101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987733"/>
            <a:ext cx="2808000" cy="1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92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92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92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92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92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92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92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92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929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11700" y="2470402"/>
            <a:ext cx="2808000" cy="56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228600" lvl="0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013"/>
            </a:lvl1pPr>
            <a:lvl2pPr marL="457200" lvl="1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013"/>
            </a:lvl2pPr>
            <a:lvl3pPr marL="685800" lvl="2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013"/>
            </a:lvl3pPr>
            <a:lvl4pPr marL="914400" lvl="3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013"/>
            </a:lvl4pPr>
            <a:lvl5pPr marL="1143000" lvl="4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013"/>
            </a:lvl5pPr>
            <a:lvl6pPr marL="1371600" lvl="5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013"/>
            </a:lvl6pPr>
            <a:lvl7pPr marL="1600200" lvl="6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013"/>
            </a:lvl7pPr>
            <a:lvl8pPr marL="1828800" lvl="7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013"/>
            </a:lvl8pPr>
            <a:lvl9pPr marL="2057400" lvl="8" indent="-1809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013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90251" y="800267"/>
            <a:ext cx="6367750" cy="72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785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785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785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785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785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785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785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785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7857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4572000" y="-223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9925" tIns="149925" rIns="149925" bIns="149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4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265501" y="2192312"/>
            <a:ext cx="4045250" cy="26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9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265501" y="4983246"/>
            <a:ext cx="4045250" cy="21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5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4939500" y="1287244"/>
            <a:ext cx="3837000" cy="6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228600" lvl="0" indent="-2127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457200" lvl="1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685800" lvl="2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914400" lvl="3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1143000" lvl="4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1371600" lvl="5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1600200" lvl="6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1828800" lvl="7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2057400" lvl="8" indent="-190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11701" y="7521025"/>
            <a:ext cx="5998750" cy="107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966446"/>
            <a:ext cx="8520500" cy="34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9644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964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964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964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964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964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964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964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9644"/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311700" y="5603956"/>
            <a:ext cx="8520500" cy="2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228600" lvl="0" indent="-21272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457200" lvl="1" indent="-190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685800" lvl="2" indent="-190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914400" lvl="3" indent="-190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1143000" lvl="4" indent="-190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1371600" lvl="5" indent="-190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1600200" lvl="6" indent="-190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1828800" lvl="7" indent="-190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2057400" lvl="8" indent="-190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685800" y="1496484"/>
            <a:ext cx="7772501" cy="3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594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143000" y="4802719"/>
            <a:ext cx="6858000" cy="2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492"/>
            </a:lvl1pPr>
            <a:lvl2pPr lvl="1" algn="ctr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13"/>
            </a:lvl2pPr>
            <a:lvl3pPr lvl="2" algn="ctr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820"/>
            </a:lvl3pPr>
            <a:lvl4pPr lvl="3" algn="ctr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/>
            </a:lvl4pPr>
            <a:lvl5pPr lvl="4" algn="ctr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/>
            </a:lvl5pPr>
            <a:lvl6pPr lvl="5" algn="ctr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/>
            </a:lvl6pPr>
            <a:lvl7pPr lvl="6" algn="ctr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/>
            </a:lvl7pPr>
            <a:lvl8pPr lvl="7" algn="ctr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/>
            </a:lvl8pPr>
            <a:lvl9pPr lvl="8" algn="ctr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3891" y="2279662"/>
            <a:ext cx="7886750" cy="38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594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23891" y="6119293"/>
            <a:ext cx="7886750" cy="2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492">
                <a:solidFill>
                  <a:schemeClr val="dk1"/>
                </a:solidFill>
              </a:defRPr>
            </a:lvl1pPr>
            <a:lvl2pPr marL="457200" lvl="1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013">
                <a:solidFill>
                  <a:srgbClr val="888888"/>
                </a:solidFill>
              </a:defRPr>
            </a:lvl2pPr>
            <a:lvl3pPr marL="685800" lvl="2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820">
                <a:solidFill>
                  <a:srgbClr val="888888"/>
                </a:solidFill>
              </a:defRPr>
            </a:lvl3pPr>
            <a:lvl4pPr marL="914400" lvl="3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629">
                <a:solidFill>
                  <a:srgbClr val="888888"/>
                </a:solidFill>
              </a:defRPr>
            </a:lvl4pPr>
            <a:lvl5pPr marL="1143000" lvl="4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629">
                <a:solidFill>
                  <a:srgbClr val="888888"/>
                </a:solidFill>
              </a:defRPr>
            </a:lvl5pPr>
            <a:lvl6pPr marL="1371600" lvl="5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629">
                <a:solidFill>
                  <a:srgbClr val="888888"/>
                </a:solidFill>
              </a:defRPr>
            </a:lvl6pPr>
            <a:lvl7pPr marL="1600200" lvl="6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629">
                <a:solidFill>
                  <a:srgbClr val="888888"/>
                </a:solidFill>
              </a:defRPr>
            </a:lvl7pPr>
            <a:lvl8pPr marL="1828800" lvl="7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629">
                <a:solidFill>
                  <a:srgbClr val="888888"/>
                </a:solidFill>
              </a:defRPr>
            </a:lvl8pPr>
            <a:lvl9pPr marL="2057400" lvl="8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62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28654" y="486842"/>
            <a:ext cx="7886750" cy="1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628651" y="2434168"/>
            <a:ext cx="3886250" cy="58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18415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457200" lvl="1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685800" lvl="2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914400" lvl="3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143000" lvl="4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371600" lvl="5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1600200" lvl="6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1828800" lvl="7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057400" lvl="8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629151" y="2434168"/>
            <a:ext cx="3886250" cy="58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18415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457200" lvl="1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685800" lvl="2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914400" lvl="3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143000" lvl="4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371600" lvl="5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1600200" lvl="6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1828800" lvl="7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057400" lvl="8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629844" y="486842"/>
            <a:ext cx="7886750" cy="1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9847" y="2241555"/>
            <a:ext cx="3868250" cy="10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492" b="1"/>
            </a:lvl1pPr>
            <a:lvl2pPr marL="457200" lvl="1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13" b="1"/>
            </a:lvl2pPr>
            <a:lvl3pPr marL="685800" lvl="2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820" b="1"/>
            </a:lvl3pPr>
            <a:lvl4pPr marL="914400" lvl="3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4pPr>
            <a:lvl5pPr marL="1143000" lvl="4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5pPr>
            <a:lvl6pPr marL="1371600" lvl="5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6pPr>
            <a:lvl7pPr marL="1600200" lvl="6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7pPr>
            <a:lvl8pPr marL="1828800" lvl="7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8pPr>
            <a:lvl9pPr marL="2057400" lvl="8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29847" y="3340107"/>
            <a:ext cx="3868250" cy="49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18415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457200" lvl="1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685800" lvl="2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914400" lvl="3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143000" lvl="4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371600" lvl="5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1600200" lvl="6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1828800" lvl="7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057400" lvl="8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4629151" y="2241555"/>
            <a:ext cx="3887500" cy="10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492" b="1"/>
            </a:lvl1pPr>
            <a:lvl2pPr marL="457200" lvl="1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13" b="1"/>
            </a:lvl2pPr>
            <a:lvl3pPr marL="685800" lvl="2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820" b="1"/>
            </a:lvl3pPr>
            <a:lvl4pPr marL="914400" lvl="3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4pPr>
            <a:lvl5pPr marL="1143000" lvl="4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5pPr>
            <a:lvl6pPr marL="1371600" lvl="5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6pPr>
            <a:lvl7pPr marL="1600200" lvl="6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7pPr>
            <a:lvl8pPr marL="1828800" lvl="7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8pPr>
            <a:lvl9pPr marL="2057400" lvl="8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4629151" y="3340107"/>
            <a:ext cx="3887500" cy="49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18415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457200" lvl="1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685800" lvl="2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914400" lvl="3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143000" lvl="4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371600" lvl="5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1600200" lvl="6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1828800" lvl="7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057400" lvl="8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629845" y="609602"/>
            <a:ext cx="2949500" cy="21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16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887391" y="1316569"/>
            <a:ext cx="4629500" cy="649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219075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163"/>
            </a:lvl1pPr>
            <a:lvl2pPr marL="457200" lvl="1" indent="-206375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779"/>
            </a:lvl2pPr>
            <a:lvl3pPr marL="685800" lvl="2" indent="-1968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492"/>
            </a:lvl3pPr>
            <a:lvl4pPr marL="914400" lvl="3" indent="-180975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013"/>
            </a:lvl4pPr>
            <a:lvl5pPr marL="1143000" lvl="4" indent="-180975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013"/>
            </a:lvl5pPr>
            <a:lvl6pPr marL="1371600" lvl="5" indent="-180975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013"/>
            </a:lvl6pPr>
            <a:lvl7pPr marL="1600200" lvl="6" indent="-180975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013"/>
            </a:lvl7pPr>
            <a:lvl8pPr marL="1828800" lvl="7" indent="-180975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013"/>
            </a:lvl8pPr>
            <a:lvl9pPr marL="2057400" lvl="8" indent="-180975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013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629845" y="2743202"/>
            <a:ext cx="2949500" cy="508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/>
            </a:lvl1pPr>
            <a:lvl2pPr marL="457200" lvl="1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42"/>
            </a:lvl2pPr>
            <a:lvl3pPr marL="685800" lvl="2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150"/>
            </a:lvl3pPr>
            <a:lvl4pPr marL="914400" lvl="3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4pPr>
            <a:lvl5pPr marL="1143000" lvl="4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5pPr>
            <a:lvl6pPr marL="1371600" lvl="5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6pPr>
            <a:lvl7pPr marL="1600200" lvl="6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7pPr>
            <a:lvl8pPr marL="1828800" lvl="7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8pPr>
            <a:lvl9pPr marL="2057400" lvl="8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845" y="609602"/>
            <a:ext cx="2949500" cy="21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16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3887391" y="1316569"/>
            <a:ext cx="4629500" cy="649825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629845" y="2743202"/>
            <a:ext cx="2949500" cy="508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29"/>
            </a:lvl1pPr>
            <a:lvl2pPr marL="457200" lvl="1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42"/>
            </a:lvl2pPr>
            <a:lvl3pPr marL="685800" lvl="2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150"/>
            </a:lvl3pPr>
            <a:lvl4pPr marL="914400" lvl="3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4pPr>
            <a:lvl5pPr marL="1143000" lvl="4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5pPr>
            <a:lvl6pPr marL="1371600" lvl="5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6pPr>
            <a:lvl7pPr marL="1600200" lvl="6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7pPr>
            <a:lvl8pPr marL="1828800" lvl="7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8pPr>
            <a:lvl9pPr marL="2057400" lvl="8" indent="-11430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59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28654" y="486842"/>
            <a:ext cx="7886750" cy="1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 rot="5400000">
            <a:off x="1671353" y="1391668"/>
            <a:ext cx="5801500" cy="7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18415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457200" lvl="1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685800" lvl="2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914400" lvl="3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143000" lvl="4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371600" lvl="5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1600200" lvl="6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1828800" lvl="7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057400" lvl="8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 rot="5400000">
            <a:off x="3655227" y="3375466"/>
            <a:ext cx="7748750" cy="1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 rot="5400000">
            <a:off x="-345373" y="1460841"/>
            <a:ext cx="7748750" cy="580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228600" lvl="0" indent="-184150" algn="l">
              <a:lnSpc>
                <a:spcPct val="90000"/>
              </a:lnSpc>
              <a:spcBef>
                <a:spcPts val="95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457200" lvl="1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685800" lvl="2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914400" lvl="3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143000" lvl="4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371600" lvl="5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1600200" lvl="6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1828800" lvl="7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057400" lvl="8" indent="-18415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28654" y="486842"/>
            <a:ext cx="7886750" cy="1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28654" y="2434168"/>
            <a:ext cx="7886750" cy="58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28651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028954" y="8475136"/>
            <a:ext cx="308625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457950" y="8475136"/>
            <a:ext cx="2057500" cy="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791158"/>
            <a:ext cx="8520500" cy="101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5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8290165"/>
            <a:ext cx="548500" cy="6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62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212;p1">
            <a:extLst>
              <a:ext uri="{FF2B5EF4-FFF2-40B4-BE49-F238E27FC236}">
                <a16:creationId xmlns:a16="http://schemas.microsoft.com/office/drawing/2014/main" id="{B48D7CA0-3B37-4AEA-ABED-3E99F47C50CF}"/>
              </a:ext>
            </a:extLst>
          </p:cNvPr>
          <p:cNvGrpSpPr/>
          <p:nvPr/>
        </p:nvGrpSpPr>
        <p:grpSpPr>
          <a:xfrm>
            <a:off x="409320" y="4230177"/>
            <a:ext cx="5275348" cy="3845360"/>
            <a:chOff x="493733" y="852477"/>
            <a:chExt cx="5957613" cy="5403196"/>
          </a:xfrm>
        </p:grpSpPr>
        <p:pic>
          <p:nvPicPr>
            <p:cNvPr id="13" name="Google Shape;213;p1">
              <a:extLst>
                <a:ext uri="{FF2B5EF4-FFF2-40B4-BE49-F238E27FC236}">
                  <a16:creationId xmlns:a16="http://schemas.microsoft.com/office/drawing/2014/main" id="{EAD4E7B0-2290-486B-9D8E-E9CF0CB2CD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9999" b="22857"/>
            <a:stretch/>
          </p:blipFill>
          <p:spPr>
            <a:xfrm>
              <a:off x="1224551" y="852477"/>
              <a:ext cx="5226795" cy="37501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215;p1">
              <a:extLst>
                <a:ext uri="{FF2B5EF4-FFF2-40B4-BE49-F238E27FC236}">
                  <a16:creationId xmlns:a16="http://schemas.microsoft.com/office/drawing/2014/main" id="{C6D71454-3719-4A34-9D61-7E85D86844CD}"/>
                </a:ext>
              </a:extLst>
            </p:cNvPr>
            <p:cNvSpPr txBox="1"/>
            <p:nvPr/>
          </p:nvSpPr>
          <p:spPr>
            <a:xfrm rot="16200000">
              <a:off x="-1006494" y="2476085"/>
              <a:ext cx="3503399" cy="502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38" tIns="28563" rIns="57138" bIns="28563" anchor="t" anchorCtr="0">
              <a:spAutoFit/>
            </a:bodyPr>
            <a:lstStyle/>
            <a:p>
              <a:pPr algn="ctr">
                <a:buSzPts val="2400"/>
              </a:pPr>
              <a:r>
                <a:rPr lang="en" sz="1600" dirty="0">
                  <a:solidFill>
                    <a:schemeClr val="dk1"/>
                  </a:solidFill>
                </a:rPr>
                <a:t>ERCC read coverage</a:t>
              </a:r>
              <a:endParaRPr sz="1600" dirty="0"/>
            </a:p>
          </p:txBody>
        </p:sp>
        <p:pic>
          <p:nvPicPr>
            <p:cNvPr id="20" name="Google Shape;218;p1">
              <a:extLst>
                <a:ext uri="{FF2B5EF4-FFF2-40B4-BE49-F238E27FC236}">
                  <a16:creationId xmlns:a16="http://schemas.microsoft.com/office/drawing/2014/main" id="{ED75A5FD-E089-48B8-9AF8-2F41602F9B7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2631" t="8107" r="81245" b="71521"/>
            <a:stretch/>
          </p:blipFill>
          <p:spPr>
            <a:xfrm>
              <a:off x="1416230" y="1207334"/>
              <a:ext cx="410295" cy="1256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219;p1">
              <a:extLst>
                <a:ext uri="{FF2B5EF4-FFF2-40B4-BE49-F238E27FC236}">
                  <a16:creationId xmlns:a16="http://schemas.microsoft.com/office/drawing/2014/main" id="{B73FEB81-2517-41C6-95C8-54B604CC3B7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2470" t="36401" r="80237" b="55265"/>
            <a:stretch/>
          </p:blipFill>
          <p:spPr>
            <a:xfrm>
              <a:off x="1408260" y="2513923"/>
              <a:ext cx="581010" cy="5998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220;p1">
              <a:extLst>
                <a:ext uri="{FF2B5EF4-FFF2-40B4-BE49-F238E27FC236}">
                  <a16:creationId xmlns:a16="http://schemas.microsoft.com/office/drawing/2014/main" id="{521057D4-B59F-4A45-9EBF-1A2FA88C4064}"/>
                </a:ext>
              </a:extLst>
            </p:cNvPr>
            <p:cNvSpPr txBox="1"/>
            <p:nvPr/>
          </p:nvSpPr>
          <p:spPr>
            <a:xfrm>
              <a:off x="2023133" y="5330547"/>
              <a:ext cx="3503400" cy="925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38" tIns="28563" rIns="57138" bIns="28563" anchor="t" anchorCtr="0">
              <a:spAutoFit/>
            </a:bodyPr>
            <a:lstStyle/>
            <a:p>
              <a:pPr algn="ctr">
                <a:buSzPts val="2400"/>
              </a:pPr>
              <a:r>
                <a:rPr lang="en" sz="1600" dirty="0">
                  <a:solidFill>
                    <a:schemeClr val="dk1"/>
                  </a:solidFill>
                </a:rPr>
                <a:t>Concentration (attomoles/ul)</a:t>
              </a:r>
              <a:endParaRPr sz="1600" dirty="0"/>
            </a:p>
          </p:txBody>
        </p:sp>
      </p:grpSp>
      <p:graphicFrame>
        <p:nvGraphicFramePr>
          <p:cNvPr id="2" name="Google Shape;167;p1">
            <a:extLst>
              <a:ext uri="{FF2B5EF4-FFF2-40B4-BE49-F238E27FC236}">
                <a16:creationId xmlns:a16="http://schemas.microsoft.com/office/drawing/2014/main" id="{F58DB3DA-0E2B-4ACF-887D-B1DF392E7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480170"/>
              </p:ext>
            </p:extLst>
          </p:nvPr>
        </p:nvGraphicFramePr>
        <p:xfrm>
          <a:off x="1488595" y="4483582"/>
          <a:ext cx="910682" cy="918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0" u="none" strike="noStrike" cap="none"/>
                        <a:t>RNAseq</a:t>
                      </a:r>
                      <a:endParaRPr sz="1200" b="0" u="none" strike="noStrike" cap="none"/>
                    </a:p>
                  </a:txBody>
                  <a:tcPr marL="57150" marR="57150" marT="28575" marB="285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0" u="none" strike="noStrike" cap="none" dirty="0"/>
                        <a:t>MT-A</a:t>
                      </a:r>
                      <a:endParaRPr sz="1100" u="none" strike="noStrike" cap="none" dirty="0"/>
                    </a:p>
                  </a:txBody>
                  <a:tcPr marL="57150" marR="57150" marT="28575" marB="285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0" u="none" strike="noStrike" cap="none"/>
                        <a:t>MT-B</a:t>
                      </a:r>
                      <a:endParaRPr sz="1100" u="none" strike="noStrike" cap="none"/>
                    </a:p>
                  </a:txBody>
                  <a:tcPr marL="57150" marR="57150" marT="28575" marB="285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0" u="none" strike="noStrike" cap="none"/>
                        <a:t>MT-C</a:t>
                      </a:r>
                      <a:endParaRPr sz="1100" u="none" strike="noStrike" cap="none"/>
                    </a:p>
                  </a:txBody>
                  <a:tcPr marL="57150" marR="57150" marT="28575" marB="285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0" u="none" strike="noStrike" cap="none" dirty="0"/>
                        <a:t>MT-D</a:t>
                      </a:r>
                      <a:endParaRPr sz="1100" u="none" strike="noStrike" cap="none" dirty="0"/>
                    </a:p>
                  </a:txBody>
                  <a:tcPr marL="57150" marR="57150" marT="28575" marB="285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oogle Shape;168;p1">
            <a:extLst>
              <a:ext uri="{FF2B5EF4-FFF2-40B4-BE49-F238E27FC236}">
                <a16:creationId xmlns:a16="http://schemas.microsoft.com/office/drawing/2014/main" id="{5EC7E6D3-DE93-427A-B5DC-DE9B4BB10158}"/>
              </a:ext>
            </a:extLst>
          </p:cNvPr>
          <p:cNvGrpSpPr/>
          <p:nvPr/>
        </p:nvGrpSpPr>
        <p:grpSpPr>
          <a:xfrm>
            <a:off x="1186826" y="6903525"/>
            <a:ext cx="4403714" cy="743414"/>
            <a:chOff x="1932709" y="12399819"/>
            <a:chExt cx="13034579" cy="1898073"/>
          </a:xfrm>
        </p:grpSpPr>
        <p:pic>
          <p:nvPicPr>
            <p:cNvPr id="4" name="Google Shape;169;p1">
              <a:extLst>
                <a:ext uri="{FF2B5EF4-FFF2-40B4-BE49-F238E27FC236}">
                  <a16:creationId xmlns:a16="http://schemas.microsoft.com/office/drawing/2014/main" id="{096835E6-7F44-4791-8169-23056FC6FB8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0914" t="88304" r="52433" b="4702"/>
            <a:stretch/>
          </p:blipFill>
          <p:spPr>
            <a:xfrm>
              <a:off x="1932709" y="12593781"/>
              <a:ext cx="5394775" cy="935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70;p1">
              <a:extLst>
                <a:ext uri="{FF2B5EF4-FFF2-40B4-BE49-F238E27FC236}">
                  <a16:creationId xmlns:a16="http://schemas.microsoft.com/office/drawing/2014/main" id="{8162CE80-B670-4151-AA9B-97CDC1BA9DD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7170" t="86376" r="47283" b="6246"/>
            <a:stretch/>
          </p:blipFill>
          <p:spPr>
            <a:xfrm>
              <a:off x="7276247" y="12552218"/>
              <a:ext cx="831272" cy="976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71;p1">
              <a:extLst>
                <a:ext uri="{FF2B5EF4-FFF2-40B4-BE49-F238E27FC236}">
                  <a16:creationId xmlns:a16="http://schemas.microsoft.com/office/drawing/2014/main" id="{E470E9EF-362F-49AE-A5F1-D6A9B079381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65795" t="79616" r="29184" b="11068"/>
            <a:stretch/>
          </p:blipFill>
          <p:spPr>
            <a:xfrm>
              <a:off x="10008994" y="12583442"/>
              <a:ext cx="748146" cy="1226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72;p1">
              <a:extLst>
                <a:ext uri="{FF2B5EF4-FFF2-40B4-BE49-F238E27FC236}">
                  <a16:creationId xmlns:a16="http://schemas.microsoft.com/office/drawing/2014/main" id="{D0173036-D839-43F7-8876-C14DF0AD874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61546" t="81141" r="34130" b="9857"/>
            <a:stretch/>
          </p:blipFill>
          <p:spPr>
            <a:xfrm>
              <a:off x="9401993" y="12552218"/>
              <a:ext cx="644236" cy="1184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73;p1">
              <a:extLst>
                <a:ext uri="{FF2B5EF4-FFF2-40B4-BE49-F238E27FC236}">
                  <a16:creationId xmlns:a16="http://schemas.microsoft.com/office/drawing/2014/main" id="{6DCADAE1-7EDA-4CF9-8559-381AFE6FA2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56776" t="83331" r="38202" b="7983"/>
            <a:stretch/>
          </p:blipFill>
          <p:spPr>
            <a:xfrm>
              <a:off x="8678169" y="12573104"/>
              <a:ext cx="748146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74;p1">
              <a:extLst>
                <a:ext uri="{FF2B5EF4-FFF2-40B4-BE49-F238E27FC236}">
                  <a16:creationId xmlns:a16="http://schemas.microsoft.com/office/drawing/2014/main" id="{F921B429-4F73-4049-A15C-CD0009969F8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52405" t="84957" r="43270" b="7777"/>
            <a:stretch/>
          </p:blipFill>
          <p:spPr>
            <a:xfrm>
              <a:off x="8067879" y="12593781"/>
              <a:ext cx="644236" cy="955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75;p1">
              <a:extLst>
                <a:ext uri="{FF2B5EF4-FFF2-40B4-BE49-F238E27FC236}">
                  <a16:creationId xmlns:a16="http://schemas.microsoft.com/office/drawing/2014/main" id="{54968FDD-7068-4982-8CD3-C68592CDEFE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70619" t="76721" b="8859"/>
            <a:stretch/>
          </p:blipFill>
          <p:spPr>
            <a:xfrm>
              <a:off x="10687961" y="12399819"/>
              <a:ext cx="4279327" cy="189807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1" name="Google Shape;176;p1">
            <a:extLst>
              <a:ext uri="{FF2B5EF4-FFF2-40B4-BE49-F238E27FC236}">
                <a16:creationId xmlns:a16="http://schemas.microsoft.com/office/drawing/2014/main" id="{D80D92D0-854B-4BE5-B789-C7513C485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089334"/>
              </p:ext>
            </p:extLst>
          </p:nvPr>
        </p:nvGraphicFramePr>
        <p:xfrm>
          <a:off x="706468" y="4161509"/>
          <a:ext cx="351075" cy="28651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0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200" b="0" u="none" strike="noStrike" cap="none" baseline="30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5725" marR="45725" marT="22863" marB="2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200" b="0" u="none" strike="noStrike" cap="none" baseline="30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5725" marR="45725" marT="22863" marB="2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b="0" u="none" strike="noStrike" cap="none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200" b="0" u="none" strike="noStrike" cap="none" baseline="300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45725" marR="45725" marT="22863" marB="2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200" b="0" u="none" strike="noStrike" cap="none" baseline="30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5725" marR="45725" marT="22863" marB="2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200" u="none" strike="noStrike" cap="none" baseline="300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45725" marR="45725" marT="22863" marB="2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Google Shape;709;ged77e3d37c_0_277">
            <a:extLst>
              <a:ext uri="{FF2B5EF4-FFF2-40B4-BE49-F238E27FC236}">
                <a16:creationId xmlns:a16="http://schemas.microsoft.com/office/drawing/2014/main" id="{0171E4B6-C546-4BA2-B7DB-0DC50A174B00}"/>
              </a:ext>
            </a:extLst>
          </p:cNvPr>
          <p:cNvSpPr txBox="1"/>
          <p:nvPr/>
        </p:nvSpPr>
        <p:spPr>
          <a:xfrm>
            <a:off x="155389" y="94733"/>
            <a:ext cx="811767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400"/>
            </a:pPr>
            <a:r>
              <a:rPr lang="en-US" sz="1800" b="1" dirty="0">
                <a:latin typeface="+mj-lt"/>
              </a:rPr>
              <a:t>A</a:t>
            </a:r>
            <a:endParaRPr sz="1800" b="1" dirty="0">
              <a:latin typeface="+mj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BC05D9-1305-44BF-84B4-AE6AD1A0D773}"/>
              </a:ext>
            </a:extLst>
          </p:cNvPr>
          <p:cNvGrpSpPr/>
          <p:nvPr/>
        </p:nvGrpSpPr>
        <p:grpSpPr>
          <a:xfrm>
            <a:off x="409321" y="330545"/>
            <a:ext cx="5468668" cy="3701165"/>
            <a:chOff x="255054" y="4429018"/>
            <a:chExt cx="5468668" cy="370116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F0382A6-D2FC-4049-A46B-5D5C713A5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4928"/>
            <a:stretch/>
          </p:blipFill>
          <p:spPr>
            <a:xfrm>
              <a:off x="722333" y="4429018"/>
              <a:ext cx="5001389" cy="3182744"/>
            </a:xfrm>
            <a:prstGeom prst="rect">
              <a:avLst/>
            </a:prstGeom>
          </p:spPr>
        </p:pic>
        <p:sp>
          <p:nvSpPr>
            <p:cNvPr id="21" name="Google Shape;155;p1">
              <a:extLst>
                <a:ext uri="{FF2B5EF4-FFF2-40B4-BE49-F238E27FC236}">
                  <a16:creationId xmlns:a16="http://schemas.microsoft.com/office/drawing/2014/main" id="{75CEFC9C-F7C6-4237-B7EB-9CC0E4BAB7E6}"/>
                </a:ext>
              </a:extLst>
            </p:cNvPr>
            <p:cNvSpPr txBox="1"/>
            <p:nvPr/>
          </p:nvSpPr>
          <p:spPr>
            <a:xfrm rot="-2700000">
              <a:off x="871904" y="7799347"/>
              <a:ext cx="698385" cy="330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38" tIns="57138" rIns="57138" bIns="57138" anchor="t" anchorCtr="0">
              <a:spAutoFit/>
            </a:bodyPr>
            <a:lstStyle/>
            <a:p>
              <a:pPr algn="r">
                <a:buSzPts val="2000"/>
              </a:pPr>
              <a:r>
                <a:rPr lang="en" sz="1400" dirty="0">
                  <a:solidFill>
                    <a:schemeClr val="dk1"/>
                  </a:solidFill>
                </a:rPr>
                <a:t>MT-A</a:t>
              </a:r>
              <a:endParaRPr sz="1400" dirty="0"/>
            </a:p>
          </p:txBody>
        </p:sp>
        <p:cxnSp>
          <p:nvCxnSpPr>
            <p:cNvPr id="22" name="Google Shape;206;p1">
              <a:extLst>
                <a:ext uri="{FF2B5EF4-FFF2-40B4-BE49-F238E27FC236}">
                  <a16:creationId xmlns:a16="http://schemas.microsoft.com/office/drawing/2014/main" id="{B663DDED-0617-4944-A93C-0E03FA065E4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806" y="7679932"/>
              <a:ext cx="35290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" name="Google Shape;155;p1">
              <a:extLst>
                <a:ext uri="{FF2B5EF4-FFF2-40B4-BE49-F238E27FC236}">
                  <a16:creationId xmlns:a16="http://schemas.microsoft.com/office/drawing/2014/main" id="{A45A25CF-8C12-4E03-88DC-28236319FAE5}"/>
                </a:ext>
              </a:extLst>
            </p:cNvPr>
            <p:cNvSpPr txBox="1"/>
            <p:nvPr/>
          </p:nvSpPr>
          <p:spPr>
            <a:xfrm rot="-2700000">
              <a:off x="1646652" y="7799347"/>
              <a:ext cx="698385" cy="330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38" tIns="57138" rIns="57138" bIns="57138" anchor="t" anchorCtr="0">
              <a:spAutoFit/>
            </a:bodyPr>
            <a:lstStyle/>
            <a:p>
              <a:pPr algn="r">
                <a:buSzPts val="2000"/>
              </a:pPr>
              <a:r>
                <a:rPr lang="en" sz="1400" dirty="0">
                  <a:solidFill>
                    <a:schemeClr val="dk1"/>
                  </a:solidFill>
                </a:rPr>
                <a:t>MT-B</a:t>
              </a:r>
              <a:endParaRPr sz="1400" dirty="0"/>
            </a:p>
          </p:txBody>
        </p:sp>
        <p:cxnSp>
          <p:nvCxnSpPr>
            <p:cNvPr id="24" name="Google Shape;206;p1">
              <a:extLst>
                <a:ext uri="{FF2B5EF4-FFF2-40B4-BE49-F238E27FC236}">
                  <a16:creationId xmlns:a16="http://schemas.microsoft.com/office/drawing/2014/main" id="{61DC9B8B-17AB-4D1C-B13F-69EE5F809277}"/>
                </a:ext>
              </a:extLst>
            </p:cNvPr>
            <p:cNvCxnSpPr>
              <a:cxnSpLocks/>
            </p:cNvCxnSpPr>
            <p:nvPr/>
          </p:nvCxnSpPr>
          <p:spPr>
            <a:xfrm>
              <a:off x="2009554" y="7679932"/>
              <a:ext cx="35290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" name="Google Shape;155;p1">
              <a:extLst>
                <a:ext uri="{FF2B5EF4-FFF2-40B4-BE49-F238E27FC236}">
                  <a16:creationId xmlns:a16="http://schemas.microsoft.com/office/drawing/2014/main" id="{3AE5F33B-0CD4-48F7-92CE-E0B7C9A9913E}"/>
                </a:ext>
              </a:extLst>
            </p:cNvPr>
            <p:cNvSpPr txBox="1"/>
            <p:nvPr/>
          </p:nvSpPr>
          <p:spPr>
            <a:xfrm rot="-2700000">
              <a:off x="2397267" y="7799347"/>
              <a:ext cx="698385" cy="330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38" tIns="57138" rIns="57138" bIns="57138" anchor="t" anchorCtr="0">
              <a:spAutoFit/>
            </a:bodyPr>
            <a:lstStyle/>
            <a:p>
              <a:pPr algn="r">
                <a:buSzPts val="2000"/>
              </a:pPr>
              <a:r>
                <a:rPr lang="en" sz="1400" dirty="0">
                  <a:solidFill>
                    <a:schemeClr val="dk1"/>
                  </a:solidFill>
                </a:rPr>
                <a:t>MT-C</a:t>
              </a:r>
              <a:endParaRPr sz="1400" dirty="0"/>
            </a:p>
          </p:txBody>
        </p:sp>
        <p:cxnSp>
          <p:nvCxnSpPr>
            <p:cNvPr id="26" name="Google Shape;206;p1">
              <a:extLst>
                <a:ext uri="{FF2B5EF4-FFF2-40B4-BE49-F238E27FC236}">
                  <a16:creationId xmlns:a16="http://schemas.microsoft.com/office/drawing/2014/main" id="{C129A526-C3DA-443A-99C2-918207014234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69" y="7679932"/>
              <a:ext cx="35290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155;p1">
              <a:extLst>
                <a:ext uri="{FF2B5EF4-FFF2-40B4-BE49-F238E27FC236}">
                  <a16:creationId xmlns:a16="http://schemas.microsoft.com/office/drawing/2014/main" id="{B50BD48D-2A34-4FA9-A673-BD9B6E7F089C}"/>
                </a:ext>
              </a:extLst>
            </p:cNvPr>
            <p:cNvSpPr txBox="1"/>
            <p:nvPr/>
          </p:nvSpPr>
          <p:spPr>
            <a:xfrm rot="-2700000">
              <a:off x="3194724" y="7799347"/>
              <a:ext cx="698385" cy="330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38" tIns="57138" rIns="57138" bIns="57138" anchor="t" anchorCtr="0">
              <a:spAutoFit/>
            </a:bodyPr>
            <a:lstStyle/>
            <a:p>
              <a:pPr algn="r">
                <a:buSzPts val="2000"/>
              </a:pPr>
              <a:r>
                <a:rPr lang="en" sz="1400" dirty="0">
                  <a:solidFill>
                    <a:schemeClr val="dk1"/>
                  </a:solidFill>
                </a:rPr>
                <a:t>MT-D</a:t>
              </a:r>
              <a:endParaRPr sz="1400" dirty="0"/>
            </a:p>
          </p:txBody>
        </p:sp>
        <p:cxnSp>
          <p:nvCxnSpPr>
            <p:cNvPr id="28" name="Google Shape;206;p1">
              <a:extLst>
                <a:ext uri="{FF2B5EF4-FFF2-40B4-BE49-F238E27FC236}">
                  <a16:creationId xmlns:a16="http://schemas.microsoft.com/office/drawing/2014/main" id="{6CA5CA32-CFF5-4F83-B87D-BA77FB32135C}"/>
                </a:ext>
              </a:extLst>
            </p:cNvPr>
            <p:cNvCxnSpPr>
              <a:cxnSpLocks/>
            </p:cNvCxnSpPr>
            <p:nvPr/>
          </p:nvCxnSpPr>
          <p:spPr>
            <a:xfrm>
              <a:off x="3557626" y="7679932"/>
              <a:ext cx="35290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15;p1">
              <a:extLst>
                <a:ext uri="{FF2B5EF4-FFF2-40B4-BE49-F238E27FC236}">
                  <a16:creationId xmlns:a16="http://schemas.microsoft.com/office/drawing/2014/main" id="{98DAF468-9362-490D-8186-8EC056B3672D}"/>
                </a:ext>
              </a:extLst>
            </p:cNvPr>
            <p:cNvSpPr txBox="1"/>
            <p:nvPr/>
          </p:nvSpPr>
          <p:spPr>
            <a:xfrm rot="16200000">
              <a:off x="-1141830" y="5979143"/>
              <a:ext cx="3097673" cy="303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38" tIns="28563" rIns="57138" bIns="28563" anchor="t" anchorCtr="0">
              <a:spAutoFit/>
            </a:bodyPr>
            <a:lstStyle/>
            <a:p>
              <a:pPr algn="ctr">
                <a:buSzPts val="2400"/>
              </a:pPr>
              <a:r>
                <a:rPr lang="en" sz="1600" dirty="0">
                  <a:solidFill>
                    <a:schemeClr val="dk1"/>
                  </a:solidFill>
                </a:rPr>
                <a:t>ERCC reads containing &gt; 20 Cs</a:t>
              </a:r>
              <a:endParaRPr sz="1600" dirty="0"/>
            </a:p>
          </p:txBody>
        </p:sp>
      </p:grpSp>
      <p:sp>
        <p:nvSpPr>
          <p:cNvPr id="30" name="Google Shape;709;ged77e3d37c_0_277">
            <a:extLst>
              <a:ext uri="{FF2B5EF4-FFF2-40B4-BE49-F238E27FC236}">
                <a16:creationId xmlns:a16="http://schemas.microsoft.com/office/drawing/2014/main" id="{87516DAC-1299-46D4-8683-06FA5408CD0A}"/>
              </a:ext>
            </a:extLst>
          </p:cNvPr>
          <p:cNvSpPr txBox="1"/>
          <p:nvPr/>
        </p:nvSpPr>
        <p:spPr>
          <a:xfrm>
            <a:off x="171301" y="4024991"/>
            <a:ext cx="811767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400"/>
            </a:pPr>
            <a:r>
              <a:rPr lang="en-US" sz="1800" b="1" dirty="0">
                <a:latin typeface="+mj-lt"/>
              </a:rPr>
              <a:t>B</a:t>
            </a:r>
            <a:endParaRPr sz="1800" b="1" dirty="0">
              <a:latin typeface="+mj-lt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74CD04E-B574-4FF2-A1CC-A9EBBBD32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64632"/>
              </p:ext>
            </p:extLst>
          </p:nvPr>
        </p:nvGraphicFramePr>
        <p:xfrm>
          <a:off x="1672641" y="5493514"/>
          <a:ext cx="910682" cy="298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0682">
                  <a:extLst>
                    <a:ext uri="{9D8B030D-6E8A-4147-A177-3AD203B41FA5}">
                      <a16:colId xmlns:a16="http://schemas.microsoft.com/office/drawing/2014/main" val="2846731246"/>
                    </a:ext>
                  </a:extLst>
                </a:gridCol>
              </a:tblGrid>
              <a:tr h="14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0" u="none" strike="noStrike" cap="none" dirty="0"/>
                        <a:t>Non-dedup</a:t>
                      </a:r>
                      <a:endParaRPr sz="1200" b="0" u="none" strike="noStrike" cap="none" dirty="0"/>
                    </a:p>
                  </a:txBody>
                  <a:tcPr marL="57150" marR="57150" marT="28575" marB="285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411092"/>
                  </a:ext>
                </a:extLst>
              </a:tr>
              <a:tr h="14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0" u="none" strike="noStrike" cap="none" dirty="0"/>
                        <a:t>Dedup</a:t>
                      </a:r>
                      <a:endParaRPr sz="1100" u="none" strike="noStrike" cap="none" dirty="0"/>
                    </a:p>
                  </a:txBody>
                  <a:tcPr marL="57150" marR="57150" marT="28575" marB="285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363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31524A0-43D4-490E-9919-016962B3CC97}"/>
              </a:ext>
            </a:extLst>
          </p:cNvPr>
          <p:cNvSpPr txBox="1"/>
          <p:nvPr/>
        </p:nvSpPr>
        <p:spPr>
          <a:xfrm>
            <a:off x="264170" y="7927861"/>
            <a:ext cx="8615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4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ERCC coverage of reads containing more than 20 p-m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artifacts (minimum 2 reads).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(B)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ERCC coverage compared to input ERCC concentration in non-UMI-deduplicated libraries and their corresponding deduplicated libraries. Reads were mapped using meRanGh. Concentrations were prepared according to the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ThermoFisher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protocol (Methods). Each concentration listed contains multiple unique ERCCs.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99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13</cp:revision>
  <dcterms:modified xsi:type="dcterms:W3CDTF">2022-03-21T21:49:22Z</dcterms:modified>
</cp:coreProperties>
</file>