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8" r:id="rId2"/>
  </p:sldMasterIdLst>
  <p:notesMasterIdLst>
    <p:notesMasterId r:id="rId4"/>
  </p:notesMasterIdLst>
  <p:sldIdLst>
    <p:sldId id="258" r:id="rId3"/>
  </p:sldIdLst>
  <p:sldSz cx="18288000" cy="16459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184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iGuP9tGzLWKfNvjklC9idNSHQY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DB2E8B-3011-41B5-B177-7CE05B5B9B9F}">
  <a:tblStyle styleId="{F4DB2E8B-3011-41B5-B177-7CE05B5B9B9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1997FF2-2DC6-40C9-8B83-A58E1049F82F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85" autoAdjust="0"/>
  </p:normalViewPr>
  <p:slideViewPr>
    <p:cSldViewPr snapToGrid="0">
      <p:cViewPr varScale="1">
        <p:scale>
          <a:sx n="39" d="100"/>
          <a:sy n="39" d="100"/>
        </p:scale>
        <p:origin x="2574" y="102"/>
      </p:cViewPr>
      <p:guideLst>
        <p:guide orient="horz" pos="5184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customschemas.google.com/relationships/presentationmetadata" Target="metadata"/><Relationship Id="rId15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85800"/>
            <a:ext cx="3810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85800"/>
            <a:ext cx="3810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1257302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6057907" y="15255244"/>
            <a:ext cx="6172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12915900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623417" y="2382641"/>
            <a:ext cx="17040999" cy="6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705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7058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7058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7058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7058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7058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7058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7058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7058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623400" y="9069200"/>
            <a:ext cx="17040999" cy="25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2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623400" y="6882720"/>
            <a:ext cx="17040999" cy="26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188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188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188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188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188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188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188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188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1883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623400" y="1424085"/>
            <a:ext cx="17040999" cy="183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623400" y="3687920"/>
            <a:ext cx="17040999" cy="109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623400" y="1424085"/>
            <a:ext cx="17040999" cy="183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623401" y="3687920"/>
            <a:ext cx="7999500" cy="109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46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4025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4025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4025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4025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4025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4025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4025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4025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2"/>
          </p:nvPr>
        </p:nvSpPr>
        <p:spPr>
          <a:xfrm>
            <a:off x="9664801" y="3687920"/>
            <a:ext cx="7999500" cy="109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46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4025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4025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4025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4025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4025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4025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4025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4025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623400" y="1424085"/>
            <a:ext cx="17040999" cy="183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623400" y="1777920"/>
            <a:ext cx="5616000" cy="24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85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858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858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858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858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858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858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858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858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623400" y="4446723"/>
            <a:ext cx="5616000" cy="1017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4025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4025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4025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4025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4025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4025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4025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4025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4025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980501" y="1440480"/>
            <a:ext cx="12735500" cy="130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5714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5714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5714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5714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5714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5714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5714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5714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5714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9144000" y="-401"/>
            <a:ext cx="9144000" cy="1645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99850" tIns="299850" rIns="299850" bIns="299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68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531001" y="3946162"/>
            <a:ext cx="8090500" cy="474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379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37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37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37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37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37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37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37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3799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ubTitle" idx="1"/>
          </p:nvPr>
        </p:nvSpPr>
        <p:spPr>
          <a:xfrm>
            <a:off x="531001" y="8969842"/>
            <a:ext cx="8090500" cy="395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2"/>
          </p:nvPr>
        </p:nvSpPr>
        <p:spPr>
          <a:xfrm>
            <a:off x="9879000" y="2317040"/>
            <a:ext cx="7674000" cy="118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457200" lvl="0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623401" y="13537845"/>
            <a:ext cx="11997500" cy="193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 hasCustomPrompt="1"/>
          </p:nvPr>
        </p:nvSpPr>
        <p:spPr>
          <a:xfrm>
            <a:off x="623400" y="3539602"/>
            <a:ext cx="17040999" cy="628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928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9288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9288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9288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9288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9288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9288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9288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9288"/>
            </a:lvl9pPr>
          </a:lstStyle>
          <a:p>
            <a:r>
              <a:t>xx%</a:t>
            </a:r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623400" y="10087121"/>
            <a:ext cx="17040999" cy="4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425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371600" y="2693672"/>
            <a:ext cx="15545001" cy="57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1188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2286000" y="8644894"/>
            <a:ext cx="13716000" cy="3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4983"/>
            </a:lvl1pPr>
            <a:lvl2pPr lvl="1" algn="ctr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025"/>
            </a:lvl2pPr>
            <a:lvl3pPr lvl="2" algn="ctr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3641"/>
            </a:lvl3pPr>
            <a:lvl4pPr lvl="3" algn="ctr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/>
            </a:lvl4pPr>
            <a:lvl5pPr lvl="4" algn="ctr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/>
            </a:lvl5pPr>
            <a:lvl6pPr lvl="5" algn="ctr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/>
            </a:lvl6pPr>
            <a:lvl7pPr lvl="6" algn="ctr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/>
            </a:lvl7pPr>
            <a:lvl8pPr lvl="7" algn="ctr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/>
            </a:lvl8pPr>
            <a:lvl9pPr lvl="8" algn="ctr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57302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6057907" y="15255244"/>
            <a:ext cx="6172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2915900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47782" y="4103391"/>
            <a:ext cx="15773500" cy="684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1188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47782" y="11014727"/>
            <a:ext cx="157735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4983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4025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3641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3258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3258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3258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3258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3258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3258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57302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6057907" y="15255244"/>
            <a:ext cx="6172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2915900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257307" y="876316"/>
            <a:ext cx="15773500" cy="3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257302" y="4381502"/>
            <a:ext cx="7772500" cy="104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9258302" y="4381502"/>
            <a:ext cx="7772500" cy="104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1257302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6057907" y="15255244"/>
            <a:ext cx="6172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12915900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1259687" y="876316"/>
            <a:ext cx="15773500" cy="3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1259694" y="4034799"/>
            <a:ext cx="7736500" cy="197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4983" b="1"/>
            </a:lvl1pPr>
            <a:lvl2pPr marL="914400" lvl="1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025" b="1"/>
            </a:lvl2pPr>
            <a:lvl3pPr marL="1371600" lvl="2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3641" b="1"/>
            </a:lvl3pPr>
            <a:lvl4pPr marL="1828800" lvl="3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4pPr>
            <a:lvl5pPr marL="2286000" lvl="4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5pPr>
            <a:lvl6pPr marL="2743200" lvl="5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6pPr>
            <a:lvl7pPr marL="3200400" lvl="6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7pPr>
            <a:lvl8pPr marL="3657600" lvl="7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8pPr>
            <a:lvl9pPr marL="4114800" lvl="8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1259694" y="6012192"/>
            <a:ext cx="7736500" cy="88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3"/>
          </p:nvPr>
        </p:nvSpPr>
        <p:spPr>
          <a:xfrm>
            <a:off x="9258302" y="4034799"/>
            <a:ext cx="7775000" cy="197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4983" b="1"/>
            </a:lvl1pPr>
            <a:lvl2pPr marL="914400" lvl="1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025" b="1"/>
            </a:lvl2pPr>
            <a:lvl3pPr marL="1371600" lvl="2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3641" b="1"/>
            </a:lvl3pPr>
            <a:lvl4pPr marL="1828800" lvl="3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4pPr>
            <a:lvl5pPr marL="2286000" lvl="4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5pPr>
            <a:lvl6pPr marL="2743200" lvl="5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6pPr>
            <a:lvl7pPr marL="3200400" lvl="6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7pPr>
            <a:lvl8pPr marL="3657600" lvl="7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8pPr>
            <a:lvl9pPr marL="4114800" lvl="8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4"/>
          </p:nvPr>
        </p:nvSpPr>
        <p:spPr>
          <a:xfrm>
            <a:off x="9258302" y="6012192"/>
            <a:ext cx="7775000" cy="88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dt" idx="10"/>
          </p:nvPr>
        </p:nvSpPr>
        <p:spPr>
          <a:xfrm>
            <a:off x="1257302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ftr" idx="11"/>
          </p:nvPr>
        </p:nvSpPr>
        <p:spPr>
          <a:xfrm>
            <a:off x="6057907" y="15255244"/>
            <a:ext cx="6172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2915900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259690" y="1097283"/>
            <a:ext cx="5899000" cy="383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632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7774782" y="2369825"/>
            <a:ext cx="9259000" cy="116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43815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6325"/>
            </a:lvl1pPr>
            <a:lvl2pPr marL="914400" lvl="1" indent="-41275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5558"/>
            </a:lvl2pPr>
            <a:lvl3pPr marL="1371600" lvl="2" indent="-3937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4983"/>
            </a:lvl3pPr>
            <a:lvl4pPr marL="1828800" lvl="3" indent="-36195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4025"/>
            </a:lvl4pPr>
            <a:lvl5pPr marL="2286000" lvl="4" indent="-36195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4025"/>
            </a:lvl5pPr>
            <a:lvl6pPr marL="2743200" lvl="5" indent="-36195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4025"/>
            </a:lvl6pPr>
            <a:lvl7pPr marL="3200400" lvl="6" indent="-36195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4025"/>
            </a:lvl7pPr>
            <a:lvl8pPr marL="3657600" lvl="7" indent="-36195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4025"/>
            </a:lvl8pPr>
            <a:lvl9pPr marL="4114800" lvl="8" indent="-36195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4025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1259690" y="4937763"/>
            <a:ext cx="5899000" cy="914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/>
            </a:lvl1pPr>
            <a:lvl2pPr marL="914400" lvl="1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683"/>
            </a:lvl2pPr>
            <a:lvl3pPr marL="1371600" lvl="2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2300"/>
            </a:lvl3pPr>
            <a:lvl4pPr marL="1828800" lvl="3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4pPr>
            <a:lvl5pPr marL="2286000" lvl="4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5pPr>
            <a:lvl6pPr marL="2743200" lvl="5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6pPr>
            <a:lvl7pPr marL="3200400" lvl="6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7pPr>
            <a:lvl8pPr marL="3657600" lvl="7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8pPr>
            <a:lvl9pPr marL="4114800" lvl="8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1257302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6057907" y="15255244"/>
            <a:ext cx="6172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2915900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1259690" y="1097283"/>
            <a:ext cx="5899000" cy="383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632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>
            <a:spLocks noGrp="1"/>
          </p:cNvSpPr>
          <p:nvPr>
            <p:ph type="pic" idx="2"/>
          </p:nvPr>
        </p:nvSpPr>
        <p:spPr>
          <a:xfrm>
            <a:off x="7774782" y="2369825"/>
            <a:ext cx="9259000" cy="1169685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1259690" y="4937763"/>
            <a:ext cx="5899000" cy="914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/>
            </a:lvl1pPr>
            <a:lvl2pPr marL="914400" lvl="1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683"/>
            </a:lvl2pPr>
            <a:lvl3pPr marL="1371600" lvl="2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2300"/>
            </a:lvl3pPr>
            <a:lvl4pPr marL="1828800" lvl="3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4pPr>
            <a:lvl5pPr marL="2286000" lvl="4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5pPr>
            <a:lvl6pPr marL="2743200" lvl="5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6pPr>
            <a:lvl7pPr marL="3200400" lvl="6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7pPr>
            <a:lvl8pPr marL="3657600" lvl="7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8pPr>
            <a:lvl9pPr marL="4114800" lvl="8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dt" idx="10"/>
          </p:nvPr>
        </p:nvSpPr>
        <p:spPr>
          <a:xfrm>
            <a:off x="1257302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ftr" idx="11"/>
          </p:nvPr>
        </p:nvSpPr>
        <p:spPr>
          <a:xfrm>
            <a:off x="6057907" y="15255244"/>
            <a:ext cx="6172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12915900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1257307" y="876316"/>
            <a:ext cx="15773500" cy="3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 rot="5400000">
            <a:off x="3922856" y="1716352"/>
            <a:ext cx="10442700" cy="157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dt" idx="10"/>
          </p:nvPr>
        </p:nvSpPr>
        <p:spPr>
          <a:xfrm>
            <a:off x="1257302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ftr" idx="11"/>
          </p:nvPr>
        </p:nvSpPr>
        <p:spPr>
          <a:xfrm>
            <a:off x="6057907" y="15255244"/>
            <a:ext cx="6172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2915900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 rot="5400000">
            <a:off x="8085330" y="5878688"/>
            <a:ext cx="13947750" cy="39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 rot="5400000">
            <a:off x="84129" y="2049439"/>
            <a:ext cx="13947750" cy="11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1257302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6057907" y="15255244"/>
            <a:ext cx="6172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12915900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257307" y="876316"/>
            <a:ext cx="15773500" cy="3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257307" y="4381502"/>
            <a:ext cx="15773500" cy="104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257302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6057907" y="15255244"/>
            <a:ext cx="6172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2915900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623400" y="1424085"/>
            <a:ext cx="17040999" cy="183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623400" y="3687920"/>
            <a:ext cx="17040999" cy="109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marR="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●"/>
              <a:defRPr sz="3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5" descr="Chart, scatte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7136" t="15030" b="7414"/>
          <a:stretch/>
        </p:blipFill>
        <p:spPr>
          <a:xfrm>
            <a:off x="3273924" y="9823303"/>
            <a:ext cx="5223302" cy="436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5" descr="Chart, scatter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6035" t="15113" b="7295"/>
          <a:stretch/>
        </p:blipFill>
        <p:spPr>
          <a:xfrm>
            <a:off x="8510369" y="9746569"/>
            <a:ext cx="5468490" cy="4515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5" descr="Chart, scatter 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l="7153" t="14818" b="6673"/>
          <a:stretch/>
        </p:blipFill>
        <p:spPr>
          <a:xfrm>
            <a:off x="3225378" y="5001233"/>
            <a:ext cx="5261774" cy="444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 descr="Chart, scatter chart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 l="6094" t="15308" b="6477"/>
          <a:stretch/>
        </p:blipFill>
        <p:spPr>
          <a:xfrm>
            <a:off x="8510369" y="5012916"/>
            <a:ext cx="5468490" cy="4554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5"/>
          <p:cNvGrpSpPr/>
          <p:nvPr/>
        </p:nvGrpSpPr>
        <p:grpSpPr>
          <a:xfrm>
            <a:off x="958612" y="932181"/>
            <a:ext cx="16370776" cy="2763031"/>
            <a:chOff x="-5938302" y="6785397"/>
            <a:chExt cx="16370776" cy="2763031"/>
          </a:xfrm>
        </p:grpSpPr>
        <p:pic>
          <p:nvPicPr>
            <p:cNvPr id="160" name="Google Shape;160;p5"/>
            <p:cNvPicPr preferRelativeResize="0"/>
            <p:nvPr/>
          </p:nvPicPr>
          <p:blipFill rotWithShape="1">
            <a:blip r:embed="rId7">
              <a:alphaModFix/>
            </a:blip>
            <a:srcRect l="5062" t="11596" r="18776" b="21885"/>
            <a:stretch/>
          </p:blipFill>
          <p:spPr>
            <a:xfrm>
              <a:off x="-2631792" y="6796101"/>
              <a:ext cx="13064266" cy="27523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5"/>
            <p:cNvPicPr preferRelativeResize="0"/>
            <p:nvPr/>
          </p:nvPicPr>
          <p:blipFill rotWithShape="1">
            <a:blip r:embed="rId7">
              <a:alphaModFix/>
            </a:blip>
            <a:srcRect l="80842" t="11596" r="103" b="21885"/>
            <a:stretch/>
          </p:blipFill>
          <p:spPr>
            <a:xfrm>
              <a:off x="-5938302" y="6785397"/>
              <a:ext cx="3268423" cy="2752327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62" name="Google Shape;162;p5"/>
          <p:cNvGraphicFramePr/>
          <p:nvPr>
            <p:extLst>
              <p:ext uri="{D42A27DB-BD31-4B8C-83A1-F6EECF244321}">
                <p14:modId xmlns:p14="http://schemas.microsoft.com/office/powerpoint/2010/main" val="1185581919"/>
              </p:ext>
            </p:extLst>
          </p:nvPr>
        </p:nvGraphicFramePr>
        <p:xfrm>
          <a:off x="4426085" y="868044"/>
          <a:ext cx="2612975" cy="579130"/>
        </p:xfrm>
        <a:graphic>
          <a:graphicData uri="http://schemas.openxmlformats.org/drawingml/2006/table">
            <a:tbl>
              <a:tblPr firstRow="1" bandRow="1">
                <a:noFill/>
                <a:tableStyleId>{21997FF2-2DC6-40C9-8B83-A58E1049F82F}</a:tableStyleId>
              </a:tblPr>
              <a:tblGrid>
                <a:gridCol w="261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n = 18,793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LFC &gt; 2:  n = 0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3" name="Google Shape;163;p5"/>
          <p:cNvGraphicFramePr/>
          <p:nvPr>
            <p:extLst>
              <p:ext uri="{D42A27DB-BD31-4B8C-83A1-F6EECF244321}">
                <p14:modId xmlns:p14="http://schemas.microsoft.com/office/powerpoint/2010/main" val="3771623014"/>
              </p:ext>
            </p:extLst>
          </p:nvPr>
        </p:nvGraphicFramePr>
        <p:xfrm>
          <a:off x="7714620" y="868044"/>
          <a:ext cx="2772550" cy="579130"/>
        </p:xfrm>
        <a:graphic>
          <a:graphicData uri="http://schemas.openxmlformats.org/drawingml/2006/table">
            <a:tbl>
              <a:tblPr firstRow="1" bandRow="1">
                <a:noFill/>
                <a:tableStyleId>{21997FF2-2DC6-40C9-8B83-A58E1049F82F}</a:tableStyleId>
              </a:tblPr>
              <a:tblGrid>
                <a:gridCol w="277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n = 15,442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LFC &gt; 2:  n = 1,471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" name="Google Shape;164;p5"/>
          <p:cNvGraphicFramePr/>
          <p:nvPr>
            <p:extLst>
              <p:ext uri="{D42A27DB-BD31-4B8C-83A1-F6EECF244321}">
                <p14:modId xmlns:p14="http://schemas.microsoft.com/office/powerpoint/2010/main" val="3797989341"/>
              </p:ext>
            </p:extLst>
          </p:nvPr>
        </p:nvGraphicFramePr>
        <p:xfrm>
          <a:off x="10982127" y="868044"/>
          <a:ext cx="2840675" cy="579130"/>
        </p:xfrm>
        <a:graphic>
          <a:graphicData uri="http://schemas.openxmlformats.org/drawingml/2006/table">
            <a:tbl>
              <a:tblPr firstRow="1" bandRow="1">
                <a:noFill/>
                <a:tableStyleId>{21997FF2-2DC6-40C9-8B83-A58E1049F82F}</a:tableStyleId>
              </a:tblPr>
              <a:tblGrid>
                <a:gridCol w="284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n = 14,633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LFC &gt; 2:  n = 1,647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5" name="Google Shape;165;p5"/>
          <p:cNvGraphicFramePr/>
          <p:nvPr>
            <p:extLst>
              <p:ext uri="{D42A27DB-BD31-4B8C-83A1-F6EECF244321}">
                <p14:modId xmlns:p14="http://schemas.microsoft.com/office/powerpoint/2010/main" val="1112746224"/>
              </p:ext>
            </p:extLst>
          </p:nvPr>
        </p:nvGraphicFramePr>
        <p:xfrm>
          <a:off x="14267580" y="868044"/>
          <a:ext cx="3022700" cy="579130"/>
        </p:xfrm>
        <a:graphic>
          <a:graphicData uri="http://schemas.openxmlformats.org/drawingml/2006/table">
            <a:tbl>
              <a:tblPr firstRow="1" bandRow="1">
                <a:noFill/>
                <a:tableStyleId>{21997FF2-2DC6-40C9-8B83-A58E1049F82F}</a:tableStyleId>
              </a:tblPr>
              <a:tblGrid>
                <a:gridCol w="302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n = 14,648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n &gt; two-fold change: 1,802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6" name="Google Shape;166;p5"/>
          <p:cNvGraphicFramePr/>
          <p:nvPr>
            <p:extLst>
              <p:ext uri="{D42A27DB-BD31-4B8C-83A1-F6EECF244321}">
                <p14:modId xmlns:p14="http://schemas.microsoft.com/office/powerpoint/2010/main" val="2185819309"/>
              </p:ext>
            </p:extLst>
          </p:nvPr>
        </p:nvGraphicFramePr>
        <p:xfrm>
          <a:off x="353688" y="917220"/>
          <a:ext cx="1020375" cy="2371050"/>
        </p:xfrm>
        <a:graphic>
          <a:graphicData uri="http://schemas.openxmlformats.org/drawingml/2006/table">
            <a:tbl>
              <a:tblPr firstRow="1" bandRow="1">
                <a:noFill/>
                <a:tableStyleId>{21997FF2-2DC6-40C9-8B83-A58E1049F82F}</a:tableStyleId>
              </a:tblPr>
              <a:tblGrid>
                <a:gridCol w="102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" sz="2000" b="0" u="none" strike="noStrike" cap="none" baseline="30000">
                          <a:solidFill>
                            <a:schemeClr val="dk1"/>
                          </a:solidFill>
                        </a:rPr>
                        <a:t>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" sz="2000" u="none" strike="noStrike" cap="none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" sz="2000" u="none" strike="noStrike" cap="none" baseline="30000">
                          <a:solidFill>
                            <a:schemeClr val="dk1"/>
                          </a:solidFill>
                        </a:rPr>
                        <a:t>0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7" name="Google Shape;167;p5"/>
          <p:cNvSpPr txBox="1"/>
          <p:nvPr/>
        </p:nvSpPr>
        <p:spPr>
          <a:xfrm rot="-5400000">
            <a:off x="-1367619" y="1939489"/>
            <a:ext cx="3503250" cy="484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57125" rIns="114275" bIns="57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Deduplicated CPM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6960415" y="4099931"/>
            <a:ext cx="5171467" cy="484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57125" rIns="114275" bIns="57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Non-deduplicated CPM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9" name="Google Shape;169;p5"/>
          <p:cNvGraphicFramePr/>
          <p:nvPr>
            <p:extLst>
              <p:ext uri="{D42A27DB-BD31-4B8C-83A1-F6EECF244321}">
                <p14:modId xmlns:p14="http://schemas.microsoft.com/office/powerpoint/2010/main" val="3171409921"/>
              </p:ext>
            </p:extLst>
          </p:nvPr>
        </p:nvGraphicFramePr>
        <p:xfrm>
          <a:off x="1608973" y="3659118"/>
          <a:ext cx="2752575" cy="396250"/>
        </p:xfrm>
        <a:graphic>
          <a:graphicData uri="http://schemas.openxmlformats.org/drawingml/2006/table">
            <a:tbl>
              <a:tblPr firstRow="1" bandRow="1">
                <a:noFill/>
                <a:tableStyleId>{21997FF2-2DC6-40C9-8B83-A58E1049F82F}</a:tableStyleId>
              </a:tblPr>
              <a:tblGrid>
                <a:gridCol w="9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/>
                        <a:t>10</a:t>
                      </a:r>
                      <a:r>
                        <a:rPr lang="en" sz="2000" b="0" u="none" strike="noStrike" cap="none" baseline="30000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/>
                        <a:t>10</a:t>
                      </a:r>
                      <a:r>
                        <a:rPr lang="en" sz="2000" b="0" u="none" strike="noStrike" cap="none" baseline="30000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/>
                        <a:t>10</a:t>
                      </a:r>
                      <a:r>
                        <a:rPr lang="en" sz="2000" b="0" u="none" strike="noStrike" cap="none" baseline="30000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0" name="Google Shape;170;p5"/>
          <p:cNvSpPr txBox="1"/>
          <p:nvPr/>
        </p:nvSpPr>
        <p:spPr>
          <a:xfrm>
            <a:off x="137010" y="-58021"/>
            <a:ext cx="821602" cy="48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57125" rIns="114275" bIns="57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6"/>
              <a:buFont typeface="Arial"/>
              <a:buNone/>
            </a:pPr>
            <a:r>
              <a:rPr lang="en" sz="2406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406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5350863" y="268880"/>
            <a:ext cx="929298" cy="53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114275" rIns="114275" bIns="11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MT-A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8659800" y="286252"/>
            <a:ext cx="929298" cy="53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114275" rIns="114275" bIns="11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MT-B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11945147" y="271707"/>
            <a:ext cx="929298" cy="53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114275" rIns="114275" bIns="11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MT-C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15267156" y="275030"/>
            <a:ext cx="929298" cy="53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114275" rIns="114275" bIns="11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MT-D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5" name="Google Shape;175;p5"/>
          <p:cNvGraphicFramePr/>
          <p:nvPr>
            <p:extLst>
              <p:ext uri="{D42A27DB-BD31-4B8C-83A1-F6EECF244321}">
                <p14:modId xmlns:p14="http://schemas.microsoft.com/office/powerpoint/2010/main" val="4017943773"/>
              </p:ext>
            </p:extLst>
          </p:nvPr>
        </p:nvGraphicFramePr>
        <p:xfrm>
          <a:off x="1273622" y="868044"/>
          <a:ext cx="2571350" cy="579130"/>
        </p:xfrm>
        <a:graphic>
          <a:graphicData uri="http://schemas.openxmlformats.org/drawingml/2006/table">
            <a:tbl>
              <a:tblPr firstRow="1" bandRow="1">
                <a:noFill/>
                <a:tableStyleId>{21997FF2-2DC6-40C9-8B83-A58E1049F82F}</a:tableStyleId>
              </a:tblPr>
              <a:tblGrid>
                <a:gridCol w="257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n = 18,392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LFC &gt; 2:  n = 27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6" name="Google Shape;176;p5"/>
          <p:cNvSpPr txBox="1"/>
          <p:nvPr/>
        </p:nvSpPr>
        <p:spPr>
          <a:xfrm>
            <a:off x="1595226" y="277565"/>
            <a:ext cx="2249746" cy="53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114275" rIns="114275" bIns="11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 RNAseq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7" name="Google Shape;177;p5"/>
          <p:cNvGraphicFramePr/>
          <p:nvPr>
            <p:extLst>
              <p:ext uri="{D42A27DB-BD31-4B8C-83A1-F6EECF244321}">
                <p14:modId xmlns:p14="http://schemas.microsoft.com/office/powerpoint/2010/main" val="1549902646"/>
              </p:ext>
            </p:extLst>
          </p:nvPr>
        </p:nvGraphicFramePr>
        <p:xfrm>
          <a:off x="4760279" y="3646390"/>
          <a:ext cx="2752575" cy="396250"/>
        </p:xfrm>
        <a:graphic>
          <a:graphicData uri="http://schemas.openxmlformats.org/drawingml/2006/table">
            <a:tbl>
              <a:tblPr firstRow="1" bandRow="1">
                <a:noFill/>
                <a:tableStyleId>{21997FF2-2DC6-40C9-8B83-A58E1049F82F}</a:tableStyleId>
              </a:tblPr>
              <a:tblGrid>
                <a:gridCol w="9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/>
                        <a:t>10</a:t>
                      </a:r>
                      <a:r>
                        <a:rPr lang="en" sz="2000" b="0" u="none" strike="noStrike" cap="none" baseline="30000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/>
                        <a:t>10</a:t>
                      </a:r>
                      <a:r>
                        <a:rPr lang="en" sz="2000" b="0" u="none" strike="noStrike" cap="none" baseline="30000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/>
                        <a:t>10</a:t>
                      </a:r>
                      <a:r>
                        <a:rPr lang="en" sz="2000" b="0" u="none" strike="noStrike" cap="none" baseline="30000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oogle Shape;178;p5"/>
          <p:cNvGraphicFramePr/>
          <p:nvPr>
            <p:extLst>
              <p:ext uri="{D42A27DB-BD31-4B8C-83A1-F6EECF244321}">
                <p14:modId xmlns:p14="http://schemas.microsoft.com/office/powerpoint/2010/main" val="2303221136"/>
              </p:ext>
            </p:extLst>
          </p:nvPr>
        </p:nvGraphicFramePr>
        <p:xfrm>
          <a:off x="8070122" y="3665139"/>
          <a:ext cx="2752575" cy="396250"/>
        </p:xfrm>
        <a:graphic>
          <a:graphicData uri="http://schemas.openxmlformats.org/drawingml/2006/table">
            <a:tbl>
              <a:tblPr firstRow="1" bandRow="1">
                <a:noFill/>
                <a:tableStyleId>{21997FF2-2DC6-40C9-8B83-A58E1049F82F}</a:tableStyleId>
              </a:tblPr>
              <a:tblGrid>
                <a:gridCol w="9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/>
                        <a:t>10</a:t>
                      </a:r>
                      <a:r>
                        <a:rPr lang="en" sz="2000" b="0" u="none" strike="noStrike" cap="none" baseline="30000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/>
                        <a:t>10</a:t>
                      </a:r>
                      <a:r>
                        <a:rPr lang="en" sz="2000" b="0" u="none" strike="noStrike" cap="none" baseline="30000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/>
                        <a:t>10</a:t>
                      </a:r>
                      <a:r>
                        <a:rPr lang="en" sz="2000" b="0" u="none" strike="noStrike" cap="none" baseline="30000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oogle Shape;179;p5"/>
          <p:cNvGraphicFramePr/>
          <p:nvPr>
            <p:extLst>
              <p:ext uri="{D42A27DB-BD31-4B8C-83A1-F6EECF244321}">
                <p14:modId xmlns:p14="http://schemas.microsoft.com/office/powerpoint/2010/main" val="1101540607"/>
              </p:ext>
            </p:extLst>
          </p:nvPr>
        </p:nvGraphicFramePr>
        <p:xfrm>
          <a:off x="11347066" y="3670801"/>
          <a:ext cx="2752575" cy="396250"/>
        </p:xfrm>
        <a:graphic>
          <a:graphicData uri="http://schemas.openxmlformats.org/drawingml/2006/table">
            <a:tbl>
              <a:tblPr firstRow="1" bandRow="1">
                <a:noFill/>
                <a:tableStyleId>{21997FF2-2DC6-40C9-8B83-A58E1049F82F}</a:tableStyleId>
              </a:tblPr>
              <a:tblGrid>
                <a:gridCol w="9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/>
                        <a:t>10</a:t>
                      </a:r>
                      <a:r>
                        <a:rPr lang="en" sz="2000" b="0" u="none" strike="noStrike" cap="none" baseline="30000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/>
                        <a:t>10</a:t>
                      </a:r>
                      <a:r>
                        <a:rPr lang="en" sz="2000" b="0" u="none" strike="noStrike" cap="none" baseline="30000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/>
                        <a:t>10</a:t>
                      </a:r>
                      <a:r>
                        <a:rPr lang="en" sz="2000" b="0" u="none" strike="noStrike" cap="none" baseline="30000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oogle Shape;180;p5"/>
          <p:cNvGraphicFramePr/>
          <p:nvPr>
            <p:extLst>
              <p:ext uri="{D42A27DB-BD31-4B8C-83A1-F6EECF244321}">
                <p14:modId xmlns:p14="http://schemas.microsoft.com/office/powerpoint/2010/main" val="3595289767"/>
              </p:ext>
            </p:extLst>
          </p:nvPr>
        </p:nvGraphicFramePr>
        <p:xfrm>
          <a:off x="14632213" y="3646390"/>
          <a:ext cx="2752575" cy="396250"/>
        </p:xfrm>
        <a:graphic>
          <a:graphicData uri="http://schemas.openxmlformats.org/drawingml/2006/table">
            <a:tbl>
              <a:tblPr firstRow="1" bandRow="1">
                <a:noFill/>
                <a:tableStyleId>{21997FF2-2DC6-40C9-8B83-A58E1049F82F}</a:tableStyleId>
              </a:tblPr>
              <a:tblGrid>
                <a:gridCol w="9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/>
                        <a:t>10</a:t>
                      </a:r>
                      <a:r>
                        <a:rPr lang="en" sz="2000" b="0" u="none" strike="noStrike" cap="none" baseline="30000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/>
                        <a:t>10</a:t>
                      </a:r>
                      <a:r>
                        <a:rPr lang="en" sz="2000" b="0" u="none" strike="noStrike" cap="none" baseline="30000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/>
                        <a:t>10</a:t>
                      </a:r>
                      <a:r>
                        <a:rPr lang="en" sz="2000" b="0" u="none" strike="noStrike" cap="none" baseline="30000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1" name="Google Shape;181;p5"/>
          <p:cNvGrpSpPr/>
          <p:nvPr/>
        </p:nvGrpSpPr>
        <p:grpSpPr>
          <a:xfrm>
            <a:off x="14237800" y="5082633"/>
            <a:ext cx="2058714" cy="1428750"/>
            <a:chOff x="14137741" y="6353175"/>
            <a:chExt cx="2058714" cy="1428750"/>
          </a:xfrm>
        </p:grpSpPr>
        <p:grpSp>
          <p:nvGrpSpPr>
            <p:cNvPr id="182" name="Google Shape;182;p5"/>
            <p:cNvGrpSpPr/>
            <p:nvPr/>
          </p:nvGrpSpPr>
          <p:grpSpPr>
            <a:xfrm>
              <a:off x="14267579" y="6453090"/>
              <a:ext cx="1849807" cy="1251632"/>
              <a:chOff x="14194580" y="7796115"/>
              <a:chExt cx="1849807" cy="1251632"/>
            </a:xfrm>
          </p:grpSpPr>
          <p:pic>
            <p:nvPicPr>
              <p:cNvPr id="183" name="Google Shape;183;p5" descr="Chart, scatter chart&#10;&#10;Description automatically generated"/>
              <p:cNvPicPr preferRelativeResize="0"/>
              <p:nvPr/>
            </p:nvPicPr>
            <p:blipFill rotWithShape="1">
              <a:blip r:embed="rId8">
                <a:alphaModFix/>
              </a:blip>
              <a:srcRect l="52094" t="835" r="39688" b="84743"/>
              <a:stretch/>
            </p:blipFill>
            <p:spPr>
              <a:xfrm>
                <a:off x="14194580" y="7796115"/>
                <a:ext cx="466207" cy="81814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5" descr="Chart, scatter chart&#10;&#10;Description automatically generated"/>
              <p:cNvPicPr preferRelativeResize="0"/>
              <p:nvPr/>
            </p:nvPicPr>
            <p:blipFill rotWithShape="1">
              <a:blip r:embed="rId8">
                <a:alphaModFix/>
              </a:blip>
              <a:srcRect l="70154" t="-13" r="22916" b="85592"/>
              <a:stretch/>
            </p:blipFill>
            <p:spPr>
              <a:xfrm>
                <a:off x="14231080" y="8229600"/>
                <a:ext cx="393208" cy="8181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5" name="Google Shape;185;p5"/>
              <p:cNvSpPr txBox="1"/>
              <p:nvPr/>
            </p:nvSpPr>
            <p:spPr>
              <a:xfrm>
                <a:off x="14579348" y="7965591"/>
                <a:ext cx="146503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"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LFC &gt; 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5"/>
              <p:cNvSpPr txBox="1"/>
              <p:nvPr/>
            </p:nvSpPr>
            <p:spPr>
              <a:xfrm>
                <a:off x="14579348" y="8446384"/>
                <a:ext cx="146503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"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LFC &lt; 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7" name="Google Shape;187;p5"/>
            <p:cNvSpPr/>
            <p:nvPr/>
          </p:nvSpPr>
          <p:spPr>
            <a:xfrm>
              <a:off x="14137741" y="6353175"/>
              <a:ext cx="2058714" cy="1428750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5"/>
          <p:cNvSpPr txBox="1"/>
          <p:nvPr/>
        </p:nvSpPr>
        <p:spPr>
          <a:xfrm rot="-5400000">
            <a:off x="1087786" y="9206916"/>
            <a:ext cx="33123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Counts per Million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5"/>
          <p:cNvGrpSpPr/>
          <p:nvPr/>
        </p:nvGrpSpPr>
        <p:grpSpPr>
          <a:xfrm>
            <a:off x="3844972" y="4916323"/>
            <a:ext cx="2253249" cy="699710"/>
            <a:chOff x="3844972" y="6473287"/>
            <a:chExt cx="2253249" cy="699710"/>
          </a:xfrm>
        </p:grpSpPr>
        <p:sp>
          <p:nvSpPr>
            <p:cNvPr id="190" name="Google Shape;190;p5"/>
            <p:cNvSpPr txBox="1"/>
            <p:nvPr/>
          </p:nvSpPr>
          <p:spPr>
            <a:xfrm>
              <a:off x="3844972" y="6473287"/>
              <a:ext cx="146503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MT-A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4794501" y="6739512"/>
              <a:ext cx="1303720" cy="4334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5"/>
          <p:cNvGrpSpPr/>
          <p:nvPr/>
        </p:nvGrpSpPr>
        <p:grpSpPr>
          <a:xfrm>
            <a:off x="9142597" y="4884371"/>
            <a:ext cx="2255760" cy="731661"/>
            <a:chOff x="9142597" y="6441335"/>
            <a:chExt cx="2255760" cy="731661"/>
          </a:xfrm>
        </p:grpSpPr>
        <p:sp>
          <p:nvSpPr>
            <p:cNvPr id="193" name="Google Shape;193;p5"/>
            <p:cNvSpPr txBox="1"/>
            <p:nvPr/>
          </p:nvSpPr>
          <p:spPr>
            <a:xfrm>
              <a:off x="9142597" y="6441335"/>
              <a:ext cx="146503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MT-B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10094637" y="6739511"/>
              <a:ext cx="1303720" cy="4334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5"/>
          <p:cNvGrpSpPr/>
          <p:nvPr/>
        </p:nvGrpSpPr>
        <p:grpSpPr>
          <a:xfrm>
            <a:off x="3832407" y="9678925"/>
            <a:ext cx="2237484" cy="670929"/>
            <a:chOff x="3832407" y="11235889"/>
            <a:chExt cx="2237484" cy="670929"/>
          </a:xfrm>
        </p:grpSpPr>
        <p:sp>
          <p:nvSpPr>
            <p:cNvPr id="196" name="Google Shape;196;p5"/>
            <p:cNvSpPr txBox="1"/>
            <p:nvPr/>
          </p:nvSpPr>
          <p:spPr>
            <a:xfrm>
              <a:off x="3832407" y="11235889"/>
              <a:ext cx="146503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MT-C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4766171" y="11473333"/>
              <a:ext cx="1303720" cy="4334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5"/>
          <p:cNvGrpSpPr/>
          <p:nvPr/>
        </p:nvGrpSpPr>
        <p:grpSpPr>
          <a:xfrm>
            <a:off x="9142597" y="9678925"/>
            <a:ext cx="2255760" cy="768752"/>
            <a:chOff x="9142597" y="11235889"/>
            <a:chExt cx="2255760" cy="768752"/>
          </a:xfrm>
        </p:grpSpPr>
        <p:sp>
          <p:nvSpPr>
            <p:cNvPr id="199" name="Google Shape;199;p5"/>
            <p:cNvSpPr txBox="1"/>
            <p:nvPr/>
          </p:nvSpPr>
          <p:spPr>
            <a:xfrm>
              <a:off x="9142597" y="11235889"/>
              <a:ext cx="146503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MT-D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10094637" y="11571156"/>
              <a:ext cx="1303720" cy="4334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5"/>
          <p:cNvSpPr txBox="1"/>
          <p:nvPr/>
        </p:nvSpPr>
        <p:spPr>
          <a:xfrm>
            <a:off x="215554" y="4398776"/>
            <a:ext cx="821602" cy="48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57125" rIns="114275" bIns="57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6"/>
              <a:buFont typeface="Arial"/>
              <a:buNone/>
            </a:pPr>
            <a:r>
              <a:rPr lang="en" sz="2406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406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"/>
          <p:cNvSpPr txBox="1"/>
          <p:nvPr/>
        </p:nvSpPr>
        <p:spPr>
          <a:xfrm>
            <a:off x="5029200" y="14327466"/>
            <a:ext cx="739970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Counts per Million (RNAseq)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14018E-6ADC-4497-91EA-DBD5EA0D829A}"/>
              </a:ext>
            </a:extLst>
          </p:cNvPr>
          <p:cNvSpPr txBox="1"/>
          <p:nvPr/>
        </p:nvSpPr>
        <p:spPr>
          <a:xfrm>
            <a:off x="215554" y="15025135"/>
            <a:ext cx="17679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Supplementary Figure 5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(A)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Counts per million values of deduplicated and non-deduplicated libraries were calculated from meRanGh mapped files using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featureCounts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Genes that experienced more than two-fold log-fold change are highlighted in yellow.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(B)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CPM values of bisulfite libraries were compared to non-converted RNA-seq libraries. Genes with higher than two-fold change are highlighted in blue, genes with less than two-fold change are highlighted in orange.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Office Theme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Zac Johnson</cp:lastModifiedBy>
  <cp:revision>5</cp:revision>
  <dcterms:modified xsi:type="dcterms:W3CDTF">2022-02-18T21:53:04Z</dcterms:modified>
</cp:coreProperties>
</file>