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1887200" cy="12801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hyn2S0+wBY/O1ZwKOitdrg+dZ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0BCA53-4437-402F-8407-3DB8A66174C4}">
  <a:tblStyle styleId="{C40BCA53-4437-402F-8407-3DB8A66174C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9FD7C67-69E2-4F98-B4B9-59FC14F76E0F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24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995488" y="1143000"/>
            <a:ext cx="28670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95488" y="1143000"/>
            <a:ext cx="28670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/>
              <a:t>A) </a:t>
            </a:r>
            <a:r>
              <a:rPr lang="en-US" b="0" dirty="0"/>
              <a:t>Number of unique genes that carry p-m</a:t>
            </a:r>
            <a:r>
              <a:rPr lang="en-US" b="0" baseline="30000" dirty="0"/>
              <a:t>5</a:t>
            </a:r>
            <a:r>
              <a:rPr lang="en-US" b="0" dirty="0"/>
              <a:t>C sites with at least 10x coverage. Points represent individual libraries </a:t>
            </a:r>
            <a:r>
              <a:rPr lang="en-US" b="1" dirty="0"/>
              <a:t>B) </a:t>
            </a:r>
            <a:r>
              <a:rPr lang="en-US" b="0" dirty="0"/>
              <a:t>Number of unique p-m</a:t>
            </a:r>
            <a:r>
              <a:rPr lang="en-US" b="0" baseline="30000" dirty="0"/>
              <a:t>5</a:t>
            </a:r>
            <a:r>
              <a:rPr lang="en-US" b="0" dirty="0"/>
              <a:t>C site locations with at least 10x coverage for each bisulfite converted library. </a:t>
            </a:r>
            <a:endParaRPr b="1"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817245" y="681568"/>
            <a:ext cx="10252710" cy="247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817245" y="3407833"/>
            <a:ext cx="10252710" cy="812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45770" lvl="0" indent="-334328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891540" lvl="1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37310" lvl="2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783080" lvl="3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28850" lvl="4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674620" lvl="5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120390" lvl="6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566160" lvl="7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011930" lvl="8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dt" idx="10"/>
          </p:nvPr>
        </p:nvSpPr>
        <p:spPr>
          <a:xfrm>
            <a:off x="81724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ftr" idx="11"/>
          </p:nvPr>
        </p:nvSpPr>
        <p:spPr>
          <a:xfrm>
            <a:off x="3937635" y="11865187"/>
            <a:ext cx="401193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39533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811054" y="3191512"/>
            <a:ext cx="10252710" cy="532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58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811054" y="8566999"/>
            <a:ext cx="10252710" cy="2800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45770" lvl="0" indent="-222885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340">
                <a:solidFill>
                  <a:srgbClr val="888888"/>
                </a:solidFill>
              </a:defRPr>
            </a:lvl1pPr>
            <a:lvl2pPr marL="891540" lvl="1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950">
                <a:solidFill>
                  <a:srgbClr val="888888"/>
                </a:solidFill>
              </a:defRPr>
            </a:lvl2pPr>
            <a:lvl3pPr marL="1337310" lvl="2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755">
                <a:solidFill>
                  <a:srgbClr val="888888"/>
                </a:solidFill>
              </a:defRPr>
            </a:lvl3pPr>
            <a:lvl4pPr marL="1783080" lvl="3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560">
                <a:solidFill>
                  <a:srgbClr val="888888"/>
                </a:solidFill>
              </a:defRPr>
            </a:lvl4pPr>
            <a:lvl5pPr marL="2228850" lvl="4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560">
                <a:solidFill>
                  <a:srgbClr val="888888"/>
                </a:solidFill>
              </a:defRPr>
            </a:lvl5pPr>
            <a:lvl6pPr marL="2674620" lvl="5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560">
                <a:solidFill>
                  <a:srgbClr val="888888"/>
                </a:solidFill>
              </a:defRPr>
            </a:lvl6pPr>
            <a:lvl7pPr marL="3120390" lvl="6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560">
                <a:solidFill>
                  <a:srgbClr val="888888"/>
                </a:solidFill>
              </a:defRPr>
            </a:lvl7pPr>
            <a:lvl8pPr marL="3566160" lvl="7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560">
                <a:solidFill>
                  <a:srgbClr val="888888"/>
                </a:solidFill>
              </a:defRPr>
            </a:lvl8pPr>
            <a:lvl9pPr marL="4011930" lvl="8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56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dt" idx="10"/>
          </p:nvPr>
        </p:nvSpPr>
        <p:spPr>
          <a:xfrm>
            <a:off x="81724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ftr" idx="11"/>
          </p:nvPr>
        </p:nvSpPr>
        <p:spPr>
          <a:xfrm>
            <a:off x="3937635" y="11865187"/>
            <a:ext cx="401193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39533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817245" y="681568"/>
            <a:ext cx="10252710" cy="247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817245" y="3407833"/>
            <a:ext cx="5052060" cy="812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45770" lvl="0" indent="-334328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891540" lvl="1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37310" lvl="2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783080" lvl="3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28850" lvl="4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674620" lvl="5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120390" lvl="6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566160" lvl="7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011930" lvl="8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017895" y="3407833"/>
            <a:ext cx="5052060" cy="812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45770" lvl="0" indent="-334328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891540" lvl="1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37310" lvl="2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783080" lvl="3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28850" lvl="4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674620" lvl="5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120390" lvl="6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566160" lvl="7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011930" lvl="8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dt" idx="10"/>
          </p:nvPr>
        </p:nvSpPr>
        <p:spPr>
          <a:xfrm>
            <a:off x="81724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ftr" idx="11"/>
          </p:nvPr>
        </p:nvSpPr>
        <p:spPr>
          <a:xfrm>
            <a:off x="3937635" y="11865187"/>
            <a:ext cx="401193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39533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818793" y="681568"/>
            <a:ext cx="10252710" cy="247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818794" y="3138171"/>
            <a:ext cx="5028842" cy="153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45770" lvl="0" indent="-222885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40" b="1"/>
            </a:lvl1pPr>
            <a:lvl2pPr marL="891540" lvl="1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950" b="1"/>
            </a:lvl2pPr>
            <a:lvl3pPr marL="1337310" lvl="2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755" b="1"/>
            </a:lvl3pPr>
            <a:lvl4pPr marL="1783080" lvl="3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 b="1"/>
            </a:lvl4pPr>
            <a:lvl5pPr marL="2228850" lvl="4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 b="1"/>
            </a:lvl5pPr>
            <a:lvl6pPr marL="2674620" lvl="5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 b="1"/>
            </a:lvl6pPr>
            <a:lvl7pPr marL="3120390" lvl="6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 b="1"/>
            </a:lvl7pPr>
            <a:lvl8pPr marL="3566160" lvl="7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 b="1"/>
            </a:lvl8pPr>
            <a:lvl9pPr marL="4011930" lvl="8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 b="1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818794" y="4676140"/>
            <a:ext cx="5028842" cy="687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45770" lvl="0" indent="-334328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891540" lvl="1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37310" lvl="2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783080" lvl="3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28850" lvl="4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674620" lvl="5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120390" lvl="6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566160" lvl="7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011930" lvl="8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6017895" y="3138171"/>
            <a:ext cx="5053608" cy="153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45770" lvl="0" indent="-222885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40" b="1"/>
            </a:lvl1pPr>
            <a:lvl2pPr marL="891540" lvl="1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950" b="1"/>
            </a:lvl2pPr>
            <a:lvl3pPr marL="1337310" lvl="2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755" b="1"/>
            </a:lvl3pPr>
            <a:lvl4pPr marL="1783080" lvl="3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 b="1"/>
            </a:lvl4pPr>
            <a:lvl5pPr marL="2228850" lvl="4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 b="1"/>
            </a:lvl5pPr>
            <a:lvl6pPr marL="2674620" lvl="5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 b="1"/>
            </a:lvl6pPr>
            <a:lvl7pPr marL="3120390" lvl="6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 b="1"/>
            </a:lvl7pPr>
            <a:lvl8pPr marL="3566160" lvl="7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 b="1"/>
            </a:lvl8pPr>
            <a:lvl9pPr marL="4011930" lvl="8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 b="1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4"/>
          </p:nvPr>
        </p:nvSpPr>
        <p:spPr>
          <a:xfrm>
            <a:off x="6017895" y="4676140"/>
            <a:ext cx="5053608" cy="687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45770" lvl="0" indent="-334328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891540" lvl="1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37310" lvl="2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783080" lvl="3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28850" lvl="4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674620" lvl="5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120390" lvl="6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566160" lvl="7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011930" lvl="8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dt" idx="10"/>
          </p:nvPr>
        </p:nvSpPr>
        <p:spPr>
          <a:xfrm>
            <a:off x="81724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ftr" idx="11"/>
          </p:nvPr>
        </p:nvSpPr>
        <p:spPr>
          <a:xfrm>
            <a:off x="3937635" y="11865187"/>
            <a:ext cx="401193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39533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817245" y="681568"/>
            <a:ext cx="10252710" cy="247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81724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3937635" y="11865187"/>
            <a:ext cx="401193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39533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18794" y="853440"/>
            <a:ext cx="3833931" cy="29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12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053608" y="1843194"/>
            <a:ext cx="6017895" cy="9097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45770" lvl="0" indent="-421005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120"/>
            </a:lvl1pPr>
            <a:lvl2pPr marL="891540" lvl="1" indent="-39624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730"/>
            </a:lvl2pPr>
            <a:lvl3pPr marL="1337310" lvl="2" indent="-37147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340"/>
            </a:lvl3pPr>
            <a:lvl4pPr marL="1783080" lvl="3" indent="-34671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950"/>
            </a:lvl4pPr>
            <a:lvl5pPr marL="2228850" lvl="4" indent="-34671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950"/>
            </a:lvl5pPr>
            <a:lvl6pPr marL="2674620" lvl="5" indent="-34671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950"/>
            </a:lvl6pPr>
            <a:lvl7pPr marL="3120390" lvl="6" indent="-34671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950"/>
            </a:lvl7pPr>
            <a:lvl8pPr marL="3566160" lvl="7" indent="-34671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950"/>
            </a:lvl8pPr>
            <a:lvl9pPr marL="4011930" lvl="8" indent="-34671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95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18794" y="3840480"/>
            <a:ext cx="3833931" cy="711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45770" lvl="0" indent="-222885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/>
            </a:lvl1pPr>
            <a:lvl2pPr marL="891540" lvl="1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365"/>
            </a:lvl2pPr>
            <a:lvl3pPr marL="1337310" lvl="2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170"/>
            </a:lvl3pPr>
            <a:lvl4pPr marL="1783080" lvl="3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75"/>
            </a:lvl4pPr>
            <a:lvl5pPr marL="2228850" lvl="4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75"/>
            </a:lvl5pPr>
            <a:lvl6pPr marL="2674620" lvl="5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75"/>
            </a:lvl6pPr>
            <a:lvl7pPr marL="3120390" lvl="6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75"/>
            </a:lvl7pPr>
            <a:lvl8pPr marL="3566160" lvl="7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75"/>
            </a:lvl8pPr>
            <a:lvl9pPr marL="4011930" lvl="8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75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1724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3937635" y="11865187"/>
            <a:ext cx="401193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39533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18794" y="853440"/>
            <a:ext cx="3833931" cy="29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12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053608" y="1843194"/>
            <a:ext cx="6017895" cy="9097433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18794" y="3840480"/>
            <a:ext cx="3833931" cy="711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45770" lvl="0" indent="-222885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/>
            </a:lvl1pPr>
            <a:lvl2pPr marL="891540" lvl="1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365"/>
            </a:lvl2pPr>
            <a:lvl3pPr marL="1337310" lvl="2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170"/>
            </a:lvl3pPr>
            <a:lvl4pPr marL="1783080" lvl="3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75"/>
            </a:lvl4pPr>
            <a:lvl5pPr marL="2228850" lvl="4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75"/>
            </a:lvl5pPr>
            <a:lvl6pPr marL="2674620" lvl="5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75"/>
            </a:lvl6pPr>
            <a:lvl7pPr marL="3120390" lvl="6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75"/>
            </a:lvl7pPr>
            <a:lvl8pPr marL="3566160" lvl="7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75"/>
            </a:lvl8pPr>
            <a:lvl9pPr marL="4011930" lvl="8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75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1724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3937635" y="11865187"/>
            <a:ext cx="401193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39533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17245" y="681568"/>
            <a:ext cx="10252710" cy="247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1882351" y="2342727"/>
            <a:ext cx="8122498" cy="10252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45770" lvl="0" indent="-334328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891540" lvl="1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37310" lvl="2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783080" lvl="3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28850" lvl="4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674620" lvl="5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120390" lvl="6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566160" lvl="7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011930" lvl="8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1724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3937635" y="11865187"/>
            <a:ext cx="401193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39533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4363984" y="4824360"/>
            <a:ext cx="10848764" cy="2563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-836666" y="2335477"/>
            <a:ext cx="10848764" cy="754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45770" lvl="0" indent="-334328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891540" lvl="1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37310" lvl="2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783080" lvl="3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28850" lvl="4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674620" lvl="5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120390" lvl="6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566160" lvl="7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011930" lvl="8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1724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3937635" y="11865187"/>
            <a:ext cx="401193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39533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17245" y="681568"/>
            <a:ext cx="10252710" cy="247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17245" y="3407833"/>
            <a:ext cx="10252710" cy="812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1724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3937635" y="11865187"/>
            <a:ext cx="401193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39533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 rot="-5400000">
            <a:off x="-416971" y="2445720"/>
            <a:ext cx="3045401" cy="36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39" tIns="44558" rIns="89139" bIns="44558" anchor="t" anchorCtr="0">
            <a:spAutoFit/>
          </a:bodyPr>
          <a:lstStyle/>
          <a:p>
            <a:pPr algn="ctr">
              <a:buSzPts val="1600"/>
            </a:pPr>
            <a:r>
              <a:rPr lang="en-US" sz="1800" dirty="0">
                <a:solidFill>
                  <a:schemeClr val="dk1"/>
                </a:solidFill>
              </a:rPr>
              <a:t>Unique genes with p-m</a:t>
            </a:r>
            <a:r>
              <a:rPr lang="en-US" sz="1800" baseline="30000" dirty="0">
                <a:solidFill>
                  <a:schemeClr val="dk1"/>
                </a:solidFill>
              </a:rPr>
              <a:t>5</a:t>
            </a:r>
            <a:r>
              <a:rPr lang="en-US" sz="1800" dirty="0">
                <a:solidFill>
                  <a:schemeClr val="dk1"/>
                </a:solidFill>
              </a:rPr>
              <a:t>C</a:t>
            </a:r>
            <a:endParaRPr sz="1600" dirty="0"/>
          </a:p>
        </p:txBody>
      </p:sp>
      <p:sp>
        <p:nvSpPr>
          <p:cNvPr id="92" name="Google Shape;92;p1"/>
          <p:cNvSpPr txBox="1"/>
          <p:nvPr/>
        </p:nvSpPr>
        <p:spPr>
          <a:xfrm>
            <a:off x="870596" y="389078"/>
            <a:ext cx="1830465" cy="36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39" tIns="44558" rIns="89139" bIns="44558" anchor="t" anchorCtr="0">
            <a:spAutoFit/>
          </a:bodyPr>
          <a:lstStyle/>
          <a:p>
            <a:pPr>
              <a:buSzPts val="1400"/>
            </a:pPr>
            <a:r>
              <a:rPr lang="en-US" sz="18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</a:t>
            </a:r>
            <a:endParaRPr sz="1800" b="1" dirty="0">
              <a:latin typeface="+mn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B4101B-A988-4D4E-95A0-249569A36D34}"/>
              </a:ext>
            </a:extLst>
          </p:cNvPr>
          <p:cNvGrpSpPr/>
          <p:nvPr/>
        </p:nvGrpSpPr>
        <p:grpSpPr>
          <a:xfrm>
            <a:off x="9032373" y="8108938"/>
            <a:ext cx="2747519" cy="2004533"/>
            <a:chOff x="9196028" y="3172655"/>
            <a:chExt cx="2817968" cy="2055931"/>
          </a:xfrm>
        </p:grpSpPr>
        <p:pic>
          <p:nvPicPr>
            <p:cNvPr id="28" name="Picture 2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D286BAD-F781-4AEC-9196-A0133D13CE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29" t="5898" b="5898"/>
            <a:stretch/>
          </p:blipFill>
          <p:spPr>
            <a:xfrm>
              <a:off x="9196028" y="3172655"/>
              <a:ext cx="2817968" cy="2055931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FEEB72-D461-4E31-B9AF-4542D65E4A73}"/>
                </a:ext>
              </a:extLst>
            </p:cNvPr>
            <p:cNvSpPr/>
            <p:nvPr/>
          </p:nvSpPr>
          <p:spPr>
            <a:xfrm>
              <a:off x="9581678" y="4167187"/>
              <a:ext cx="302419" cy="926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5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4A282A-15FB-40FC-9961-AA5478B6305D}"/>
              </a:ext>
            </a:extLst>
          </p:cNvPr>
          <p:cNvGrpSpPr/>
          <p:nvPr/>
        </p:nvGrpSpPr>
        <p:grpSpPr>
          <a:xfrm>
            <a:off x="6194937" y="8108939"/>
            <a:ext cx="2747519" cy="2004533"/>
            <a:chOff x="6285837" y="3172656"/>
            <a:chExt cx="2817968" cy="2055931"/>
          </a:xfrm>
        </p:grpSpPr>
        <p:pic>
          <p:nvPicPr>
            <p:cNvPr id="31" name="Picture 3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1EB3EBBA-E3B7-4536-B0DD-642D4C9A74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29" t="5898" b="5898"/>
            <a:stretch/>
          </p:blipFill>
          <p:spPr>
            <a:xfrm>
              <a:off x="6285837" y="3172656"/>
              <a:ext cx="2817968" cy="2055931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B3D1044-E4CA-4BE5-8EF3-22EBCFC487D3}"/>
                </a:ext>
              </a:extLst>
            </p:cNvPr>
            <p:cNvSpPr/>
            <p:nvPr/>
          </p:nvSpPr>
          <p:spPr>
            <a:xfrm>
              <a:off x="6763645" y="4167187"/>
              <a:ext cx="302419" cy="926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5"/>
            </a:p>
          </p:txBody>
        </p:sp>
      </p:grpSp>
      <p:pic>
        <p:nvPicPr>
          <p:cNvPr id="42" name="Picture 41" descr="A picture containing text&#10;&#10;Description automatically generated">
            <a:extLst>
              <a:ext uri="{FF2B5EF4-FFF2-40B4-BE49-F238E27FC236}">
                <a16:creationId xmlns:a16="http://schemas.microsoft.com/office/drawing/2014/main" id="{069B772F-DC94-447B-A382-822EE6F80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9" t="5898" b="5898"/>
          <a:stretch/>
        </p:blipFill>
        <p:spPr>
          <a:xfrm>
            <a:off x="3291805" y="8145470"/>
            <a:ext cx="2747519" cy="2004532"/>
          </a:xfrm>
          <a:prstGeom prst="rect">
            <a:avLst/>
          </a:prstGeom>
        </p:spPr>
      </p:pic>
      <p:pic>
        <p:nvPicPr>
          <p:cNvPr id="44" name="Picture 43" descr="A picture containing text&#10;&#10;Description automatically generated">
            <a:extLst>
              <a:ext uri="{FF2B5EF4-FFF2-40B4-BE49-F238E27FC236}">
                <a16:creationId xmlns:a16="http://schemas.microsoft.com/office/drawing/2014/main" id="{BC082724-1BE3-433B-A75F-AA38C6139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9" t="5898" b="5898"/>
          <a:stretch/>
        </p:blipFill>
        <p:spPr>
          <a:xfrm>
            <a:off x="453050" y="8108941"/>
            <a:ext cx="2747519" cy="2004532"/>
          </a:xfrm>
          <a:prstGeom prst="rect">
            <a:avLst/>
          </a:prstGeom>
        </p:spPr>
      </p:pic>
      <p:pic>
        <p:nvPicPr>
          <p:cNvPr id="48" name="Picture 47" descr="Chart, histogram&#10;&#10;Description automatically generated">
            <a:extLst>
              <a:ext uri="{FF2B5EF4-FFF2-40B4-BE49-F238E27FC236}">
                <a16:creationId xmlns:a16="http://schemas.microsoft.com/office/drawing/2014/main" id="{D9D207C3-DEEB-401F-9110-E5767C6FC1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99" t="6568" b="5064"/>
          <a:stretch/>
        </p:blipFill>
        <p:spPr>
          <a:xfrm>
            <a:off x="9007705" y="5860257"/>
            <a:ext cx="2766457" cy="2004532"/>
          </a:xfrm>
          <a:prstGeom prst="rect">
            <a:avLst/>
          </a:prstGeom>
        </p:spPr>
      </p:pic>
      <p:pic>
        <p:nvPicPr>
          <p:cNvPr id="49" name="Picture 48" descr="Chart, histogram&#10;&#10;Description automatically generated">
            <a:extLst>
              <a:ext uri="{FF2B5EF4-FFF2-40B4-BE49-F238E27FC236}">
                <a16:creationId xmlns:a16="http://schemas.microsoft.com/office/drawing/2014/main" id="{7AAB0FD2-B580-4D0F-AB6E-DEEB5B4592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77" t="6561" b="5234"/>
          <a:stretch/>
        </p:blipFill>
        <p:spPr>
          <a:xfrm>
            <a:off x="6163360" y="5851419"/>
            <a:ext cx="2766456" cy="2004532"/>
          </a:xfrm>
          <a:prstGeom prst="rect">
            <a:avLst/>
          </a:prstGeom>
        </p:spPr>
      </p:pic>
      <p:pic>
        <p:nvPicPr>
          <p:cNvPr id="50" name="Picture 49" descr="Chart, histogram&#10;&#10;Description automatically generated">
            <a:extLst>
              <a:ext uri="{FF2B5EF4-FFF2-40B4-BE49-F238E27FC236}">
                <a16:creationId xmlns:a16="http://schemas.microsoft.com/office/drawing/2014/main" id="{997E119D-43D3-4CD7-9FE8-482E8124BD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95" t="6126" b="6242"/>
          <a:stretch/>
        </p:blipFill>
        <p:spPr>
          <a:xfrm>
            <a:off x="3269606" y="5851418"/>
            <a:ext cx="2766456" cy="2004532"/>
          </a:xfrm>
          <a:prstGeom prst="rect">
            <a:avLst/>
          </a:prstGeom>
        </p:spPr>
      </p:pic>
      <p:pic>
        <p:nvPicPr>
          <p:cNvPr id="51" name="Picture 5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7144257-463B-40C7-8C44-9B9B0E4E3A7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947" t="6395" b="6737"/>
          <a:stretch/>
        </p:blipFill>
        <p:spPr>
          <a:xfrm>
            <a:off x="453050" y="5851418"/>
            <a:ext cx="2755705" cy="2004532"/>
          </a:xfrm>
          <a:prstGeom prst="rect">
            <a:avLst/>
          </a:prstGeom>
        </p:spPr>
      </p:pic>
      <p:sp>
        <p:nvSpPr>
          <p:cNvPr id="52" name="Google Shape;129;p2">
            <a:extLst>
              <a:ext uri="{FF2B5EF4-FFF2-40B4-BE49-F238E27FC236}">
                <a16:creationId xmlns:a16="http://schemas.microsoft.com/office/drawing/2014/main" id="{86CE1A6B-0C68-4FF2-B293-D8D920814767}"/>
              </a:ext>
            </a:extLst>
          </p:cNvPr>
          <p:cNvSpPr txBox="1"/>
          <p:nvPr/>
        </p:nvSpPr>
        <p:spPr>
          <a:xfrm rot="-5400000">
            <a:off x="-1263330" y="7849709"/>
            <a:ext cx="2987886" cy="36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39" tIns="44558" rIns="89139" bIns="44558" anchor="t" anchorCtr="0">
            <a:spAutoFit/>
          </a:bodyPr>
          <a:lstStyle/>
          <a:p>
            <a:pPr algn="ctr">
              <a:buSzPts val="2000"/>
            </a:pPr>
            <a:r>
              <a:rPr lang="en-US" sz="1800">
                <a:solidFill>
                  <a:schemeClr val="dk1"/>
                </a:solidFill>
              </a:rPr>
              <a:t>Unique Genes</a:t>
            </a:r>
            <a:endParaRPr/>
          </a:p>
        </p:txBody>
      </p:sp>
      <p:sp>
        <p:nvSpPr>
          <p:cNvPr id="53" name="Google Shape;130;p2">
            <a:extLst>
              <a:ext uri="{FF2B5EF4-FFF2-40B4-BE49-F238E27FC236}">
                <a16:creationId xmlns:a16="http://schemas.microsoft.com/office/drawing/2014/main" id="{982327DE-51E4-4CDC-A649-C853BD7203C8}"/>
              </a:ext>
            </a:extLst>
          </p:cNvPr>
          <p:cNvSpPr txBox="1"/>
          <p:nvPr/>
        </p:nvSpPr>
        <p:spPr>
          <a:xfrm>
            <a:off x="4231791" y="10257727"/>
            <a:ext cx="3748012" cy="36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39" tIns="44558" rIns="89139" bIns="44558" anchor="t" anchorCtr="0">
            <a:spAutoFit/>
          </a:bodyPr>
          <a:lstStyle/>
          <a:p>
            <a:pPr algn="ctr">
              <a:buSzPts val="2000"/>
            </a:pPr>
            <a:r>
              <a:rPr lang="en-US" sz="1800" dirty="0">
                <a:solidFill>
                  <a:schemeClr val="dk1"/>
                </a:solidFill>
              </a:rPr>
              <a:t>p-m</a:t>
            </a:r>
            <a:r>
              <a:rPr lang="en-US" sz="1800" baseline="30000" dirty="0">
                <a:solidFill>
                  <a:schemeClr val="dk1"/>
                </a:solidFill>
              </a:rPr>
              <a:t>5</a:t>
            </a:r>
            <a:r>
              <a:rPr lang="en-US" sz="1800" dirty="0">
                <a:solidFill>
                  <a:schemeClr val="dk1"/>
                </a:solidFill>
              </a:rPr>
              <a:t>C Count per gene</a:t>
            </a:r>
            <a:endParaRPr dirty="0"/>
          </a:p>
        </p:txBody>
      </p:sp>
      <p:sp>
        <p:nvSpPr>
          <p:cNvPr id="54" name="Google Shape;131;p2">
            <a:extLst>
              <a:ext uri="{FF2B5EF4-FFF2-40B4-BE49-F238E27FC236}">
                <a16:creationId xmlns:a16="http://schemas.microsoft.com/office/drawing/2014/main" id="{CCED3924-B31F-42CF-92D5-BC4867797A07}"/>
              </a:ext>
            </a:extLst>
          </p:cNvPr>
          <p:cNvSpPr txBox="1"/>
          <p:nvPr/>
        </p:nvSpPr>
        <p:spPr>
          <a:xfrm>
            <a:off x="-7472" y="5453802"/>
            <a:ext cx="1830465" cy="36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39" tIns="44558" rIns="89139" bIns="44558" anchor="t" anchorCtr="0">
            <a:spAutoFit/>
          </a:bodyPr>
          <a:lstStyle/>
          <a:p>
            <a:pPr>
              <a:buSzPts val="1400"/>
            </a:pPr>
            <a:r>
              <a:rPr lang="en-US" sz="1800" b="1" dirty="0"/>
              <a:t>C</a:t>
            </a:r>
            <a:endParaRPr sz="1800" b="1" dirty="0"/>
          </a:p>
        </p:txBody>
      </p:sp>
      <p:sp>
        <p:nvSpPr>
          <p:cNvPr id="55" name="Google Shape;132;p2">
            <a:extLst>
              <a:ext uri="{FF2B5EF4-FFF2-40B4-BE49-F238E27FC236}">
                <a16:creationId xmlns:a16="http://schemas.microsoft.com/office/drawing/2014/main" id="{A038D047-9112-4683-816D-AC519E735D28}"/>
              </a:ext>
            </a:extLst>
          </p:cNvPr>
          <p:cNvSpPr txBox="1"/>
          <p:nvPr/>
        </p:nvSpPr>
        <p:spPr>
          <a:xfrm>
            <a:off x="1696694" y="5882375"/>
            <a:ext cx="1449357" cy="459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39" tIns="44558" rIns="89139" bIns="44558" anchor="t" anchorCtr="0">
            <a:spAutoFit/>
          </a:bodyPr>
          <a:lstStyle/>
          <a:p>
            <a:pPr algn="r">
              <a:buSzPts val="105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C-cutoff: None</a:t>
            </a:r>
            <a:endParaRPr sz="1800" dirty="0"/>
          </a:p>
          <a:p>
            <a:pPr algn="r">
              <a:buSzPts val="105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 index: 0.3623</a:t>
            </a:r>
            <a:endParaRPr sz="1800" dirty="0"/>
          </a:p>
        </p:txBody>
      </p:sp>
      <p:sp>
        <p:nvSpPr>
          <p:cNvPr id="56" name="Google Shape;133;p2">
            <a:extLst>
              <a:ext uri="{FF2B5EF4-FFF2-40B4-BE49-F238E27FC236}">
                <a16:creationId xmlns:a16="http://schemas.microsoft.com/office/drawing/2014/main" id="{5CCB0843-3C5D-4E93-96E9-D5F6D294DA11}"/>
              </a:ext>
            </a:extLst>
          </p:cNvPr>
          <p:cNvSpPr txBox="1"/>
          <p:nvPr/>
        </p:nvSpPr>
        <p:spPr>
          <a:xfrm>
            <a:off x="4498702" y="5851418"/>
            <a:ext cx="1449357" cy="459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39" tIns="44558" rIns="89139" bIns="44558" anchor="t" anchorCtr="0">
            <a:spAutoFit/>
          </a:bodyPr>
          <a:lstStyle/>
          <a:p>
            <a:pPr algn="r">
              <a:buSzPts val="105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C-cutoff: 15</a:t>
            </a:r>
            <a:endParaRPr sz="1800" dirty="0"/>
          </a:p>
          <a:p>
            <a:pPr algn="r">
              <a:buSzPts val="105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 index: 0.2320</a:t>
            </a:r>
            <a:endParaRPr sz="1800" dirty="0"/>
          </a:p>
        </p:txBody>
      </p:sp>
      <p:sp>
        <p:nvSpPr>
          <p:cNvPr id="57" name="Google Shape;134;p2">
            <a:extLst>
              <a:ext uri="{FF2B5EF4-FFF2-40B4-BE49-F238E27FC236}">
                <a16:creationId xmlns:a16="http://schemas.microsoft.com/office/drawing/2014/main" id="{86458B6D-2ECA-480A-B1A4-ACC2B7EE1817}"/>
              </a:ext>
            </a:extLst>
          </p:cNvPr>
          <p:cNvSpPr txBox="1"/>
          <p:nvPr/>
        </p:nvSpPr>
        <p:spPr>
          <a:xfrm>
            <a:off x="7390987" y="5860258"/>
            <a:ext cx="1449357" cy="459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39" tIns="44558" rIns="89139" bIns="44558" anchor="t" anchorCtr="0">
            <a:spAutoFit/>
          </a:bodyPr>
          <a:lstStyle/>
          <a:p>
            <a:pPr algn="r">
              <a:buSzPts val="105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C-cutoff: 8</a:t>
            </a:r>
            <a:endParaRPr sz="1800" dirty="0"/>
          </a:p>
          <a:p>
            <a:pPr algn="r">
              <a:buSzPts val="105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 index: 0.1796</a:t>
            </a:r>
            <a:endParaRPr sz="1800" dirty="0"/>
          </a:p>
        </p:txBody>
      </p:sp>
      <p:sp>
        <p:nvSpPr>
          <p:cNvPr id="58" name="Google Shape;135;p2">
            <a:extLst>
              <a:ext uri="{FF2B5EF4-FFF2-40B4-BE49-F238E27FC236}">
                <a16:creationId xmlns:a16="http://schemas.microsoft.com/office/drawing/2014/main" id="{391622FE-0FFC-4F02-A8DD-09F390ABB244}"/>
              </a:ext>
            </a:extLst>
          </p:cNvPr>
          <p:cNvSpPr txBox="1"/>
          <p:nvPr/>
        </p:nvSpPr>
        <p:spPr>
          <a:xfrm>
            <a:off x="10234727" y="5860258"/>
            <a:ext cx="1449357" cy="459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39" tIns="44558" rIns="89139" bIns="44558" anchor="t" anchorCtr="0">
            <a:spAutoFit/>
          </a:bodyPr>
          <a:lstStyle/>
          <a:p>
            <a:pPr algn="r">
              <a:buSzPts val="105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C-cutoff: 5</a:t>
            </a:r>
            <a:endParaRPr sz="1800" dirty="0"/>
          </a:p>
          <a:p>
            <a:pPr algn="r">
              <a:buSzPts val="105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 index: 0.1005</a:t>
            </a:r>
            <a:endParaRPr sz="1800" dirty="0"/>
          </a:p>
        </p:txBody>
      </p:sp>
      <p:sp>
        <p:nvSpPr>
          <p:cNvPr id="59" name="Google Shape;136;p2">
            <a:extLst>
              <a:ext uri="{FF2B5EF4-FFF2-40B4-BE49-F238E27FC236}">
                <a16:creationId xmlns:a16="http://schemas.microsoft.com/office/drawing/2014/main" id="{E5E18458-6205-49CC-8AB1-E7E6EF0DC580}"/>
              </a:ext>
            </a:extLst>
          </p:cNvPr>
          <p:cNvSpPr txBox="1"/>
          <p:nvPr/>
        </p:nvSpPr>
        <p:spPr>
          <a:xfrm>
            <a:off x="1661387" y="8126695"/>
            <a:ext cx="1449357" cy="459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39" tIns="44558" rIns="89139" bIns="44558" anchor="t" anchorCtr="0">
            <a:spAutoFit/>
          </a:bodyPr>
          <a:lstStyle/>
          <a:p>
            <a:pPr algn="r">
              <a:buSzPts val="105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C-cutoff: 4</a:t>
            </a:r>
            <a:endParaRPr sz="1800" dirty="0"/>
          </a:p>
          <a:p>
            <a:pPr algn="r">
              <a:buSzPts val="105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 index: 0.0905</a:t>
            </a:r>
            <a:endParaRPr sz="1800" dirty="0"/>
          </a:p>
        </p:txBody>
      </p:sp>
      <p:sp>
        <p:nvSpPr>
          <p:cNvPr id="60" name="Google Shape;137;p2">
            <a:extLst>
              <a:ext uri="{FF2B5EF4-FFF2-40B4-BE49-F238E27FC236}">
                <a16:creationId xmlns:a16="http://schemas.microsoft.com/office/drawing/2014/main" id="{C5A2B6C4-CE17-4C38-BB69-6F7932E620C1}"/>
              </a:ext>
            </a:extLst>
          </p:cNvPr>
          <p:cNvSpPr txBox="1"/>
          <p:nvPr/>
        </p:nvSpPr>
        <p:spPr>
          <a:xfrm>
            <a:off x="4507529" y="8120510"/>
            <a:ext cx="1449357" cy="459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39" tIns="44558" rIns="89139" bIns="44558" anchor="t" anchorCtr="0">
            <a:spAutoFit/>
          </a:bodyPr>
          <a:lstStyle/>
          <a:p>
            <a:pPr algn="r">
              <a:buSzPts val="105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C-cutoff: 3</a:t>
            </a:r>
            <a:endParaRPr sz="1800" dirty="0"/>
          </a:p>
          <a:p>
            <a:pPr algn="r">
              <a:buSzPts val="105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 index: 0.0819</a:t>
            </a:r>
            <a:endParaRPr sz="1800" dirty="0"/>
          </a:p>
        </p:txBody>
      </p:sp>
      <p:sp>
        <p:nvSpPr>
          <p:cNvPr id="61" name="Google Shape;138;p2">
            <a:extLst>
              <a:ext uri="{FF2B5EF4-FFF2-40B4-BE49-F238E27FC236}">
                <a16:creationId xmlns:a16="http://schemas.microsoft.com/office/drawing/2014/main" id="{BBCFE966-B3DC-4E6C-9613-63E7D4B666E3}"/>
              </a:ext>
            </a:extLst>
          </p:cNvPr>
          <p:cNvSpPr txBox="1"/>
          <p:nvPr/>
        </p:nvSpPr>
        <p:spPr>
          <a:xfrm>
            <a:off x="7399814" y="8120510"/>
            <a:ext cx="1449357" cy="459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39" tIns="44558" rIns="89139" bIns="44558" anchor="t" anchorCtr="0">
            <a:spAutoFit/>
          </a:bodyPr>
          <a:lstStyle/>
          <a:p>
            <a:pPr algn="r">
              <a:buSzPts val="105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C-cutoff: 2</a:t>
            </a:r>
            <a:endParaRPr sz="1800" dirty="0"/>
          </a:p>
          <a:p>
            <a:pPr algn="r">
              <a:buSzPts val="105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 index: 0.0791</a:t>
            </a:r>
            <a:endParaRPr sz="1800" dirty="0"/>
          </a:p>
        </p:txBody>
      </p:sp>
      <p:sp>
        <p:nvSpPr>
          <p:cNvPr id="62" name="Google Shape;139;p2">
            <a:extLst>
              <a:ext uri="{FF2B5EF4-FFF2-40B4-BE49-F238E27FC236}">
                <a16:creationId xmlns:a16="http://schemas.microsoft.com/office/drawing/2014/main" id="{D5A58F54-F85B-4233-851F-33BE7092A711}"/>
              </a:ext>
            </a:extLst>
          </p:cNvPr>
          <p:cNvSpPr txBox="1"/>
          <p:nvPr/>
        </p:nvSpPr>
        <p:spPr>
          <a:xfrm>
            <a:off x="10243553" y="8148816"/>
            <a:ext cx="1449357" cy="459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39" tIns="44558" rIns="89139" bIns="44558" anchor="t" anchorCtr="0">
            <a:spAutoFit/>
          </a:bodyPr>
          <a:lstStyle/>
          <a:p>
            <a:pPr algn="r">
              <a:buSzPts val="105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C-cutoff: 1</a:t>
            </a:r>
            <a:endParaRPr sz="1800" dirty="0"/>
          </a:p>
          <a:p>
            <a:pPr algn="r">
              <a:buSzPts val="105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 index: 0.0673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CA8F16-2436-4759-A89A-9C30248FFC5E}"/>
              </a:ext>
            </a:extLst>
          </p:cNvPr>
          <p:cNvSpPr txBox="1"/>
          <p:nvPr/>
        </p:nvSpPr>
        <p:spPr>
          <a:xfrm>
            <a:off x="244992" y="10897253"/>
            <a:ext cx="115291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Supplementary Figure 6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A)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 of unique genes that carry p-m</a:t>
            </a:r>
            <a:r>
              <a:rPr lang="en-US" sz="16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 sites with at least 10x coverage. (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B)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 of unique p-m</a:t>
            </a:r>
            <a:r>
              <a:rPr lang="en-US" sz="16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 site locations with at least 10x coverage for each bisulfite converted library. (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C)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Effect of the C-cutoff filter on the number of unique genes in a library. Total RNA replicate 1 is used as a representative sample.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4EA589-4555-4BDA-BB82-747930CBAA4A}"/>
              </a:ext>
            </a:extLst>
          </p:cNvPr>
          <p:cNvGrpSpPr/>
          <p:nvPr/>
        </p:nvGrpSpPr>
        <p:grpSpPr>
          <a:xfrm>
            <a:off x="1285250" y="844475"/>
            <a:ext cx="4155824" cy="4152469"/>
            <a:chOff x="424513" y="807562"/>
            <a:chExt cx="4155824" cy="4152469"/>
          </a:xfrm>
        </p:grpSpPr>
        <p:sp>
          <p:nvSpPr>
            <p:cNvPr id="108" name="Google Shape;108;p1"/>
            <p:cNvSpPr txBox="1"/>
            <p:nvPr/>
          </p:nvSpPr>
          <p:spPr>
            <a:xfrm rot="2650478">
              <a:off x="1029009" y="4570275"/>
              <a:ext cx="927674" cy="378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867" tIns="95867" rIns="95867" bIns="95867" anchor="t" anchorCtr="0">
              <a:spAutoFit/>
            </a:bodyPr>
            <a:lstStyle/>
            <a:p>
              <a:pPr>
                <a:buSzPts val="1500"/>
              </a:pPr>
              <a:r>
                <a:rPr lang="en-US" sz="1200" dirty="0"/>
                <a:t>MT-A</a:t>
              </a:r>
              <a:endParaRPr sz="1200" dirty="0"/>
            </a:p>
          </p:txBody>
        </p:sp>
        <p:sp>
          <p:nvSpPr>
            <p:cNvPr id="109" name="Google Shape;109;p1"/>
            <p:cNvSpPr txBox="1"/>
            <p:nvPr/>
          </p:nvSpPr>
          <p:spPr>
            <a:xfrm rot="2650478">
              <a:off x="1680377" y="4570275"/>
              <a:ext cx="927674" cy="378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867" tIns="95867" rIns="95867" bIns="95867" anchor="t" anchorCtr="0">
              <a:spAutoFit/>
            </a:bodyPr>
            <a:lstStyle/>
            <a:p>
              <a:pPr>
                <a:buSzPts val="1500"/>
              </a:pPr>
              <a:r>
                <a:rPr lang="en-US" sz="1200" dirty="0"/>
                <a:t>MT-B</a:t>
              </a:r>
              <a:endParaRPr sz="1200" dirty="0"/>
            </a:p>
          </p:txBody>
        </p:sp>
        <p:sp>
          <p:nvSpPr>
            <p:cNvPr id="110" name="Google Shape;110;p1"/>
            <p:cNvSpPr txBox="1"/>
            <p:nvPr/>
          </p:nvSpPr>
          <p:spPr>
            <a:xfrm rot="2650478">
              <a:off x="2360423" y="4570275"/>
              <a:ext cx="927674" cy="378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867" tIns="95867" rIns="95867" bIns="95867" anchor="t" anchorCtr="0">
              <a:spAutoFit/>
            </a:bodyPr>
            <a:lstStyle/>
            <a:p>
              <a:pPr>
                <a:buSzPts val="1500"/>
              </a:pPr>
              <a:r>
                <a:rPr lang="en-US" sz="1200"/>
                <a:t>MT-C</a:t>
              </a:r>
              <a:endParaRPr sz="1200"/>
            </a:p>
          </p:txBody>
        </p:sp>
        <p:sp>
          <p:nvSpPr>
            <p:cNvPr id="111" name="Google Shape;111;p1"/>
            <p:cNvSpPr txBox="1"/>
            <p:nvPr/>
          </p:nvSpPr>
          <p:spPr>
            <a:xfrm rot="2650478">
              <a:off x="3002875" y="4570274"/>
              <a:ext cx="927674" cy="378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867" tIns="95867" rIns="95867" bIns="95867" anchor="t" anchorCtr="0">
              <a:spAutoFit/>
            </a:bodyPr>
            <a:lstStyle/>
            <a:p>
              <a:pPr>
                <a:buSzPts val="1500"/>
              </a:pPr>
              <a:r>
                <a:rPr lang="en-US" sz="1200"/>
                <a:t>MT-D</a:t>
              </a:r>
              <a:endParaRPr sz="1200"/>
            </a:p>
          </p:txBody>
        </p:sp>
        <p:sp>
          <p:nvSpPr>
            <p:cNvPr id="115" name="Google Shape;115;p1"/>
            <p:cNvSpPr txBox="1"/>
            <p:nvPr/>
          </p:nvSpPr>
          <p:spPr>
            <a:xfrm rot="2650478">
              <a:off x="3652663" y="4581759"/>
              <a:ext cx="927674" cy="378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867" tIns="95867" rIns="95867" bIns="95867" anchor="t" anchorCtr="0">
              <a:spAutoFit/>
            </a:bodyPr>
            <a:lstStyle/>
            <a:p>
              <a:pPr>
                <a:buSzPts val="1500"/>
              </a:pPr>
              <a:r>
                <a:rPr lang="en-US" sz="1200" dirty="0"/>
                <a:t>Huang</a:t>
              </a:r>
              <a:endParaRPr sz="12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434E99A-2412-452D-8BD8-0A8BFA2D9DD5}"/>
                </a:ext>
              </a:extLst>
            </p:cNvPr>
            <p:cNvGrpSpPr/>
            <p:nvPr/>
          </p:nvGrpSpPr>
          <p:grpSpPr>
            <a:xfrm>
              <a:off x="424513" y="807562"/>
              <a:ext cx="3892793" cy="3633398"/>
              <a:chOff x="-7479090" y="1708433"/>
              <a:chExt cx="3892793" cy="3633398"/>
            </a:xfrm>
          </p:grpSpPr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39B86678-0637-44BE-9F79-D3CAAAFA37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4550" r="37954" b="12256"/>
              <a:stretch/>
            </p:blipFill>
            <p:spPr>
              <a:xfrm>
                <a:off x="-7479090" y="1708433"/>
                <a:ext cx="3129159" cy="3633398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814C952B-D0F5-45AA-8204-695EF8D524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85853" b="12256"/>
              <a:stretch/>
            </p:blipFill>
            <p:spPr>
              <a:xfrm>
                <a:off x="-4356193" y="1708433"/>
                <a:ext cx="769896" cy="3633398"/>
              </a:xfrm>
              <a:prstGeom prst="rect">
                <a:avLst/>
              </a:prstGeom>
            </p:spPr>
          </p:pic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32AE045-21DD-4A38-B9CA-5E632B3499A0}"/>
              </a:ext>
            </a:extLst>
          </p:cNvPr>
          <p:cNvGrpSpPr/>
          <p:nvPr/>
        </p:nvGrpSpPr>
        <p:grpSpPr>
          <a:xfrm>
            <a:off x="5795653" y="389077"/>
            <a:ext cx="4651584" cy="4604406"/>
            <a:chOff x="5775106" y="348271"/>
            <a:chExt cx="4651584" cy="46044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5AD8731-B0CE-4EF9-B420-2699D7678C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7819" r="-1" b="24404"/>
            <a:stretch/>
          </p:blipFill>
          <p:spPr>
            <a:xfrm>
              <a:off x="8303187" y="747460"/>
              <a:ext cx="1693192" cy="3555827"/>
            </a:xfrm>
            <a:prstGeom prst="rect">
              <a:avLst/>
            </a:prstGeom>
          </p:spPr>
        </p:pic>
        <p:sp>
          <p:nvSpPr>
            <p:cNvPr id="93" name="Google Shape;93;p1"/>
            <p:cNvSpPr txBox="1"/>
            <p:nvPr/>
          </p:nvSpPr>
          <p:spPr>
            <a:xfrm>
              <a:off x="5775106" y="348271"/>
              <a:ext cx="1830465" cy="366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9139" tIns="44558" rIns="89139" bIns="44558" anchor="t" anchorCtr="0">
              <a:spAutoFit/>
            </a:bodyPr>
            <a:lstStyle/>
            <a:p>
              <a:pPr>
                <a:buSzPts val="1400"/>
              </a:pPr>
              <a:r>
                <a:rPr lang="en-US" sz="1800" b="1" dirty="0"/>
                <a:t>B</a:t>
              </a:r>
              <a:endParaRPr sz="1800" b="1" dirty="0"/>
            </a:p>
          </p:txBody>
        </p:sp>
        <p:sp>
          <p:nvSpPr>
            <p:cNvPr id="33" name="Google Shape;108;p1">
              <a:extLst>
                <a:ext uri="{FF2B5EF4-FFF2-40B4-BE49-F238E27FC236}">
                  <a16:creationId xmlns:a16="http://schemas.microsoft.com/office/drawing/2014/main" id="{E66884E4-1616-4667-B061-7BBD6C2F36D7}"/>
                </a:ext>
              </a:extLst>
            </p:cNvPr>
            <p:cNvSpPr txBox="1"/>
            <p:nvPr/>
          </p:nvSpPr>
          <p:spPr>
            <a:xfrm rot="2650478">
              <a:off x="6749481" y="4570274"/>
              <a:ext cx="927674" cy="378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867" tIns="95867" rIns="95867" bIns="95867" anchor="t" anchorCtr="0">
              <a:spAutoFit/>
            </a:bodyPr>
            <a:lstStyle/>
            <a:p>
              <a:pPr>
                <a:buSzPts val="1500"/>
              </a:pPr>
              <a:r>
                <a:rPr lang="en-US" sz="1200" dirty="0"/>
                <a:t>MT-A</a:t>
              </a:r>
              <a:endParaRPr sz="1200" dirty="0"/>
            </a:p>
          </p:txBody>
        </p:sp>
        <p:sp>
          <p:nvSpPr>
            <p:cNvPr id="34" name="Google Shape;109;p1">
              <a:extLst>
                <a:ext uri="{FF2B5EF4-FFF2-40B4-BE49-F238E27FC236}">
                  <a16:creationId xmlns:a16="http://schemas.microsoft.com/office/drawing/2014/main" id="{A155F2F5-FC73-44F4-AB2E-F55615179639}"/>
                </a:ext>
              </a:extLst>
            </p:cNvPr>
            <p:cNvSpPr txBox="1"/>
            <p:nvPr/>
          </p:nvSpPr>
          <p:spPr>
            <a:xfrm rot="2650478">
              <a:off x="7144867" y="4570274"/>
              <a:ext cx="927674" cy="378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867" tIns="95867" rIns="95867" bIns="95867" anchor="t" anchorCtr="0">
              <a:spAutoFit/>
            </a:bodyPr>
            <a:lstStyle/>
            <a:p>
              <a:pPr>
                <a:buSzPts val="1500"/>
              </a:pPr>
              <a:r>
                <a:rPr lang="en-US" sz="1200"/>
                <a:t>MT-B</a:t>
              </a:r>
              <a:endParaRPr sz="1200"/>
            </a:p>
          </p:txBody>
        </p:sp>
        <p:sp>
          <p:nvSpPr>
            <p:cNvPr id="35" name="Google Shape;110;p1">
              <a:extLst>
                <a:ext uri="{FF2B5EF4-FFF2-40B4-BE49-F238E27FC236}">
                  <a16:creationId xmlns:a16="http://schemas.microsoft.com/office/drawing/2014/main" id="{C5B76C50-8EE6-4B82-B786-6FBB2DDDD6B0}"/>
                </a:ext>
              </a:extLst>
            </p:cNvPr>
            <p:cNvSpPr txBox="1"/>
            <p:nvPr/>
          </p:nvSpPr>
          <p:spPr>
            <a:xfrm rot="2650478">
              <a:off x="7515966" y="4570274"/>
              <a:ext cx="927674" cy="378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867" tIns="95867" rIns="95867" bIns="95867" anchor="t" anchorCtr="0">
              <a:spAutoFit/>
            </a:bodyPr>
            <a:lstStyle/>
            <a:p>
              <a:pPr>
                <a:buSzPts val="1500"/>
              </a:pPr>
              <a:r>
                <a:rPr lang="en-US" sz="1200"/>
                <a:t>MT-C</a:t>
              </a:r>
              <a:endParaRPr sz="1200"/>
            </a:p>
          </p:txBody>
        </p:sp>
        <p:sp>
          <p:nvSpPr>
            <p:cNvPr id="36" name="Google Shape;111;p1">
              <a:extLst>
                <a:ext uri="{FF2B5EF4-FFF2-40B4-BE49-F238E27FC236}">
                  <a16:creationId xmlns:a16="http://schemas.microsoft.com/office/drawing/2014/main" id="{2055CB40-241D-4D45-8ADE-B6800C1A2A3E}"/>
                </a:ext>
              </a:extLst>
            </p:cNvPr>
            <p:cNvSpPr txBox="1"/>
            <p:nvPr/>
          </p:nvSpPr>
          <p:spPr>
            <a:xfrm rot="2650478">
              <a:off x="7902431" y="4570273"/>
              <a:ext cx="927674" cy="378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867" tIns="95867" rIns="95867" bIns="95867" anchor="t" anchorCtr="0">
              <a:spAutoFit/>
            </a:bodyPr>
            <a:lstStyle/>
            <a:p>
              <a:pPr>
                <a:buSzPts val="1500"/>
              </a:pPr>
              <a:r>
                <a:rPr lang="en-US" sz="1200"/>
                <a:t>MT-D</a:t>
              </a:r>
              <a:endParaRPr sz="1200"/>
            </a:p>
          </p:txBody>
        </p:sp>
        <p:sp>
          <p:nvSpPr>
            <p:cNvPr id="39" name="Google Shape;115;p1">
              <a:extLst>
                <a:ext uri="{FF2B5EF4-FFF2-40B4-BE49-F238E27FC236}">
                  <a16:creationId xmlns:a16="http://schemas.microsoft.com/office/drawing/2014/main" id="{91C3294C-28F4-4853-9161-91BED456A836}"/>
                </a:ext>
              </a:extLst>
            </p:cNvPr>
            <p:cNvSpPr txBox="1"/>
            <p:nvPr/>
          </p:nvSpPr>
          <p:spPr>
            <a:xfrm rot="2650478">
              <a:off x="8347499" y="4570273"/>
              <a:ext cx="927674" cy="378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867" tIns="95867" rIns="95867" bIns="95867" anchor="t" anchorCtr="0">
              <a:spAutoFit/>
            </a:bodyPr>
            <a:lstStyle/>
            <a:p>
              <a:pPr>
                <a:buSzPts val="1500"/>
              </a:pPr>
              <a:r>
                <a:rPr lang="en-US" sz="1200" dirty="0"/>
                <a:t>Huang 1</a:t>
              </a:r>
              <a:endParaRPr sz="1200" dirty="0"/>
            </a:p>
          </p:txBody>
        </p:sp>
        <p:sp>
          <p:nvSpPr>
            <p:cNvPr id="43" name="Google Shape;115;p1">
              <a:extLst>
                <a:ext uri="{FF2B5EF4-FFF2-40B4-BE49-F238E27FC236}">
                  <a16:creationId xmlns:a16="http://schemas.microsoft.com/office/drawing/2014/main" id="{B28F3F31-7B0A-4371-A505-F25ED97C2F8A}"/>
                </a:ext>
              </a:extLst>
            </p:cNvPr>
            <p:cNvSpPr txBox="1"/>
            <p:nvPr/>
          </p:nvSpPr>
          <p:spPr>
            <a:xfrm rot="2650478">
              <a:off x="8732997" y="4572339"/>
              <a:ext cx="927674" cy="378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867" tIns="95867" rIns="95867" bIns="95867" anchor="t" anchorCtr="0">
              <a:spAutoFit/>
            </a:bodyPr>
            <a:lstStyle/>
            <a:p>
              <a:pPr>
                <a:buSzPts val="1500"/>
              </a:pPr>
              <a:r>
                <a:rPr lang="en-US" sz="1200" dirty="0"/>
                <a:t>Huang 2</a:t>
              </a:r>
              <a:endParaRPr sz="1200" dirty="0"/>
            </a:p>
          </p:txBody>
        </p:sp>
        <p:sp>
          <p:nvSpPr>
            <p:cNvPr id="45" name="Google Shape;115;p1">
              <a:extLst>
                <a:ext uri="{FF2B5EF4-FFF2-40B4-BE49-F238E27FC236}">
                  <a16:creationId xmlns:a16="http://schemas.microsoft.com/office/drawing/2014/main" id="{E7960212-1360-4243-AA37-A2D3062AECE5}"/>
                </a:ext>
              </a:extLst>
            </p:cNvPr>
            <p:cNvSpPr txBox="1"/>
            <p:nvPr/>
          </p:nvSpPr>
          <p:spPr>
            <a:xfrm rot="2650478">
              <a:off x="9103630" y="4568207"/>
              <a:ext cx="927674" cy="378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867" tIns="95867" rIns="95867" bIns="95867" anchor="t" anchorCtr="0">
              <a:spAutoFit/>
            </a:bodyPr>
            <a:lstStyle/>
            <a:p>
              <a:pPr>
                <a:buSzPts val="1500"/>
              </a:pPr>
              <a:r>
                <a:rPr lang="en-US" sz="1200" dirty="0"/>
                <a:t>Huang 3</a:t>
              </a:r>
              <a:endParaRPr sz="1200" dirty="0"/>
            </a:p>
          </p:txBody>
        </p:sp>
        <p:sp>
          <p:nvSpPr>
            <p:cNvPr id="46" name="Google Shape;115;p1">
              <a:extLst>
                <a:ext uri="{FF2B5EF4-FFF2-40B4-BE49-F238E27FC236}">
                  <a16:creationId xmlns:a16="http://schemas.microsoft.com/office/drawing/2014/main" id="{1A67BBCC-8CE0-47D6-9608-E9D0F79A5184}"/>
                </a:ext>
              </a:extLst>
            </p:cNvPr>
            <p:cNvSpPr txBox="1"/>
            <p:nvPr/>
          </p:nvSpPr>
          <p:spPr>
            <a:xfrm rot="2650478">
              <a:off x="9499016" y="4574405"/>
              <a:ext cx="927674" cy="378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867" tIns="95867" rIns="95867" bIns="95867" anchor="t" anchorCtr="0">
              <a:spAutoFit/>
            </a:bodyPr>
            <a:lstStyle/>
            <a:p>
              <a:pPr>
                <a:buSzPts val="1500"/>
              </a:pPr>
              <a:r>
                <a:rPr lang="en-US" sz="1200" dirty="0"/>
                <a:t>Huang 4</a:t>
              </a:r>
              <a:endParaRPr sz="1200" dirty="0"/>
            </a:p>
          </p:txBody>
        </p:sp>
        <p:sp>
          <p:nvSpPr>
            <p:cNvPr id="47" name="Google Shape;91;p1">
              <a:extLst>
                <a:ext uri="{FF2B5EF4-FFF2-40B4-BE49-F238E27FC236}">
                  <a16:creationId xmlns:a16="http://schemas.microsoft.com/office/drawing/2014/main" id="{091C851F-ED23-4DBE-8926-2B5100676405}"/>
                </a:ext>
              </a:extLst>
            </p:cNvPr>
            <p:cNvSpPr txBox="1"/>
            <p:nvPr/>
          </p:nvSpPr>
          <p:spPr>
            <a:xfrm rot="-5400000">
              <a:off x="4684013" y="2459993"/>
              <a:ext cx="3064115" cy="366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9139" tIns="44558" rIns="89139" bIns="44558" anchor="t" anchorCtr="0">
              <a:spAutoFit/>
            </a:bodyPr>
            <a:lstStyle/>
            <a:p>
              <a:pPr algn="ctr">
                <a:buSzPts val="1600"/>
              </a:pPr>
              <a:r>
                <a:rPr lang="en-US" sz="1800" dirty="0">
                  <a:solidFill>
                    <a:schemeClr val="dk1"/>
                  </a:solidFill>
                </a:rPr>
                <a:t>Unique p-m</a:t>
              </a:r>
              <a:r>
                <a:rPr lang="en-US" sz="1800" baseline="30000" dirty="0">
                  <a:solidFill>
                    <a:schemeClr val="dk1"/>
                  </a:solidFill>
                </a:rPr>
                <a:t>5</a:t>
              </a:r>
              <a:r>
                <a:rPr lang="en-US" sz="1800" dirty="0">
                  <a:solidFill>
                    <a:schemeClr val="dk1"/>
                  </a:solidFill>
                </a:rPr>
                <a:t>c sites per gene</a:t>
              </a:r>
              <a:endParaRPr sz="1600" dirty="0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E100F97-90F1-4E74-A1E1-7AFD0E8CD1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4870" r="60463" b="24404"/>
            <a:stretch/>
          </p:blipFill>
          <p:spPr>
            <a:xfrm>
              <a:off x="6487853" y="742641"/>
              <a:ext cx="1823922" cy="35558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201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 Johnson</dc:creator>
  <cp:lastModifiedBy>Zac Johnson</cp:lastModifiedBy>
  <cp:revision>11</cp:revision>
  <dcterms:created xsi:type="dcterms:W3CDTF">2021-09-29T02:01:16Z</dcterms:created>
  <dcterms:modified xsi:type="dcterms:W3CDTF">2022-03-21T13:41:47Z</dcterms:modified>
</cp:coreProperties>
</file>