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4"/>
  </p:notesMasterIdLst>
  <p:sldIdLst>
    <p:sldId id="256" r:id="rId3"/>
  </p:sldIdLst>
  <p:sldSz cx="21945600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4YzM1IKEEzBuNw8/U6Kr+F/E9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17318E-59E4-4F44-AF13-A4EE993AA7B6}">
  <a:tblStyle styleId="{7217318E-59E4-4F44-AF13-A4EE993AA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CD4345-D0D2-4040-9A86-093CA319643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C11668F-811C-4B22-B6AD-C740A1F5833C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85940" autoAdjust="0"/>
  </p:normalViewPr>
  <p:slideViewPr>
    <p:cSldViewPr snapToGrid="0">
      <p:cViewPr varScale="1">
        <p:scale>
          <a:sx n="21" d="100"/>
          <a:sy n="21" d="100"/>
        </p:scale>
        <p:origin x="3024" y="48"/>
      </p:cViewPr>
      <p:guideLst>
        <p:guide orient="horz" pos="864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748106" y="3971068"/>
            <a:ext cx="20449199" cy="10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4926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748085" y="15115333"/>
            <a:ext cx="20449199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5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48085" y="11471201"/>
            <a:ext cx="20449199" cy="4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0398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48085" y="2373476"/>
            <a:ext cx="20449199" cy="30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48085" y="6146533"/>
            <a:ext cx="20449199" cy="18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00055" lvl="0" indent="-3722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800110" lvl="1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200165" lvl="2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600220" lvl="3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000275" lvl="4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400330" lvl="5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800385" lvl="6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200440" lvl="7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3600495" lvl="8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48085" y="2373476"/>
            <a:ext cx="20449199" cy="30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48081" y="6146533"/>
            <a:ext cx="9599400" cy="18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00055" lvl="0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025"/>
            </a:lvl1pPr>
            <a:lvl2pPr marL="800110" lvl="1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2pPr>
            <a:lvl3pPr marL="1200165" lvl="2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3pPr>
            <a:lvl4pPr marL="1600220" lvl="3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4pPr>
            <a:lvl5pPr marL="2000275" lvl="4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5pPr>
            <a:lvl6pPr marL="2400330" lvl="5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6pPr>
            <a:lvl7pPr marL="2800385" lvl="6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7pPr>
            <a:lvl8pPr marL="3200440" lvl="7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8pPr>
            <a:lvl9pPr marL="3600495" lvl="8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11597761" y="6146533"/>
            <a:ext cx="9599400" cy="18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00055" lvl="0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025"/>
            </a:lvl1pPr>
            <a:lvl2pPr marL="800110" lvl="1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2pPr>
            <a:lvl3pPr marL="1200165" lvl="2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3pPr>
            <a:lvl4pPr marL="1600220" lvl="3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4pPr>
            <a:lvl5pPr marL="2000275" lvl="4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5pPr>
            <a:lvl6pPr marL="2400330" lvl="5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6pPr>
            <a:lvl7pPr marL="2800385" lvl="6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7pPr>
            <a:lvl8pPr marL="3200440" lvl="7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8pPr>
            <a:lvl9pPr marL="3600495" lvl="8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48085" y="2373476"/>
            <a:ext cx="20449199" cy="30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48080" y="2963201"/>
            <a:ext cx="6739200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876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748080" y="7411204"/>
            <a:ext cx="6739200" cy="1695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00055" lvl="0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1pPr>
            <a:lvl2pPr marL="800110" lvl="1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2pPr>
            <a:lvl3pPr marL="1200165" lvl="2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3pPr>
            <a:lvl4pPr marL="1600220" lvl="3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4pPr>
            <a:lvl5pPr marL="2000275" lvl="4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5pPr>
            <a:lvl6pPr marL="2400330" lvl="5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6pPr>
            <a:lvl7pPr marL="2800385" lvl="6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3522"/>
            </a:lvl7pPr>
            <a:lvl8pPr marL="3200440" lvl="7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3522"/>
            </a:lvl8pPr>
            <a:lvl9pPr marL="3600495" lvl="8" indent="-31671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3522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176601" y="2400799"/>
            <a:ext cx="15282600" cy="21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375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10972800" y="-669"/>
            <a:ext cx="109728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62369" tIns="262369" rIns="262369" bIns="2623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34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37201" y="6576936"/>
            <a:ext cx="9708600" cy="790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2074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637201" y="14949737"/>
            <a:ext cx="9708600" cy="65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38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11854800" y="3861733"/>
            <a:ext cx="9208800" cy="19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00055" lvl="0" indent="-37227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800110" lvl="1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200165" lvl="2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600220" lvl="3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000275" lvl="4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400330" lvl="5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800385" lvl="6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200440" lvl="7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3600495" lvl="8" indent="-33337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748081" y="22563075"/>
            <a:ext cx="14397000" cy="3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00055" lvl="0" indent="-20002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748085" y="5899337"/>
            <a:ext cx="20449199" cy="1047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4377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748085" y="16811869"/>
            <a:ext cx="20449199" cy="6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00055" lvl="0" indent="-37227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800110" lvl="1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200165" lvl="2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600220" lvl="3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000275" lvl="4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400330" lvl="5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800385" lvl="6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200440" lvl="7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3600495" lvl="8" indent="-33337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645925" y="4489453"/>
            <a:ext cx="18654001" cy="9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03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2743200" y="14408157"/>
            <a:ext cx="16459200" cy="6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360"/>
            </a:lvl1pPr>
            <a:lvl2pPr lvl="1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522"/>
            </a:lvl2pPr>
            <a:lvl3pPr lvl="2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186"/>
            </a:lvl3pPr>
            <a:lvl4pPr lvl="3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4pPr>
            <a:lvl5pPr lvl="4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5pPr>
            <a:lvl6pPr lvl="5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6pPr>
            <a:lvl7pPr lvl="6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7pPr>
            <a:lvl8pPr lvl="7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8pPr>
            <a:lvl9pPr lvl="8" algn="ctr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497338" y="6838984"/>
            <a:ext cx="18928200" cy="114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03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497338" y="18357879"/>
            <a:ext cx="18928200" cy="6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200028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360">
                <a:solidFill>
                  <a:schemeClr val="dk1"/>
                </a:solidFill>
              </a:defRPr>
            </a:lvl1pPr>
            <a:lvl2pPr marL="800110" lvl="1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3522">
                <a:solidFill>
                  <a:srgbClr val="888888"/>
                </a:solidFill>
              </a:defRPr>
            </a:lvl2pPr>
            <a:lvl3pPr marL="1200165" lvl="2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3186">
                <a:solidFill>
                  <a:srgbClr val="888888"/>
                </a:solidFill>
              </a:defRPr>
            </a:lvl3pPr>
            <a:lvl4pPr marL="1600220" lvl="3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4pPr>
            <a:lvl5pPr marL="2000275" lvl="4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5pPr>
            <a:lvl6pPr marL="2400330" lvl="5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6pPr>
            <a:lvl7pPr marL="2800385" lvl="6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7pPr>
            <a:lvl8pPr marL="3200440" lvl="7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8pPr>
            <a:lvl9pPr marL="3600495" lvl="8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85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508768" y="1460526"/>
            <a:ext cx="18928200" cy="5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508762" y="7302504"/>
            <a:ext cx="9327000" cy="17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11109962" y="7302504"/>
            <a:ext cx="9327000" cy="17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511624" y="1460526"/>
            <a:ext cx="18928200" cy="5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511633" y="6724665"/>
            <a:ext cx="9283800" cy="329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00055" lvl="0" indent="-200028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360" b="1"/>
            </a:lvl1pPr>
            <a:lvl2pPr marL="800110" lvl="1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522" b="1"/>
            </a:lvl2pPr>
            <a:lvl3pPr marL="1200165" lvl="2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186" b="1"/>
            </a:lvl3pPr>
            <a:lvl4pPr marL="1600220" lvl="3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4pPr>
            <a:lvl5pPr marL="2000275" lvl="4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5pPr>
            <a:lvl6pPr marL="2400330" lvl="5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6pPr>
            <a:lvl7pPr marL="2800385" lvl="6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7pPr>
            <a:lvl8pPr marL="3200440" lvl="7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8pPr>
            <a:lvl9pPr marL="3600495" lvl="8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1511633" y="10020319"/>
            <a:ext cx="9283800" cy="147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11109962" y="6724665"/>
            <a:ext cx="9330000" cy="329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00055" lvl="0" indent="-200028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360" b="1"/>
            </a:lvl1pPr>
            <a:lvl2pPr marL="800110" lvl="1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522" b="1"/>
            </a:lvl2pPr>
            <a:lvl3pPr marL="1200165" lvl="2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186" b="1"/>
            </a:lvl3pPr>
            <a:lvl4pPr marL="1600220" lvl="3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4pPr>
            <a:lvl5pPr marL="2000275" lvl="4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5pPr>
            <a:lvl6pPr marL="2400330" lvl="5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6pPr>
            <a:lvl7pPr marL="2800385" lvl="6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7pPr>
            <a:lvl8pPr marL="3200440" lvl="7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8pPr>
            <a:lvl9pPr marL="3600495" lvl="8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11109962" y="10020319"/>
            <a:ext cx="9330000" cy="147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511628" y="1828804"/>
            <a:ext cx="7078800" cy="63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553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9329738" y="3949708"/>
            <a:ext cx="11110800" cy="1949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83386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5534"/>
            </a:lvl1pPr>
            <a:lvl2pPr marL="800110" lvl="1" indent="-36116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4863"/>
            </a:lvl2pPr>
            <a:lvl3pPr marL="1200165" lvl="2" indent="-344492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4360"/>
            </a:lvl3pPr>
            <a:lvl4pPr marL="1600220" lvl="3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4pPr>
            <a:lvl5pPr marL="2000275" lvl="4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5pPr>
            <a:lvl6pPr marL="2400330" lvl="5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6pPr>
            <a:lvl7pPr marL="2800385" lvl="6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7pPr>
            <a:lvl8pPr marL="3200440" lvl="7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8pPr>
            <a:lvl9pPr marL="3600495" lvl="8" indent="-316711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3522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511628" y="8229604"/>
            <a:ext cx="7078800" cy="152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200028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1pPr>
            <a:lvl2pPr marL="800110" lvl="1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48"/>
            </a:lvl2pPr>
            <a:lvl3pPr marL="1200165" lvl="2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13"/>
            </a:lvl3pPr>
            <a:lvl4pPr marL="1600220" lvl="3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4pPr>
            <a:lvl5pPr marL="2000275" lvl="4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5pPr>
            <a:lvl6pPr marL="2400330" lvl="5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6pPr>
            <a:lvl7pPr marL="2800385" lvl="6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7pPr>
            <a:lvl8pPr marL="3200440" lvl="7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8pPr>
            <a:lvl9pPr marL="3600495" lvl="8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511628" y="1828804"/>
            <a:ext cx="7078800" cy="63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553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9329738" y="3949708"/>
            <a:ext cx="11110800" cy="194947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511628" y="8229604"/>
            <a:ext cx="7078800" cy="152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200028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851"/>
            </a:lvl1pPr>
            <a:lvl2pPr marL="800110" lvl="1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48"/>
            </a:lvl2pPr>
            <a:lvl3pPr marL="1200165" lvl="2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13"/>
            </a:lvl3pPr>
            <a:lvl4pPr marL="1600220" lvl="3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4pPr>
            <a:lvl5pPr marL="2000275" lvl="4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5pPr>
            <a:lvl6pPr marL="2400330" lvl="5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6pPr>
            <a:lvl7pPr marL="2800385" lvl="6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7pPr>
            <a:lvl8pPr marL="3200440" lvl="7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8pPr>
            <a:lvl9pPr marL="3600495" lvl="8" indent="-200028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77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508768" y="1460526"/>
            <a:ext cx="18928200" cy="5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2270797" y="6540954"/>
            <a:ext cx="17404500" cy="18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6447921" y="10717847"/>
            <a:ext cx="23246250" cy="4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-3153520" y="6122749"/>
            <a:ext cx="2324625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00055" lvl="0" indent="-322267" algn="l">
              <a:lnSpc>
                <a:spcPct val="9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800110" lvl="1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200165" lvl="2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600220" lvl="3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000275" lvl="4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400330" lvl="5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2800385" lvl="6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200440" lvl="7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3600495" lvl="8" indent="-322267" algn="l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08768" y="1460526"/>
            <a:ext cx="18928200" cy="5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08768" y="7302504"/>
            <a:ext cx="18928200" cy="17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08762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269488" y="25425407"/>
            <a:ext cx="7407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6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499080" y="25425407"/>
            <a:ext cx="49380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1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48085" y="2373476"/>
            <a:ext cx="20449199" cy="30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48085" y="6146533"/>
            <a:ext cx="20449199" cy="18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20333899" y="24870495"/>
            <a:ext cx="1316400" cy="20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85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68F209-0B9A-4DC6-9CE3-F8D3C80B550A}"/>
              </a:ext>
            </a:extLst>
          </p:cNvPr>
          <p:cNvGrpSpPr/>
          <p:nvPr/>
        </p:nvGrpSpPr>
        <p:grpSpPr>
          <a:xfrm>
            <a:off x="467038" y="215789"/>
            <a:ext cx="11575493" cy="5789165"/>
            <a:chOff x="-185725" y="7050967"/>
            <a:chExt cx="9652956" cy="4874548"/>
          </a:xfrm>
        </p:grpSpPr>
        <p:sp>
          <p:nvSpPr>
            <p:cNvPr id="128" name="Google Shape;128;p4"/>
            <p:cNvSpPr txBox="1"/>
            <p:nvPr/>
          </p:nvSpPr>
          <p:spPr>
            <a:xfrm>
              <a:off x="-185725" y="7051867"/>
              <a:ext cx="2836049" cy="44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49984" rIns="99991" bIns="49984" anchor="t" anchorCtr="0">
              <a:spAutoFit/>
            </a:bodyPr>
            <a:lstStyle/>
            <a:p>
              <a:pPr>
                <a:buSzPts val="2406"/>
              </a:pPr>
              <a:r>
                <a:rPr lang="en-US" sz="2800" b="1" dirty="0"/>
                <a:t>A</a:t>
              </a:r>
              <a:r>
                <a:rPr lang="en" sz="2800" b="1" dirty="0"/>
                <a:t> </a:t>
              </a:r>
              <a:endParaRPr sz="28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B7F6CA-04A6-4602-8DFD-30131BBEBBFE}"/>
                </a:ext>
              </a:extLst>
            </p:cNvPr>
            <p:cNvGrpSpPr/>
            <p:nvPr/>
          </p:nvGrpSpPr>
          <p:grpSpPr>
            <a:xfrm>
              <a:off x="-180695" y="7050967"/>
              <a:ext cx="9647926" cy="4874548"/>
              <a:chOff x="284643" y="666383"/>
              <a:chExt cx="9162877" cy="4177148"/>
            </a:xfrm>
          </p:grpSpPr>
          <p:grpSp>
            <p:nvGrpSpPr>
              <p:cNvPr id="119" name="Google Shape;119;p4"/>
              <p:cNvGrpSpPr/>
              <p:nvPr/>
            </p:nvGrpSpPr>
            <p:grpSpPr>
              <a:xfrm>
                <a:off x="284643" y="666383"/>
                <a:ext cx="8348696" cy="4177148"/>
                <a:chOff x="-2221170" y="941549"/>
                <a:chExt cx="5984221" cy="2997158"/>
              </a:xfrm>
            </p:grpSpPr>
            <p:sp>
              <p:nvSpPr>
                <p:cNvPr id="121" name="Google Shape;121;p4"/>
                <p:cNvSpPr txBox="1"/>
                <p:nvPr/>
              </p:nvSpPr>
              <p:spPr>
                <a:xfrm rot="16200000">
                  <a:off x="-3442539" y="2162918"/>
                  <a:ext cx="2801981" cy="359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800"/>
                  </a:pPr>
                  <a:r>
                    <a:rPr lang="en" sz="2800" dirty="0">
                      <a:solidFill>
                        <a:schemeClr val="dk1"/>
                      </a:solidFill>
                    </a:rPr>
                    <a:t>UMI groups with p-m</a:t>
                  </a:r>
                  <a:r>
                    <a:rPr lang="en" sz="2800" baseline="30000" dirty="0">
                      <a:solidFill>
                        <a:schemeClr val="dk1"/>
                      </a:solidFill>
                    </a:rPr>
                    <a:t>5</a:t>
                  </a:r>
                  <a:r>
                    <a:rPr lang="en" sz="2800" dirty="0">
                      <a:solidFill>
                        <a:schemeClr val="dk1"/>
                      </a:solidFill>
                    </a:rPr>
                    <a:t>C</a:t>
                  </a:r>
                  <a:endParaRPr sz="2800" dirty="0"/>
                </a:p>
              </p:txBody>
            </p:sp>
            <p:pic>
              <p:nvPicPr>
                <p:cNvPr id="120" name="Google Shape;120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5900" r="11690" b="12944"/>
                <a:stretch/>
              </p:blipFill>
              <p:spPr>
                <a:xfrm>
                  <a:off x="-1626360" y="1185457"/>
                  <a:ext cx="5159537" cy="23300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2" name="Google Shape;122;p4"/>
                <p:cNvSpPr txBox="1"/>
                <p:nvPr/>
              </p:nvSpPr>
              <p:spPr>
                <a:xfrm>
                  <a:off x="-1626360" y="3508829"/>
                  <a:ext cx="1122446" cy="26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MT-A</a:t>
                  </a:r>
                  <a:endParaRPr sz="2000" dirty="0"/>
                </a:p>
              </p:txBody>
            </p:sp>
            <p:sp>
              <p:nvSpPr>
                <p:cNvPr id="123" name="Google Shape;123;p4"/>
                <p:cNvSpPr txBox="1"/>
                <p:nvPr/>
              </p:nvSpPr>
              <p:spPr>
                <a:xfrm>
                  <a:off x="-608359" y="3515478"/>
                  <a:ext cx="1122446" cy="26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MT-B</a:t>
                  </a:r>
                  <a:endParaRPr sz="2000" dirty="0"/>
                </a:p>
              </p:txBody>
            </p:sp>
            <p:sp>
              <p:nvSpPr>
                <p:cNvPr id="124" name="Google Shape;124;p4"/>
                <p:cNvSpPr txBox="1"/>
                <p:nvPr/>
              </p:nvSpPr>
              <p:spPr>
                <a:xfrm>
                  <a:off x="455231" y="3515478"/>
                  <a:ext cx="1122446" cy="26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MT-C</a:t>
                  </a:r>
                  <a:endParaRPr sz="2000" dirty="0"/>
                </a:p>
              </p:txBody>
            </p:sp>
            <p:sp>
              <p:nvSpPr>
                <p:cNvPr id="125" name="Google Shape;125;p4"/>
                <p:cNvSpPr txBox="1"/>
                <p:nvPr/>
              </p:nvSpPr>
              <p:spPr>
                <a:xfrm>
                  <a:off x="1486375" y="3515478"/>
                  <a:ext cx="1122446" cy="26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MT-D</a:t>
                  </a:r>
                  <a:endParaRPr sz="2000" dirty="0"/>
                </a:p>
              </p:txBody>
            </p:sp>
            <p:sp>
              <p:nvSpPr>
                <p:cNvPr id="126" name="Google Shape;126;p4"/>
                <p:cNvSpPr txBox="1"/>
                <p:nvPr/>
              </p:nvSpPr>
              <p:spPr>
                <a:xfrm>
                  <a:off x="2357890" y="3515478"/>
                  <a:ext cx="1405161" cy="4232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MT</a:t>
                  </a:r>
                </a:p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 RNAseq</a:t>
                  </a:r>
                  <a:endParaRPr sz="2000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408DF7B-7706-4C92-85DD-B804D0CCE4F8}"/>
                  </a:ext>
                </a:extLst>
              </p:cNvPr>
              <p:cNvGrpSpPr/>
              <p:nvPr/>
            </p:nvGrpSpPr>
            <p:grpSpPr>
              <a:xfrm>
                <a:off x="8044597" y="1003661"/>
                <a:ext cx="1402923" cy="2116734"/>
                <a:chOff x="8044597" y="1003661"/>
                <a:chExt cx="1402923" cy="2116734"/>
              </a:xfrm>
            </p:grpSpPr>
            <p:sp>
              <p:nvSpPr>
                <p:cNvPr id="127" name="Google Shape;127;p4"/>
                <p:cNvSpPr txBox="1"/>
                <p:nvPr/>
              </p:nvSpPr>
              <p:spPr>
                <a:xfrm>
                  <a:off x="8122415" y="1003661"/>
                  <a:ext cx="1325105" cy="3677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9991" tIns="99991" rIns="99991" bIns="99991" anchor="t" anchorCtr="0">
                  <a:spAutoFit/>
                </a:bodyPr>
                <a:lstStyle/>
                <a:p>
                  <a:pPr algn="ctr">
                    <a:buSzPts val="2400"/>
                  </a:pPr>
                  <a:r>
                    <a:rPr lang="en" sz="2000" dirty="0">
                      <a:solidFill>
                        <a:schemeClr val="dk1"/>
                      </a:solidFill>
                    </a:rPr>
                    <a:t>Read depth</a:t>
                  </a:r>
                  <a:endParaRPr sz="2000" dirty="0"/>
                </a:p>
              </p:txBody>
            </p:sp>
            <p:pic>
              <p:nvPicPr>
                <p:cNvPr id="16" name="Google Shape;120;p4">
                  <a:extLst>
                    <a:ext uri="{FF2B5EF4-FFF2-40B4-BE49-F238E27FC236}">
                      <a16:creationId xmlns:a16="http://schemas.microsoft.com/office/drawing/2014/main" id="{38ED6BCE-EC6F-4604-81B4-F1EF04A636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87208" t="40674" r="1274" b="26278"/>
                <a:stretch/>
              </p:blipFill>
              <p:spPr>
                <a:xfrm>
                  <a:off x="8044597" y="1418635"/>
                  <a:ext cx="1393879" cy="1701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FC46FE-4AD4-46C0-96B2-7FA76E848F53}"/>
              </a:ext>
            </a:extLst>
          </p:cNvPr>
          <p:cNvGrpSpPr/>
          <p:nvPr/>
        </p:nvGrpSpPr>
        <p:grpSpPr>
          <a:xfrm>
            <a:off x="375123" y="15528843"/>
            <a:ext cx="12105729" cy="8691731"/>
            <a:chOff x="-579019" y="13377584"/>
            <a:chExt cx="13194269" cy="8691731"/>
          </a:xfrm>
        </p:grpSpPr>
        <p:pic>
          <p:nvPicPr>
            <p:cNvPr id="37" name="Google Shape;119;p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8B50AA4-E1CC-470C-96EE-E61CD27EFC5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419" b="5690"/>
            <a:stretch/>
          </p:blipFill>
          <p:spPr>
            <a:xfrm>
              <a:off x="6635882" y="14434164"/>
              <a:ext cx="4789698" cy="3415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120;p4">
              <a:extLst>
                <a:ext uri="{FF2B5EF4-FFF2-40B4-BE49-F238E27FC236}">
                  <a16:creationId xmlns:a16="http://schemas.microsoft.com/office/drawing/2014/main" id="{3B1BDBE0-EA33-4425-98A3-FD5E4E6A7BE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594555" y="14597595"/>
              <a:ext cx="709740" cy="8188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1742FE-489D-419E-BA30-5BCBF317E30A}"/>
                </a:ext>
              </a:extLst>
            </p:cNvPr>
            <p:cNvGrpSpPr/>
            <p:nvPr/>
          </p:nvGrpSpPr>
          <p:grpSpPr>
            <a:xfrm>
              <a:off x="-579019" y="13377584"/>
              <a:ext cx="13194269" cy="8691731"/>
              <a:chOff x="-579019" y="13377584"/>
              <a:chExt cx="13194269" cy="8691731"/>
            </a:xfrm>
          </p:grpSpPr>
          <p:sp>
            <p:nvSpPr>
              <p:cNvPr id="39" name="Google Shape;121;p4">
                <a:extLst>
                  <a:ext uri="{FF2B5EF4-FFF2-40B4-BE49-F238E27FC236}">
                    <a16:creationId xmlns:a16="http://schemas.microsoft.com/office/drawing/2014/main" id="{6F95C92B-8471-437B-BDF6-49316205E46E}"/>
                  </a:ext>
                </a:extLst>
              </p:cNvPr>
              <p:cNvSpPr txBox="1"/>
              <p:nvPr/>
            </p:nvSpPr>
            <p:spPr>
              <a:xfrm>
                <a:off x="2508313" y="14043224"/>
                <a:ext cx="1847416" cy="571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400" dirty="0">
                    <a:solidFill>
                      <a:schemeClr val="dk1"/>
                    </a:solidFill>
                  </a:rPr>
                  <a:t>MT-A</a:t>
                </a:r>
                <a:endParaRPr sz="2400" dirty="0"/>
              </a:p>
            </p:txBody>
          </p:sp>
          <p:sp>
            <p:nvSpPr>
              <p:cNvPr id="40" name="Google Shape;122;p4">
                <a:extLst>
                  <a:ext uri="{FF2B5EF4-FFF2-40B4-BE49-F238E27FC236}">
                    <a16:creationId xmlns:a16="http://schemas.microsoft.com/office/drawing/2014/main" id="{CB68E76B-AA4E-4B14-BDC9-84DC2FAA7F51}"/>
                  </a:ext>
                </a:extLst>
              </p:cNvPr>
              <p:cNvSpPr txBox="1"/>
              <p:nvPr/>
            </p:nvSpPr>
            <p:spPr>
              <a:xfrm>
                <a:off x="8402375" y="14043224"/>
                <a:ext cx="1531049" cy="571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400" dirty="0">
                    <a:solidFill>
                      <a:schemeClr val="dk1"/>
                    </a:solidFill>
                  </a:rPr>
                  <a:t>MT-B</a:t>
                </a:r>
                <a:endParaRPr sz="2400" dirty="0"/>
              </a:p>
            </p:txBody>
          </p:sp>
          <p:sp>
            <p:nvSpPr>
              <p:cNvPr id="41" name="Google Shape;123;p4">
                <a:extLst>
                  <a:ext uri="{FF2B5EF4-FFF2-40B4-BE49-F238E27FC236}">
                    <a16:creationId xmlns:a16="http://schemas.microsoft.com/office/drawing/2014/main" id="{CDB34052-9091-46D5-AC09-C6D5F8C95E38}"/>
                  </a:ext>
                </a:extLst>
              </p:cNvPr>
              <p:cNvSpPr txBox="1"/>
              <p:nvPr/>
            </p:nvSpPr>
            <p:spPr>
              <a:xfrm>
                <a:off x="8525154" y="18137627"/>
                <a:ext cx="1278880" cy="571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400">
                    <a:solidFill>
                      <a:schemeClr val="dk1"/>
                    </a:solidFill>
                  </a:rPr>
                  <a:t>MT-D</a:t>
                </a:r>
                <a:endParaRPr sz="2400"/>
              </a:p>
            </p:txBody>
          </p:sp>
          <p:grpSp>
            <p:nvGrpSpPr>
              <p:cNvPr id="42" name="Google Shape;124;p4">
                <a:extLst>
                  <a:ext uri="{FF2B5EF4-FFF2-40B4-BE49-F238E27FC236}">
                    <a16:creationId xmlns:a16="http://schemas.microsoft.com/office/drawing/2014/main" id="{16C9933E-164D-4526-B11C-5800FB94179E}"/>
                  </a:ext>
                </a:extLst>
              </p:cNvPr>
              <p:cNvGrpSpPr/>
              <p:nvPr/>
            </p:nvGrpSpPr>
            <p:grpSpPr>
              <a:xfrm>
                <a:off x="1235427" y="14396456"/>
                <a:ext cx="4776966" cy="3415531"/>
                <a:chOff x="2926680" y="6802087"/>
                <a:chExt cx="4681750" cy="3568070"/>
              </a:xfrm>
            </p:grpSpPr>
            <p:pic>
              <p:nvPicPr>
                <p:cNvPr id="43" name="Google Shape;125;p4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7775B941-B37B-4E0A-9C4D-4648A1AB38C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l="9660" b="5690"/>
                <a:stretch/>
              </p:blipFill>
              <p:spPr>
                <a:xfrm>
                  <a:off x="2926680" y="6802087"/>
                  <a:ext cx="4681750" cy="35680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Google Shape;126;p4">
                  <a:extLst>
                    <a:ext uri="{FF2B5EF4-FFF2-40B4-BE49-F238E27FC236}">
                      <a16:creationId xmlns:a16="http://schemas.microsoft.com/office/drawing/2014/main" id="{B172F710-2204-4436-89DF-848A0175F05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890964" y="6981396"/>
                  <a:ext cx="590632" cy="8554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" name="Google Shape;127;p4">
                <a:extLst>
                  <a:ext uri="{FF2B5EF4-FFF2-40B4-BE49-F238E27FC236}">
                    <a16:creationId xmlns:a16="http://schemas.microsoft.com/office/drawing/2014/main" id="{3ACDD89B-7194-44E5-B6C2-A5830CBAD6ED}"/>
                  </a:ext>
                </a:extLst>
              </p:cNvPr>
              <p:cNvGrpSpPr/>
              <p:nvPr/>
            </p:nvGrpSpPr>
            <p:grpSpPr>
              <a:xfrm>
                <a:off x="1205211" y="18480388"/>
                <a:ext cx="4789698" cy="3415531"/>
                <a:chOff x="5379963" y="11067503"/>
                <a:chExt cx="4694229" cy="3568070"/>
              </a:xfrm>
            </p:grpSpPr>
            <p:pic>
              <p:nvPicPr>
                <p:cNvPr id="46" name="Google Shape;128;p4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4A45AF76-FAB7-4927-8456-230D40A10D9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l="9419" b="5690"/>
                <a:stretch/>
              </p:blipFill>
              <p:spPr>
                <a:xfrm>
                  <a:off x="5379963" y="11067503"/>
                  <a:ext cx="4694229" cy="35680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129;p4">
                  <a:extLst>
                    <a:ext uri="{FF2B5EF4-FFF2-40B4-BE49-F238E27FC236}">
                      <a16:creationId xmlns:a16="http://schemas.microsoft.com/office/drawing/2014/main" id="{A3F0DCDB-653F-4DFA-9C19-C4FE3FD527C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9361910" y="11263604"/>
                  <a:ext cx="590632" cy="8554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8" name="Google Shape;130;p4">
                <a:extLst>
                  <a:ext uri="{FF2B5EF4-FFF2-40B4-BE49-F238E27FC236}">
                    <a16:creationId xmlns:a16="http://schemas.microsoft.com/office/drawing/2014/main" id="{6F8A00AA-7642-4031-9447-A35FA1748032}"/>
                  </a:ext>
                </a:extLst>
              </p:cNvPr>
              <p:cNvSpPr txBox="1"/>
              <p:nvPr/>
            </p:nvSpPr>
            <p:spPr>
              <a:xfrm rot="16200000">
                <a:off x="-2349465" y="17806756"/>
                <a:ext cx="4554986" cy="579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49984" rIns="99991" bIns="49984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800" dirty="0">
                    <a:solidFill>
                      <a:schemeClr val="dk1"/>
                    </a:solidFill>
                  </a:rPr>
                  <a:t>Nucleotide proportion</a:t>
                </a:r>
                <a:endParaRPr sz="2800" dirty="0"/>
              </a:p>
            </p:txBody>
          </p:sp>
          <p:graphicFrame>
            <p:nvGraphicFramePr>
              <p:cNvPr id="49" name="Google Shape;131;p4">
                <a:extLst>
                  <a:ext uri="{FF2B5EF4-FFF2-40B4-BE49-F238E27FC236}">
                    <a16:creationId xmlns:a16="http://schemas.microsoft.com/office/drawing/2014/main" id="{452DC079-70DD-4A51-A6D1-715C107A7B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2476843"/>
                  </p:ext>
                </p:extLst>
              </p:nvPr>
            </p:nvGraphicFramePr>
            <p:xfrm>
              <a:off x="507695" y="14231718"/>
              <a:ext cx="658898" cy="386486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6045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b="0" u="none" strike="noStrike" cap="none">
                              <a:solidFill>
                                <a:schemeClr val="dk1"/>
                              </a:solidFill>
                            </a:rPr>
                            <a:t>1.0</a:t>
                          </a:r>
                          <a:endParaRPr sz="2100" b="0" u="none" strike="noStrike" cap="none" baseline="3000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b="0" u="none" strike="noStrike" cap="none">
                              <a:solidFill>
                                <a:schemeClr val="dk1"/>
                              </a:solidFill>
                            </a:rPr>
                            <a:t>0.8</a:t>
                          </a:r>
                          <a:endParaRPr sz="2100" b="0" u="none" strike="noStrike" cap="none" baseline="3000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>
                              <a:solidFill>
                                <a:schemeClr val="dk1"/>
                              </a:solidFill>
                            </a:rPr>
                            <a:t>0.6</a:t>
                          </a:r>
                          <a:endParaRPr sz="21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 dirty="0">
                              <a:solidFill>
                                <a:schemeClr val="dk1"/>
                              </a:solidFill>
                            </a:rPr>
                            <a:t>0.4</a:t>
                          </a:r>
                          <a:endParaRPr sz="21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>
                              <a:solidFill>
                                <a:schemeClr val="dk1"/>
                              </a:solidFill>
                            </a:rPr>
                            <a:t>0.2</a:t>
                          </a:r>
                          <a:endParaRPr sz="21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4144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 dirty="0">
                              <a:solidFill>
                                <a:schemeClr val="dk1"/>
                              </a:solidFill>
                            </a:rPr>
                            <a:t>0.0</a:t>
                          </a:r>
                          <a:endParaRPr sz="21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  <p:sp>
            <p:nvSpPr>
              <p:cNvPr id="50" name="Google Shape;132;p4">
                <a:extLst>
                  <a:ext uri="{FF2B5EF4-FFF2-40B4-BE49-F238E27FC236}">
                    <a16:creationId xmlns:a16="http://schemas.microsoft.com/office/drawing/2014/main" id="{0A5EEDD3-6EA1-4DB1-9C9F-D507B5CAE7BD}"/>
                  </a:ext>
                </a:extLst>
              </p:cNvPr>
              <p:cNvSpPr txBox="1"/>
              <p:nvPr/>
            </p:nvSpPr>
            <p:spPr>
              <a:xfrm>
                <a:off x="2524642" y="18096582"/>
                <a:ext cx="1847416" cy="571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400">
                    <a:solidFill>
                      <a:schemeClr val="dk1"/>
                    </a:solidFill>
                  </a:rPr>
                  <a:t>MT-C</a:t>
                </a:r>
                <a:endParaRPr sz="2400"/>
              </a:p>
            </p:txBody>
          </p:sp>
          <p:graphicFrame>
            <p:nvGraphicFramePr>
              <p:cNvPr id="51" name="Google Shape;133;p4">
                <a:extLst>
                  <a:ext uri="{FF2B5EF4-FFF2-40B4-BE49-F238E27FC236}">
                    <a16:creationId xmlns:a16="http://schemas.microsoft.com/office/drawing/2014/main" id="{AC0C3A46-7B83-4053-AC2D-ADD27C738C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2825942"/>
                  </p:ext>
                </p:extLst>
              </p:nvPr>
            </p:nvGraphicFramePr>
            <p:xfrm>
              <a:off x="333739" y="18270421"/>
              <a:ext cx="987058" cy="3798894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9056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b="0" u="none" strike="noStrike" cap="none" dirty="0">
                              <a:solidFill>
                                <a:schemeClr val="dk1"/>
                              </a:solidFill>
                            </a:rPr>
                            <a:t>1.0</a:t>
                          </a:r>
                          <a:endParaRPr sz="2100" b="0" u="none" strike="noStrike" cap="none" baseline="30000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b="0" u="none" strike="noStrike" cap="none" dirty="0">
                              <a:solidFill>
                                <a:schemeClr val="dk1"/>
                              </a:solidFill>
                            </a:rPr>
                            <a:t>0.8</a:t>
                          </a:r>
                          <a:endParaRPr sz="2100" b="0" u="none" strike="noStrike" cap="none" baseline="30000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>
                              <a:solidFill>
                                <a:schemeClr val="dk1"/>
                              </a:solidFill>
                            </a:rPr>
                            <a:t>0.6</a:t>
                          </a:r>
                          <a:endParaRPr sz="21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>
                              <a:solidFill>
                                <a:schemeClr val="dk1"/>
                              </a:solidFill>
                            </a:rPr>
                            <a:t>0.4</a:t>
                          </a:r>
                          <a:endParaRPr sz="21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>
                              <a:solidFill>
                                <a:schemeClr val="dk1"/>
                              </a:solidFill>
                            </a:rPr>
                            <a:t>0.2</a:t>
                          </a:r>
                          <a:endParaRPr sz="21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33149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" sz="2100" u="none" strike="noStrike" cap="none" dirty="0">
                              <a:solidFill>
                                <a:schemeClr val="dk1"/>
                              </a:solidFill>
                            </a:rPr>
                            <a:t>0.0</a:t>
                          </a:r>
                          <a:endParaRPr sz="21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  <p:grpSp>
            <p:nvGrpSpPr>
              <p:cNvPr id="52" name="Google Shape;134;p4">
                <a:extLst>
                  <a:ext uri="{FF2B5EF4-FFF2-40B4-BE49-F238E27FC236}">
                    <a16:creationId xmlns:a16="http://schemas.microsoft.com/office/drawing/2014/main" id="{AC0A5507-D2AE-4D5C-8540-B74434AA1A2D}"/>
                  </a:ext>
                </a:extLst>
              </p:cNvPr>
              <p:cNvGrpSpPr/>
              <p:nvPr/>
            </p:nvGrpSpPr>
            <p:grpSpPr>
              <a:xfrm>
                <a:off x="6648456" y="18491656"/>
                <a:ext cx="4789700" cy="3415534"/>
                <a:chOff x="13153520" y="6841479"/>
                <a:chExt cx="4694232" cy="3568068"/>
              </a:xfrm>
            </p:grpSpPr>
            <p:pic>
              <p:nvPicPr>
                <p:cNvPr id="53" name="Google Shape;135;p4" descr="Logo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979534DA-4A0C-42E3-ABC7-875E9593CDB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l="9420" b="5686"/>
                <a:stretch/>
              </p:blipFill>
              <p:spPr>
                <a:xfrm>
                  <a:off x="13153520" y="6841479"/>
                  <a:ext cx="4694232" cy="356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136;p4">
                  <a:extLst>
                    <a:ext uri="{FF2B5EF4-FFF2-40B4-BE49-F238E27FC236}">
                      <a16:creationId xmlns:a16="http://schemas.microsoft.com/office/drawing/2014/main" id="{F96C36E0-DF41-4F68-AEAF-8F9C76C2D8F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7123156" y="7027747"/>
                  <a:ext cx="590632" cy="8554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7" name="Google Shape;139;p4">
                <a:extLst>
                  <a:ext uri="{FF2B5EF4-FFF2-40B4-BE49-F238E27FC236}">
                    <a16:creationId xmlns:a16="http://schemas.microsoft.com/office/drawing/2014/main" id="{B276F76E-5D61-4F34-B278-DA61E6027B1D}"/>
                  </a:ext>
                </a:extLst>
              </p:cNvPr>
              <p:cNvSpPr txBox="1"/>
              <p:nvPr/>
            </p:nvSpPr>
            <p:spPr>
              <a:xfrm>
                <a:off x="-579019" y="13377584"/>
                <a:ext cx="2481543" cy="531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49984" rIns="99991" bIns="49984" anchor="t" anchorCtr="0">
                <a:spAutoFit/>
              </a:bodyPr>
              <a:lstStyle/>
              <a:p>
                <a:pPr>
                  <a:buSzPts val="2406"/>
                </a:pPr>
                <a:r>
                  <a:rPr lang="en" sz="2800" b="1" dirty="0"/>
                  <a:t>C</a:t>
                </a:r>
                <a:endParaRPr sz="2800" dirty="0"/>
              </a:p>
            </p:txBody>
          </p:sp>
          <p:graphicFrame>
            <p:nvGraphicFramePr>
              <p:cNvPr id="58" name="Google Shape;140;p4">
                <a:extLst>
                  <a:ext uri="{FF2B5EF4-FFF2-40B4-BE49-F238E27FC236}">
                    <a16:creationId xmlns:a16="http://schemas.microsoft.com/office/drawing/2014/main" id="{89841EE4-64ED-4006-8903-B1E791C7CD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1646129"/>
                  </p:ext>
                </p:extLst>
              </p:nvPr>
            </p:nvGraphicFramePr>
            <p:xfrm>
              <a:off x="12009497" y="14434164"/>
              <a:ext cx="605753" cy="1539272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5557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2166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" sz="2000" b="1" u="none" strike="noStrike" cap="none">
                              <a:solidFill>
                                <a:schemeClr val="dk1"/>
                              </a:solidFill>
                            </a:rPr>
                            <a:t>A</a:t>
                          </a:r>
                          <a:endParaRPr sz="1600" u="none" strike="noStrike" cap="none"/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166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" sz="2000" b="1" u="none" strike="noStrike" cap="none" dirty="0"/>
                            <a:t>T</a:t>
                          </a:r>
                          <a:endParaRPr sz="1600" u="none" strike="noStrike" cap="none" dirty="0"/>
                        </a:p>
                      </a:txBody>
                      <a:tcPr marL="80019" marR="80019" marT="40009" marB="40009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166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" sz="2000" b="1" u="none" strike="noStrike" cap="none"/>
                            <a:t>G</a:t>
                          </a:r>
                          <a:endParaRPr sz="1600" u="none" strike="noStrike" cap="none"/>
                        </a:p>
                      </a:txBody>
                      <a:tcPr marL="80019" marR="80019" marT="40009" marB="40009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2166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" sz="2000" b="1" u="none" strike="noStrike" cap="none" dirty="0"/>
                            <a:t>C</a:t>
                          </a:r>
                          <a:endParaRPr sz="1600" u="none" strike="noStrike" cap="none" dirty="0"/>
                        </a:p>
                      </a:txBody>
                      <a:tcPr marL="80019" marR="80019" marT="40009" marB="40009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59" name="Google Shape;141;p4">
                <a:extLst>
                  <a:ext uri="{FF2B5EF4-FFF2-40B4-BE49-F238E27FC236}">
                    <a16:creationId xmlns:a16="http://schemas.microsoft.com/office/drawing/2014/main" id="{8AEE6611-81BC-4DD5-A777-077620239FE9}"/>
                  </a:ext>
                </a:extLst>
              </p:cNvPr>
              <p:cNvGrpSpPr/>
              <p:nvPr/>
            </p:nvGrpSpPr>
            <p:grpSpPr>
              <a:xfrm>
                <a:off x="11685439" y="14542272"/>
                <a:ext cx="255224" cy="1319940"/>
                <a:chOff x="2267227" y="11599815"/>
                <a:chExt cx="250137" cy="1378889"/>
              </a:xfrm>
            </p:grpSpPr>
            <p:sp>
              <p:nvSpPr>
                <p:cNvPr id="60" name="Google Shape;142;p4">
                  <a:extLst>
                    <a:ext uri="{FF2B5EF4-FFF2-40B4-BE49-F238E27FC236}">
                      <a16:creationId xmlns:a16="http://schemas.microsoft.com/office/drawing/2014/main" id="{33E1B56B-7341-40B7-90F6-4181F8AEBFEC}"/>
                    </a:ext>
                  </a:extLst>
                </p:cNvPr>
                <p:cNvSpPr/>
                <p:nvPr/>
              </p:nvSpPr>
              <p:spPr>
                <a:xfrm>
                  <a:off x="2267227" y="11599815"/>
                  <a:ext cx="250137" cy="255176"/>
                </a:xfrm>
                <a:prstGeom prst="rect">
                  <a:avLst/>
                </a:prstGeom>
                <a:solidFill>
                  <a:srgbClr val="0000FF"/>
                </a:solidFill>
                <a:ln w="25400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9997" tIns="39988" rIns="79997" bIns="39988" anchor="ctr" anchorCtr="0">
                  <a:noAutofit/>
                </a:bodyPr>
                <a:lstStyle/>
                <a:p>
                  <a:pPr algn="ctr">
                    <a:buSzPts val="1100"/>
                  </a:pPr>
                  <a:endParaRPr sz="963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1" name="Google Shape;143;p4">
                  <a:extLst>
                    <a:ext uri="{FF2B5EF4-FFF2-40B4-BE49-F238E27FC236}">
                      <a16:creationId xmlns:a16="http://schemas.microsoft.com/office/drawing/2014/main" id="{575D7FC9-1A2C-41CF-8DF2-A2C0CE76F882}"/>
                    </a:ext>
                  </a:extLst>
                </p:cNvPr>
                <p:cNvSpPr/>
                <p:nvPr/>
              </p:nvSpPr>
              <p:spPr>
                <a:xfrm>
                  <a:off x="2267227" y="11974384"/>
                  <a:ext cx="250137" cy="255176"/>
                </a:xfrm>
                <a:prstGeom prst="rect">
                  <a:avLst/>
                </a:prstGeom>
                <a:solidFill>
                  <a:srgbClr val="FFA500"/>
                </a:solidFill>
                <a:ln w="25400" cap="flat" cmpd="sng">
                  <a:solidFill>
                    <a:srgbClr val="FFA5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9997" tIns="39988" rIns="79997" bIns="39988" anchor="ctr" anchorCtr="0">
                  <a:noAutofit/>
                </a:bodyPr>
                <a:lstStyle/>
                <a:p>
                  <a:pPr algn="ctr">
                    <a:buSzPts val="1100"/>
                  </a:pPr>
                  <a:endParaRPr sz="963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2" name="Google Shape;144;p4">
                  <a:extLst>
                    <a:ext uri="{FF2B5EF4-FFF2-40B4-BE49-F238E27FC236}">
                      <a16:creationId xmlns:a16="http://schemas.microsoft.com/office/drawing/2014/main" id="{549B7670-3E43-4CB7-A920-AFF90A529165}"/>
                    </a:ext>
                  </a:extLst>
                </p:cNvPr>
                <p:cNvSpPr/>
                <p:nvPr/>
              </p:nvSpPr>
              <p:spPr>
                <a:xfrm>
                  <a:off x="2267227" y="12348955"/>
                  <a:ext cx="250137" cy="255176"/>
                </a:xfrm>
                <a:prstGeom prst="rect">
                  <a:avLst/>
                </a:prstGeom>
                <a:solidFill>
                  <a:srgbClr val="008000"/>
                </a:solidFill>
                <a:ln w="25400" cap="flat" cmpd="sng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9997" tIns="39988" rIns="79997" bIns="39988" anchor="ctr" anchorCtr="0">
                  <a:noAutofit/>
                </a:bodyPr>
                <a:lstStyle/>
                <a:p>
                  <a:pPr algn="ctr">
                    <a:buSzPts val="1100"/>
                  </a:pPr>
                  <a:endParaRPr sz="963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3" name="Google Shape;145;p4">
                  <a:extLst>
                    <a:ext uri="{FF2B5EF4-FFF2-40B4-BE49-F238E27FC236}">
                      <a16:creationId xmlns:a16="http://schemas.microsoft.com/office/drawing/2014/main" id="{AAA0D966-A2E3-4561-B56F-F406E80A95E6}"/>
                    </a:ext>
                  </a:extLst>
                </p:cNvPr>
                <p:cNvSpPr/>
                <p:nvPr/>
              </p:nvSpPr>
              <p:spPr>
                <a:xfrm>
                  <a:off x="2267227" y="12723528"/>
                  <a:ext cx="250137" cy="255176"/>
                </a:xfrm>
                <a:prstGeom prst="rect">
                  <a:avLst/>
                </a:prstGeom>
                <a:solidFill>
                  <a:srgbClr val="FF0000"/>
                </a:solidFill>
                <a:ln w="254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79997" tIns="39988" rIns="79997" bIns="39988" anchor="ctr" anchorCtr="0">
                  <a:noAutofit/>
                </a:bodyPr>
                <a:lstStyle/>
                <a:p>
                  <a:pPr algn="ctr">
                    <a:buSzPts val="1100"/>
                  </a:pPr>
                  <a:endParaRPr sz="963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B2B2-650E-49F4-A31D-563A4D528B44}"/>
              </a:ext>
            </a:extLst>
          </p:cNvPr>
          <p:cNvGrpSpPr/>
          <p:nvPr/>
        </p:nvGrpSpPr>
        <p:grpSpPr>
          <a:xfrm>
            <a:off x="404944" y="5686334"/>
            <a:ext cx="11316874" cy="9862698"/>
            <a:chOff x="9161098" y="855175"/>
            <a:chExt cx="8709832" cy="7835211"/>
          </a:xfrm>
        </p:grpSpPr>
        <p:graphicFrame>
          <p:nvGraphicFramePr>
            <p:cNvPr id="21" name="Google Shape;136;p5">
              <a:extLst>
                <a:ext uri="{FF2B5EF4-FFF2-40B4-BE49-F238E27FC236}">
                  <a16:creationId xmlns:a16="http://schemas.microsoft.com/office/drawing/2014/main" id="{49CC26FD-D782-480C-B727-5FEFCAED24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389204"/>
                </p:ext>
              </p:extLst>
            </p:nvPr>
          </p:nvGraphicFramePr>
          <p:xfrm>
            <a:off x="10191996" y="1560485"/>
            <a:ext cx="3500595" cy="314792"/>
          </p:xfrm>
          <a:graphic>
            <a:graphicData uri="http://schemas.openxmlformats.org/drawingml/2006/table">
              <a:tbl>
                <a:tblPr>
                  <a:noFill/>
                  <a:tableStyleId>{7217318E-59E4-4F44-AF13-A4EE993AA7B6}</a:tableStyleId>
                </a:tblPr>
                <a:tblGrid>
                  <a:gridCol w="120671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674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37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37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916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0.0001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0.003</a:t>
                        </a:r>
                        <a:endParaRPr sz="2000" u="none" strike="noStrike" cap="none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0.004</a:t>
                        </a:r>
                        <a:endParaRPr sz="2000" u="none" strike="noStrike" cap="none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0.007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2" name="Google Shape;137;p5">
              <a:extLst>
                <a:ext uri="{FF2B5EF4-FFF2-40B4-BE49-F238E27FC236}">
                  <a16:creationId xmlns:a16="http://schemas.microsoft.com/office/drawing/2014/main" id="{75894427-73DD-4C30-A086-736A16690A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12438368"/>
                </p:ext>
              </p:extLst>
            </p:nvPr>
          </p:nvGraphicFramePr>
          <p:xfrm>
            <a:off x="14229897" y="1574375"/>
            <a:ext cx="3489408" cy="314792"/>
          </p:xfrm>
          <a:graphic>
            <a:graphicData uri="http://schemas.openxmlformats.org/drawingml/2006/table">
              <a:tbl>
                <a:tblPr>
                  <a:noFill/>
                  <a:tableStyleId>{7217318E-59E4-4F44-AF13-A4EE993AA7B6}</a:tableStyleId>
                </a:tblPr>
                <a:tblGrid>
                  <a:gridCol w="11941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27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3346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3346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916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0.0001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0.003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0.004</a:t>
                        </a:r>
                        <a:endParaRPr sz="2000" u="none" strike="noStrike" cap="none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0.007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" name="Google Shape;138;p5">
              <a:extLst>
                <a:ext uri="{FF2B5EF4-FFF2-40B4-BE49-F238E27FC236}">
                  <a16:creationId xmlns:a16="http://schemas.microsoft.com/office/drawing/2014/main" id="{60703EBC-FF01-4F99-B789-4E7836EE53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95856708"/>
                </p:ext>
              </p:extLst>
            </p:nvPr>
          </p:nvGraphicFramePr>
          <p:xfrm>
            <a:off x="10286158" y="5217912"/>
            <a:ext cx="3443370" cy="314792"/>
          </p:xfrm>
          <a:graphic>
            <a:graphicData uri="http://schemas.openxmlformats.org/drawingml/2006/table">
              <a:tbl>
                <a:tblPr>
                  <a:noFill/>
                  <a:tableStyleId>{7217318E-59E4-4F44-AF13-A4EE993AA7B6}</a:tableStyleId>
                </a:tblPr>
                <a:tblGrid>
                  <a:gridCol w="12436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580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539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1851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916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0.0001</a:t>
                        </a:r>
                        <a:endParaRPr sz="2000" u="none" strike="noStrike" cap="none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0.003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0.004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0.008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5AEE98-3241-4DEA-8854-B1D220EE83DA}"/>
                </a:ext>
              </a:extLst>
            </p:cNvPr>
            <p:cNvGrpSpPr/>
            <p:nvPr/>
          </p:nvGrpSpPr>
          <p:grpSpPr>
            <a:xfrm>
              <a:off x="10061332" y="1817290"/>
              <a:ext cx="7809598" cy="6459630"/>
              <a:chOff x="10370206" y="721912"/>
              <a:chExt cx="7809598" cy="6641985"/>
            </a:xfrm>
          </p:grpSpPr>
          <p:pic>
            <p:nvPicPr>
              <p:cNvPr id="20" name="Google Shape;135;p5">
                <a:extLst>
                  <a:ext uri="{FF2B5EF4-FFF2-40B4-BE49-F238E27FC236}">
                    <a16:creationId xmlns:a16="http://schemas.microsoft.com/office/drawing/2014/main" id="{AFC753D9-ACA8-4180-B736-76C78C87C087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l="11109" t="11452" r="9088" b="9592"/>
              <a:stretch/>
            </p:blipFill>
            <p:spPr>
              <a:xfrm>
                <a:off x="10397567" y="4511322"/>
                <a:ext cx="3695975" cy="2852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33;p5">
                <a:extLst>
                  <a:ext uri="{FF2B5EF4-FFF2-40B4-BE49-F238E27FC236}">
                    <a16:creationId xmlns:a16="http://schemas.microsoft.com/office/drawing/2014/main" id="{8DC87B1B-733D-4761-9737-094A10F658D4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 l="11859" t="13924" b="13046"/>
              <a:stretch/>
            </p:blipFill>
            <p:spPr>
              <a:xfrm>
                <a:off x="10370206" y="721912"/>
                <a:ext cx="3775725" cy="29062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34;p5">
                <a:extLst>
                  <a:ext uri="{FF2B5EF4-FFF2-40B4-BE49-F238E27FC236}">
                    <a16:creationId xmlns:a16="http://schemas.microsoft.com/office/drawing/2014/main" id="{EEF40DD7-C521-43F1-9248-879CFDC0DC5A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l="11287" t="10491" r="7857" b="9462"/>
              <a:stretch/>
            </p:blipFill>
            <p:spPr>
              <a:xfrm>
                <a:off x="14490435" y="740146"/>
                <a:ext cx="3689369" cy="28714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139;p5">
                <a:extLst>
                  <a:ext uri="{FF2B5EF4-FFF2-40B4-BE49-F238E27FC236}">
                    <a16:creationId xmlns:a16="http://schemas.microsoft.com/office/drawing/2014/main" id="{ED0CF0AD-54C8-45AF-9C7E-D405F4D067C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l="12213" t="11452" r="8215" b="9071"/>
              <a:stretch/>
            </p:blipFill>
            <p:spPr>
              <a:xfrm>
                <a:off x="14532310" y="4492494"/>
                <a:ext cx="3647493" cy="28714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aphicFrame>
          <p:nvGraphicFramePr>
            <p:cNvPr id="25" name="Google Shape;140;p5">
              <a:extLst>
                <a:ext uri="{FF2B5EF4-FFF2-40B4-BE49-F238E27FC236}">
                  <a16:creationId xmlns:a16="http://schemas.microsoft.com/office/drawing/2014/main" id="{3BE33AD3-9F4B-4980-BA2D-77384EBBB1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8567054"/>
                </p:ext>
              </p:extLst>
            </p:nvPr>
          </p:nvGraphicFramePr>
          <p:xfrm>
            <a:off x="14388827" y="5198622"/>
            <a:ext cx="3443371" cy="314792"/>
          </p:xfrm>
          <a:graphic>
            <a:graphicData uri="http://schemas.openxmlformats.org/drawingml/2006/table">
              <a:tbl>
                <a:tblPr>
                  <a:noFill/>
                  <a:tableStyleId>{7217318E-59E4-4F44-AF13-A4EE993AA7B6}</a:tableStyleId>
                </a:tblPr>
                <a:tblGrid>
                  <a:gridCol w="12635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4598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4600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1851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916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0.0006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0.010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/>
                          <a:t>0.011</a:t>
                        </a:r>
                        <a:endParaRPr sz="2000" u="none" strike="noStrike" cap="none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2000" u="none" strike="noStrike" cap="none" dirty="0"/>
                          <a:t>0.016</a:t>
                        </a:r>
                        <a:endParaRPr sz="2000" u="none" strike="noStrike" cap="none" dirty="0"/>
                      </a:p>
                    </a:txBody>
                    <a:tcPr marL="91450" marR="91450" marT="45725" marB="457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6" name="Google Shape;141;p5">
              <a:extLst>
                <a:ext uri="{FF2B5EF4-FFF2-40B4-BE49-F238E27FC236}">
                  <a16:creationId xmlns:a16="http://schemas.microsoft.com/office/drawing/2014/main" id="{EC365679-882D-4345-A732-31404F509C6A}"/>
                </a:ext>
              </a:extLst>
            </p:cNvPr>
            <p:cNvSpPr txBox="1"/>
            <p:nvPr/>
          </p:nvSpPr>
          <p:spPr>
            <a:xfrm>
              <a:off x="10082855" y="1146883"/>
              <a:ext cx="3500608" cy="453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400" b="1" dirty="0">
                  <a:solidFill>
                    <a:schemeClr val="dk1"/>
                  </a:solidFill>
                </a:rPr>
                <a:t>UMI groups with p-m</a:t>
              </a:r>
              <a:r>
                <a:rPr lang="en" sz="2400" b="1" baseline="30000" dirty="0">
                  <a:solidFill>
                    <a:schemeClr val="dk1"/>
                  </a:solidFill>
                </a:rPr>
                <a:t>5</a:t>
              </a:r>
              <a:r>
                <a:rPr lang="en" sz="2400" b="1" dirty="0">
                  <a:solidFill>
                    <a:schemeClr val="dk1"/>
                  </a:solidFill>
                </a:rPr>
                <a:t>C</a:t>
              </a:r>
              <a:endParaRPr sz="2400" b="1" dirty="0"/>
            </a:p>
          </p:txBody>
        </p:sp>
        <p:sp>
          <p:nvSpPr>
            <p:cNvPr id="27" name="Google Shape;142;p5">
              <a:extLst>
                <a:ext uri="{FF2B5EF4-FFF2-40B4-BE49-F238E27FC236}">
                  <a16:creationId xmlns:a16="http://schemas.microsoft.com/office/drawing/2014/main" id="{2FDBD3E2-9192-462A-9169-15447A81C6F3}"/>
                </a:ext>
              </a:extLst>
            </p:cNvPr>
            <p:cNvSpPr txBox="1"/>
            <p:nvPr/>
          </p:nvSpPr>
          <p:spPr>
            <a:xfrm>
              <a:off x="10461701" y="4819731"/>
              <a:ext cx="2961198" cy="453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400" b="1" dirty="0">
                  <a:solidFill>
                    <a:schemeClr val="dk1"/>
                  </a:solidFill>
                </a:rPr>
                <a:t>UMI groups with “G”</a:t>
              </a:r>
              <a:endParaRPr sz="2400" b="1" dirty="0"/>
            </a:p>
          </p:txBody>
        </p:sp>
        <p:sp>
          <p:nvSpPr>
            <p:cNvPr id="28" name="Google Shape;143;p5">
              <a:extLst>
                <a:ext uri="{FF2B5EF4-FFF2-40B4-BE49-F238E27FC236}">
                  <a16:creationId xmlns:a16="http://schemas.microsoft.com/office/drawing/2014/main" id="{8E8A1A3D-9505-4F2C-AA09-76C0E9274D8D}"/>
                </a:ext>
              </a:extLst>
            </p:cNvPr>
            <p:cNvSpPr txBox="1"/>
            <p:nvPr/>
          </p:nvSpPr>
          <p:spPr>
            <a:xfrm>
              <a:off x="14454254" y="4819731"/>
              <a:ext cx="2994199" cy="453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400" b="1" dirty="0">
                  <a:solidFill>
                    <a:schemeClr val="dk1"/>
                  </a:solidFill>
                </a:rPr>
                <a:t>UMI groups with “A”</a:t>
              </a:r>
              <a:endParaRPr sz="2400" b="1" dirty="0"/>
            </a:p>
          </p:txBody>
        </p:sp>
        <p:sp>
          <p:nvSpPr>
            <p:cNvPr id="29" name="Google Shape;144;p5">
              <a:extLst>
                <a:ext uri="{FF2B5EF4-FFF2-40B4-BE49-F238E27FC236}">
                  <a16:creationId xmlns:a16="http://schemas.microsoft.com/office/drawing/2014/main" id="{5FC9D489-CE5A-4677-8B5A-AEEBC04CB5CA}"/>
                </a:ext>
              </a:extLst>
            </p:cNvPr>
            <p:cNvSpPr txBox="1"/>
            <p:nvPr/>
          </p:nvSpPr>
          <p:spPr>
            <a:xfrm>
              <a:off x="14388827" y="1170440"/>
              <a:ext cx="3125054" cy="453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400" b="1" dirty="0">
                  <a:solidFill>
                    <a:schemeClr val="dk1"/>
                  </a:solidFill>
                </a:rPr>
                <a:t>UMI groups with “T”</a:t>
              </a:r>
              <a:endParaRPr sz="2400" b="1" dirty="0"/>
            </a:p>
          </p:txBody>
        </p:sp>
        <p:sp>
          <p:nvSpPr>
            <p:cNvPr id="30" name="Google Shape;145;p5">
              <a:extLst>
                <a:ext uri="{FF2B5EF4-FFF2-40B4-BE49-F238E27FC236}">
                  <a16:creationId xmlns:a16="http://schemas.microsoft.com/office/drawing/2014/main" id="{4DB9BC11-AC03-4E4A-95E9-647703E0331D}"/>
                </a:ext>
              </a:extLst>
            </p:cNvPr>
            <p:cNvSpPr txBox="1"/>
            <p:nvPr/>
          </p:nvSpPr>
          <p:spPr>
            <a:xfrm rot="16200000">
              <a:off x="6926831" y="4672460"/>
              <a:ext cx="5117596" cy="487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800" dirty="0">
                  <a:solidFill>
                    <a:schemeClr val="dk1"/>
                  </a:solidFill>
                </a:rPr>
                <a:t>Number of Occurances</a:t>
              </a:r>
              <a:endParaRPr sz="2800" dirty="0"/>
            </a:p>
          </p:txBody>
        </p:sp>
        <p:sp>
          <p:nvSpPr>
            <p:cNvPr id="31" name="Google Shape;146;p5">
              <a:extLst>
                <a:ext uri="{FF2B5EF4-FFF2-40B4-BE49-F238E27FC236}">
                  <a16:creationId xmlns:a16="http://schemas.microsoft.com/office/drawing/2014/main" id="{7A7ECA1D-8F40-4EF7-B109-E213FEF4CF20}"/>
                </a:ext>
              </a:extLst>
            </p:cNvPr>
            <p:cNvSpPr txBox="1"/>
            <p:nvPr/>
          </p:nvSpPr>
          <p:spPr>
            <a:xfrm>
              <a:off x="9161098" y="855175"/>
              <a:ext cx="1543637" cy="422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49984" rIns="99991" bIns="49984" anchor="t" anchorCtr="0">
              <a:spAutoFit/>
            </a:bodyPr>
            <a:lstStyle/>
            <a:p>
              <a:pPr>
                <a:buSzPts val="2406"/>
              </a:pPr>
              <a:r>
                <a:rPr lang="en-US" sz="2800" b="1" dirty="0"/>
                <a:t>B</a:t>
              </a:r>
              <a:endParaRPr sz="2800" dirty="0"/>
            </a:p>
          </p:txBody>
        </p:sp>
        <p:sp>
          <p:nvSpPr>
            <p:cNvPr id="69" name="Google Shape;122;p4">
              <a:extLst>
                <a:ext uri="{FF2B5EF4-FFF2-40B4-BE49-F238E27FC236}">
                  <a16:creationId xmlns:a16="http://schemas.microsoft.com/office/drawing/2014/main" id="{2E24E9A3-B734-4492-BE48-0B16E257F564}"/>
                </a:ext>
              </a:extLst>
            </p:cNvPr>
            <p:cNvSpPr txBox="1"/>
            <p:nvPr/>
          </p:nvSpPr>
          <p:spPr>
            <a:xfrm>
              <a:off x="10083836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MT-A</a:t>
              </a:r>
              <a:endParaRPr sz="2000" dirty="0"/>
            </a:p>
          </p:txBody>
        </p:sp>
        <p:sp>
          <p:nvSpPr>
            <p:cNvPr id="70" name="Google Shape;123;p4">
              <a:extLst>
                <a:ext uri="{FF2B5EF4-FFF2-40B4-BE49-F238E27FC236}">
                  <a16:creationId xmlns:a16="http://schemas.microsoft.com/office/drawing/2014/main" id="{C342235F-2962-4043-9857-0FE2AA81122F}"/>
                </a:ext>
              </a:extLst>
            </p:cNvPr>
            <p:cNvSpPr txBox="1"/>
            <p:nvPr/>
          </p:nvSpPr>
          <p:spPr>
            <a:xfrm>
              <a:off x="11020399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MT-B</a:t>
              </a:r>
              <a:endParaRPr sz="2000" dirty="0"/>
            </a:p>
          </p:txBody>
        </p:sp>
        <p:sp>
          <p:nvSpPr>
            <p:cNvPr id="71" name="Google Shape;124;p4">
              <a:extLst>
                <a:ext uri="{FF2B5EF4-FFF2-40B4-BE49-F238E27FC236}">
                  <a16:creationId xmlns:a16="http://schemas.microsoft.com/office/drawing/2014/main" id="{C978D160-982F-4BF0-92A1-EBCAB2CE770E}"/>
                </a:ext>
              </a:extLst>
            </p:cNvPr>
            <p:cNvSpPr txBox="1"/>
            <p:nvPr/>
          </p:nvSpPr>
          <p:spPr>
            <a:xfrm>
              <a:off x="11924107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MT-C</a:t>
              </a:r>
              <a:endParaRPr sz="2000" dirty="0"/>
            </a:p>
          </p:txBody>
        </p:sp>
        <p:sp>
          <p:nvSpPr>
            <p:cNvPr id="72" name="Google Shape;125;p4">
              <a:extLst>
                <a:ext uri="{FF2B5EF4-FFF2-40B4-BE49-F238E27FC236}">
                  <a16:creationId xmlns:a16="http://schemas.microsoft.com/office/drawing/2014/main" id="{F25B91E9-D5EA-4269-9334-6FC8B0354395}"/>
                </a:ext>
              </a:extLst>
            </p:cNvPr>
            <p:cNvSpPr txBox="1"/>
            <p:nvPr/>
          </p:nvSpPr>
          <p:spPr>
            <a:xfrm>
              <a:off x="12817439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MT-D</a:t>
              </a:r>
              <a:endParaRPr sz="2000" dirty="0"/>
            </a:p>
          </p:txBody>
        </p:sp>
        <p:sp>
          <p:nvSpPr>
            <p:cNvPr id="73" name="Google Shape;122;p4">
              <a:extLst>
                <a:ext uri="{FF2B5EF4-FFF2-40B4-BE49-F238E27FC236}">
                  <a16:creationId xmlns:a16="http://schemas.microsoft.com/office/drawing/2014/main" id="{CAD1BB0D-6083-4B2F-BFB9-0CD7F68A546F}"/>
                </a:ext>
              </a:extLst>
            </p:cNvPr>
            <p:cNvSpPr txBox="1"/>
            <p:nvPr/>
          </p:nvSpPr>
          <p:spPr>
            <a:xfrm>
              <a:off x="14205462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MT-A</a:t>
              </a:r>
              <a:endParaRPr sz="2000" dirty="0"/>
            </a:p>
          </p:txBody>
        </p:sp>
        <p:sp>
          <p:nvSpPr>
            <p:cNvPr id="74" name="Google Shape;123;p4">
              <a:extLst>
                <a:ext uri="{FF2B5EF4-FFF2-40B4-BE49-F238E27FC236}">
                  <a16:creationId xmlns:a16="http://schemas.microsoft.com/office/drawing/2014/main" id="{77F4A398-9D2A-4549-9381-E09CD9DCEBF9}"/>
                </a:ext>
              </a:extLst>
            </p:cNvPr>
            <p:cNvSpPr txBox="1"/>
            <p:nvPr/>
          </p:nvSpPr>
          <p:spPr>
            <a:xfrm>
              <a:off x="15098040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MT-B</a:t>
              </a:r>
              <a:endParaRPr sz="2000" dirty="0"/>
            </a:p>
          </p:txBody>
        </p:sp>
        <p:sp>
          <p:nvSpPr>
            <p:cNvPr id="75" name="Google Shape;124;p4">
              <a:extLst>
                <a:ext uri="{FF2B5EF4-FFF2-40B4-BE49-F238E27FC236}">
                  <a16:creationId xmlns:a16="http://schemas.microsoft.com/office/drawing/2014/main" id="{8C7117A2-D1CC-4863-84E5-A9BE22F892D7}"/>
                </a:ext>
              </a:extLst>
            </p:cNvPr>
            <p:cNvSpPr txBox="1"/>
            <p:nvPr/>
          </p:nvSpPr>
          <p:spPr>
            <a:xfrm>
              <a:off x="15987085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MT-C</a:t>
              </a:r>
              <a:endParaRPr sz="2000" dirty="0"/>
            </a:p>
          </p:txBody>
        </p:sp>
        <p:sp>
          <p:nvSpPr>
            <p:cNvPr id="76" name="Google Shape;125;p4">
              <a:extLst>
                <a:ext uri="{FF2B5EF4-FFF2-40B4-BE49-F238E27FC236}">
                  <a16:creationId xmlns:a16="http://schemas.microsoft.com/office/drawing/2014/main" id="{241D4A3B-4E1F-4BB4-B343-8701CB210018}"/>
                </a:ext>
              </a:extLst>
            </p:cNvPr>
            <p:cNvSpPr txBox="1"/>
            <p:nvPr/>
          </p:nvSpPr>
          <p:spPr>
            <a:xfrm>
              <a:off x="16860863" y="8285456"/>
              <a:ext cx="972440" cy="404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991" tIns="99991" rIns="99991" bIns="99991" anchor="t" anchorCtr="0">
              <a:spAutoFit/>
            </a:bodyPr>
            <a:lstStyle/>
            <a:p>
              <a:pPr algn="ctr">
                <a:buSzPts val="2400"/>
              </a:pPr>
              <a:r>
                <a:rPr lang="en" sz="2000" dirty="0">
                  <a:solidFill>
                    <a:schemeClr val="dk1"/>
                  </a:solidFill>
                </a:rPr>
                <a:t>MT-D</a:t>
              </a:r>
              <a:endParaRPr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C08114-D40D-4EEE-93FE-7C71F3AEBE04}"/>
              </a:ext>
            </a:extLst>
          </p:cNvPr>
          <p:cNvGrpSpPr/>
          <p:nvPr/>
        </p:nvGrpSpPr>
        <p:grpSpPr>
          <a:xfrm>
            <a:off x="13127238" y="12756803"/>
            <a:ext cx="8818362" cy="12336104"/>
            <a:chOff x="19547968" y="10664374"/>
            <a:chExt cx="8191078" cy="12336104"/>
          </a:xfrm>
        </p:grpSpPr>
        <p:sp>
          <p:nvSpPr>
            <p:cNvPr id="79" name="Google Shape;166;p1">
              <a:extLst>
                <a:ext uri="{FF2B5EF4-FFF2-40B4-BE49-F238E27FC236}">
                  <a16:creationId xmlns:a16="http://schemas.microsoft.com/office/drawing/2014/main" id="{76C8D00E-2DC7-469A-A040-6875C7D90289}"/>
                </a:ext>
              </a:extLst>
            </p:cNvPr>
            <p:cNvSpPr txBox="1"/>
            <p:nvPr/>
          </p:nvSpPr>
          <p:spPr>
            <a:xfrm rot="16200000">
              <a:off x="17928299" y="15763783"/>
              <a:ext cx="3714587" cy="47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997" tIns="39988" rIns="79997" bIns="39988" anchor="t" anchorCtr="0">
              <a:spAutoFit/>
            </a:bodyPr>
            <a:lstStyle/>
            <a:p>
              <a:pPr algn="ctr">
                <a:buSzPts val="1800"/>
              </a:pPr>
              <a:r>
                <a:rPr lang="en" sz="2800" dirty="0"/>
                <a:t>Proportion of reads</a:t>
              </a:r>
              <a:endParaRPr sz="1800" dirty="0"/>
            </a:p>
          </p:txBody>
        </p:sp>
        <p:sp>
          <p:nvSpPr>
            <p:cNvPr id="80" name="Google Shape;177;p1">
              <a:extLst>
                <a:ext uri="{FF2B5EF4-FFF2-40B4-BE49-F238E27FC236}">
                  <a16:creationId xmlns:a16="http://schemas.microsoft.com/office/drawing/2014/main" id="{26F19D4A-F8AD-435F-BD6E-499B7222C3AA}"/>
                </a:ext>
              </a:extLst>
            </p:cNvPr>
            <p:cNvSpPr txBox="1"/>
            <p:nvPr/>
          </p:nvSpPr>
          <p:spPr>
            <a:xfrm>
              <a:off x="21077454" y="10664374"/>
              <a:ext cx="4014368" cy="450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997" tIns="39988" rIns="79997" bIns="39988" anchor="t" anchorCtr="0">
              <a:spAutoFit/>
            </a:bodyPr>
            <a:lstStyle/>
            <a:p>
              <a:pPr algn="ctr">
                <a:buSzPts val="1800"/>
              </a:pPr>
              <a:r>
                <a:rPr lang="en" sz="2400" dirty="0"/>
                <a:t>No deduplication</a:t>
              </a:r>
              <a:endParaRPr sz="1600" dirty="0"/>
            </a:p>
          </p:txBody>
        </p:sp>
        <p:pic>
          <p:nvPicPr>
            <p:cNvPr id="81" name="Google Shape;178;p1">
              <a:extLst>
                <a:ext uri="{FF2B5EF4-FFF2-40B4-BE49-F238E27FC236}">
                  <a16:creationId xmlns:a16="http://schemas.microsoft.com/office/drawing/2014/main" id="{A3540C08-ADB5-4DDC-AAA1-337F43CCFC96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 l="74817" r="-1184" b="66413"/>
            <a:stretch/>
          </p:blipFill>
          <p:spPr>
            <a:xfrm>
              <a:off x="25801215" y="10937533"/>
              <a:ext cx="1709588" cy="2094760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82" name="Google Shape;183;p1">
              <a:extLst>
                <a:ext uri="{FF2B5EF4-FFF2-40B4-BE49-F238E27FC236}">
                  <a16:creationId xmlns:a16="http://schemas.microsoft.com/office/drawing/2014/main" id="{A0C7B088-8697-4040-AD1E-3483CF24C9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3185626"/>
                </p:ext>
              </p:extLst>
            </p:nvPr>
          </p:nvGraphicFramePr>
          <p:xfrm>
            <a:off x="20184554" y="16375904"/>
            <a:ext cx="570678" cy="4886220"/>
          </p:xfrm>
          <a:graphic>
            <a:graphicData uri="http://schemas.openxmlformats.org/drawingml/2006/table">
              <a:tbl>
                <a:tblPr firstRow="1" bandRow="1">
                  <a:noFill/>
                  <a:tableStyleId>{2C11668F-811C-4B22-B6AD-C740A1F5833C}</a:tableStyleId>
                </a:tblPr>
                <a:tblGrid>
                  <a:gridCol w="61438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1.0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0.8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>
                            <a:solidFill>
                              <a:schemeClr val="dk1"/>
                            </a:solidFill>
                          </a:rPr>
                          <a:t>0.6</a:t>
                        </a:r>
                        <a:endParaRPr sz="14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>
                            <a:solidFill>
                              <a:schemeClr val="dk1"/>
                            </a:solidFill>
                          </a:rPr>
                          <a:t>0.4</a:t>
                        </a:r>
                        <a:endParaRPr sz="14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u="none" strike="noStrike" cap="none">
                            <a:solidFill>
                              <a:schemeClr val="dk1"/>
                            </a:solidFill>
                          </a:rPr>
                          <a:t>0.2</a:t>
                        </a:r>
                        <a:endParaRPr sz="21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u="none" strike="noStrike" cap="none" dirty="0">
                            <a:solidFill>
                              <a:schemeClr val="dk1"/>
                            </a:solidFill>
                          </a:rPr>
                          <a:t>0.0</a:t>
                        </a:r>
                        <a:endParaRPr sz="21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9" name="Google Shape;190;p1">
              <a:extLst>
                <a:ext uri="{FF2B5EF4-FFF2-40B4-BE49-F238E27FC236}">
                  <a16:creationId xmlns:a16="http://schemas.microsoft.com/office/drawing/2014/main" id="{33887BF1-665E-4F49-A240-48D26B602BCB}"/>
                </a:ext>
              </a:extLst>
            </p:cNvPr>
            <p:cNvSpPr txBox="1"/>
            <p:nvPr/>
          </p:nvSpPr>
          <p:spPr>
            <a:xfrm rot="18675837">
              <a:off x="20915571" y="21758927"/>
              <a:ext cx="1819334" cy="468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MT-A</a:t>
              </a:r>
              <a:endParaRPr sz="2000" dirty="0"/>
            </a:p>
          </p:txBody>
        </p:sp>
        <p:sp>
          <p:nvSpPr>
            <p:cNvPr id="90" name="Google Shape;191;p1">
              <a:extLst>
                <a:ext uri="{FF2B5EF4-FFF2-40B4-BE49-F238E27FC236}">
                  <a16:creationId xmlns:a16="http://schemas.microsoft.com/office/drawing/2014/main" id="{95620366-8EC8-4BF9-A1D3-E44410C991B0}"/>
                </a:ext>
              </a:extLst>
            </p:cNvPr>
            <p:cNvSpPr txBox="1"/>
            <p:nvPr/>
          </p:nvSpPr>
          <p:spPr>
            <a:xfrm rot="18675837">
              <a:off x="21983497" y="21751653"/>
              <a:ext cx="1819337" cy="468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MT-B</a:t>
              </a:r>
              <a:endParaRPr sz="2000" dirty="0"/>
            </a:p>
          </p:txBody>
        </p:sp>
        <p:sp>
          <p:nvSpPr>
            <p:cNvPr id="91" name="Google Shape;192;p1">
              <a:extLst>
                <a:ext uri="{FF2B5EF4-FFF2-40B4-BE49-F238E27FC236}">
                  <a16:creationId xmlns:a16="http://schemas.microsoft.com/office/drawing/2014/main" id="{4AC4CC96-F12A-49C6-9D16-1BCD56CDA101}"/>
                </a:ext>
              </a:extLst>
            </p:cNvPr>
            <p:cNvSpPr txBox="1"/>
            <p:nvPr/>
          </p:nvSpPr>
          <p:spPr>
            <a:xfrm rot="18675837">
              <a:off x="22927387" y="21751653"/>
              <a:ext cx="1819334" cy="468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/>
                <a:t>MT-C</a:t>
              </a:r>
              <a:endParaRPr sz="2000"/>
            </a:p>
          </p:txBody>
        </p:sp>
        <p:sp>
          <p:nvSpPr>
            <p:cNvPr id="92" name="Google Shape;193;p1">
              <a:extLst>
                <a:ext uri="{FF2B5EF4-FFF2-40B4-BE49-F238E27FC236}">
                  <a16:creationId xmlns:a16="http://schemas.microsoft.com/office/drawing/2014/main" id="{0363834E-89D0-4698-B4FE-C7FB013933B9}"/>
                </a:ext>
              </a:extLst>
            </p:cNvPr>
            <p:cNvSpPr txBox="1"/>
            <p:nvPr/>
          </p:nvSpPr>
          <p:spPr>
            <a:xfrm rot="18675837">
              <a:off x="23942771" y="21751652"/>
              <a:ext cx="1819334" cy="468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MT-D</a:t>
              </a:r>
              <a:endParaRPr sz="2000" dirty="0"/>
            </a:p>
          </p:txBody>
        </p:sp>
        <p:sp>
          <p:nvSpPr>
            <p:cNvPr id="93" name="Google Shape;194;p1">
              <a:extLst>
                <a:ext uri="{FF2B5EF4-FFF2-40B4-BE49-F238E27FC236}">
                  <a16:creationId xmlns:a16="http://schemas.microsoft.com/office/drawing/2014/main" id="{29A1F540-9F13-4D9B-B32F-1CC9BD48EAEB}"/>
                </a:ext>
              </a:extLst>
            </p:cNvPr>
            <p:cNvSpPr txBox="1"/>
            <p:nvPr/>
          </p:nvSpPr>
          <p:spPr>
            <a:xfrm rot="18675211">
              <a:off x="19849625" y="21790123"/>
              <a:ext cx="1952058" cy="468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 RNAseq</a:t>
              </a:r>
              <a:endParaRPr sz="2000" dirty="0"/>
            </a:p>
          </p:txBody>
        </p:sp>
        <p:cxnSp>
          <p:nvCxnSpPr>
            <p:cNvPr id="103" name="Google Shape;204;p1">
              <a:extLst>
                <a:ext uri="{FF2B5EF4-FFF2-40B4-BE49-F238E27FC236}">
                  <a16:creationId xmlns:a16="http://schemas.microsoft.com/office/drawing/2014/main" id="{D8F2C9AD-A942-4E7E-9AAB-3CAB12D01826}"/>
                </a:ext>
              </a:extLst>
            </p:cNvPr>
            <p:cNvCxnSpPr/>
            <p:nvPr/>
          </p:nvCxnSpPr>
          <p:spPr>
            <a:xfrm>
              <a:off x="21148818" y="21181814"/>
              <a:ext cx="3704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206;p1">
              <a:extLst>
                <a:ext uri="{FF2B5EF4-FFF2-40B4-BE49-F238E27FC236}">
                  <a16:creationId xmlns:a16="http://schemas.microsoft.com/office/drawing/2014/main" id="{46878847-E430-4E25-B8F4-2BAD09842251}"/>
                </a:ext>
              </a:extLst>
            </p:cNvPr>
            <p:cNvCxnSpPr/>
            <p:nvPr/>
          </p:nvCxnSpPr>
          <p:spPr>
            <a:xfrm>
              <a:off x="22060101" y="21181814"/>
              <a:ext cx="3704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207;p1">
              <a:extLst>
                <a:ext uri="{FF2B5EF4-FFF2-40B4-BE49-F238E27FC236}">
                  <a16:creationId xmlns:a16="http://schemas.microsoft.com/office/drawing/2014/main" id="{9E534A6B-389C-4085-8502-5366B108B428}"/>
                </a:ext>
              </a:extLst>
            </p:cNvPr>
            <p:cNvCxnSpPr/>
            <p:nvPr/>
          </p:nvCxnSpPr>
          <p:spPr>
            <a:xfrm>
              <a:off x="23084639" y="21181814"/>
              <a:ext cx="3704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208;p1">
              <a:extLst>
                <a:ext uri="{FF2B5EF4-FFF2-40B4-BE49-F238E27FC236}">
                  <a16:creationId xmlns:a16="http://schemas.microsoft.com/office/drawing/2014/main" id="{895A7587-01DC-417D-AD0C-980B41AB0E76}"/>
                </a:ext>
              </a:extLst>
            </p:cNvPr>
            <p:cNvCxnSpPr/>
            <p:nvPr/>
          </p:nvCxnSpPr>
          <p:spPr>
            <a:xfrm>
              <a:off x="24080686" y="21181814"/>
              <a:ext cx="3704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209;p1">
              <a:extLst>
                <a:ext uri="{FF2B5EF4-FFF2-40B4-BE49-F238E27FC236}">
                  <a16:creationId xmlns:a16="http://schemas.microsoft.com/office/drawing/2014/main" id="{4F654C8D-F7CC-4043-AFC9-1BA84503A2B2}"/>
                </a:ext>
              </a:extLst>
            </p:cNvPr>
            <p:cNvCxnSpPr/>
            <p:nvPr/>
          </p:nvCxnSpPr>
          <p:spPr>
            <a:xfrm>
              <a:off x="25068398" y="21181814"/>
              <a:ext cx="3704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210;p1">
              <a:extLst>
                <a:ext uri="{FF2B5EF4-FFF2-40B4-BE49-F238E27FC236}">
                  <a16:creationId xmlns:a16="http://schemas.microsoft.com/office/drawing/2014/main" id="{3445BC2F-8609-4CF6-ACF5-9BD0B999A192}"/>
                </a:ext>
              </a:extLst>
            </p:cNvPr>
            <p:cNvSpPr txBox="1"/>
            <p:nvPr/>
          </p:nvSpPr>
          <p:spPr>
            <a:xfrm>
              <a:off x="25389355" y="10701833"/>
              <a:ext cx="2349691" cy="450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997" tIns="39988" rIns="79997" bIns="39988" anchor="t" anchorCtr="0">
              <a:spAutoFit/>
            </a:bodyPr>
            <a:lstStyle/>
            <a:p>
              <a:pPr algn="ctr">
                <a:buSzPts val="1800"/>
              </a:pPr>
              <a:r>
                <a:rPr lang="en" sz="2000" dirty="0"/>
                <a:t>p-m</a:t>
              </a:r>
              <a:r>
                <a:rPr lang="en" sz="2000" baseline="30000" dirty="0"/>
                <a:t>5</a:t>
              </a:r>
              <a:r>
                <a:rPr lang="en" sz="2000" dirty="0"/>
                <a:t>Cs per </a:t>
              </a:r>
              <a:r>
                <a:rPr lang="en" sz="2400" dirty="0"/>
                <a:t>read</a:t>
              </a:r>
              <a:endParaRPr sz="1800" dirty="0"/>
            </a:p>
          </p:txBody>
        </p:sp>
        <p:graphicFrame>
          <p:nvGraphicFramePr>
            <p:cNvPr id="138" name="Google Shape;183;p1">
              <a:extLst>
                <a:ext uri="{FF2B5EF4-FFF2-40B4-BE49-F238E27FC236}">
                  <a16:creationId xmlns:a16="http://schemas.microsoft.com/office/drawing/2014/main" id="{1D4AB3EE-D446-4DA1-85C4-1D068F50EA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690803"/>
                </p:ext>
              </p:extLst>
            </p:nvPr>
          </p:nvGraphicFramePr>
          <p:xfrm>
            <a:off x="20145359" y="11012895"/>
            <a:ext cx="570678" cy="4886220"/>
          </p:xfrm>
          <a:graphic>
            <a:graphicData uri="http://schemas.openxmlformats.org/drawingml/2006/table">
              <a:tbl>
                <a:tblPr firstRow="1" bandRow="1">
                  <a:noFill/>
                  <a:tableStyleId>{2C11668F-811C-4B22-B6AD-C740A1F5833C}</a:tableStyleId>
                </a:tblPr>
                <a:tblGrid>
                  <a:gridCol w="61438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1.0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0.8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>
                            <a:solidFill>
                              <a:schemeClr val="dk1"/>
                            </a:solidFill>
                          </a:rPr>
                          <a:t>0.6</a:t>
                        </a:r>
                        <a:endParaRPr sz="14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>
                            <a:solidFill>
                              <a:schemeClr val="dk1"/>
                            </a:solidFill>
                          </a:rPr>
                          <a:t>0.4</a:t>
                        </a:r>
                        <a:endParaRPr sz="14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u="none" strike="noStrike" cap="none">
                            <a:solidFill>
                              <a:schemeClr val="dk1"/>
                            </a:solidFill>
                          </a:rPr>
                          <a:t>0.2</a:t>
                        </a:r>
                        <a:endParaRPr sz="21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8143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u="none" strike="noStrike" cap="none" dirty="0">
                            <a:solidFill>
                              <a:schemeClr val="dk1"/>
                            </a:solidFill>
                          </a:rPr>
                          <a:t>0.0</a:t>
                        </a:r>
                        <a:endParaRPr sz="21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0B5324FB-D8D4-4693-8556-06220CE8E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918" r="24158" b="27278"/>
            <a:stretch/>
          </p:blipFill>
          <p:spPr>
            <a:xfrm>
              <a:off x="20703918" y="16460781"/>
              <a:ext cx="5128986" cy="457113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2920687-D6A8-4AC8-80E9-3B0AB7096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165" r="23476" b="27991"/>
            <a:stretch/>
          </p:blipFill>
          <p:spPr>
            <a:xfrm>
              <a:off x="20701065" y="11043729"/>
              <a:ext cx="5128987" cy="4595754"/>
            </a:xfrm>
            <a:prstGeom prst="rect">
              <a:avLst/>
            </a:prstGeom>
          </p:spPr>
        </p:pic>
        <p:sp>
          <p:nvSpPr>
            <p:cNvPr id="141" name="Google Shape;177;p1">
              <a:extLst>
                <a:ext uri="{FF2B5EF4-FFF2-40B4-BE49-F238E27FC236}">
                  <a16:creationId xmlns:a16="http://schemas.microsoft.com/office/drawing/2014/main" id="{BB783D79-9E40-4243-B464-263A24435CCD}"/>
                </a:ext>
              </a:extLst>
            </p:cNvPr>
            <p:cNvSpPr txBox="1"/>
            <p:nvPr/>
          </p:nvSpPr>
          <p:spPr>
            <a:xfrm>
              <a:off x="21258374" y="16075245"/>
              <a:ext cx="4014368" cy="450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997" tIns="39988" rIns="79997" bIns="39988" anchor="t" anchorCtr="0">
              <a:spAutoFit/>
            </a:bodyPr>
            <a:lstStyle/>
            <a:p>
              <a:pPr algn="ctr">
                <a:buSzPts val="1800"/>
              </a:pPr>
              <a:r>
                <a:rPr lang="en" sz="2400" dirty="0"/>
                <a:t>After deduplication</a:t>
              </a:r>
              <a:endParaRPr sz="16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23034C-626C-44A7-9769-9E6018884AAA}"/>
              </a:ext>
            </a:extLst>
          </p:cNvPr>
          <p:cNvGrpSpPr/>
          <p:nvPr/>
        </p:nvGrpSpPr>
        <p:grpSpPr>
          <a:xfrm>
            <a:off x="12696477" y="6163052"/>
            <a:ext cx="7984306" cy="6347114"/>
            <a:chOff x="12461847" y="7007515"/>
            <a:chExt cx="7984306" cy="63471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EA6D12-EE0C-449B-B0FA-93043A58944F}"/>
                </a:ext>
              </a:extLst>
            </p:cNvPr>
            <p:cNvGrpSpPr/>
            <p:nvPr/>
          </p:nvGrpSpPr>
          <p:grpSpPr>
            <a:xfrm>
              <a:off x="12461847" y="7007515"/>
              <a:ext cx="7984306" cy="6347114"/>
              <a:chOff x="12525757" y="990230"/>
              <a:chExt cx="7984306" cy="6347114"/>
            </a:xfrm>
          </p:grpSpPr>
          <p:pic>
            <p:nvPicPr>
              <p:cNvPr id="111" name="Google Shape;152;p1">
                <a:extLst>
                  <a:ext uri="{FF2B5EF4-FFF2-40B4-BE49-F238E27FC236}">
                    <a16:creationId xmlns:a16="http://schemas.microsoft.com/office/drawing/2014/main" id="{3EC51182-BE1B-4102-B571-3D9726718A19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9798" r="19172" b="13858"/>
              <a:stretch/>
            </p:blipFill>
            <p:spPr>
              <a:xfrm>
                <a:off x="14132910" y="2315761"/>
                <a:ext cx="6377153" cy="41371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54;p1">
                <a:extLst>
                  <a:ext uri="{FF2B5EF4-FFF2-40B4-BE49-F238E27FC236}">
                    <a16:creationId xmlns:a16="http://schemas.microsoft.com/office/drawing/2014/main" id="{FCD58CD2-0E8B-427B-8A46-FB91E657D929}"/>
                  </a:ext>
                </a:extLst>
              </p:cNvPr>
              <p:cNvSpPr txBox="1"/>
              <p:nvPr/>
            </p:nvSpPr>
            <p:spPr>
              <a:xfrm rot="16200000">
                <a:off x="10940846" y="3685637"/>
                <a:ext cx="4132541" cy="962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49984" rIns="99991" bIns="49984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800" dirty="0">
                    <a:solidFill>
                      <a:schemeClr val="dk1"/>
                    </a:solidFill>
                  </a:rPr>
                  <a:t>Conversion rate of ERCCs</a:t>
                </a:r>
                <a:endParaRPr sz="2800" dirty="0"/>
              </a:p>
            </p:txBody>
          </p:sp>
          <p:sp>
            <p:nvSpPr>
              <p:cNvPr id="114" name="Google Shape;155;p1">
                <a:extLst>
                  <a:ext uri="{FF2B5EF4-FFF2-40B4-BE49-F238E27FC236}">
                    <a16:creationId xmlns:a16="http://schemas.microsoft.com/office/drawing/2014/main" id="{9E33392A-01B3-412A-A8E1-8EF5486D707B}"/>
                  </a:ext>
                </a:extLst>
              </p:cNvPr>
              <p:cNvSpPr txBox="1"/>
              <p:nvPr/>
            </p:nvSpPr>
            <p:spPr>
              <a:xfrm rot="-2700000">
                <a:off x="14301542" y="6812244"/>
                <a:ext cx="1222174" cy="5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r">
                  <a:buSzPts val="2000"/>
                </a:pPr>
                <a:r>
                  <a:rPr lang="en" sz="2000" dirty="0">
                    <a:solidFill>
                      <a:schemeClr val="dk1"/>
                    </a:solidFill>
                  </a:rPr>
                  <a:t>MT-A</a:t>
                </a:r>
                <a:endParaRPr sz="2000" dirty="0"/>
              </a:p>
            </p:txBody>
          </p:sp>
          <p:graphicFrame>
            <p:nvGraphicFramePr>
              <p:cNvPr id="115" name="Google Shape;159;p1">
                <a:extLst>
                  <a:ext uri="{FF2B5EF4-FFF2-40B4-BE49-F238E27FC236}">
                    <a16:creationId xmlns:a16="http://schemas.microsoft.com/office/drawing/2014/main" id="{975EB3D8-CC32-4866-89DC-D00687F1D4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1965967"/>
                  </p:ext>
                </p:extLst>
              </p:nvPr>
            </p:nvGraphicFramePr>
            <p:xfrm>
              <a:off x="13440758" y="2338170"/>
              <a:ext cx="644482" cy="3657654"/>
            </p:xfrm>
            <a:graphic>
              <a:graphicData uri="http://schemas.openxmlformats.org/drawingml/2006/table">
                <a:tbl>
                  <a:tblPr>
                    <a:noFill/>
                    <a:tableStyleId>{2ACD4345-D0D2-4040-9A86-093CA319643C}</a:tableStyleId>
                  </a:tblPr>
                  <a:tblGrid>
                    <a:gridCol w="644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2100" u="none" strike="noStrike" cap="none"/>
                            <a:t>1.0</a:t>
                          </a:r>
                          <a:endParaRPr sz="2100" u="none" strike="noStrike" cap="none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endParaRPr sz="2100" u="none" strike="noStrike" cap="none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2100" u="none" strike="noStrike" cap="none" dirty="0"/>
                            <a:t>0.9</a:t>
                          </a:r>
                          <a:endParaRPr sz="2100" u="none" strike="noStrike" cap="none" dirty="0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endParaRPr sz="2100" u="none" strike="noStrike" cap="none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2100" u="none" strike="noStrike" cap="none"/>
                            <a:t>0.8</a:t>
                          </a:r>
                          <a:endParaRPr sz="2100" u="none" strike="noStrike" cap="none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endParaRPr sz="2100" u="none" strike="noStrike" cap="none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n" sz="2100" u="none" strike="noStrike" cap="none" dirty="0"/>
                            <a:t>0.7</a:t>
                          </a:r>
                          <a:endParaRPr sz="2100" u="none" strike="noStrike" cap="none" dirty="0"/>
                        </a:p>
                      </a:txBody>
                      <a:tcPr marL="99991" marR="99991" marT="99991" marB="99991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pic>
            <p:nvPicPr>
              <p:cNvPr id="116" name="Google Shape;161;p1">
                <a:extLst>
                  <a:ext uri="{FF2B5EF4-FFF2-40B4-BE49-F238E27FC236}">
                    <a16:creationId xmlns:a16="http://schemas.microsoft.com/office/drawing/2014/main" id="{37753F8B-0DAB-4C02-8222-FAA8D2521424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 l="12855" t="76025" r="80708" b="15037"/>
              <a:stretch/>
            </p:blipFill>
            <p:spPr>
              <a:xfrm>
                <a:off x="14312819" y="5638616"/>
                <a:ext cx="677922" cy="68359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</p:pic>
          <p:graphicFrame>
            <p:nvGraphicFramePr>
              <p:cNvPr id="117" name="Google Shape;162;p1">
                <a:extLst>
                  <a:ext uri="{FF2B5EF4-FFF2-40B4-BE49-F238E27FC236}">
                    <a16:creationId xmlns:a16="http://schemas.microsoft.com/office/drawing/2014/main" id="{55E2DB20-33E4-469D-BECD-51CD9F8BB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2033932"/>
                  </p:ext>
                </p:extLst>
              </p:nvPr>
            </p:nvGraphicFramePr>
            <p:xfrm>
              <a:off x="14939842" y="5597019"/>
              <a:ext cx="2109446" cy="78629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{2C11668F-811C-4B22-B6AD-C740A1F5833C}</a:tableStyleId>
                  </a:tblPr>
                  <a:tblGrid>
                    <a:gridCol w="21094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1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3125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2400" b="0" u="none" strike="noStrike" cap="none" dirty="0"/>
                            <a:t>Non-dedup</a:t>
                          </a:r>
                          <a:endParaRPr sz="2400" b="0" u="none" strike="noStrike" cap="none" dirty="0"/>
                        </a:p>
                      </a:txBody>
                      <a:tcPr marL="100013" marR="100013" marT="50006" marB="50006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1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3125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2400" b="0" u="none" strike="noStrike" cap="none" dirty="0"/>
                            <a:t>Dedup</a:t>
                          </a:r>
                          <a:endParaRPr sz="2400" b="0" u="none" strike="noStrike" cap="none" dirty="0"/>
                        </a:p>
                      </a:txBody>
                      <a:tcPr marL="100013" marR="100013" marT="50006" marB="50006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30" name="Google Shape;164;p1">
                <a:extLst>
                  <a:ext uri="{FF2B5EF4-FFF2-40B4-BE49-F238E27FC236}">
                    <a16:creationId xmlns:a16="http://schemas.microsoft.com/office/drawing/2014/main" id="{48304DB7-CDA7-4699-8680-B6F8E692FA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366692"/>
                  </p:ext>
                </p:extLst>
              </p:nvPr>
            </p:nvGraphicFramePr>
            <p:xfrm>
              <a:off x="12933596" y="1579735"/>
              <a:ext cx="7516429" cy="794538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{2C11668F-811C-4B22-B6AD-C740A1F5833C}</a:tableStyleId>
                  </a:tblPr>
                  <a:tblGrid>
                    <a:gridCol w="1293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9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97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6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4032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97269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Non-dedup</a:t>
                          </a:r>
                          <a:endParaRPr sz="1800" b="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endParaRPr sz="1800" b="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 dirty="0">
                              <a:solidFill>
                                <a:schemeClr val="dk1"/>
                              </a:solidFill>
                            </a:rPr>
                            <a:t>0.998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 dirty="0">
                              <a:solidFill>
                                <a:schemeClr val="dk1"/>
                              </a:solidFill>
                            </a:rPr>
                            <a:t>0.997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0.991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0.991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0.993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0.997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0.995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0" u="none" strike="noStrike" cap="none">
                              <a:solidFill>
                                <a:schemeClr val="dk1"/>
                              </a:solidFill>
                            </a:rPr>
                            <a:t>0.979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B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7269">
                    <a:tc>
                      <a:txBody>
                        <a:bodyPr/>
                        <a:lstStyle/>
                        <a:p>
                          <a:pPr marL="0" marR="0" lvl="0" indent="0" algn="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Dedup</a:t>
                          </a:r>
                          <a:endParaRPr sz="1800" b="1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endParaRPr sz="1800" b="1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0.998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00000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 dirty="0">
                              <a:solidFill>
                                <a:schemeClr val="dk1"/>
                              </a:solidFill>
                            </a:rPr>
                            <a:t>0.997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0.976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0.989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0.992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0.998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>
                              <a:solidFill>
                                <a:schemeClr val="dk1"/>
                              </a:solidFill>
                            </a:rPr>
                            <a:t>0.983</a:t>
                          </a:r>
                          <a:endParaRPr sz="1600" u="none" strike="noStrike" cap="none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600"/>
                            <a:buFont typeface="Arial"/>
                            <a:buNone/>
                          </a:pPr>
                          <a:r>
                            <a:rPr lang="en" sz="1800" b="1" u="none" strike="noStrike" cap="none" dirty="0">
                              <a:solidFill>
                                <a:schemeClr val="dk1"/>
                              </a:solidFill>
                            </a:rPr>
                            <a:t>0.958</a:t>
                          </a:r>
                          <a:endParaRPr sz="16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80019" marR="80019" marT="40009" marB="40009" anchor="ctr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cxnSp>
            <p:nvCxnSpPr>
              <p:cNvPr id="131" name="Google Shape;206;p1">
                <a:extLst>
                  <a:ext uri="{FF2B5EF4-FFF2-40B4-BE49-F238E27FC236}">
                    <a16:creationId xmlns:a16="http://schemas.microsoft.com/office/drawing/2014/main" id="{146CA442-8A98-43A5-AE0F-CBFF86398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36621" y="6531886"/>
                <a:ext cx="61758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2" name="Google Shape;155;p1">
                <a:extLst>
                  <a:ext uri="{FF2B5EF4-FFF2-40B4-BE49-F238E27FC236}">
                    <a16:creationId xmlns:a16="http://schemas.microsoft.com/office/drawing/2014/main" id="{548A8D6E-CB54-4802-BF70-D9E09FB04627}"/>
                  </a:ext>
                </a:extLst>
              </p:cNvPr>
              <p:cNvSpPr txBox="1"/>
              <p:nvPr/>
            </p:nvSpPr>
            <p:spPr>
              <a:xfrm rot="-2700000">
                <a:off x="15787100" y="6812244"/>
                <a:ext cx="1222174" cy="5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r">
                  <a:buSzPts val="2000"/>
                </a:pPr>
                <a:r>
                  <a:rPr lang="en" sz="2000" dirty="0">
                    <a:solidFill>
                      <a:schemeClr val="dk1"/>
                    </a:solidFill>
                  </a:rPr>
                  <a:t>MT-B</a:t>
                </a:r>
                <a:endParaRPr sz="2000" dirty="0"/>
              </a:p>
            </p:txBody>
          </p:sp>
          <p:cxnSp>
            <p:nvCxnSpPr>
              <p:cNvPr id="133" name="Google Shape;206;p1">
                <a:extLst>
                  <a:ext uri="{FF2B5EF4-FFF2-40B4-BE49-F238E27FC236}">
                    <a16:creationId xmlns:a16="http://schemas.microsoft.com/office/drawing/2014/main" id="{5702B016-31B1-4FF4-A3C3-90094816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1704" y="6531886"/>
                <a:ext cx="61758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55;p1">
                <a:extLst>
                  <a:ext uri="{FF2B5EF4-FFF2-40B4-BE49-F238E27FC236}">
                    <a16:creationId xmlns:a16="http://schemas.microsoft.com/office/drawing/2014/main" id="{FD0D1DEB-D927-49D1-B7D0-55F82ABCCABD}"/>
                  </a:ext>
                </a:extLst>
              </p:cNvPr>
              <p:cNvSpPr txBox="1"/>
              <p:nvPr/>
            </p:nvSpPr>
            <p:spPr>
              <a:xfrm rot="-2700000">
                <a:off x="17295297" y="6812244"/>
                <a:ext cx="1222174" cy="5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r">
                  <a:buSzPts val="2000"/>
                </a:pPr>
                <a:r>
                  <a:rPr lang="en" sz="2000" dirty="0">
                    <a:solidFill>
                      <a:schemeClr val="dk1"/>
                    </a:solidFill>
                  </a:rPr>
                  <a:t>MT-C</a:t>
                </a:r>
                <a:endParaRPr sz="2000" dirty="0"/>
              </a:p>
            </p:txBody>
          </p:sp>
          <p:cxnSp>
            <p:nvCxnSpPr>
              <p:cNvPr id="135" name="Google Shape;206;p1">
                <a:extLst>
                  <a:ext uri="{FF2B5EF4-FFF2-40B4-BE49-F238E27FC236}">
                    <a16:creationId xmlns:a16="http://schemas.microsoft.com/office/drawing/2014/main" id="{4C610953-425C-48C9-82F4-5ABD07992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58539" y="6531886"/>
                <a:ext cx="61758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6" name="Google Shape;155;p1">
                <a:extLst>
                  <a:ext uri="{FF2B5EF4-FFF2-40B4-BE49-F238E27FC236}">
                    <a16:creationId xmlns:a16="http://schemas.microsoft.com/office/drawing/2014/main" id="{425B989D-610E-4612-A3A8-31E04F8E5D59}"/>
                  </a:ext>
                </a:extLst>
              </p:cNvPr>
              <p:cNvSpPr txBox="1"/>
              <p:nvPr/>
            </p:nvSpPr>
            <p:spPr>
              <a:xfrm rot="-2700000">
                <a:off x="18842220" y="6812244"/>
                <a:ext cx="1222174" cy="52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r">
                  <a:buSzPts val="2000"/>
                </a:pPr>
                <a:r>
                  <a:rPr lang="en" sz="2000" dirty="0">
                    <a:solidFill>
                      <a:schemeClr val="dk1"/>
                    </a:solidFill>
                  </a:rPr>
                  <a:t>MT-D</a:t>
                </a:r>
                <a:endParaRPr sz="2000" dirty="0"/>
              </a:p>
            </p:txBody>
          </p:sp>
          <p:sp>
            <p:nvSpPr>
              <p:cNvPr id="143" name="Google Shape;163;p1">
                <a:extLst>
                  <a:ext uri="{FF2B5EF4-FFF2-40B4-BE49-F238E27FC236}">
                    <a16:creationId xmlns:a16="http://schemas.microsoft.com/office/drawing/2014/main" id="{FC078601-9075-4C76-B613-091B8DC786D5}"/>
                  </a:ext>
                </a:extLst>
              </p:cNvPr>
              <p:cNvSpPr txBox="1"/>
              <p:nvPr/>
            </p:nvSpPr>
            <p:spPr>
              <a:xfrm>
                <a:off x="15233848" y="990230"/>
                <a:ext cx="4154831" cy="571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99991" rIns="99991" bIns="99991" anchor="t" anchorCtr="0">
                <a:spAutoFit/>
              </a:bodyPr>
              <a:lstStyle/>
              <a:p>
                <a:pPr algn="ctr">
                  <a:buSzPts val="2000"/>
                </a:pPr>
                <a:r>
                  <a:rPr lang="en" sz="2400" dirty="0">
                    <a:solidFill>
                      <a:schemeClr val="dk1"/>
                    </a:solidFill>
                  </a:rPr>
                  <a:t>Mean conversion rates:</a:t>
                </a:r>
                <a:endParaRPr sz="2400" dirty="0"/>
              </a:p>
            </p:txBody>
          </p:sp>
        </p:grpSp>
        <p:cxnSp>
          <p:nvCxnSpPr>
            <p:cNvPr id="129" name="Google Shape;206;p1">
              <a:extLst>
                <a:ext uri="{FF2B5EF4-FFF2-40B4-BE49-F238E27FC236}">
                  <a16:creationId xmlns:a16="http://schemas.microsoft.com/office/drawing/2014/main" id="{8FDAEEA6-EED5-4CF0-8D84-513917ACDF92}"/>
                </a:ext>
              </a:extLst>
            </p:cNvPr>
            <p:cNvCxnSpPr>
              <a:cxnSpLocks/>
            </p:cNvCxnSpPr>
            <p:nvPr/>
          </p:nvCxnSpPr>
          <p:spPr>
            <a:xfrm>
              <a:off x="19393824" y="12538586"/>
              <a:ext cx="617584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6" name="Google Shape;195;p1">
            <a:extLst>
              <a:ext uri="{FF2B5EF4-FFF2-40B4-BE49-F238E27FC236}">
                <a16:creationId xmlns:a16="http://schemas.microsoft.com/office/drawing/2014/main" id="{ECEDF3D5-7D50-48E5-A9E9-01F20F5F819C}"/>
              </a:ext>
            </a:extLst>
          </p:cNvPr>
          <p:cNvSpPr txBox="1"/>
          <p:nvPr/>
        </p:nvSpPr>
        <p:spPr>
          <a:xfrm>
            <a:off x="12587070" y="6460191"/>
            <a:ext cx="701649" cy="53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991" tIns="49984" rIns="99991" bIns="49984" anchor="t" anchorCtr="0">
            <a:spAutoFit/>
          </a:bodyPr>
          <a:lstStyle/>
          <a:p>
            <a:pPr>
              <a:buSzPts val="2406"/>
            </a:pPr>
            <a:r>
              <a:rPr lang="en-US" sz="2800" b="1" dirty="0"/>
              <a:t>E</a:t>
            </a:r>
            <a:endParaRPr sz="2800" b="1" dirty="0"/>
          </a:p>
        </p:txBody>
      </p:sp>
      <p:sp>
        <p:nvSpPr>
          <p:cNvPr id="156" name="Google Shape;211;p1">
            <a:extLst>
              <a:ext uri="{FF2B5EF4-FFF2-40B4-BE49-F238E27FC236}">
                <a16:creationId xmlns:a16="http://schemas.microsoft.com/office/drawing/2014/main" id="{39BC6A22-429F-40E5-8FA0-71F899BC2EAB}"/>
              </a:ext>
            </a:extLst>
          </p:cNvPr>
          <p:cNvSpPr txBox="1"/>
          <p:nvPr/>
        </p:nvSpPr>
        <p:spPr>
          <a:xfrm>
            <a:off x="12425576" y="213655"/>
            <a:ext cx="701663" cy="53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991" tIns="49984" rIns="99991" bIns="49984" anchor="t" anchorCtr="0">
            <a:spAutoFit/>
          </a:bodyPr>
          <a:lstStyle/>
          <a:p>
            <a:pPr>
              <a:buSzPts val="2406"/>
            </a:pPr>
            <a:r>
              <a:rPr lang="en" sz="2800" b="1" dirty="0"/>
              <a:t>D</a:t>
            </a:r>
            <a:endParaRPr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74D72D-2A7A-478D-A87F-407B0B6B5E23}"/>
              </a:ext>
            </a:extLst>
          </p:cNvPr>
          <p:cNvGrpSpPr/>
          <p:nvPr/>
        </p:nvGrpSpPr>
        <p:grpSpPr>
          <a:xfrm>
            <a:off x="13117009" y="0"/>
            <a:ext cx="8135963" cy="6721477"/>
            <a:chOff x="12891174" y="374847"/>
            <a:chExt cx="8135963" cy="6721477"/>
          </a:xfrm>
        </p:grpSpPr>
        <p:sp>
          <p:nvSpPr>
            <p:cNvPr id="147" name="Google Shape;196;p1">
              <a:extLst>
                <a:ext uri="{FF2B5EF4-FFF2-40B4-BE49-F238E27FC236}">
                  <a16:creationId xmlns:a16="http://schemas.microsoft.com/office/drawing/2014/main" id="{4F24FB44-FD4A-4191-B7A8-435F6669D4E4}"/>
                </a:ext>
              </a:extLst>
            </p:cNvPr>
            <p:cNvSpPr txBox="1"/>
            <p:nvPr/>
          </p:nvSpPr>
          <p:spPr>
            <a:xfrm rot="18675837">
              <a:off x="13896698" y="5807451"/>
              <a:ext cx="966039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MT-A</a:t>
              </a:r>
              <a:endParaRPr sz="2000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9534844-C0FD-4E83-9255-3075DCBAB8D3}"/>
                </a:ext>
              </a:extLst>
            </p:cNvPr>
            <p:cNvGrpSpPr/>
            <p:nvPr/>
          </p:nvGrpSpPr>
          <p:grpSpPr>
            <a:xfrm>
              <a:off x="12891174" y="1068066"/>
              <a:ext cx="8135963" cy="4866995"/>
              <a:chOff x="548744" y="1218269"/>
              <a:chExt cx="8737506" cy="6411160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23338279-6F2D-4960-A11F-3D42E18D4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17126" b="12502"/>
              <a:stretch/>
            </p:blipFill>
            <p:spPr>
              <a:xfrm>
                <a:off x="5246559" y="1396988"/>
                <a:ext cx="3428058" cy="5898757"/>
              </a:xfrm>
              <a:prstGeom prst="rect">
                <a:avLst/>
              </a:prstGeom>
            </p:spPr>
          </p:pic>
          <p:pic>
            <p:nvPicPr>
              <p:cNvPr id="158" name="Picture 157" descr="Bar 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48F41271-BEE0-432B-BC45-1CE240910A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8005" b="14023"/>
              <a:stretch/>
            </p:blipFill>
            <p:spPr>
              <a:xfrm>
                <a:off x="1798615" y="1438825"/>
                <a:ext cx="3512804" cy="5745166"/>
              </a:xfrm>
              <a:prstGeom prst="rect">
                <a:avLst/>
              </a:prstGeom>
            </p:spPr>
          </p:pic>
          <p:sp>
            <p:nvSpPr>
              <p:cNvPr id="159" name="Google Shape;185;p1">
                <a:extLst>
                  <a:ext uri="{FF2B5EF4-FFF2-40B4-BE49-F238E27FC236}">
                    <a16:creationId xmlns:a16="http://schemas.microsoft.com/office/drawing/2014/main" id="{9F7E9BC6-DC8B-43B0-B55E-9485059AA73C}"/>
                  </a:ext>
                </a:extLst>
              </p:cNvPr>
              <p:cNvSpPr txBox="1"/>
              <p:nvPr/>
            </p:nvSpPr>
            <p:spPr>
              <a:xfrm rot="16200000">
                <a:off x="-2272172" y="4237359"/>
                <a:ext cx="6212986" cy="571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991" tIns="49984" rIns="99991" bIns="49984" anchor="t" anchorCtr="0">
                <a:spAutoFit/>
              </a:bodyPr>
              <a:lstStyle/>
              <a:p>
                <a:pPr algn="ctr">
                  <a:buSzPts val="2400"/>
                </a:pPr>
                <a:r>
                  <a:rPr lang="en" sz="2800" dirty="0">
                    <a:solidFill>
                      <a:schemeClr val="dk1"/>
                    </a:solidFill>
                  </a:rPr>
                  <a:t>Reads without p-m</a:t>
                </a:r>
                <a:r>
                  <a:rPr lang="en" sz="2800" baseline="30000" dirty="0">
                    <a:solidFill>
                      <a:schemeClr val="dk1"/>
                    </a:solidFill>
                  </a:rPr>
                  <a:t>5</a:t>
                </a:r>
                <a:r>
                  <a:rPr lang="en" sz="2800" dirty="0">
                    <a:solidFill>
                      <a:schemeClr val="dk1"/>
                    </a:solidFill>
                  </a:rPr>
                  <a:t>C (%)</a:t>
                </a:r>
                <a:endParaRPr sz="2800" dirty="0"/>
              </a:p>
            </p:txBody>
          </p:sp>
          <p:sp>
            <p:nvSpPr>
              <p:cNvPr id="160" name="Google Shape;187;p1">
                <a:extLst>
                  <a:ext uri="{FF2B5EF4-FFF2-40B4-BE49-F238E27FC236}">
                    <a16:creationId xmlns:a16="http://schemas.microsoft.com/office/drawing/2014/main" id="{3A89014B-98EE-4DC8-BD06-5CE16BC2B4E9}"/>
                  </a:ext>
                </a:extLst>
              </p:cNvPr>
              <p:cNvSpPr txBox="1"/>
              <p:nvPr/>
            </p:nvSpPr>
            <p:spPr>
              <a:xfrm>
                <a:off x="1280654" y="1218269"/>
                <a:ext cx="4587849" cy="592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997" tIns="39988" rIns="79997" bIns="39988" anchor="t" anchorCtr="0">
                <a:spAutoFit/>
              </a:bodyPr>
              <a:lstStyle/>
              <a:p>
                <a:pPr algn="ctr">
                  <a:buSzPts val="1800"/>
                </a:pPr>
                <a:r>
                  <a:rPr lang="en" sz="2400" dirty="0"/>
                  <a:t>No deduplication</a:t>
                </a:r>
                <a:endParaRPr sz="1600" dirty="0"/>
              </a:p>
            </p:txBody>
          </p:sp>
          <p:sp>
            <p:nvSpPr>
              <p:cNvPr id="161" name="Google Shape;188;p1">
                <a:extLst>
                  <a:ext uri="{FF2B5EF4-FFF2-40B4-BE49-F238E27FC236}">
                    <a16:creationId xmlns:a16="http://schemas.microsoft.com/office/drawing/2014/main" id="{63090594-400B-4291-93F5-DDBB548479F1}"/>
                  </a:ext>
                </a:extLst>
              </p:cNvPr>
              <p:cNvSpPr txBox="1"/>
              <p:nvPr/>
            </p:nvSpPr>
            <p:spPr>
              <a:xfrm>
                <a:off x="4698401" y="1227844"/>
                <a:ext cx="4587849" cy="592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997" tIns="39988" rIns="79997" bIns="39988" anchor="t" anchorCtr="0">
                <a:spAutoFit/>
              </a:bodyPr>
              <a:lstStyle/>
              <a:p>
                <a:pPr algn="ctr">
                  <a:buSzPts val="1800"/>
                </a:pPr>
                <a:r>
                  <a:rPr lang="en" sz="2400" dirty="0"/>
                  <a:t>After deduplication</a:t>
                </a:r>
                <a:endParaRPr sz="1600" dirty="0"/>
              </a:p>
            </p:txBody>
          </p:sp>
        </p:grpSp>
        <p:sp>
          <p:nvSpPr>
            <p:cNvPr id="148" name="Google Shape;197;p1">
              <a:extLst>
                <a:ext uri="{FF2B5EF4-FFF2-40B4-BE49-F238E27FC236}">
                  <a16:creationId xmlns:a16="http://schemas.microsoft.com/office/drawing/2014/main" id="{5CF66F56-39C1-4802-86E6-1BCF72ECCB0B}"/>
                </a:ext>
              </a:extLst>
            </p:cNvPr>
            <p:cNvSpPr txBox="1"/>
            <p:nvPr/>
          </p:nvSpPr>
          <p:spPr>
            <a:xfrm rot="18675837">
              <a:off x="14142699" y="6031306"/>
              <a:ext cx="1578445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MT-B</a:t>
              </a:r>
              <a:endParaRPr sz="2000" dirty="0"/>
            </a:p>
          </p:txBody>
        </p:sp>
        <p:sp>
          <p:nvSpPr>
            <p:cNvPr id="149" name="Google Shape;198;p1">
              <a:extLst>
                <a:ext uri="{FF2B5EF4-FFF2-40B4-BE49-F238E27FC236}">
                  <a16:creationId xmlns:a16="http://schemas.microsoft.com/office/drawing/2014/main" id="{FCD45CD5-ADB1-4982-8A00-609CB7E61E18}"/>
                </a:ext>
              </a:extLst>
            </p:cNvPr>
            <p:cNvSpPr txBox="1"/>
            <p:nvPr/>
          </p:nvSpPr>
          <p:spPr>
            <a:xfrm rot="18675837">
              <a:off x="14910856" y="6031373"/>
              <a:ext cx="1578442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MT-C</a:t>
              </a:r>
              <a:endParaRPr sz="2000" dirty="0"/>
            </a:p>
          </p:txBody>
        </p:sp>
        <p:sp>
          <p:nvSpPr>
            <p:cNvPr id="150" name="Google Shape;199;p1">
              <a:extLst>
                <a:ext uri="{FF2B5EF4-FFF2-40B4-BE49-F238E27FC236}">
                  <a16:creationId xmlns:a16="http://schemas.microsoft.com/office/drawing/2014/main" id="{51319812-A7CD-4271-ADBB-B9FF0EEDFEDF}"/>
                </a:ext>
              </a:extLst>
            </p:cNvPr>
            <p:cNvSpPr txBox="1"/>
            <p:nvPr/>
          </p:nvSpPr>
          <p:spPr>
            <a:xfrm rot="18675837">
              <a:off x="15677891" y="6031306"/>
              <a:ext cx="1578442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/>
                <a:t>MT-D</a:t>
              </a:r>
              <a:endParaRPr sz="2000"/>
            </a:p>
          </p:txBody>
        </p:sp>
        <p:graphicFrame>
          <p:nvGraphicFramePr>
            <p:cNvPr id="155" name="Google Shape;205;p1">
              <a:extLst>
                <a:ext uri="{FF2B5EF4-FFF2-40B4-BE49-F238E27FC236}">
                  <a16:creationId xmlns:a16="http://schemas.microsoft.com/office/drawing/2014/main" id="{96550D01-804F-4DBB-85E5-51747926D4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3127258"/>
                </p:ext>
              </p:extLst>
            </p:nvPr>
          </p:nvGraphicFramePr>
          <p:xfrm>
            <a:off x="13409010" y="374847"/>
            <a:ext cx="677563" cy="6159093"/>
          </p:xfrm>
          <a:graphic>
            <a:graphicData uri="http://schemas.openxmlformats.org/drawingml/2006/table">
              <a:tbl>
                <a:tblPr>
                  <a:noFill/>
                  <a:tableStyleId>{7217318E-59E4-4F44-AF13-A4EE993AA7B6}</a:tableStyleId>
                </a:tblPr>
                <a:tblGrid>
                  <a:gridCol w="6775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05303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100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05303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b="0" u="none" strike="noStrike" cap="none" dirty="0">
                            <a:solidFill>
                              <a:schemeClr val="dk1"/>
                            </a:solidFill>
                          </a:rPr>
                          <a:t>90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05303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" sz="2100" u="none" strike="noStrike" cap="none" dirty="0">
                            <a:solidFill>
                              <a:schemeClr val="dk1"/>
                            </a:solidFill>
                          </a:rPr>
                          <a:t>80</a:t>
                        </a:r>
                        <a:endParaRPr sz="21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62" name="Google Shape;196;p1">
              <a:extLst>
                <a:ext uri="{FF2B5EF4-FFF2-40B4-BE49-F238E27FC236}">
                  <a16:creationId xmlns:a16="http://schemas.microsoft.com/office/drawing/2014/main" id="{4FB53282-BB55-4AEC-A0F6-5F982A9A1DCE}"/>
                </a:ext>
              </a:extLst>
            </p:cNvPr>
            <p:cNvSpPr txBox="1"/>
            <p:nvPr/>
          </p:nvSpPr>
          <p:spPr>
            <a:xfrm rot="18675837">
              <a:off x="16588956" y="6047138"/>
              <a:ext cx="1578442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MT-A</a:t>
              </a:r>
              <a:endParaRPr sz="2000" dirty="0"/>
            </a:p>
          </p:txBody>
        </p:sp>
        <p:sp>
          <p:nvSpPr>
            <p:cNvPr id="163" name="Google Shape;197;p1">
              <a:extLst>
                <a:ext uri="{FF2B5EF4-FFF2-40B4-BE49-F238E27FC236}">
                  <a16:creationId xmlns:a16="http://schemas.microsoft.com/office/drawing/2014/main" id="{482DCDA6-86EB-464E-AE91-7D44E7631B88}"/>
                </a:ext>
              </a:extLst>
            </p:cNvPr>
            <p:cNvSpPr txBox="1"/>
            <p:nvPr/>
          </p:nvSpPr>
          <p:spPr>
            <a:xfrm rot="18675837">
              <a:off x="17343106" y="6040828"/>
              <a:ext cx="1578445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MT-B</a:t>
              </a:r>
              <a:endParaRPr sz="2000" dirty="0"/>
            </a:p>
          </p:txBody>
        </p:sp>
        <p:sp>
          <p:nvSpPr>
            <p:cNvPr id="164" name="Google Shape;198;p1">
              <a:extLst>
                <a:ext uri="{FF2B5EF4-FFF2-40B4-BE49-F238E27FC236}">
                  <a16:creationId xmlns:a16="http://schemas.microsoft.com/office/drawing/2014/main" id="{F3A78DE3-54E0-43AD-B51C-32AC0A3A0434}"/>
                </a:ext>
              </a:extLst>
            </p:cNvPr>
            <p:cNvSpPr txBox="1"/>
            <p:nvPr/>
          </p:nvSpPr>
          <p:spPr>
            <a:xfrm rot="18675837">
              <a:off x="18111263" y="6040895"/>
              <a:ext cx="1578442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 dirty="0"/>
                <a:t>MT-C</a:t>
              </a:r>
              <a:endParaRPr sz="2000" dirty="0"/>
            </a:p>
          </p:txBody>
        </p:sp>
        <p:sp>
          <p:nvSpPr>
            <p:cNvPr id="165" name="Google Shape;199;p1">
              <a:extLst>
                <a:ext uri="{FF2B5EF4-FFF2-40B4-BE49-F238E27FC236}">
                  <a16:creationId xmlns:a16="http://schemas.microsoft.com/office/drawing/2014/main" id="{4FA13F48-608A-4F82-BC78-F1143615DAD9}"/>
                </a:ext>
              </a:extLst>
            </p:cNvPr>
            <p:cNvSpPr txBox="1"/>
            <p:nvPr/>
          </p:nvSpPr>
          <p:spPr>
            <a:xfrm rot="18675837">
              <a:off x="18878298" y="6040828"/>
              <a:ext cx="1578442" cy="51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431" tIns="97431" rIns="97431" bIns="97431" anchor="t" anchorCtr="0">
              <a:spAutoFit/>
            </a:bodyPr>
            <a:lstStyle/>
            <a:p>
              <a:pPr algn="r">
                <a:buSzPts val="1700"/>
              </a:pPr>
              <a:r>
                <a:rPr lang="en" sz="2000"/>
                <a:t>MT-D</a:t>
              </a:r>
              <a:endParaRPr sz="2000"/>
            </a:p>
          </p:txBody>
        </p:sp>
      </p:grpSp>
      <p:sp>
        <p:nvSpPr>
          <p:cNvPr id="181" name="Google Shape;195;p1">
            <a:extLst>
              <a:ext uri="{FF2B5EF4-FFF2-40B4-BE49-F238E27FC236}">
                <a16:creationId xmlns:a16="http://schemas.microsoft.com/office/drawing/2014/main" id="{CCBF3060-E4D0-4E5E-8CDB-018F42AC63F6}"/>
              </a:ext>
            </a:extLst>
          </p:cNvPr>
          <p:cNvSpPr txBox="1"/>
          <p:nvPr/>
        </p:nvSpPr>
        <p:spPr>
          <a:xfrm>
            <a:off x="12731053" y="12364953"/>
            <a:ext cx="701649" cy="59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991" tIns="49984" rIns="99991" bIns="49984" anchor="t" anchorCtr="0">
            <a:spAutoFit/>
          </a:bodyPr>
          <a:lstStyle/>
          <a:p>
            <a:pPr>
              <a:buSzPts val="2406"/>
            </a:pPr>
            <a:r>
              <a:rPr lang="en-US" sz="3200" b="1" dirty="0"/>
              <a:t>F</a:t>
            </a:r>
            <a:endParaRPr sz="3200" b="1" dirty="0"/>
          </a:p>
        </p:txBody>
      </p:sp>
      <p:graphicFrame>
        <p:nvGraphicFramePr>
          <p:cNvPr id="182" name="Google Shape;159;p1">
            <a:extLst>
              <a:ext uri="{FF2B5EF4-FFF2-40B4-BE49-F238E27FC236}">
                <a16:creationId xmlns:a16="http://schemas.microsoft.com/office/drawing/2014/main" id="{E9339C4B-7635-4575-B5B1-DFFC62359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477056"/>
              </p:ext>
            </p:extLst>
          </p:nvPr>
        </p:nvGraphicFramePr>
        <p:xfrm>
          <a:off x="925280" y="6913177"/>
          <a:ext cx="744270" cy="3657654"/>
        </p:xfrm>
        <a:graphic>
          <a:graphicData uri="http://schemas.openxmlformats.org/drawingml/2006/table">
            <a:tbl>
              <a:tblPr>
                <a:noFill/>
                <a:tableStyleId>{2ACD4345-D0D2-4040-9A86-093CA319643C}</a:tableStyleId>
              </a:tblPr>
              <a:tblGrid>
                <a:gridCol w="7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7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5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3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1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3" name="Google Shape;159;p1">
            <a:extLst>
              <a:ext uri="{FF2B5EF4-FFF2-40B4-BE49-F238E27FC236}">
                <a16:creationId xmlns:a16="http://schemas.microsoft.com/office/drawing/2014/main" id="{1E30BA61-7749-4B21-9AC6-14645906C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863487"/>
              </p:ext>
            </p:extLst>
          </p:nvPr>
        </p:nvGraphicFramePr>
        <p:xfrm>
          <a:off x="927942" y="11500472"/>
          <a:ext cx="744270" cy="3657654"/>
        </p:xfrm>
        <a:graphic>
          <a:graphicData uri="http://schemas.openxmlformats.org/drawingml/2006/table">
            <a:tbl>
              <a:tblPr>
                <a:noFill/>
                <a:tableStyleId>{2ACD4345-D0D2-4040-9A86-093CA319643C}</a:tableStyleId>
              </a:tblPr>
              <a:tblGrid>
                <a:gridCol w="7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7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5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3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2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1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4" name="Google Shape;159;p1">
            <a:extLst>
              <a:ext uri="{FF2B5EF4-FFF2-40B4-BE49-F238E27FC236}">
                <a16:creationId xmlns:a16="http://schemas.microsoft.com/office/drawing/2014/main" id="{1C1C92C6-F61A-4ED1-AB92-C60A0B9D5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006035"/>
              </p:ext>
            </p:extLst>
          </p:nvPr>
        </p:nvGraphicFramePr>
        <p:xfrm>
          <a:off x="921829" y="1047763"/>
          <a:ext cx="638076" cy="4320904"/>
        </p:xfrm>
        <a:graphic>
          <a:graphicData uri="http://schemas.openxmlformats.org/drawingml/2006/table">
            <a:tbl>
              <a:tblPr>
                <a:noFill/>
                <a:tableStyleId>{2ACD4345-D0D2-4040-9A86-093CA319643C}</a:tableStyleId>
              </a:tblPr>
              <a:tblGrid>
                <a:gridCol w="638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4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3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2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100" u="none" strike="noStrike" cap="none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100" u="none" strike="noStrike" cap="none" dirty="0"/>
                        <a:t>10</a:t>
                      </a:r>
                      <a:r>
                        <a:rPr lang="en" sz="2100" u="none" strike="noStrike" cap="none" baseline="30000" dirty="0"/>
                        <a:t>1</a:t>
                      </a:r>
                      <a:endParaRPr sz="2100" u="none" strike="noStrike" cap="none" baseline="30000" dirty="0"/>
                    </a:p>
                  </a:txBody>
                  <a:tcPr marL="99991" marR="99991" marT="99991" marB="99991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99A29987-5415-42B9-8BE3-71E4C900203E}"/>
              </a:ext>
            </a:extLst>
          </p:cNvPr>
          <p:cNvSpPr txBox="1"/>
          <p:nvPr/>
        </p:nvSpPr>
        <p:spPr>
          <a:xfrm>
            <a:off x="761456" y="24680127"/>
            <a:ext cx="205061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3. PCR deduplication and bisulfite conversion of ERCC spike-in transcripts. (A)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UMI-duplicate coverage of ERCC transcripts containing 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artifacts. UMI-duplicates are defined as reads containing identical UMI barcodes and mapping coordinates.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Discordance ratio of each nucleotide (p-m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C, T, G, A) among duplicated ERCC-mapped reads as defined above. Discordance rates were measured as the proportion of UMI-groups containing discordant positions over total UMI-groups. Read-positions with the same UMI barcode were considered concordant if the read-position shared complete similarity with all other read-positions in its group. The number of discordant reads for each nucleotide (A, T, C, and G) were calculated if any dissimilarity at a position was observed. The concordance-discordance ratio is displayed above the chart.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Nucleotide frequencies of discordant positions containing 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bases within ERCC-mapped reads.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Percent of reads without any 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in ERCC reads before and after UMI-deduplication.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content of ERCC-mapped reads before and after UMI-deduplication. RNA-seq and RNA BS-seq libraries are shown. p-m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content was quantified and binned accordingly.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(F)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Conversion rates of individual ERCC IDs before and after UMI-deduplication. Dashed lines represent the mean conversion rate of the library. Mean conversion rates are displayed above each violin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422</Words>
  <Application>Microsoft Office PowerPoint</Application>
  <PresentationFormat>Custom</PresentationFormat>
  <Paragraphs>142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23</cp:revision>
  <dcterms:modified xsi:type="dcterms:W3CDTF">2022-02-18T21:38:00Z</dcterms:modified>
</cp:coreProperties>
</file>