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4630400" cy="7315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" roundtripDataSignature="AMtx7mgZ3Jgc7B0qcD6A48iRI+l4eu2F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899FBBE-FAAC-4B01-98D3-E75DDD0FD035}">
  <a:tblStyle styleId="{4899FBBE-FAAC-4B01-98D3-E75DDD0FD035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48" autoAdjust="0"/>
  </p:normalViewPr>
  <p:slideViewPr>
    <p:cSldViewPr snapToGrid="0">
      <p:cViewPr varScale="1">
        <p:scale>
          <a:sx n="98" d="100"/>
          <a:sy n="98" d="100"/>
        </p:scale>
        <p:origin x="282" y="96"/>
      </p:cViewPr>
      <p:guideLst>
        <p:guide orient="horz" pos="2304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b="1" dirty="0"/>
              <a:t>(A) </a:t>
            </a:r>
            <a:r>
              <a:rPr lang="en" b="0" dirty="0"/>
              <a:t>Mapping rate of libraries using meRanGh (genome) and meRanT (transcriptome). Hybrid mapped reads were created by piping multi-mapped and unmapped reads to the unused mapping protocol (ie meRanGh multi-mapped and unmapped reads were used as input to meRanT to create aggregate Genome-mapped reads). Only uniquely mapped reads are reported. </a:t>
            </a:r>
            <a:r>
              <a:rPr lang="en" b="1" dirty="0"/>
              <a:t>(B) </a:t>
            </a:r>
            <a:r>
              <a:rPr lang="en" b="0" dirty="0"/>
              <a:t>Mapped transcripts were annotated using RSeQC [33] and RefSeq mm10 annotations.</a:t>
            </a:r>
            <a:endParaRPr b="1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498720" y="632925"/>
            <a:ext cx="13632800" cy="8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498720" y="1639075"/>
            <a:ext cx="13632800" cy="48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L="457200" lvl="0" indent="-425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1pPr>
            <a:lvl2pPr marL="914400" lvl="1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sldNum" idx="12"/>
          </p:nvPr>
        </p:nvSpPr>
        <p:spPr>
          <a:xfrm>
            <a:off x="13555932" y="6632131"/>
            <a:ext cx="877600" cy="5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 hasCustomPrompt="1"/>
          </p:nvPr>
        </p:nvSpPr>
        <p:spPr>
          <a:xfrm>
            <a:off x="498720" y="1573155"/>
            <a:ext cx="13632800" cy="2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20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20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20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20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20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20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20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20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205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498720" y="4483165"/>
            <a:ext cx="13632800" cy="18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L="457200" lvl="0" indent="-425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1pPr>
            <a:lvl2pPr marL="914400" lvl="1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13555932" y="6632131"/>
            <a:ext cx="877600" cy="5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 txBox="1">
            <a:spLocks noGrp="1"/>
          </p:cNvSpPr>
          <p:nvPr>
            <p:ph type="title"/>
          </p:nvPr>
        </p:nvSpPr>
        <p:spPr>
          <a:xfrm>
            <a:off x="1005845" y="389473"/>
            <a:ext cx="12618800" cy="1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body" idx="1"/>
          </p:nvPr>
        </p:nvSpPr>
        <p:spPr>
          <a:xfrm>
            <a:off x="1005845" y="1947334"/>
            <a:ext cx="12618800" cy="46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marL="914400" lvl="1" indent="-3683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marL="1371600" lvl="2" indent="-3683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marL="1828800" lvl="3" indent="-3683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marL="2286000" lvl="4" indent="-3683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marL="2743200" lvl="5" indent="-3683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marL="3200400" lvl="6" indent="-3683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marL="3657600" lvl="7" indent="-3683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marL="4114800" lvl="8" indent="-3683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dt" idx="10"/>
          </p:nvPr>
        </p:nvSpPr>
        <p:spPr>
          <a:xfrm>
            <a:off x="1005841" y="6780108"/>
            <a:ext cx="3292000" cy="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16"/>
          <p:cNvSpPr txBox="1">
            <a:spLocks noGrp="1"/>
          </p:cNvSpPr>
          <p:nvPr>
            <p:ph type="ftr" idx="11"/>
          </p:nvPr>
        </p:nvSpPr>
        <p:spPr>
          <a:xfrm>
            <a:off x="4846325" y="6780108"/>
            <a:ext cx="4938000" cy="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16"/>
          <p:cNvSpPr txBox="1">
            <a:spLocks noGrp="1"/>
          </p:cNvSpPr>
          <p:nvPr>
            <p:ph type="sldNum" idx="12"/>
          </p:nvPr>
        </p:nvSpPr>
        <p:spPr>
          <a:xfrm>
            <a:off x="10332720" y="6780108"/>
            <a:ext cx="3292000" cy="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498720" y="3058987"/>
            <a:ext cx="13632800" cy="11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13555932" y="6632131"/>
            <a:ext cx="877600" cy="5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98720" y="632925"/>
            <a:ext cx="13632800" cy="8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98720" y="1639075"/>
            <a:ext cx="6399600" cy="48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marL="1371600" lvl="2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marL="1828800" lvl="3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marL="2286000" lvl="4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marL="2743200" lvl="5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marL="3200400" lvl="6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marL="3657600" lvl="7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marL="4114800" lvl="8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7731840" y="1639075"/>
            <a:ext cx="6399600" cy="48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marL="1371600" lvl="2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marL="1828800" lvl="3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marL="2286000" lvl="4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marL="2743200" lvl="5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marL="3200400" lvl="6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marL="3657600" lvl="7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marL="4114800" lvl="8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13555932" y="6632131"/>
            <a:ext cx="877600" cy="5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498720" y="632925"/>
            <a:ext cx="13632800" cy="8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13555932" y="6632131"/>
            <a:ext cx="877600" cy="5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98720" y="790187"/>
            <a:ext cx="4492800" cy="10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498720" y="1976320"/>
            <a:ext cx="4492800" cy="45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L="457200" lvl="0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marL="914400" lvl="1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marL="1371600" lvl="2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marL="1828800" lvl="3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marL="2286000" lvl="4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marL="2743200" lvl="5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marL="3200400" lvl="6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marL="3657600" lvl="7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marL="4114800" lvl="8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13555932" y="6632131"/>
            <a:ext cx="877600" cy="5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784400" y="640213"/>
            <a:ext cx="10188400" cy="58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13555932" y="6632131"/>
            <a:ext cx="877600" cy="5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7315200" y="-178"/>
            <a:ext cx="7315200" cy="73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56450" tIns="156450" rIns="156450" bIns="1564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24800" y="1753849"/>
            <a:ext cx="6472400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424800" y="3986595"/>
            <a:ext cx="6472400" cy="1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2"/>
          </p:nvPr>
        </p:nvSpPr>
        <p:spPr>
          <a:xfrm>
            <a:off x="7903200" y="1029795"/>
            <a:ext cx="6139200" cy="5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457200" lvl="0" indent="-425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1pPr>
            <a:lvl2pPr marL="914400" lvl="1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13555932" y="6632131"/>
            <a:ext cx="877600" cy="5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>
            <a:off x="498720" y="6016818"/>
            <a:ext cx="9598000" cy="8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13555932" y="6632131"/>
            <a:ext cx="877600" cy="5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498720" y="632925"/>
            <a:ext cx="13632800" cy="8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498720" y="1639075"/>
            <a:ext cx="13632800" cy="48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L="457200" marR="0" lvl="0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Arial"/>
              <a:buChar char="●"/>
              <a:defRPr sz="3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sldNum" idx="12"/>
          </p:nvPr>
        </p:nvSpPr>
        <p:spPr>
          <a:xfrm>
            <a:off x="13555932" y="6632131"/>
            <a:ext cx="877600" cy="5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7548F3A0-0D50-454E-B171-8B5B0331D632}"/>
              </a:ext>
            </a:extLst>
          </p:cNvPr>
          <p:cNvSpPr txBox="1"/>
          <p:nvPr/>
        </p:nvSpPr>
        <p:spPr>
          <a:xfrm>
            <a:off x="448166" y="5951489"/>
            <a:ext cx="138769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Supplementary Figure 3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(A)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Mapping rate of libraries using meRanGh (genome) and meRanT (transcriptome). Hybrid mapped reads were created by piping multi-mapped and unmapped reads to the unused mapping protocol (i.e., meRanGh multi-mapped and unmapped reads were used as input to meRanT to create aggregate Genome-mapped reads). Only uniquely mapped reads are reported. 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(B)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Mapped transcripts were annotated using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RSeQC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[49] and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RefSeq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mm10 annotations.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4414BC9-778B-4B02-AF03-267E69D1DAA0}"/>
              </a:ext>
            </a:extLst>
          </p:cNvPr>
          <p:cNvGrpSpPr/>
          <p:nvPr/>
        </p:nvGrpSpPr>
        <p:grpSpPr>
          <a:xfrm>
            <a:off x="7045364" y="652585"/>
            <a:ext cx="7136870" cy="4091959"/>
            <a:chOff x="406856" y="5450255"/>
            <a:chExt cx="7136870" cy="4091959"/>
          </a:xfrm>
        </p:grpSpPr>
        <p:grpSp>
          <p:nvGrpSpPr>
            <p:cNvPr id="72" name="Google Shape;72;p1"/>
            <p:cNvGrpSpPr/>
            <p:nvPr/>
          </p:nvGrpSpPr>
          <p:grpSpPr>
            <a:xfrm>
              <a:off x="406856" y="5673160"/>
              <a:ext cx="7136870" cy="3869054"/>
              <a:chOff x="292555" y="5619731"/>
              <a:chExt cx="7136870" cy="3869054"/>
            </a:xfrm>
          </p:grpSpPr>
          <p:pic>
            <p:nvPicPr>
              <p:cNvPr id="73" name="Google Shape;73;p1"/>
              <p:cNvPicPr preferRelativeResize="0"/>
              <p:nvPr/>
            </p:nvPicPr>
            <p:blipFill rotWithShape="1">
              <a:blip r:embed="rId3">
                <a:alphaModFix/>
              </a:blip>
              <a:srcRect l="2778" r="53416" b="21643"/>
              <a:stretch/>
            </p:blipFill>
            <p:spPr>
              <a:xfrm>
                <a:off x="797379" y="5619731"/>
                <a:ext cx="4275419" cy="386905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5" name="Google Shape;75;p1"/>
              <p:cNvSpPr txBox="1"/>
              <p:nvPr/>
            </p:nvSpPr>
            <p:spPr>
              <a:xfrm rot="-5400000">
                <a:off x="-936568" y="7233230"/>
                <a:ext cx="2903037" cy="4447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8325" tIns="98325" rIns="98325" bIns="98325" anchor="t" anchorCtr="0">
                <a:spAutoFit/>
              </a:bodyPr>
              <a:lstStyle/>
              <a:p>
                <a:pPr algn="ctr">
                  <a:buSzPts val="1700"/>
                </a:pPr>
                <a:r>
                  <a:rPr lang="en" sz="1600" dirty="0"/>
                  <a:t>Annotation Distribution</a:t>
                </a:r>
                <a:endParaRPr sz="1600" dirty="0"/>
              </a:p>
            </p:txBody>
          </p:sp>
          <p:pic>
            <p:nvPicPr>
              <p:cNvPr id="76" name="Google Shape;76;p1"/>
              <p:cNvPicPr preferRelativeResize="0"/>
              <p:nvPr/>
            </p:nvPicPr>
            <p:blipFill rotWithShape="1">
              <a:blip r:embed="rId4">
                <a:alphaModFix/>
              </a:blip>
              <a:srcRect l="86357" t="41787" b="39073"/>
              <a:stretch/>
            </p:blipFill>
            <p:spPr>
              <a:xfrm>
                <a:off x="5960989" y="6053472"/>
                <a:ext cx="1468436" cy="125839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7" name="Google Shape;73;p1">
              <a:extLst>
                <a:ext uri="{FF2B5EF4-FFF2-40B4-BE49-F238E27FC236}">
                  <a16:creationId xmlns:a16="http://schemas.microsoft.com/office/drawing/2014/main" id="{7A3DFA08-A5D8-4EAF-94F0-5F12ED14E3DB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77401" r="14150" b="21643"/>
            <a:stretch/>
          </p:blipFill>
          <p:spPr>
            <a:xfrm>
              <a:off x="5163964" y="5450255"/>
              <a:ext cx="824615" cy="40914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" name="Google Shape;130;p1">
            <a:extLst>
              <a:ext uri="{FF2B5EF4-FFF2-40B4-BE49-F238E27FC236}">
                <a16:creationId xmlns:a16="http://schemas.microsoft.com/office/drawing/2014/main" id="{09EC189A-3385-4EB8-B34A-02B04F27EC4E}"/>
              </a:ext>
            </a:extLst>
          </p:cNvPr>
          <p:cNvSpPr txBox="1"/>
          <p:nvPr/>
        </p:nvSpPr>
        <p:spPr>
          <a:xfrm rot="16200000">
            <a:off x="-810067" y="2778269"/>
            <a:ext cx="3499003" cy="541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1101" tIns="131101" rIns="131101" bIns="131101" anchor="t" anchorCtr="0">
            <a:spAutoFit/>
          </a:bodyPr>
          <a:lstStyle/>
          <a:p>
            <a:pPr algn="ctr">
              <a:buSzPts val="2100"/>
            </a:pPr>
            <a:r>
              <a:rPr lang="en-US" sz="1800" dirty="0"/>
              <a:t>Mapping Rate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3D975E5-2329-4A7C-8BB7-C9C4E4DC482E}"/>
              </a:ext>
            </a:extLst>
          </p:cNvPr>
          <p:cNvGrpSpPr/>
          <p:nvPr/>
        </p:nvGrpSpPr>
        <p:grpSpPr>
          <a:xfrm>
            <a:off x="1326017" y="875489"/>
            <a:ext cx="5543885" cy="4761084"/>
            <a:chOff x="1326017" y="875489"/>
            <a:chExt cx="5543885" cy="476108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1266D98-FC7E-4346-A445-C72B7051840B}"/>
                </a:ext>
              </a:extLst>
            </p:cNvPr>
            <p:cNvGrpSpPr/>
            <p:nvPr/>
          </p:nvGrpSpPr>
          <p:grpSpPr>
            <a:xfrm>
              <a:off x="1326017" y="875489"/>
              <a:ext cx="5543885" cy="4761084"/>
              <a:chOff x="911681" y="249744"/>
              <a:chExt cx="5479262" cy="5293055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BEFB9968-FBD4-4679-A6C2-4E0226FA84B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574" r="58935" b="22379"/>
              <a:stretch/>
            </p:blipFill>
            <p:spPr>
              <a:xfrm>
                <a:off x="911681" y="249744"/>
                <a:ext cx="4223548" cy="4361512"/>
              </a:xfrm>
              <a:prstGeom prst="rect">
                <a:avLst/>
              </a:prstGeom>
            </p:spPr>
          </p:pic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54A234C-FEF3-41D9-9C70-5EEA66C3359E}"/>
                  </a:ext>
                </a:extLst>
              </p:cNvPr>
              <p:cNvSpPr/>
              <p:nvPr/>
            </p:nvSpPr>
            <p:spPr>
              <a:xfrm>
                <a:off x="1299359" y="492273"/>
                <a:ext cx="3895904" cy="2814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8" name="Google Shape;58;p1">
                <a:extLst>
                  <a:ext uri="{FF2B5EF4-FFF2-40B4-BE49-F238E27FC236}">
                    <a16:creationId xmlns:a16="http://schemas.microsoft.com/office/drawing/2014/main" id="{A3DD7235-36D8-497F-B93B-AE394BFBB49F}"/>
                  </a:ext>
                </a:extLst>
              </p:cNvPr>
              <p:cNvGrpSpPr/>
              <p:nvPr/>
            </p:nvGrpSpPr>
            <p:grpSpPr>
              <a:xfrm>
                <a:off x="1374935" y="492272"/>
                <a:ext cx="5016008" cy="5050527"/>
                <a:chOff x="1270082" y="382948"/>
                <a:chExt cx="5016008" cy="5050527"/>
              </a:xfrm>
            </p:grpSpPr>
            <p:sp>
              <p:nvSpPr>
                <p:cNvPr id="21" name="Google Shape;59;p1">
                  <a:extLst>
                    <a:ext uri="{FF2B5EF4-FFF2-40B4-BE49-F238E27FC236}">
                      <a16:creationId xmlns:a16="http://schemas.microsoft.com/office/drawing/2014/main" id="{ACF64417-0AAA-401B-A1A8-4E9F1768C102}"/>
                    </a:ext>
                  </a:extLst>
                </p:cNvPr>
                <p:cNvSpPr txBox="1"/>
                <p:nvPr/>
              </p:nvSpPr>
              <p:spPr>
                <a:xfrm rot="2286819">
                  <a:off x="2064124" y="4851661"/>
                  <a:ext cx="1592041" cy="52373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11350" tIns="111350" rIns="111350" bIns="111350" anchor="t" anchorCtr="0">
                  <a:spAutoFit/>
                </a:bodyPr>
                <a:lstStyle/>
                <a:p>
                  <a:pPr>
                    <a:buSzPts val="1700"/>
                  </a:pPr>
                  <a:r>
                    <a:rPr lang="en" sz="1600" dirty="0"/>
                    <a:t>MT-A</a:t>
                  </a:r>
                  <a:endParaRPr sz="1600" dirty="0"/>
                </a:p>
              </p:txBody>
            </p:sp>
            <p:sp>
              <p:nvSpPr>
                <p:cNvPr id="22" name="Google Shape;60;p1">
                  <a:extLst>
                    <a:ext uri="{FF2B5EF4-FFF2-40B4-BE49-F238E27FC236}">
                      <a16:creationId xmlns:a16="http://schemas.microsoft.com/office/drawing/2014/main" id="{F82B99B9-2BA6-414B-BAAD-6E8DCD80CCD9}"/>
                    </a:ext>
                  </a:extLst>
                </p:cNvPr>
                <p:cNvSpPr txBox="1"/>
                <p:nvPr/>
              </p:nvSpPr>
              <p:spPr>
                <a:xfrm rot="2286819">
                  <a:off x="2797138" y="4878865"/>
                  <a:ext cx="1592044" cy="52373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11350" tIns="111350" rIns="111350" bIns="111350" anchor="t" anchorCtr="0">
                  <a:spAutoFit/>
                </a:bodyPr>
                <a:lstStyle/>
                <a:p>
                  <a:pPr>
                    <a:buSzPts val="1700"/>
                  </a:pPr>
                  <a:r>
                    <a:rPr lang="en" sz="1600"/>
                    <a:t>MT-B</a:t>
                  </a:r>
                  <a:endParaRPr sz="1600"/>
                </a:p>
              </p:txBody>
            </p:sp>
            <p:sp>
              <p:nvSpPr>
                <p:cNvPr id="23" name="Google Shape;61;p1">
                  <a:extLst>
                    <a:ext uri="{FF2B5EF4-FFF2-40B4-BE49-F238E27FC236}">
                      <a16:creationId xmlns:a16="http://schemas.microsoft.com/office/drawing/2014/main" id="{9480A553-DFB3-4C62-8EA3-BF58928B9995}"/>
                    </a:ext>
                  </a:extLst>
                </p:cNvPr>
                <p:cNvSpPr txBox="1"/>
                <p:nvPr/>
              </p:nvSpPr>
              <p:spPr>
                <a:xfrm rot="2286819">
                  <a:off x="3567521" y="4860506"/>
                  <a:ext cx="1592041" cy="52373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11350" tIns="111350" rIns="111350" bIns="111350" anchor="t" anchorCtr="0">
                  <a:spAutoFit/>
                </a:bodyPr>
                <a:lstStyle/>
                <a:p>
                  <a:pPr>
                    <a:buSzPts val="1700"/>
                  </a:pPr>
                  <a:r>
                    <a:rPr lang="en" sz="1600"/>
                    <a:t>MT-C</a:t>
                  </a:r>
                  <a:endParaRPr sz="1600"/>
                </a:p>
              </p:txBody>
            </p:sp>
            <p:sp>
              <p:nvSpPr>
                <p:cNvPr id="24" name="Google Shape;62;p1">
                  <a:extLst>
                    <a:ext uri="{FF2B5EF4-FFF2-40B4-BE49-F238E27FC236}">
                      <a16:creationId xmlns:a16="http://schemas.microsoft.com/office/drawing/2014/main" id="{F1B69F5A-A4DE-4E7B-89A6-62F254A1D343}"/>
                    </a:ext>
                  </a:extLst>
                </p:cNvPr>
                <p:cNvSpPr txBox="1"/>
                <p:nvPr/>
              </p:nvSpPr>
              <p:spPr>
                <a:xfrm rot="2286819">
                  <a:off x="4336112" y="4884536"/>
                  <a:ext cx="1592041" cy="52373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11350" tIns="111350" rIns="111350" bIns="111350" anchor="t" anchorCtr="0">
                  <a:spAutoFit/>
                </a:bodyPr>
                <a:lstStyle/>
                <a:p>
                  <a:pPr>
                    <a:buSzPts val="1700"/>
                  </a:pPr>
                  <a:r>
                    <a:rPr lang="en" sz="1600" dirty="0"/>
                    <a:t>MT-D</a:t>
                  </a:r>
                  <a:endParaRPr sz="1600" dirty="0"/>
                </a:p>
              </p:txBody>
            </p:sp>
            <p:sp>
              <p:nvSpPr>
                <p:cNvPr id="25" name="Google Shape;63;p1">
                  <a:extLst>
                    <a:ext uri="{FF2B5EF4-FFF2-40B4-BE49-F238E27FC236}">
                      <a16:creationId xmlns:a16="http://schemas.microsoft.com/office/drawing/2014/main" id="{A5670EFA-37DF-40BC-BF43-0FF23F28EE7E}"/>
                    </a:ext>
                  </a:extLst>
                </p:cNvPr>
                <p:cNvSpPr txBox="1"/>
                <p:nvPr/>
              </p:nvSpPr>
              <p:spPr>
                <a:xfrm rot="2286193">
                  <a:off x="1270082" y="4909742"/>
                  <a:ext cx="1708185" cy="52373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11350" tIns="111350" rIns="111350" bIns="111350" anchor="t" anchorCtr="0">
                  <a:spAutoFit/>
                </a:bodyPr>
                <a:lstStyle/>
                <a:p>
                  <a:pPr>
                    <a:buSzPts val="1700"/>
                  </a:pPr>
                  <a:r>
                    <a:rPr lang="en" sz="1600" dirty="0"/>
                    <a:t>MT RNAseq</a:t>
                  </a:r>
                  <a:endParaRPr sz="1600" dirty="0"/>
                </a:p>
              </p:txBody>
            </p:sp>
            <p:sp>
              <p:nvSpPr>
                <p:cNvPr id="26" name="Google Shape;68;p1">
                  <a:extLst>
                    <a:ext uri="{FF2B5EF4-FFF2-40B4-BE49-F238E27FC236}">
                      <a16:creationId xmlns:a16="http://schemas.microsoft.com/office/drawing/2014/main" id="{CAEFFC81-6E4B-48EC-8F68-BE4AA40CBC5E}"/>
                    </a:ext>
                  </a:extLst>
                </p:cNvPr>
                <p:cNvSpPr txBox="1"/>
                <p:nvPr/>
              </p:nvSpPr>
              <p:spPr>
                <a:xfrm rot="2286427">
                  <a:off x="5172575" y="4712706"/>
                  <a:ext cx="1113515" cy="52373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11350" tIns="111350" rIns="111350" bIns="111350" anchor="t" anchorCtr="0">
                  <a:spAutoFit/>
                </a:bodyPr>
                <a:lstStyle/>
                <a:p>
                  <a:pPr>
                    <a:buSzPts val="1700"/>
                  </a:pPr>
                  <a:r>
                    <a:rPr lang="en" sz="1600" dirty="0"/>
                    <a:t>Huang</a:t>
                  </a:r>
                  <a:endParaRPr sz="1600" dirty="0"/>
                </a:p>
              </p:txBody>
            </p:sp>
            <p:pic>
              <p:nvPicPr>
                <p:cNvPr id="27" name="Google Shape;69;p1">
                  <a:extLst>
                    <a:ext uri="{FF2B5EF4-FFF2-40B4-BE49-F238E27FC236}">
                      <a16:creationId xmlns:a16="http://schemas.microsoft.com/office/drawing/2014/main" id="{2D4B1EC6-76EF-4340-B2C8-9A98627BB78A}"/>
                    </a:ext>
                  </a:extLst>
                </p:cNvPr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 l="80685" t="4739" r="15582" b="83061"/>
                <a:stretch/>
              </p:blipFill>
              <p:spPr>
                <a:xfrm>
                  <a:off x="1317903" y="382948"/>
                  <a:ext cx="409576" cy="83924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aphicFrame>
            <p:nvGraphicFramePr>
              <p:cNvPr id="19" name="Google Shape;71;p1">
                <a:extLst>
                  <a:ext uri="{FF2B5EF4-FFF2-40B4-BE49-F238E27FC236}">
                    <a16:creationId xmlns:a16="http://schemas.microsoft.com/office/drawing/2014/main" id="{F110AED5-1B65-4510-9359-934B1C3A585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569636679"/>
                  </p:ext>
                </p:extLst>
              </p:nvPr>
            </p:nvGraphicFramePr>
            <p:xfrm>
              <a:off x="1740352" y="551505"/>
              <a:ext cx="2775938" cy="844806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280867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25330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41666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US" sz="1400" u="none" strike="noStrike" cap="none" dirty="0" err="1"/>
                            <a:t>meRanGh</a:t>
                          </a:r>
                          <a:endParaRPr sz="1600" u="none" strike="noStrike" cap="none" dirty="0"/>
                        </a:p>
                      </a:txBody>
                      <a:tcPr marL="91450" marR="91450" marT="45725" marB="45725"/>
                    </a:tc>
                    <a:extLst>
                      <a:ext uri="{0D108BD9-81ED-4DB2-BD59-A6C34878D82A}">
                        <a16:rowId xmlns:a16="http://schemas.microsoft.com/office/drawing/2014/main" val="252881168"/>
                      </a:ext>
                    </a:extLst>
                  </a:tr>
                  <a:tr h="25330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41666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" sz="1400" u="none" strike="noStrike" cap="none" dirty="0"/>
                            <a:t>meRanT</a:t>
                          </a:r>
                          <a:endParaRPr sz="1600" u="none" strike="noStrike" cap="none" dirty="0"/>
                        </a:p>
                      </a:txBody>
                      <a:tcPr marL="91450" marR="91450" marT="45725" marB="45725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5330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41666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" sz="1400" u="none" strike="noStrike" cap="none" dirty="0"/>
                            <a:t>meRanGh + meRanT</a:t>
                          </a:r>
                          <a:endParaRPr sz="1600" u="none" strike="noStrike" cap="none" dirty="0"/>
                        </a:p>
                      </a:txBody>
                      <a:tcPr marL="91450" marR="91450" marT="45725" marB="45725"/>
                    </a:tc>
                    <a:extLst>
                      <a:ext uri="{0D108BD9-81ED-4DB2-BD59-A6C34878D82A}">
                        <a16:rowId xmlns:a16="http://schemas.microsoft.com/office/drawing/2014/main" val="3385538440"/>
                      </a:ext>
                    </a:extLst>
                  </a:tr>
                </a:tbl>
              </a:graphicData>
            </a:graphic>
          </p:graphicFrame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EFDC5667-B236-4EA2-807F-27B258AB97D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69089" t="18671" r="24104" b="22379"/>
              <a:stretch/>
            </p:blipFill>
            <p:spPr>
              <a:xfrm>
                <a:off x="5107091" y="1300447"/>
                <a:ext cx="746911" cy="3312369"/>
              </a:xfrm>
              <a:prstGeom prst="rect">
                <a:avLst/>
              </a:prstGeom>
            </p:spPr>
          </p:pic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3CCFFB7-8E74-4B9E-9892-91076DF647F8}"/>
                </a:ext>
              </a:extLst>
            </p:cNvPr>
            <p:cNvSpPr/>
            <p:nvPr/>
          </p:nvSpPr>
          <p:spPr>
            <a:xfrm>
              <a:off x="1708539" y="875489"/>
              <a:ext cx="4045919" cy="2167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06666CC-565D-47A9-982C-EE805620D5E8}"/>
              </a:ext>
            </a:extLst>
          </p:cNvPr>
          <p:cNvSpPr txBox="1"/>
          <p:nvPr/>
        </p:nvSpPr>
        <p:spPr>
          <a:xfrm>
            <a:off x="97277" y="437745"/>
            <a:ext cx="350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B35817-7283-46A7-959C-B5FE0D010257}"/>
              </a:ext>
            </a:extLst>
          </p:cNvPr>
          <p:cNvSpPr txBox="1"/>
          <p:nvPr/>
        </p:nvSpPr>
        <p:spPr>
          <a:xfrm>
            <a:off x="6895199" y="437745"/>
            <a:ext cx="350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B</a:t>
            </a:r>
          </a:p>
        </p:txBody>
      </p:sp>
      <p:sp>
        <p:nvSpPr>
          <p:cNvPr id="33" name="Google Shape;59;p1">
            <a:extLst>
              <a:ext uri="{FF2B5EF4-FFF2-40B4-BE49-F238E27FC236}">
                <a16:creationId xmlns:a16="http://schemas.microsoft.com/office/drawing/2014/main" id="{BB0D9198-020B-4B9F-9302-55A6214726C0}"/>
              </a:ext>
            </a:extLst>
          </p:cNvPr>
          <p:cNvSpPr txBox="1"/>
          <p:nvPr/>
        </p:nvSpPr>
        <p:spPr>
          <a:xfrm rot="2286819">
            <a:off x="8819994" y="5111894"/>
            <a:ext cx="1610818" cy="471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111350" rIns="111350" bIns="111350" anchor="t" anchorCtr="0">
            <a:spAutoFit/>
          </a:bodyPr>
          <a:lstStyle/>
          <a:p>
            <a:pPr>
              <a:buSzPts val="1700"/>
            </a:pPr>
            <a:r>
              <a:rPr lang="en" sz="1600" dirty="0"/>
              <a:t>MT-A</a:t>
            </a:r>
            <a:endParaRPr sz="1600" dirty="0"/>
          </a:p>
        </p:txBody>
      </p:sp>
      <p:sp>
        <p:nvSpPr>
          <p:cNvPr id="34" name="Google Shape;60;p1">
            <a:extLst>
              <a:ext uri="{FF2B5EF4-FFF2-40B4-BE49-F238E27FC236}">
                <a16:creationId xmlns:a16="http://schemas.microsoft.com/office/drawing/2014/main" id="{0E6D8875-77FB-4008-8149-72A7303EE7FE}"/>
              </a:ext>
            </a:extLst>
          </p:cNvPr>
          <p:cNvSpPr txBox="1"/>
          <p:nvPr/>
        </p:nvSpPr>
        <p:spPr>
          <a:xfrm rot="2286819">
            <a:off x="9561653" y="5136364"/>
            <a:ext cx="1610821" cy="471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111350" rIns="111350" bIns="111350" anchor="t" anchorCtr="0">
            <a:spAutoFit/>
          </a:bodyPr>
          <a:lstStyle/>
          <a:p>
            <a:pPr>
              <a:buSzPts val="1700"/>
            </a:pPr>
            <a:r>
              <a:rPr lang="en" sz="1600"/>
              <a:t>MT-B</a:t>
            </a:r>
            <a:endParaRPr sz="1600"/>
          </a:p>
        </p:txBody>
      </p:sp>
      <p:sp>
        <p:nvSpPr>
          <p:cNvPr id="35" name="Google Shape;61;p1">
            <a:extLst>
              <a:ext uri="{FF2B5EF4-FFF2-40B4-BE49-F238E27FC236}">
                <a16:creationId xmlns:a16="http://schemas.microsoft.com/office/drawing/2014/main" id="{954DDCC3-E780-402D-BFF3-CC555BDB39E9}"/>
              </a:ext>
            </a:extLst>
          </p:cNvPr>
          <p:cNvSpPr txBox="1"/>
          <p:nvPr/>
        </p:nvSpPr>
        <p:spPr>
          <a:xfrm rot="2286819">
            <a:off x="10341122" y="5119850"/>
            <a:ext cx="1610818" cy="471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111350" rIns="111350" bIns="111350" anchor="t" anchorCtr="0">
            <a:spAutoFit/>
          </a:bodyPr>
          <a:lstStyle/>
          <a:p>
            <a:pPr>
              <a:buSzPts val="1700"/>
            </a:pPr>
            <a:r>
              <a:rPr lang="en" sz="1600"/>
              <a:t>MT-C</a:t>
            </a:r>
            <a:endParaRPr sz="1600"/>
          </a:p>
        </p:txBody>
      </p:sp>
      <p:sp>
        <p:nvSpPr>
          <p:cNvPr id="38" name="Google Shape;62;p1">
            <a:extLst>
              <a:ext uri="{FF2B5EF4-FFF2-40B4-BE49-F238E27FC236}">
                <a16:creationId xmlns:a16="http://schemas.microsoft.com/office/drawing/2014/main" id="{8EC20596-34D5-48BF-8DD2-A5D00F4D7A98}"/>
              </a:ext>
            </a:extLst>
          </p:cNvPr>
          <p:cNvSpPr txBox="1"/>
          <p:nvPr/>
        </p:nvSpPr>
        <p:spPr>
          <a:xfrm rot="2286819">
            <a:off x="11118778" y="5141465"/>
            <a:ext cx="1610818" cy="471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111350" rIns="111350" bIns="111350" anchor="t" anchorCtr="0">
            <a:spAutoFit/>
          </a:bodyPr>
          <a:lstStyle/>
          <a:p>
            <a:pPr>
              <a:buSzPts val="1700"/>
            </a:pPr>
            <a:r>
              <a:rPr lang="en" sz="1600" dirty="0"/>
              <a:t>MT-D</a:t>
            </a:r>
            <a:endParaRPr sz="1600" dirty="0"/>
          </a:p>
        </p:txBody>
      </p:sp>
      <p:sp>
        <p:nvSpPr>
          <p:cNvPr id="39" name="Google Shape;63;p1">
            <a:extLst>
              <a:ext uri="{FF2B5EF4-FFF2-40B4-BE49-F238E27FC236}">
                <a16:creationId xmlns:a16="http://schemas.microsoft.com/office/drawing/2014/main" id="{7A8CBB71-6EB3-4855-AFAD-D03A65B48452}"/>
              </a:ext>
            </a:extLst>
          </p:cNvPr>
          <p:cNvSpPr txBox="1"/>
          <p:nvPr/>
        </p:nvSpPr>
        <p:spPr>
          <a:xfrm rot="2286193">
            <a:off x="8016587" y="5164138"/>
            <a:ext cx="1728331" cy="471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111350" rIns="111350" bIns="111350" anchor="t" anchorCtr="0">
            <a:spAutoFit/>
          </a:bodyPr>
          <a:lstStyle/>
          <a:p>
            <a:pPr>
              <a:buSzPts val="1700"/>
            </a:pPr>
            <a:r>
              <a:rPr lang="en" sz="1600" dirty="0"/>
              <a:t>MT RNAseq</a:t>
            </a:r>
            <a:endParaRPr sz="1600" dirty="0"/>
          </a:p>
        </p:txBody>
      </p:sp>
      <p:sp>
        <p:nvSpPr>
          <p:cNvPr id="40" name="Google Shape;68;p1">
            <a:extLst>
              <a:ext uri="{FF2B5EF4-FFF2-40B4-BE49-F238E27FC236}">
                <a16:creationId xmlns:a16="http://schemas.microsoft.com/office/drawing/2014/main" id="{B9A3FD79-9F42-483D-8106-68978A96FC8B}"/>
              </a:ext>
            </a:extLst>
          </p:cNvPr>
          <p:cNvSpPr txBox="1"/>
          <p:nvPr/>
        </p:nvSpPr>
        <p:spPr>
          <a:xfrm rot="2286427">
            <a:off x="11965106" y="4967449"/>
            <a:ext cx="1126648" cy="471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111350" rIns="111350" bIns="111350" anchor="t" anchorCtr="0">
            <a:spAutoFit/>
          </a:bodyPr>
          <a:lstStyle/>
          <a:p>
            <a:pPr>
              <a:buSzPts val="1700"/>
            </a:pPr>
            <a:r>
              <a:rPr lang="en" sz="1600" dirty="0"/>
              <a:t>Huang</a:t>
            </a:r>
            <a:endParaRPr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184</Words>
  <Application>Microsoft Office PowerPoint</Application>
  <PresentationFormat>Custom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Zac Johnson</cp:lastModifiedBy>
  <cp:revision>16</cp:revision>
  <dcterms:modified xsi:type="dcterms:W3CDTF">2022-03-27T14:06:57Z</dcterms:modified>
</cp:coreProperties>
</file>