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09728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RpAec7mz8K9/r3J5cOyI6w6Y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D0F8B6-4201-43B7-A145-68A774C9EF46}">
  <a:tblStyle styleId="{C0D0F8B6-4201-43B7-A145-68A774C9E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720946-3F88-4C2D-B13C-7401DBA0020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7650" autoAdjust="0"/>
  </p:normalViewPr>
  <p:slideViewPr>
    <p:cSldViewPr snapToGrid="0">
      <p:cViewPr>
        <p:scale>
          <a:sx n="100" d="100"/>
          <a:sy n="100" d="100"/>
        </p:scale>
        <p:origin x="636" y="-228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286770" y="7539530"/>
            <a:ext cx="154975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513949" y="5241980"/>
            <a:ext cx="15497500" cy="6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74050" y="2647379"/>
            <a:ext cx="10224600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74040" y="10076889"/>
            <a:ext cx="10224600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74040" y="7647467"/>
            <a:ext cx="10224600" cy="2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74040" y="1582312"/>
            <a:ext cx="102246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74040" y="4097689"/>
            <a:ext cx="102246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74040" y="1582312"/>
            <a:ext cx="102246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74040" y="4097689"/>
            <a:ext cx="47997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5798880" y="4097689"/>
            <a:ext cx="47997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74040" y="1582312"/>
            <a:ext cx="102246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74040" y="1975467"/>
            <a:ext cx="3369600" cy="2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74040" y="4940800"/>
            <a:ext cx="3369600" cy="11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88300" y="1600533"/>
            <a:ext cx="7641300" cy="14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486400" y="-446"/>
            <a:ext cx="54864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8600" y="4384622"/>
            <a:ext cx="4854300" cy="5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18600" y="9966489"/>
            <a:ext cx="4854300" cy="4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927400" y="2574489"/>
            <a:ext cx="46044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74040" y="15042046"/>
            <a:ext cx="7198500" cy="2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54384" y="973683"/>
            <a:ext cx="94641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54384" y="4868336"/>
            <a:ext cx="94641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74040" y="3932889"/>
            <a:ext cx="10224600" cy="6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74040" y="11207912"/>
            <a:ext cx="10224600" cy="4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822960" y="2992969"/>
            <a:ext cx="9327000" cy="63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371600" y="9605437"/>
            <a:ext cx="8229600" cy="4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48669" y="4559319"/>
            <a:ext cx="9464100" cy="7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48669" y="12238586"/>
            <a:ext cx="94641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54384" y="973683"/>
            <a:ext cx="94641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754381" y="4868336"/>
            <a:ext cx="46635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54981" y="4868336"/>
            <a:ext cx="46635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55811" y="973683"/>
            <a:ext cx="94641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755816" y="4483106"/>
            <a:ext cx="4641900" cy="2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55816" y="6680213"/>
            <a:ext cx="4641900" cy="9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554981" y="4483106"/>
            <a:ext cx="4665000" cy="2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554981" y="6680213"/>
            <a:ext cx="4665000" cy="9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55814" y="1219200"/>
            <a:ext cx="3539400" cy="4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664869" y="2633137"/>
            <a:ext cx="5555400" cy="12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1pPr>
            <a:lvl2pPr marL="914400" lvl="1" indent="-4127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2pPr>
            <a:lvl3pPr marL="1371600" lvl="2" indent="-3937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55814" y="5486400"/>
            <a:ext cx="3539400" cy="101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55814" y="1219200"/>
            <a:ext cx="3539400" cy="4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664869" y="2633137"/>
            <a:ext cx="5555400" cy="12996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55814" y="5486400"/>
            <a:ext cx="3539400" cy="101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54384" y="973683"/>
            <a:ext cx="94641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-314976" y="5937936"/>
            <a:ext cx="11603000" cy="9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54384" y="973683"/>
            <a:ext cx="94641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54384" y="4868336"/>
            <a:ext cx="94641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54381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634743" y="16950270"/>
            <a:ext cx="37035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749540" y="16950270"/>
            <a:ext cx="2469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74040" y="1582312"/>
            <a:ext cx="102246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74040" y="4097689"/>
            <a:ext cx="102246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0166949" y="16580327"/>
            <a:ext cx="658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527EDBC7-48D5-4740-9A0B-9CB4285D8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9" b="35692"/>
          <a:stretch/>
        </p:blipFill>
        <p:spPr>
          <a:xfrm>
            <a:off x="4068801" y="819420"/>
            <a:ext cx="6563551" cy="17496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E824D0-1FB7-4F3E-92E3-E37BF953FF15}"/>
              </a:ext>
            </a:extLst>
          </p:cNvPr>
          <p:cNvGrpSpPr/>
          <p:nvPr/>
        </p:nvGrpSpPr>
        <p:grpSpPr>
          <a:xfrm>
            <a:off x="3540272" y="85501"/>
            <a:ext cx="7109328" cy="5938666"/>
            <a:chOff x="3240291" y="-237553"/>
            <a:chExt cx="7109328" cy="5938666"/>
          </a:xfrm>
        </p:grpSpPr>
        <p:grpSp>
          <p:nvGrpSpPr>
            <p:cNvPr id="160" name="Google Shape;160;p1"/>
            <p:cNvGrpSpPr/>
            <p:nvPr/>
          </p:nvGrpSpPr>
          <p:grpSpPr>
            <a:xfrm>
              <a:off x="3240291" y="-237553"/>
              <a:ext cx="5026307" cy="3242111"/>
              <a:chOff x="6241004" y="-175385"/>
              <a:chExt cx="5026307" cy="3242111"/>
            </a:xfrm>
          </p:grpSpPr>
          <p:sp>
            <p:nvSpPr>
              <p:cNvPr id="161" name="Google Shape;161;p1"/>
              <p:cNvSpPr txBox="1"/>
              <p:nvPr/>
            </p:nvSpPr>
            <p:spPr>
              <a:xfrm>
                <a:off x="6241004" y="-175385"/>
                <a:ext cx="606600" cy="481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400" b="1" dirty="0"/>
                  <a:t>C</a:t>
                </a:r>
                <a:endParaRPr sz="2400" dirty="0"/>
              </a:p>
            </p:txBody>
          </p:sp>
          <p:grpSp>
            <p:nvGrpSpPr>
              <p:cNvPr id="164" name="Google Shape;164;p1"/>
              <p:cNvGrpSpPr/>
              <p:nvPr/>
            </p:nvGrpSpPr>
            <p:grpSpPr>
              <a:xfrm>
                <a:off x="6708198" y="52492"/>
                <a:ext cx="4559113" cy="3014234"/>
                <a:chOff x="3925071" y="28192"/>
                <a:chExt cx="4559113" cy="3014234"/>
              </a:xfrm>
            </p:grpSpPr>
            <p:sp>
              <p:nvSpPr>
                <p:cNvPr id="165" name="Google Shape;165;p1"/>
                <p:cNvSpPr txBox="1"/>
                <p:nvPr/>
              </p:nvSpPr>
              <p:spPr>
                <a:xfrm>
                  <a:off x="3925071" y="28192"/>
                  <a:ext cx="2981111" cy="5572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buSzPts val="1900"/>
                  </a:pPr>
                  <a:r>
                    <a:rPr lang="en" sz="2400" dirty="0">
                      <a:solidFill>
                        <a:schemeClr val="dk1"/>
                      </a:solidFill>
                    </a:rPr>
                    <a:t>Huang</a:t>
                  </a:r>
                  <a:endParaRPr sz="2400" dirty="0"/>
                </a:p>
              </p:txBody>
            </p:sp>
            <p:sp>
              <p:nvSpPr>
                <p:cNvPr id="167" name="Google Shape;167;p1"/>
                <p:cNvSpPr txBox="1"/>
                <p:nvPr/>
              </p:nvSpPr>
              <p:spPr>
                <a:xfrm>
                  <a:off x="3940288" y="2485153"/>
                  <a:ext cx="4543896" cy="5572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111350" rIns="111350" bIns="111350" anchor="t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buSzPts val="1900"/>
                  </a:pPr>
                  <a:r>
                    <a:rPr lang="en" sz="2400" dirty="0">
                      <a:solidFill>
                        <a:schemeClr val="dk1"/>
                      </a:solidFill>
                    </a:rPr>
                    <a:t>Mitochondrial RNA BS-seq</a:t>
                  </a:r>
                  <a:endParaRPr sz="2400" dirty="0"/>
                </a:p>
              </p:txBody>
            </p:sp>
          </p:grpSp>
        </p:grpSp>
        <p:pic>
          <p:nvPicPr>
            <p:cNvPr id="5" name="Picture 4" descr="Timeline&#10;&#10;Description automatically generated">
              <a:extLst>
                <a:ext uri="{FF2B5EF4-FFF2-40B4-BE49-F238E27FC236}">
                  <a16:creationId xmlns:a16="http://schemas.microsoft.com/office/drawing/2014/main" id="{770AF87F-A323-4CA0-B452-E87C186FC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49" b="35660"/>
            <a:stretch/>
          </p:blipFill>
          <p:spPr>
            <a:xfrm>
              <a:off x="3800375" y="2942273"/>
              <a:ext cx="6549244" cy="17523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1" name="Picture 100" descr="Timeline&#10;&#10;Description automatically generated">
              <a:extLst>
                <a:ext uri="{FF2B5EF4-FFF2-40B4-BE49-F238E27FC236}">
                  <a16:creationId xmlns:a16="http://schemas.microsoft.com/office/drawing/2014/main" id="{F0D0A268-D6E5-43EA-87AE-99DC61B96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47" t="63956"/>
            <a:stretch/>
          </p:blipFill>
          <p:spPr>
            <a:xfrm>
              <a:off x="3800375" y="4719448"/>
              <a:ext cx="6549244" cy="9816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130" name="Google Shape;130;p1"/>
          <p:cNvGrpSpPr/>
          <p:nvPr/>
        </p:nvGrpSpPr>
        <p:grpSpPr>
          <a:xfrm>
            <a:off x="156754" y="0"/>
            <a:ext cx="3084880" cy="2539880"/>
            <a:chOff x="1915014" y="-180361"/>
            <a:chExt cx="3084880" cy="2539880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1915014" y="-94860"/>
              <a:ext cx="606600" cy="481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>
                <a:buSzPts val="1700"/>
              </a:pPr>
              <a:r>
                <a:rPr lang="en" sz="2400" b="1" dirty="0">
                  <a:latin typeface="+mn-lt"/>
                </a:rPr>
                <a:t>A</a:t>
              </a:r>
              <a:endParaRPr sz="2400" dirty="0">
                <a:latin typeface="+mn-lt"/>
              </a:endParaRPr>
            </a:p>
          </p:txBody>
        </p:sp>
        <p:grpSp>
          <p:nvGrpSpPr>
            <p:cNvPr id="132" name="Google Shape;132;p1"/>
            <p:cNvGrpSpPr/>
            <p:nvPr/>
          </p:nvGrpSpPr>
          <p:grpSpPr>
            <a:xfrm>
              <a:off x="2318597" y="-180361"/>
              <a:ext cx="2681297" cy="2539880"/>
              <a:chOff x="4204648" y="536696"/>
              <a:chExt cx="2681297" cy="2539626"/>
            </a:xfrm>
          </p:grpSpPr>
          <p:pic>
            <p:nvPicPr>
              <p:cNvPr id="133" name="Google Shape;133;p1"/>
              <p:cNvPicPr preferRelativeResize="0"/>
              <p:nvPr/>
            </p:nvPicPr>
            <p:blipFill rotWithShape="1">
              <a:blip r:embed="rId5">
                <a:alphaModFix/>
              </a:blip>
              <a:srcRect l="41582" t="57769" r="41962" b="31229"/>
              <a:stretch/>
            </p:blipFill>
            <p:spPr>
              <a:xfrm>
                <a:off x="5346620" y="2206023"/>
                <a:ext cx="584201" cy="299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1"/>
              <p:cNvPicPr preferRelativeResize="0"/>
              <p:nvPr/>
            </p:nvPicPr>
            <p:blipFill rotWithShape="1">
              <a:blip r:embed="rId6">
                <a:alphaModFix/>
              </a:blip>
              <a:srcRect l="43023" t="62283" r="41781" b="25697"/>
              <a:stretch/>
            </p:blipFill>
            <p:spPr>
              <a:xfrm>
                <a:off x="5402500" y="2713827"/>
                <a:ext cx="528320" cy="3149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Google Shape;135;p1"/>
              <p:cNvSpPr txBox="1"/>
              <p:nvPr/>
            </p:nvSpPr>
            <p:spPr>
              <a:xfrm>
                <a:off x="4229503" y="2656201"/>
                <a:ext cx="1160048" cy="4201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000">
                    <a:latin typeface="+mn-lt"/>
                    <a:ea typeface="Calibri"/>
                    <a:cs typeface="Calibri"/>
                    <a:sym typeface="Calibri"/>
                  </a:rPr>
                  <a:t>COX IV</a:t>
                </a:r>
                <a:endParaRPr sz="2000">
                  <a:latin typeface="+mn-lt"/>
                </a:endParaRPr>
              </a:p>
            </p:txBody>
          </p:sp>
          <p:sp>
            <p:nvSpPr>
              <p:cNvPr id="136" name="Google Shape;136;p1"/>
              <p:cNvSpPr txBox="1"/>
              <p:nvPr/>
            </p:nvSpPr>
            <p:spPr>
              <a:xfrm>
                <a:off x="4204648" y="2177354"/>
                <a:ext cx="1232829" cy="4201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000" dirty="0">
                    <a:latin typeface="+mn-lt"/>
                    <a:ea typeface="Calibri"/>
                    <a:cs typeface="Calibri"/>
                    <a:sym typeface="Calibri"/>
                  </a:rPr>
                  <a:t>GAPDH</a:t>
                </a:r>
                <a:endParaRPr sz="2000" dirty="0">
                  <a:latin typeface="+mn-lt"/>
                </a:endParaRPr>
              </a:p>
            </p:txBody>
          </p:sp>
          <p:pic>
            <p:nvPicPr>
              <p:cNvPr id="137" name="Google Shape;137;p1"/>
              <p:cNvPicPr preferRelativeResize="0"/>
              <p:nvPr/>
            </p:nvPicPr>
            <p:blipFill rotWithShape="1">
              <a:blip r:embed="rId7">
                <a:alphaModFix/>
              </a:blip>
              <a:srcRect l="63863" t="58092" r="18681" b="31651"/>
              <a:stretch/>
            </p:blipFill>
            <p:spPr>
              <a:xfrm>
                <a:off x="6023723" y="2212100"/>
                <a:ext cx="619761" cy="2794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1"/>
              <p:cNvPicPr preferRelativeResize="0"/>
              <p:nvPr/>
            </p:nvPicPr>
            <p:blipFill rotWithShape="1">
              <a:blip r:embed="rId8">
                <a:alphaModFix/>
              </a:blip>
              <a:srcRect l="65655" t="62331" r="18419" b="26424"/>
              <a:stretch/>
            </p:blipFill>
            <p:spPr>
              <a:xfrm>
                <a:off x="6056743" y="2717560"/>
                <a:ext cx="553719" cy="2946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1"/>
              <p:cNvSpPr txBox="1"/>
              <p:nvPr/>
            </p:nvSpPr>
            <p:spPr>
              <a:xfrm rot="17175831">
                <a:off x="4851806" y="1180479"/>
                <a:ext cx="1707730" cy="420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000">
                    <a:latin typeface="+mn-lt"/>
                    <a:ea typeface="Calibri"/>
                    <a:cs typeface="Calibri"/>
                    <a:sym typeface="Calibri"/>
                  </a:rPr>
                  <a:t>Cyto rep1</a:t>
                </a:r>
                <a:endParaRPr sz="2000">
                  <a:latin typeface="+mn-lt"/>
                </a:endParaRPr>
              </a:p>
            </p:txBody>
          </p:sp>
          <p:sp>
            <p:nvSpPr>
              <p:cNvPr id="140" name="Google Shape;140;p1"/>
              <p:cNvSpPr txBox="1"/>
              <p:nvPr/>
            </p:nvSpPr>
            <p:spPr>
              <a:xfrm rot="17175882">
                <a:off x="5252403" y="1346616"/>
                <a:ext cx="1387461" cy="420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000">
                    <a:latin typeface="+mn-lt"/>
                    <a:ea typeface="Calibri"/>
                    <a:cs typeface="Calibri"/>
                    <a:sym typeface="Calibri"/>
                  </a:rPr>
                  <a:t>MT rep1</a:t>
                </a:r>
                <a:endParaRPr sz="2000">
                  <a:latin typeface="+mn-lt"/>
                </a:endParaRPr>
              </a:p>
            </p:txBody>
          </p:sp>
          <p:sp>
            <p:nvSpPr>
              <p:cNvPr id="141" name="Google Shape;141;p1"/>
              <p:cNvSpPr txBox="1"/>
              <p:nvPr/>
            </p:nvSpPr>
            <p:spPr>
              <a:xfrm rot="17174999">
                <a:off x="5589770" y="1211405"/>
                <a:ext cx="1655043" cy="420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000">
                    <a:latin typeface="+mn-lt"/>
                    <a:ea typeface="Calibri"/>
                    <a:cs typeface="Calibri"/>
                    <a:sym typeface="Calibri"/>
                  </a:rPr>
                  <a:t>Cyto rep2</a:t>
                </a:r>
                <a:endParaRPr sz="2000">
                  <a:latin typeface="+mn-lt"/>
                </a:endParaRPr>
              </a:p>
            </p:txBody>
          </p:sp>
          <p:sp>
            <p:nvSpPr>
              <p:cNvPr id="142" name="Google Shape;142;p1"/>
              <p:cNvSpPr txBox="1"/>
              <p:nvPr/>
            </p:nvSpPr>
            <p:spPr>
              <a:xfrm rot="17175650">
                <a:off x="5959097" y="1331114"/>
                <a:ext cx="1433533" cy="420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1700"/>
                </a:pPr>
                <a:r>
                  <a:rPr lang="en" sz="2000">
                    <a:latin typeface="+mn-lt"/>
                    <a:ea typeface="Calibri"/>
                    <a:cs typeface="Calibri"/>
                    <a:sym typeface="Calibri"/>
                  </a:rPr>
                  <a:t>MT rep2 </a:t>
                </a:r>
                <a:endParaRPr sz="2000">
                  <a:latin typeface="+mn-lt"/>
                </a:endParaRPr>
              </a:p>
            </p:txBody>
          </p:sp>
          <p:cxnSp>
            <p:nvCxnSpPr>
              <p:cNvPr id="143" name="Google Shape;143;p1"/>
              <p:cNvCxnSpPr/>
              <p:nvPr/>
            </p:nvCxnSpPr>
            <p:spPr>
              <a:xfrm>
                <a:off x="5402500" y="2209800"/>
                <a:ext cx="1208100" cy="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4" name="Google Shape;144;p1"/>
          <p:cNvGrpSpPr/>
          <p:nvPr/>
        </p:nvGrpSpPr>
        <p:grpSpPr>
          <a:xfrm>
            <a:off x="156754" y="2933819"/>
            <a:ext cx="3602158" cy="3367536"/>
            <a:chOff x="2013675" y="2530265"/>
            <a:chExt cx="3602158" cy="3367536"/>
          </a:xfrm>
        </p:grpSpPr>
        <p:grpSp>
          <p:nvGrpSpPr>
            <p:cNvPr id="145" name="Google Shape;145;p1"/>
            <p:cNvGrpSpPr/>
            <p:nvPr/>
          </p:nvGrpSpPr>
          <p:grpSpPr>
            <a:xfrm>
              <a:off x="2671734" y="2953755"/>
              <a:ext cx="2944099" cy="2944046"/>
              <a:chOff x="3663338" y="4654059"/>
              <a:chExt cx="2944099" cy="2943752"/>
            </a:xfrm>
          </p:grpSpPr>
          <p:pic>
            <p:nvPicPr>
              <p:cNvPr id="146" name="Google Shape;146;p1"/>
              <p:cNvPicPr preferRelativeResize="0"/>
              <p:nvPr/>
            </p:nvPicPr>
            <p:blipFill rotWithShape="1">
              <a:blip r:embed="rId9">
                <a:alphaModFix/>
              </a:blip>
              <a:srcRect l="25991" t="12547" b="23688"/>
              <a:stretch/>
            </p:blipFill>
            <p:spPr>
              <a:xfrm>
                <a:off x="4322434" y="4690336"/>
                <a:ext cx="2265588" cy="22242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7" name="Google Shape;147;p1"/>
              <p:cNvCxnSpPr/>
              <p:nvPr/>
            </p:nvCxnSpPr>
            <p:spPr>
              <a:xfrm>
                <a:off x="4659413" y="5023400"/>
                <a:ext cx="1371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8" name="Google Shape;148;p1"/>
              <p:cNvSpPr txBox="1"/>
              <p:nvPr/>
            </p:nvSpPr>
            <p:spPr>
              <a:xfrm>
                <a:off x="5040413" y="4654059"/>
                <a:ext cx="771900" cy="4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>
                  <a:buSzPts val="2200"/>
                </a:pPr>
                <a:r>
                  <a:rPr lang="en" sz="2200" dirty="0">
                    <a:latin typeface="Calibri"/>
                    <a:ea typeface="Calibri"/>
                    <a:cs typeface="Calibri"/>
                    <a:sym typeface="Calibri"/>
                  </a:rPr>
                  <a:t>n.s.</a:t>
                </a:r>
                <a:endParaRPr sz="22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 txBox="1"/>
              <p:nvPr/>
            </p:nvSpPr>
            <p:spPr>
              <a:xfrm>
                <a:off x="4237130" y="6864857"/>
                <a:ext cx="1371599" cy="72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ctr">
                  <a:buSzPts val="1700"/>
                </a:pPr>
                <a:r>
                  <a:rPr lang="en" sz="2000" dirty="0"/>
                  <a:t>MT </a:t>
                </a:r>
              </a:p>
              <a:p>
                <a:pPr algn="ctr">
                  <a:buSzPts val="1700"/>
                </a:pPr>
                <a:r>
                  <a:rPr lang="en" sz="2000" dirty="0"/>
                  <a:t>rep1</a:t>
                </a:r>
                <a:endParaRPr sz="2000" dirty="0"/>
              </a:p>
            </p:txBody>
          </p:sp>
          <p:sp>
            <p:nvSpPr>
              <p:cNvPr id="151" name="Google Shape;151;p1"/>
              <p:cNvSpPr txBox="1"/>
              <p:nvPr/>
            </p:nvSpPr>
            <p:spPr>
              <a:xfrm>
                <a:off x="5235838" y="6869944"/>
                <a:ext cx="1371599" cy="72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ctr">
                  <a:buSzPts val="1700"/>
                </a:pPr>
                <a:r>
                  <a:rPr lang="en" sz="2000" dirty="0"/>
                  <a:t>MT </a:t>
                </a:r>
              </a:p>
              <a:p>
                <a:pPr algn="ctr">
                  <a:buSzPts val="1700"/>
                </a:pPr>
                <a:r>
                  <a:rPr lang="en" sz="2000" dirty="0"/>
                  <a:t>rep2</a:t>
                </a:r>
                <a:endParaRPr sz="2000" dirty="0"/>
              </a:p>
            </p:txBody>
          </p:sp>
          <p:sp>
            <p:nvSpPr>
              <p:cNvPr id="152" name="Google Shape;152;p1"/>
              <p:cNvSpPr txBox="1"/>
              <p:nvPr/>
            </p:nvSpPr>
            <p:spPr>
              <a:xfrm>
                <a:off x="3663338" y="4658094"/>
                <a:ext cx="695700" cy="389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r">
                  <a:buSzPts val="1700"/>
                </a:pPr>
                <a:r>
                  <a:rPr lang="en" sz="1800" dirty="0"/>
                  <a:t>120</a:t>
                </a:r>
                <a:endParaRPr sz="1800" dirty="0"/>
              </a:p>
            </p:txBody>
          </p:sp>
          <p:sp>
            <p:nvSpPr>
              <p:cNvPr id="153" name="Google Shape;153;p1"/>
              <p:cNvSpPr txBox="1"/>
              <p:nvPr/>
            </p:nvSpPr>
            <p:spPr>
              <a:xfrm>
                <a:off x="3782876" y="5117829"/>
                <a:ext cx="557400" cy="389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r">
                  <a:buSzPts val="1700"/>
                </a:pPr>
                <a:r>
                  <a:rPr lang="en" sz="1800" dirty="0"/>
                  <a:t>90</a:t>
                </a:r>
                <a:endParaRPr sz="1800" dirty="0"/>
              </a:p>
            </p:txBody>
          </p:sp>
          <p:sp>
            <p:nvSpPr>
              <p:cNvPr id="154" name="Google Shape;154;p1"/>
              <p:cNvSpPr txBox="1"/>
              <p:nvPr/>
            </p:nvSpPr>
            <p:spPr>
              <a:xfrm>
                <a:off x="3736568" y="5596809"/>
                <a:ext cx="606600" cy="389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r">
                  <a:buSzPts val="1700"/>
                </a:pPr>
                <a:r>
                  <a:rPr lang="en" sz="1800" dirty="0"/>
                  <a:t>60</a:t>
                </a:r>
                <a:endParaRPr sz="1800" dirty="0"/>
              </a:p>
            </p:txBody>
          </p:sp>
          <p:sp>
            <p:nvSpPr>
              <p:cNvPr id="155" name="Google Shape;155;p1"/>
              <p:cNvSpPr txBox="1"/>
              <p:nvPr/>
            </p:nvSpPr>
            <p:spPr>
              <a:xfrm>
                <a:off x="3778258" y="6090938"/>
                <a:ext cx="557400" cy="389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r">
                  <a:buSzPts val="1700"/>
                </a:pPr>
                <a:r>
                  <a:rPr lang="en" sz="1800" dirty="0"/>
                  <a:t>30</a:t>
                </a:r>
                <a:endParaRPr sz="1800" dirty="0"/>
              </a:p>
            </p:txBody>
          </p:sp>
          <p:sp>
            <p:nvSpPr>
              <p:cNvPr id="156" name="Google Shape;156;p1"/>
              <p:cNvSpPr txBox="1"/>
              <p:nvPr/>
            </p:nvSpPr>
            <p:spPr>
              <a:xfrm>
                <a:off x="3953433" y="6555357"/>
                <a:ext cx="230100" cy="389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1350" tIns="55650" rIns="111350" bIns="55650" anchor="t" anchorCtr="0">
                <a:spAutoFit/>
              </a:bodyPr>
              <a:lstStyle/>
              <a:p>
                <a:pPr algn="r">
                  <a:buSzPts val="1700"/>
                </a:pPr>
                <a:r>
                  <a:rPr lang="en" sz="1800" dirty="0"/>
                  <a:t>0</a:t>
                </a:r>
                <a:endParaRPr sz="1800" dirty="0"/>
              </a:p>
            </p:txBody>
          </p:sp>
        </p:grpSp>
        <p:sp>
          <p:nvSpPr>
            <p:cNvPr id="157" name="Google Shape;157;p1"/>
            <p:cNvSpPr txBox="1"/>
            <p:nvPr/>
          </p:nvSpPr>
          <p:spPr>
            <a:xfrm>
              <a:off x="2013675" y="2530265"/>
              <a:ext cx="606600" cy="481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>
                <a:buSzPts val="1700"/>
              </a:pPr>
              <a:r>
                <a:rPr lang="en" sz="2400" b="1" dirty="0"/>
                <a:t>B</a:t>
              </a:r>
              <a:endParaRPr sz="24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6BF152-7473-4414-891D-BDFA0D8DB8C4}"/>
              </a:ext>
            </a:extLst>
          </p:cNvPr>
          <p:cNvGrpSpPr/>
          <p:nvPr/>
        </p:nvGrpSpPr>
        <p:grpSpPr>
          <a:xfrm>
            <a:off x="195313" y="6251081"/>
            <a:ext cx="5714537" cy="5734435"/>
            <a:chOff x="115565" y="5293484"/>
            <a:chExt cx="5938319" cy="5734435"/>
          </a:xfrm>
        </p:grpSpPr>
        <p:sp>
          <p:nvSpPr>
            <p:cNvPr id="172" name="Google Shape;172;p1"/>
            <p:cNvSpPr txBox="1"/>
            <p:nvPr/>
          </p:nvSpPr>
          <p:spPr>
            <a:xfrm rot="18410003">
              <a:off x="2422081" y="9700477"/>
              <a:ext cx="2165340" cy="489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r">
                <a:buSzPts val="1700"/>
              </a:pPr>
              <a:r>
                <a:rPr lang="en" sz="1600" dirty="0"/>
                <a:t>Huang</a:t>
              </a:r>
              <a:endParaRPr sz="1600" dirty="0"/>
            </a:p>
          </p:txBody>
        </p:sp>
        <p:grpSp>
          <p:nvGrpSpPr>
            <p:cNvPr id="173" name="Google Shape;173;p1"/>
            <p:cNvGrpSpPr/>
            <p:nvPr/>
          </p:nvGrpSpPr>
          <p:grpSpPr>
            <a:xfrm>
              <a:off x="1509460" y="6231455"/>
              <a:ext cx="2353098" cy="2848303"/>
              <a:chOff x="6507958" y="3260753"/>
              <a:chExt cx="4423948" cy="5848672"/>
            </a:xfrm>
          </p:grpSpPr>
          <p:pic>
            <p:nvPicPr>
              <p:cNvPr id="174" name="Google Shape;174;p1"/>
              <p:cNvPicPr preferRelativeResize="0"/>
              <p:nvPr/>
            </p:nvPicPr>
            <p:blipFill rotWithShape="1">
              <a:blip r:embed="rId10">
                <a:alphaModFix/>
              </a:blip>
              <a:srcRect l="8332" r="45986" b="23336"/>
              <a:stretch/>
            </p:blipFill>
            <p:spPr>
              <a:xfrm>
                <a:off x="6519862" y="6163314"/>
                <a:ext cx="4412044" cy="294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1"/>
              <p:cNvPicPr preferRelativeResize="0"/>
              <p:nvPr/>
            </p:nvPicPr>
            <p:blipFill rotWithShape="1">
              <a:blip r:embed="rId11">
                <a:alphaModFix/>
              </a:blip>
              <a:srcRect l="6498" r="67666" b="33114"/>
              <a:stretch/>
            </p:blipFill>
            <p:spPr>
              <a:xfrm>
                <a:off x="6507958" y="3260753"/>
                <a:ext cx="2452922" cy="2604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aphicFrame>
          <p:nvGraphicFramePr>
            <p:cNvPr id="176" name="Google Shape;176;p1"/>
            <p:cNvGraphicFramePr/>
            <p:nvPr>
              <p:extLst>
                <p:ext uri="{D42A27DB-BD31-4B8C-83A1-F6EECF244321}">
                  <p14:modId xmlns:p14="http://schemas.microsoft.com/office/powerpoint/2010/main" val="4122691016"/>
                </p:ext>
              </p:extLst>
            </p:nvPr>
          </p:nvGraphicFramePr>
          <p:xfrm>
            <a:off x="671288" y="6041010"/>
            <a:ext cx="916857" cy="3661445"/>
          </p:xfrm>
          <a:graphic>
            <a:graphicData uri="http://schemas.openxmlformats.org/drawingml/2006/table">
              <a:tbl>
                <a:tblPr>
                  <a:noFill/>
                  <a:tableStyleId>{C0D0F8B6-4201-43B7-A145-68A774C9EF46}</a:tableStyleId>
                </a:tblPr>
                <a:tblGrid>
                  <a:gridCol w="882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8521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800" u="none" strike="noStrike" cap="none"/>
                          <a:t>50%</a:t>
                        </a:r>
                        <a:endParaRPr sz="18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6843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800" u="none" strike="noStrike" cap="none" dirty="0"/>
                          <a:t>30%</a:t>
                        </a:r>
                        <a:endParaRPr sz="1800" u="none" strike="noStrike" cap="none" dirty="0"/>
                      </a:p>
                    </a:txBody>
                    <a:tcPr marL="114300" marR="114300" marT="91425" marB="914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8521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800" u="none" strike="noStrike" cap="none"/>
                          <a:t>10%</a:t>
                        </a:r>
                        <a:endParaRPr sz="18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85214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8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56641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800" u="none" strike="noStrike" cap="none"/>
                          <a:t>2.5% </a:t>
                        </a:r>
                        <a:endParaRPr sz="1800" u="none" strike="noStrike" cap="none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912319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" sz="1800" u="none" strike="noStrike" cap="none" dirty="0"/>
                          <a:t>0%</a:t>
                        </a:r>
                        <a:endParaRPr sz="1800" u="none" strike="noStrike" cap="none" dirty="0"/>
                      </a:p>
                    </a:txBody>
                    <a:tcPr marL="114300" marR="114300" marT="91425" marB="91425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7" name="Google Shape;177;p1"/>
            <p:cNvSpPr txBox="1"/>
            <p:nvPr/>
          </p:nvSpPr>
          <p:spPr>
            <a:xfrm rot="16200000">
              <a:off x="-1060342" y="7068316"/>
              <a:ext cx="3352670" cy="809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ctr">
                <a:lnSpc>
                  <a:spcPct val="90000"/>
                </a:lnSpc>
                <a:buSzPts val="2400"/>
              </a:pPr>
              <a:r>
                <a:rPr lang="en-US" sz="2000" dirty="0"/>
                <a:t>Reads mapped to MT chromosome</a:t>
              </a:r>
              <a:endParaRPr sz="2000" dirty="0"/>
            </a:p>
          </p:txBody>
        </p:sp>
        <p:sp>
          <p:nvSpPr>
            <p:cNvPr id="178" name="Google Shape;178;p1"/>
            <p:cNvSpPr txBox="1"/>
            <p:nvPr/>
          </p:nvSpPr>
          <p:spPr>
            <a:xfrm rot="18409870">
              <a:off x="1594049" y="9243848"/>
              <a:ext cx="976380" cy="489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r">
                <a:buSzPts val="1700"/>
              </a:pPr>
              <a:r>
                <a:rPr lang="en" sz="1600"/>
                <a:t>MT-A</a:t>
              </a:r>
              <a:endParaRPr sz="1600"/>
            </a:p>
          </p:txBody>
        </p:sp>
        <p:sp>
          <p:nvSpPr>
            <p:cNvPr id="179" name="Google Shape;179;p1"/>
            <p:cNvSpPr txBox="1"/>
            <p:nvPr/>
          </p:nvSpPr>
          <p:spPr>
            <a:xfrm rot="18409870">
              <a:off x="2078146" y="9264301"/>
              <a:ext cx="976380" cy="489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r">
                <a:buSzPts val="1700"/>
              </a:pPr>
              <a:r>
                <a:rPr lang="en" sz="1600"/>
                <a:t>MT-B</a:t>
              </a:r>
              <a:endParaRPr sz="1600"/>
            </a:p>
          </p:txBody>
        </p:sp>
        <p:sp>
          <p:nvSpPr>
            <p:cNvPr id="180" name="Google Shape;180;p1"/>
            <p:cNvSpPr txBox="1"/>
            <p:nvPr/>
          </p:nvSpPr>
          <p:spPr>
            <a:xfrm rot="18272087">
              <a:off x="2270462" y="9396301"/>
              <a:ext cx="1281164" cy="489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r">
                <a:buSzPts val="1700"/>
              </a:pPr>
              <a:r>
                <a:rPr lang="en" sz="1600" dirty="0"/>
                <a:t>MT-C</a:t>
              </a:r>
              <a:endParaRPr sz="1600" dirty="0"/>
            </a:p>
          </p:txBody>
        </p:sp>
        <p:sp>
          <p:nvSpPr>
            <p:cNvPr id="181" name="Google Shape;181;p1"/>
            <p:cNvSpPr txBox="1"/>
            <p:nvPr/>
          </p:nvSpPr>
          <p:spPr>
            <a:xfrm rot="18272087">
              <a:off x="2739530" y="9396301"/>
              <a:ext cx="1281164" cy="489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r">
                <a:buSzPts val="1700"/>
              </a:pPr>
              <a:r>
                <a:rPr lang="en" sz="1600" dirty="0"/>
                <a:t>MT-D</a:t>
              </a:r>
              <a:endParaRPr sz="1600" dirty="0"/>
            </a:p>
          </p:txBody>
        </p:sp>
        <p:sp>
          <p:nvSpPr>
            <p:cNvPr id="182" name="Google Shape;182;p1"/>
            <p:cNvSpPr txBox="1"/>
            <p:nvPr/>
          </p:nvSpPr>
          <p:spPr>
            <a:xfrm rot="18410022">
              <a:off x="226847" y="9680718"/>
              <a:ext cx="2089260" cy="489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algn="r">
                <a:buSzPts val="1700"/>
              </a:pPr>
              <a:r>
                <a:rPr lang="en" sz="1600" dirty="0"/>
                <a:t>MT RNAseq</a:t>
              </a:r>
              <a:endParaRPr sz="1600" dirty="0"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214284" y="5829502"/>
              <a:ext cx="1839600" cy="13371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SzPts val="1400"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6" name="Google Shape;186;p1"/>
            <p:cNvGrpSpPr/>
            <p:nvPr/>
          </p:nvGrpSpPr>
          <p:grpSpPr>
            <a:xfrm>
              <a:off x="1606519" y="5618112"/>
              <a:ext cx="3575411" cy="1372806"/>
              <a:chOff x="11724061" y="1040697"/>
              <a:chExt cx="3575411" cy="1129046"/>
            </a:xfrm>
          </p:grpSpPr>
          <p:grpSp>
            <p:nvGrpSpPr>
              <p:cNvPr id="187" name="Google Shape;187;p1"/>
              <p:cNvGrpSpPr/>
              <p:nvPr/>
            </p:nvGrpSpPr>
            <p:grpSpPr>
              <a:xfrm>
                <a:off x="11724061" y="1120392"/>
                <a:ext cx="2090556" cy="1049351"/>
                <a:chOff x="3319447" y="6174479"/>
                <a:chExt cx="2010728" cy="1049246"/>
              </a:xfrm>
            </p:grpSpPr>
            <p:sp>
              <p:nvSpPr>
                <p:cNvPr id="188" name="Google Shape;188;p1"/>
                <p:cNvSpPr/>
                <p:nvPr/>
              </p:nvSpPr>
              <p:spPr>
                <a:xfrm>
                  <a:off x="4404675" y="6642625"/>
                  <a:ext cx="925500" cy="5811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1350" tIns="111350" rIns="111350" bIns="111350" anchor="ctr" anchorCtr="0">
                  <a:noAutofit/>
                </a:bodyPr>
                <a:lstStyle/>
                <a:p>
                  <a:pPr>
                    <a:buSzPts val="1400"/>
                  </a:pPr>
                  <a:endParaRPr/>
                </a:p>
              </p:txBody>
            </p:sp>
            <p:pic>
              <p:nvPicPr>
                <p:cNvPr id="189" name="Google Shape;189;p1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l="10241" t="7753" r="83743" b="83353"/>
                <a:stretch/>
              </p:blipFill>
              <p:spPr>
                <a:xfrm>
                  <a:off x="3319447" y="6174479"/>
                  <a:ext cx="524918" cy="473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90" name="Google Shape;190;p1"/>
              <p:cNvSpPr txBox="1"/>
              <p:nvPr/>
            </p:nvSpPr>
            <p:spPr>
              <a:xfrm>
                <a:off x="12181920" y="1040697"/>
                <a:ext cx="3104356" cy="391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>
                  <a:buSzPts val="900"/>
                </a:pPr>
                <a:r>
                  <a:rPr lang="en" sz="1800" dirty="0">
                    <a:latin typeface="Calibri"/>
                    <a:ea typeface="Calibri"/>
                    <a:cs typeface="Calibri"/>
                    <a:sym typeface="Calibri"/>
                  </a:rPr>
                  <a:t>meRanGh (Genome)</a:t>
                </a:r>
                <a:endParaRPr sz="18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 txBox="1"/>
              <p:nvPr/>
            </p:nvSpPr>
            <p:spPr>
              <a:xfrm>
                <a:off x="12195116" y="1276180"/>
                <a:ext cx="3104356" cy="391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>
                  <a:buSzPts val="900"/>
                </a:pPr>
                <a:r>
                  <a:rPr lang="en" sz="1800" dirty="0">
                    <a:latin typeface="Calibri"/>
                    <a:ea typeface="Calibri"/>
                    <a:cs typeface="Calibri"/>
                    <a:sym typeface="Calibri"/>
                  </a:rPr>
                  <a:t>meRanT (Transcriptome)</a:t>
                </a:r>
                <a:endParaRPr sz="18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"/>
            <p:cNvGrpSpPr/>
            <p:nvPr/>
          </p:nvGrpSpPr>
          <p:grpSpPr>
            <a:xfrm>
              <a:off x="1476394" y="7528165"/>
              <a:ext cx="181185" cy="127328"/>
              <a:chOff x="993484" y="4441847"/>
              <a:chExt cx="346500" cy="379970"/>
            </a:xfrm>
          </p:grpSpPr>
          <p:cxnSp>
            <p:nvCxnSpPr>
              <p:cNvPr id="193" name="Google Shape;193;p1"/>
              <p:cNvCxnSpPr/>
              <p:nvPr/>
            </p:nvCxnSpPr>
            <p:spPr>
              <a:xfrm flipH="1">
                <a:off x="993484" y="4606417"/>
                <a:ext cx="346500" cy="215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 flipH="1">
                <a:off x="993484" y="4441847"/>
                <a:ext cx="346500" cy="215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195" name="Google Shape;195;p1"/>
            <p:cNvPicPr preferRelativeResize="0"/>
            <p:nvPr/>
          </p:nvPicPr>
          <p:blipFill rotWithShape="1">
            <a:blip r:embed="rId11">
              <a:alphaModFix/>
            </a:blip>
            <a:srcRect l="57436" t="56078" r="38084" b="40068"/>
            <a:stretch/>
          </p:blipFill>
          <p:spPr>
            <a:xfrm>
              <a:off x="2238017" y="7420299"/>
              <a:ext cx="226219" cy="73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"/>
            <p:cNvSpPr txBox="1"/>
            <p:nvPr/>
          </p:nvSpPr>
          <p:spPr>
            <a:xfrm>
              <a:off x="115565" y="5293484"/>
              <a:ext cx="606600" cy="481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>
                <a:buSzPts val="1700"/>
              </a:pPr>
              <a:r>
                <a:rPr lang="en" sz="2400" b="1" dirty="0"/>
                <a:t>D</a:t>
              </a:r>
              <a:endParaRPr sz="24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3604DD-30EF-4B74-A5EF-A3AABCB42F8B}"/>
              </a:ext>
            </a:extLst>
          </p:cNvPr>
          <p:cNvGrpSpPr/>
          <p:nvPr/>
        </p:nvGrpSpPr>
        <p:grpSpPr>
          <a:xfrm>
            <a:off x="4469486" y="6246937"/>
            <a:ext cx="6818765" cy="4141923"/>
            <a:chOff x="570733" y="-22382"/>
            <a:chExt cx="8277148" cy="5254801"/>
          </a:xfrm>
        </p:grpSpPr>
        <p:sp>
          <p:nvSpPr>
            <p:cNvPr id="67" name="Google Shape;196;p1">
              <a:extLst>
                <a:ext uri="{FF2B5EF4-FFF2-40B4-BE49-F238E27FC236}">
                  <a16:creationId xmlns:a16="http://schemas.microsoft.com/office/drawing/2014/main" id="{0A769524-3B03-407D-A9FD-BDE4021B1871}"/>
                </a:ext>
              </a:extLst>
            </p:cNvPr>
            <p:cNvSpPr txBox="1"/>
            <p:nvPr/>
          </p:nvSpPr>
          <p:spPr>
            <a:xfrm>
              <a:off x="570733" y="-22382"/>
              <a:ext cx="606600" cy="61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>
                <a:buSzPts val="1700"/>
              </a:pPr>
              <a:r>
                <a:rPr lang="en" sz="2400" b="1" dirty="0"/>
                <a:t>E</a:t>
              </a:r>
              <a:endParaRPr sz="2400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6D48051-BEEE-4902-B18A-4AD588C23BDC}"/>
                </a:ext>
              </a:extLst>
            </p:cNvPr>
            <p:cNvGrpSpPr/>
            <p:nvPr/>
          </p:nvGrpSpPr>
          <p:grpSpPr>
            <a:xfrm>
              <a:off x="896625" y="283236"/>
              <a:ext cx="5819627" cy="4949183"/>
              <a:chOff x="746908" y="5094715"/>
              <a:chExt cx="5819627" cy="4949183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A5E2A1-5050-4F46-ABBE-2391AAC2009F}"/>
                  </a:ext>
                </a:extLst>
              </p:cNvPr>
              <p:cNvSpPr txBox="1"/>
              <p:nvPr/>
            </p:nvSpPr>
            <p:spPr>
              <a:xfrm rot="16200000">
                <a:off x="-1204240" y="7409868"/>
                <a:ext cx="4387981" cy="48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Retained reads after 3C filter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78AEF7-E74C-44D2-9390-BE693D724CD7}"/>
                  </a:ext>
                </a:extLst>
              </p:cNvPr>
              <p:cNvSpPr txBox="1"/>
              <p:nvPr/>
            </p:nvSpPr>
            <p:spPr>
              <a:xfrm>
                <a:off x="4303754" y="9598880"/>
                <a:ext cx="934999" cy="42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A7A775-5418-4BDA-A6D4-5AA8426D8743}"/>
                  </a:ext>
                </a:extLst>
              </p:cNvPr>
              <p:cNvSpPr txBox="1"/>
              <p:nvPr/>
            </p:nvSpPr>
            <p:spPr>
              <a:xfrm>
                <a:off x="5452086" y="9598880"/>
                <a:ext cx="964791" cy="42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DFAF7D-1A98-45BE-8168-CB430AE7A35B}"/>
                  </a:ext>
                </a:extLst>
              </p:cNvPr>
              <p:cNvSpPr txBox="1"/>
              <p:nvPr/>
            </p:nvSpPr>
            <p:spPr>
              <a:xfrm>
                <a:off x="2019093" y="9614379"/>
                <a:ext cx="828276" cy="42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MT-A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8D6C4FA-E99C-4FEA-9556-359BD614DB01}"/>
                  </a:ext>
                </a:extLst>
              </p:cNvPr>
              <p:cNvSpPr txBox="1"/>
              <p:nvPr/>
            </p:nvSpPr>
            <p:spPr>
              <a:xfrm>
                <a:off x="3159638" y="9598880"/>
                <a:ext cx="828276" cy="42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CE634E0-4437-4A4F-8052-358428DB24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508" r="24829" b="17882"/>
              <a:stretch/>
            </p:blipFill>
            <p:spPr>
              <a:xfrm>
                <a:off x="1289918" y="5623452"/>
                <a:ext cx="5276617" cy="3990927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C6D66CE-16E9-4B42-A638-FF3A3861EE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79034" t="6990" r="14554" b="77897"/>
              <a:stretch/>
            </p:blipFill>
            <p:spPr>
              <a:xfrm>
                <a:off x="5919999" y="5094715"/>
                <a:ext cx="478801" cy="84486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1EEF9-75DC-4425-9814-3DC4E3FE0CC2}"/>
                </a:ext>
              </a:extLst>
            </p:cNvPr>
            <p:cNvSpPr txBox="1"/>
            <p:nvPr/>
          </p:nvSpPr>
          <p:spPr>
            <a:xfrm>
              <a:off x="6482367" y="753036"/>
              <a:ext cx="2027953" cy="46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Mitochondrial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EDD940-459E-43D2-BC80-D55AE08DFE1B}"/>
                </a:ext>
              </a:extLst>
            </p:cNvPr>
            <p:cNvSpPr txBox="1"/>
            <p:nvPr/>
          </p:nvSpPr>
          <p:spPr>
            <a:xfrm>
              <a:off x="6482366" y="148171"/>
              <a:ext cx="2365515" cy="46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Nuclear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49F93C-1976-4BEE-867E-F75505E22AF4}"/>
                </a:ext>
              </a:extLst>
            </p:cNvPr>
            <p:cNvSpPr txBox="1"/>
            <p:nvPr/>
          </p:nvSpPr>
          <p:spPr>
            <a:xfrm>
              <a:off x="6482367" y="446576"/>
              <a:ext cx="2027955" cy="46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ERCC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1F9EE-1CB3-42A6-8CF7-3999BE721DBA}"/>
              </a:ext>
            </a:extLst>
          </p:cNvPr>
          <p:cNvGrpSpPr/>
          <p:nvPr/>
        </p:nvGrpSpPr>
        <p:grpSpPr>
          <a:xfrm>
            <a:off x="278657" y="11042751"/>
            <a:ext cx="10790313" cy="4855845"/>
            <a:chOff x="42795" y="11427862"/>
            <a:chExt cx="10790313" cy="4855845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DD9137F-A928-476A-9136-FE9E1F35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177" r="22562" b="7758"/>
            <a:stretch/>
          </p:blipFill>
          <p:spPr>
            <a:xfrm>
              <a:off x="5693206" y="12362666"/>
              <a:ext cx="3705399" cy="3518031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0417E49-D961-4298-B4D2-8C6BFC5CE149}"/>
                </a:ext>
              </a:extLst>
            </p:cNvPr>
            <p:cNvGrpSpPr/>
            <p:nvPr/>
          </p:nvGrpSpPr>
          <p:grpSpPr>
            <a:xfrm>
              <a:off x="42795" y="11427862"/>
              <a:ext cx="4822134" cy="4855845"/>
              <a:chOff x="53367" y="4288720"/>
              <a:chExt cx="4822134" cy="607599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FB1A2F4-E161-4E78-9C6C-FAD676A74D3C}"/>
                  </a:ext>
                </a:extLst>
              </p:cNvPr>
              <p:cNvGrpSpPr/>
              <p:nvPr/>
            </p:nvGrpSpPr>
            <p:grpSpPr>
              <a:xfrm>
                <a:off x="53367" y="4288720"/>
                <a:ext cx="4822134" cy="6075992"/>
                <a:chOff x="53367" y="4288720"/>
                <a:chExt cx="4822134" cy="6075992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71C80A1F-8584-4504-AC19-03388D3A8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10339" r="24289" b="8709"/>
                <a:stretch/>
              </p:blipFill>
              <p:spPr>
                <a:xfrm>
                  <a:off x="1396257" y="5486401"/>
                  <a:ext cx="3479244" cy="4349578"/>
                </a:xfrm>
                <a:prstGeom prst="rect">
                  <a:avLst/>
                </a:prstGeom>
              </p:spPr>
            </p:pic>
            <p:sp>
              <p:nvSpPr>
                <p:cNvPr id="85" name="Google Shape;196;p1">
                  <a:extLst>
                    <a:ext uri="{FF2B5EF4-FFF2-40B4-BE49-F238E27FC236}">
                      <a16:creationId xmlns:a16="http://schemas.microsoft.com/office/drawing/2014/main" id="{E3392D2C-F008-420A-8956-161853359D8C}"/>
                    </a:ext>
                  </a:extLst>
                </p:cNvPr>
                <p:cNvSpPr txBox="1"/>
                <p:nvPr/>
              </p:nvSpPr>
              <p:spPr>
                <a:xfrm>
                  <a:off x="53367" y="4288720"/>
                  <a:ext cx="606600" cy="602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1350" tIns="55650" rIns="111350" bIns="55650" anchor="t" anchorCtr="0">
                  <a:spAutoFit/>
                </a:bodyPr>
                <a:lstStyle/>
                <a:p>
                  <a:pPr>
                    <a:buSzPts val="1700"/>
                  </a:pPr>
                  <a:r>
                    <a:rPr lang="en" sz="2400" b="1" dirty="0"/>
                    <a:t>F</a:t>
                  </a:r>
                  <a:endParaRPr sz="24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1A5329-59C1-4DD0-B39D-3E323BC211B9}"/>
                    </a:ext>
                  </a:extLst>
                </p:cNvPr>
                <p:cNvSpPr txBox="1"/>
                <p:nvPr/>
              </p:nvSpPr>
              <p:spPr>
                <a:xfrm>
                  <a:off x="3088376" y="9860436"/>
                  <a:ext cx="828276" cy="500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MT-C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B423AF0-DD62-49FA-89B0-1811C90E2852}"/>
                    </a:ext>
                  </a:extLst>
                </p:cNvPr>
                <p:cNvSpPr txBox="1"/>
                <p:nvPr/>
              </p:nvSpPr>
              <p:spPr>
                <a:xfrm>
                  <a:off x="3952219" y="9860436"/>
                  <a:ext cx="828276" cy="500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MT-D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2E29B3-A4A0-4B91-8FF3-5B456D21625F}"/>
                    </a:ext>
                  </a:extLst>
                </p:cNvPr>
                <p:cNvSpPr txBox="1"/>
                <p:nvPr/>
              </p:nvSpPr>
              <p:spPr>
                <a:xfrm>
                  <a:off x="1396257" y="9864065"/>
                  <a:ext cx="828276" cy="500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MT-A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76FF5DE-80AA-4DA0-B5A6-DC4901486CB1}"/>
                    </a:ext>
                  </a:extLst>
                </p:cNvPr>
                <p:cNvSpPr txBox="1"/>
                <p:nvPr/>
              </p:nvSpPr>
              <p:spPr>
                <a:xfrm>
                  <a:off x="2224533" y="9860436"/>
                  <a:ext cx="828276" cy="500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MT-B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A54FFA0-7DAE-49F2-B91F-3967E37886EC}"/>
                    </a:ext>
                  </a:extLst>
                </p:cNvPr>
                <p:cNvSpPr txBox="1"/>
                <p:nvPr/>
              </p:nvSpPr>
              <p:spPr>
                <a:xfrm rot="16200000">
                  <a:off x="-1723801" y="7430357"/>
                  <a:ext cx="41993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Proportion of reads</a:t>
                  </a:r>
                </a:p>
              </p:txBody>
            </p:sp>
          </p:grp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F3ADA229-BFF9-4264-9290-26830A374F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7460" r="88544" b="8709"/>
              <a:stretch/>
            </p:blipFill>
            <p:spPr>
              <a:xfrm>
                <a:off x="1271698" y="5486598"/>
                <a:ext cx="265396" cy="4349578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DBD3EC-FC37-4677-8277-88B247E28725}"/>
                </a:ext>
              </a:extLst>
            </p:cNvPr>
            <p:cNvGrpSpPr/>
            <p:nvPr/>
          </p:nvGrpSpPr>
          <p:grpSpPr>
            <a:xfrm>
              <a:off x="5771995" y="12264445"/>
              <a:ext cx="5061113" cy="4017711"/>
              <a:chOff x="5782567" y="6312900"/>
              <a:chExt cx="5061113" cy="401771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05B31DE2-B619-429D-B993-4F1FF0297F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78025" t="-736" r="-693" b="53534"/>
              <a:stretch/>
            </p:blipFill>
            <p:spPr>
              <a:xfrm>
                <a:off x="9409177" y="6312900"/>
                <a:ext cx="1434503" cy="2248929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92F4295-2347-4586-93A5-B0407AA55E12}"/>
                  </a:ext>
                </a:extLst>
              </p:cNvPr>
              <p:cNvSpPr txBox="1"/>
              <p:nvPr/>
            </p:nvSpPr>
            <p:spPr>
              <a:xfrm>
                <a:off x="7516639" y="9924361"/>
                <a:ext cx="828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MT-C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7695071-193B-42D0-87B2-9E8D612A0CEA}"/>
                  </a:ext>
                </a:extLst>
              </p:cNvPr>
              <p:cNvSpPr txBox="1"/>
              <p:nvPr/>
            </p:nvSpPr>
            <p:spPr>
              <a:xfrm>
                <a:off x="8394723" y="9924361"/>
                <a:ext cx="828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MT-D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703ADE6-6C4A-47BC-9333-13BFC981DF5F}"/>
                  </a:ext>
                </a:extLst>
              </p:cNvPr>
              <p:cNvSpPr txBox="1"/>
              <p:nvPr/>
            </p:nvSpPr>
            <p:spPr>
              <a:xfrm>
                <a:off x="5782567" y="9930501"/>
                <a:ext cx="828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MT-A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9753EC1-EA22-43C5-9329-55C19AD5AE23}"/>
                  </a:ext>
                </a:extLst>
              </p:cNvPr>
              <p:cNvSpPr txBox="1"/>
              <p:nvPr/>
            </p:nvSpPr>
            <p:spPr>
              <a:xfrm>
                <a:off x="6646410" y="9924361"/>
                <a:ext cx="828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MT-B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DDB91D1-F16F-4FDD-B7CB-42921BBB6A40}"/>
                </a:ext>
              </a:extLst>
            </p:cNvPr>
            <p:cNvSpPr txBox="1"/>
            <p:nvPr/>
          </p:nvSpPr>
          <p:spPr>
            <a:xfrm>
              <a:off x="914756" y="11783622"/>
              <a:ext cx="41993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Reads mapped to </a:t>
              </a:r>
            </a:p>
            <a:p>
              <a:pPr algn="ctr"/>
              <a:r>
                <a:rPr lang="en-US" sz="2000" dirty="0"/>
                <a:t>mitochondrial  chromosome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BA1BEF5-B37C-442B-91CF-E7F9EA8A3626}"/>
                </a:ext>
              </a:extLst>
            </p:cNvPr>
            <p:cNvSpPr txBox="1"/>
            <p:nvPr/>
          </p:nvSpPr>
          <p:spPr>
            <a:xfrm>
              <a:off x="5369557" y="11747046"/>
              <a:ext cx="41993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Reads mapped to </a:t>
              </a:r>
            </a:p>
            <a:p>
              <a:pPr algn="ctr"/>
              <a:r>
                <a:rPr lang="en-US" sz="2000" dirty="0"/>
                <a:t>nuclear chromosomes</a:t>
              </a:r>
            </a:p>
          </p:txBody>
        </p:sp>
        <p:graphicFrame>
          <p:nvGraphicFramePr>
            <p:cNvPr id="104" name="Google Shape;131;p4">
              <a:extLst>
                <a:ext uri="{FF2B5EF4-FFF2-40B4-BE49-F238E27FC236}">
                  <a16:creationId xmlns:a16="http://schemas.microsoft.com/office/drawing/2014/main" id="{94A7E2FC-0E51-422F-BE04-B5E6E65C25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101436"/>
                </p:ext>
              </p:extLst>
            </p:nvPr>
          </p:nvGraphicFramePr>
          <p:xfrm>
            <a:off x="793485" y="12311774"/>
            <a:ext cx="541038" cy="3747324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410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2455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1800" b="0" u="none" strike="noStrike" cap="none">
                            <a:solidFill>
                              <a:schemeClr val="dk1"/>
                            </a:solidFill>
                          </a:rPr>
                          <a:t>1.0</a:t>
                        </a:r>
                        <a:endParaRPr sz="1800" b="0" u="none" strike="noStrike" cap="none" baseline="3000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2455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1800" b="0" u="none" strike="noStrike" cap="none">
                            <a:solidFill>
                              <a:schemeClr val="dk1"/>
                            </a:solidFill>
                          </a:rPr>
                          <a:t>0.8</a:t>
                        </a:r>
                        <a:endParaRPr sz="1800" b="0" u="none" strike="noStrike" cap="none" baseline="3000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2455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1800" u="none" strike="noStrike" cap="none">
                            <a:solidFill>
                              <a:schemeClr val="dk1"/>
                            </a:solidFill>
                          </a:rPr>
                          <a:t>0.6</a:t>
                        </a:r>
                        <a:endParaRPr sz="18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2455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1800" u="none" strike="noStrike" cap="none" dirty="0">
                            <a:solidFill>
                              <a:schemeClr val="dk1"/>
                            </a:solidFill>
                          </a:rPr>
                          <a:t>0.4</a:t>
                        </a:r>
                        <a:endParaRPr sz="18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2455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1800" u="none" strike="noStrike" cap="none">
                            <a:solidFill>
                              <a:schemeClr val="dk1"/>
                            </a:solidFill>
                          </a:rPr>
                          <a:t>0.2</a:t>
                        </a:r>
                        <a:endParaRPr sz="18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24554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400"/>
                          <a:buFont typeface="Arial"/>
                          <a:buNone/>
                        </a:pPr>
                        <a:r>
                          <a:rPr lang="en" sz="1800" u="none" strike="noStrike" cap="none" dirty="0">
                            <a:solidFill>
                              <a:schemeClr val="dk1"/>
                            </a:solidFill>
                          </a:rPr>
                          <a:t>0.0</a:t>
                        </a:r>
                        <a:endParaRPr sz="18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80019" marR="80019" marT="40009" marB="40009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7FED47F-7E7B-43C3-ABEB-9BD5B6883409}"/>
              </a:ext>
            </a:extLst>
          </p:cNvPr>
          <p:cNvSpPr txBox="1"/>
          <p:nvPr/>
        </p:nvSpPr>
        <p:spPr>
          <a:xfrm rot="16200000">
            <a:off x="-982471" y="4161270"/>
            <a:ext cx="3356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Fold Enrichment</a:t>
            </a:r>
          </a:p>
          <a:p>
            <a:pPr algn="ctr"/>
            <a:r>
              <a:rPr lang="en-US" sz="2000" dirty="0"/>
              <a:t>(mt-Nd1)</a:t>
            </a:r>
          </a:p>
        </p:txBody>
      </p:sp>
      <p:sp>
        <p:nvSpPr>
          <p:cNvPr id="103" name="Google Shape;182;p1">
            <a:extLst>
              <a:ext uri="{FF2B5EF4-FFF2-40B4-BE49-F238E27FC236}">
                <a16:creationId xmlns:a16="http://schemas.microsoft.com/office/drawing/2014/main" id="{F37CF050-4EBF-4F5A-9CF6-62700D8B6383}"/>
              </a:ext>
            </a:extLst>
          </p:cNvPr>
          <p:cNvSpPr txBox="1"/>
          <p:nvPr/>
        </p:nvSpPr>
        <p:spPr>
          <a:xfrm>
            <a:off x="9239197" y="11697608"/>
            <a:ext cx="1948726" cy="41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232" tIns="70232" rIns="70232" bIns="70232" anchor="t" anchorCtr="0">
            <a:spAutoFit/>
          </a:bodyPr>
          <a:lstStyle/>
          <a:p>
            <a:pPr algn="ctr">
              <a:buSzPts val="1500"/>
            </a:pPr>
            <a:r>
              <a:rPr lang="en" sz="1800" dirty="0"/>
              <a:t>p-m</a:t>
            </a:r>
            <a:r>
              <a:rPr lang="en" sz="1800" baseline="30000" dirty="0"/>
              <a:t>5</a:t>
            </a:r>
            <a:r>
              <a:rPr lang="en" sz="1800" dirty="0"/>
              <a:t>C sites</a:t>
            </a:r>
            <a:endParaRPr sz="1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6B9F3E-8F8A-44E3-BF4C-82CD2E94A532}"/>
              </a:ext>
            </a:extLst>
          </p:cNvPr>
          <p:cNvSpPr txBox="1"/>
          <p:nvPr/>
        </p:nvSpPr>
        <p:spPr>
          <a:xfrm>
            <a:off x="167636" y="16128625"/>
            <a:ext cx="106607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5. Interrogation of bisulfite preparation conditions used in mitochondrial libraries (A)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Western blot of mouse NSC cell fractions representing cytosol and mitochondrial structures. GAPDH was used as a marker for cytosol, while COX IV was used as a marker for the mitochondria.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qPCR assay of mt-Nd1 in mitochondrial fractions. Bar indicates mean and S.E.M of biological replicates.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pile-up visualization of a representative Huang and Mitochondrial RNA library using the UCSC genome browser. Peaks are scaled according to max peak height for each library.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Gencode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 annotations are displayed below.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(D)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Proportion of reads mapped to the mitochondrial chromosome using meRanGh (genome mapping) and meRanT (transcriptome mapping) for all RNA BS-seq and RNA-seq libraries. Replicates are merged, error bars represent standard deviation.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(E)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Mapped reads retained after a read C-cutoff of 3 for mitochondrial libraries. Non-mitochondrial (blue), ERCC (green), and mitochondrial mapped reads (red) are distinguished by color.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(F)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p-m</a:t>
            </a:r>
            <a:r>
              <a:rPr lang="en-US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sites contained in each read, binned by p-m</a:t>
            </a:r>
            <a:r>
              <a:rPr lang="en-US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content. Reads are separated by mapping to the mitochondrial chromosome (left) and all other canonical chromosomes (not including control sequences) (right).</a:t>
            </a:r>
          </a:p>
        </p:txBody>
      </p:sp>
      <p:pic>
        <p:nvPicPr>
          <p:cNvPr id="106" name="Google Shape;174;p1">
            <a:extLst>
              <a:ext uri="{FF2B5EF4-FFF2-40B4-BE49-F238E27FC236}">
                <a16:creationId xmlns:a16="http://schemas.microsoft.com/office/drawing/2014/main" id="{7F50D451-9692-48B6-9C72-CCE7D30767F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90243" r="-1" b="23336"/>
          <a:stretch/>
        </p:blipFill>
        <p:spPr>
          <a:xfrm>
            <a:off x="3792891" y="8602599"/>
            <a:ext cx="482382" cy="143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343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75</cp:revision>
  <dcterms:modified xsi:type="dcterms:W3CDTF">2022-03-22T23:23:46Z</dcterms:modified>
</cp:coreProperties>
</file>