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  <p:sldMasterId id="2147483828" r:id="rId2"/>
  </p:sldMasterIdLst>
  <p:notesMasterIdLst>
    <p:notesMasterId r:id="rId53"/>
  </p:notesMasterIdLst>
  <p:handoutMasterIdLst>
    <p:handoutMasterId r:id="rId54"/>
  </p:handoutMasterIdLst>
  <p:sldIdLst>
    <p:sldId id="1275" r:id="rId3"/>
    <p:sldId id="1279" r:id="rId4"/>
    <p:sldId id="1278" r:id="rId5"/>
    <p:sldId id="1277" r:id="rId6"/>
    <p:sldId id="1276" r:id="rId7"/>
    <p:sldId id="1226" r:id="rId8"/>
    <p:sldId id="1202" r:id="rId9"/>
    <p:sldId id="1194" r:id="rId10"/>
    <p:sldId id="1171" r:id="rId11"/>
    <p:sldId id="1195" r:id="rId12"/>
    <p:sldId id="1196" r:id="rId13"/>
    <p:sldId id="1197" r:id="rId14"/>
    <p:sldId id="1198" r:id="rId15"/>
    <p:sldId id="1199" r:id="rId16"/>
    <p:sldId id="1200" r:id="rId17"/>
    <p:sldId id="1230" r:id="rId18"/>
    <p:sldId id="1293" r:id="rId19"/>
    <p:sldId id="1257" r:id="rId20"/>
    <p:sldId id="1258" r:id="rId21"/>
    <p:sldId id="1259" r:id="rId22"/>
    <p:sldId id="1260" r:id="rId23"/>
    <p:sldId id="1261" r:id="rId24"/>
    <p:sldId id="1262" r:id="rId25"/>
    <p:sldId id="1264" r:id="rId26"/>
    <p:sldId id="1266" r:id="rId27"/>
    <p:sldId id="1193" r:id="rId28"/>
    <p:sldId id="1203" r:id="rId29"/>
    <p:sldId id="1211" r:id="rId30"/>
    <p:sldId id="1212" r:id="rId31"/>
    <p:sldId id="1213" r:id="rId32"/>
    <p:sldId id="1214" r:id="rId33"/>
    <p:sldId id="1215" r:id="rId34"/>
    <p:sldId id="1216" r:id="rId35"/>
    <p:sldId id="1217" r:id="rId36"/>
    <p:sldId id="1218" r:id="rId37"/>
    <p:sldId id="1219" r:id="rId38"/>
    <p:sldId id="1268" r:id="rId39"/>
    <p:sldId id="1269" r:id="rId40"/>
    <p:sldId id="1205" r:id="rId41"/>
    <p:sldId id="1270" r:id="rId42"/>
    <p:sldId id="1245" r:id="rId43"/>
    <p:sldId id="1246" r:id="rId44"/>
    <p:sldId id="1222" r:id="rId45"/>
    <p:sldId id="1223" r:id="rId46"/>
    <p:sldId id="1224" r:id="rId47"/>
    <p:sldId id="1281" r:id="rId48"/>
    <p:sldId id="1283" r:id="rId49"/>
    <p:sldId id="1284" r:id="rId50"/>
    <p:sldId id="1285" r:id="rId51"/>
    <p:sldId id="1286" r:id="rId52"/>
  </p:sldIdLst>
  <p:sldSz cx="12192000" cy="6858000"/>
  <p:notesSz cx="6669088" cy="987266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Normaali tyyl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2638" autoAdjust="0"/>
  </p:normalViewPr>
  <p:slideViewPr>
    <p:cSldViewPr>
      <p:cViewPr varScale="1">
        <p:scale>
          <a:sx n="105" d="100"/>
          <a:sy n="105" d="100"/>
        </p:scale>
        <p:origin x="6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17" y="13"/>
            <a:ext cx="2890516" cy="49403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777005" y="13"/>
            <a:ext cx="2890514" cy="49403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976FAE16-D3CE-49D4-845B-3D539CFE202F}" type="datetimeFigureOut">
              <a:rPr lang="fi-FI" smtClean="0"/>
              <a:t>26.4.2022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17" y="9377058"/>
            <a:ext cx="2890516" cy="49403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r>
              <a:rPr lang="fi-FI"/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30925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29" y="1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777637" y="1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9CEF45D5-133E-4843-9CCB-52E491199D73}" type="datetimeFigureOut">
              <a:rPr lang="fi-FI" smtClean="0"/>
              <a:t>26.4.2022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1231900"/>
            <a:ext cx="5919788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66911" y="4751237"/>
            <a:ext cx="5335270" cy="3887360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29" y="937736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r>
              <a:rPr lang="fi-FI"/>
              <a:t>14.12.2020–18.01.2022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777637" y="937736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E42C928E-C37F-4D7B-9346-BC60947681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0170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8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977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919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513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082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65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9FDA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54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pe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9">
            <a:extLst>
              <a:ext uri="{FF2B5EF4-FFF2-40B4-BE49-F238E27FC236}">
                <a16:creationId xmlns:a16="http://schemas.microsoft.com/office/drawing/2014/main" id="{E99FDFE1-FA18-4DD4-8B39-52E8B19F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4233"/>
            <a:ext cx="7200900" cy="384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290803" y="4033168"/>
            <a:ext cx="9783020" cy="79208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2" name="Tekstin paikkamerkki 18"/>
          <p:cNvSpPr>
            <a:spLocks noGrp="1"/>
          </p:cNvSpPr>
          <p:nvPr>
            <p:ph type="body" sz="quarter" idx="13"/>
          </p:nvPr>
        </p:nvSpPr>
        <p:spPr>
          <a:xfrm>
            <a:off x="1290803" y="1728648"/>
            <a:ext cx="6280832" cy="23045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5576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lehti -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146DE7-15B9-6F42-95AD-FC9F5613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94"/>
          <a:stretch/>
        </p:blipFill>
        <p:spPr>
          <a:xfrm>
            <a:off x="0" y="5140801"/>
            <a:ext cx="12192000" cy="1713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E592F-8DA0-FD46-9F27-D1363BC532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32400"/>
            <a:ext cx="12192000" cy="702000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Kirjoita otsikko yhdelle riville (</a:t>
            </a:r>
            <a:r>
              <a:rPr lang="fi-FI" dirty="0" err="1"/>
              <a:t>max</a:t>
            </a:r>
            <a:r>
              <a:rPr lang="fi-FI" dirty="0"/>
              <a:t>. 50 merkkiä)</a:t>
            </a:r>
            <a:endParaRPr lang="en-GB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2FEC5214-C18A-C946-966B-0E908424C9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327200"/>
            <a:ext cx="12192000" cy="60480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fi-FI" dirty="0"/>
              <a:t>Kirjoita alaotsikko tähän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4D2AC-4645-D34B-816B-9C305D9BBAD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0556" y="5518800"/>
            <a:ext cx="4713287" cy="396000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GB" dirty="0" err="1"/>
              <a:t>Etunimi</a:t>
            </a:r>
            <a:r>
              <a:rPr lang="en-GB" dirty="0"/>
              <a:t> </a:t>
            </a:r>
            <a:r>
              <a:rPr lang="en-GB" dirty="0" err="1"/>
              <a:t>Sukunimi</a:t>
            </a:r>
            <a:endParaRPr lang="fi-FI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E1A9171C-BC6D-8B40-AC3E-635B8D6B7327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38673" y="5857200"/>
            <a:ext cx="2717053" cy="396000"/>
          </a:xfrm>
          <a:prstGeom prst="rect">
            <a:avLst/>
          </a:prstGeom>
        </p:spPr>
        <p:txBody>
          <a:bodyPr lIns="90000" tIns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pic>
        <p:nvPicPr>
          <p:cNvPr id="17" name="Picture Placeholder 24">
            <a:extLst>
              <a:ext uri="{FF2B5EF4-FFF2-40B4-BE49-F238E27FC236}">
                <a16:creationId xmlns:a16="http://schemas.microsoft.com/office/drawing/2014/main" id="{B6747A57-6FA4-0E46-B932-64F75032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3601"/>
            <a:ext cx="3049200" cy="1713600"/>
          </a:xfrm>
          <a:prstGeom prst="rect">
            <a:avLst/>
          </a:prstGeom>
        </p:spPr>
      </p:pic>
      <p:pic>
        <p:nvPicPr>
          <p:cNvPr id="13" name="Picture Placeholder 26" descr="Valokuvakollaasi erilaisista suomalaisista syntyperän ja iän mukaan.">
            <a:extLst>
              <a:ext uri="{FF2B5EF4-FFF2-40B4-BE49-F238E27FC236}">
                <a16:creationId xmlns:a16="http://schemas.microsoft.com/office/drawing/2014/main" id="{129B7C40-F36B-D243-972A-0DD9BD256CD8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1" y="0"/>
            <a:ext cx="3047349" cy="1713600"/>
          </a:xfrm>
          <a:prstGeom prst="rect">
            <a:avLst/>
          </a:prstGeom>
        </p:spPr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5D86BEE0-10F8-6947-BB77-5E096F12B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48000" y="1713601"/>
            <a:ext cx="3049200" cy="1713600"/>
          </a:xfrm>
          <a:prstGeom prst="rect">
            <a:avLst/>
          </a:prstGeom>
        </p:spPr>
      </p:pic>
      <p:pic>
        <p:nvPicPr>
          <p:cNvPr id="15" name="Picture Placeholder 20">
            <a:extLst>
              <a:ext uri="{FF2B5EF4-FFF2-40B4-BE49-F238E27FC236}">
                <a16:creationId xmlns:a16="http://schemas.microsoft.com/office/drawing/2014/main" id="{6C9EAF38-6ACF-3443-9D35-F19AF4173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1"/>
            <a:ext cx="6096308" cy="3427200"/>
          </a:xfrm>
          <a:prstGeom prst="rect">
            <a:avLst/>
          </a:prstGeom>
        </p:spPr>
      </p:pic>
      <p:grpSp>
        <p:nvGrpSpPr>
          <p:cNvPr id="33" name="Group 17" descr="THL:n logo">
            <a:extLst>
              <a:ext uri="{FF2B5EF4-FFF2-40B4-BE49-F238E27FC236}">
                <a16:creationId xmlns:a16="http://schemas.microsoft.com/office/drawing/2014/main" id="{2040C763-9F05-4FE5-B6BB-8D21B47A29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504157" y="519848"/>
            <a:ext cx="1896143" cy="677099"/>
            <a:chOff x="2633663" y="2192338"/>
            <a:chExt cx="6926262" cy="24733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702AE8E-05B0-400A-8D8D-B856B77A28B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8ABFE27-8814-4942-B88E-5D847DFDE2D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C3580F3-B5AB-41A7-BB32-1F8683856A6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BEC95DF9-07D9-4CC1-B4DA-D7D271355F4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73CF6F0-05E2-42A7-AA5A-0BD3F0279EE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C7C9FB1-E3AC-41CB-8704-1C2D172D999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FD7A3DE0-F947-4EA0-A72D-3861770FCBF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DEB2776E-F5DA-4533-BDBB-DDF6809A7CD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9456E1ED-6E50-41D4-B52B-DD85EE7D653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A3C83B-EBF9-4082-A5B7-CEF6A6F01AD8}"/>
              </a:ext>
            </a:extLst>
          </p:cNvPr>
          <p:cNvSpPr txBox="1"/>
          <p:nvPr userDrawn="1"/>
        </p:nvSpPr>
        <p:spPr>
          <a:xfrm>
            <a:off x="3473150" y="6216351"/>
            <a:ext cx="52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303030"/>
                </a:solidFill>
              </a:rPr>
              <a:t>Terveyden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ja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hyvinvoinnin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laitos</a:t>
            </a:r>
            <a:endParaRPr lang="fi-FI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7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lehti - tieteell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08D9F56-578C-FA48-B005-7E511BB49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94"/>
          <a:stretch/>
        </p:blipFill>
        <p:spPr>
          <a:xfrm>
            <a:off x="0" y="5140801"/>
            <a:ext cx="12192000" cy="1713144"/>
          </a:xfrm>
          <a:prstGeom prst="rect">
            <a:avLst/>
          </a:prstGeom>
        </p:spPr>
      </p:pic>
      <p:sp>
        <p:nvSpPr>
          <p:cNvPr id="2" name="Title 1" descr="Laboratoriossa tutkitaan tietokoneen näytöltä dna tuloksia">
            <a:extLst>
              <a:ext uri="{FF2B5EF4-FFF2-40B4-BE49-F238E27FC236}">
                <a16:creationId xmlns:a16="http://schemas.microsoft.com/office/drawing/2014/main" id="{6F7E592F-8DA0-FD46-9F27-D1363BC532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32400"/>
            <a:ext cx="12192000" cy="702000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Kirjoita otsikko yhdelle riville (</a:t>
            </a:r>
            <a:r>
              <a:rPr lang="fi-FI" dirty="0" err="1"/>
              <a:t>max</a:t>
            </a:r>
            <a:r>
              <a:rPr lang="fi-FI" dirty="0"/>
              <a:t>. 50 merkkiä)</a:t>
            </a:r>
            <a:endParaRPr lang="en-GB" dirty="0"/>
          </a:p>
        </p:txBody>
      </p:sp>
      <p:sp>
        <p:nvSpPr>
          <p:cNvPr id="23" name="Text Placeholder 21" descr="Laboratoriossa tutkitaan tietokoneen näytöltä dna tuloksia">
            <a:extLst>
              <a:ext uri="{FF2B5EF4-FFF2-40B4-BE49-F238E27FC236}">
                <a16:creationId xmlns:a16="http://schemas.microsoft.com/office/drawing/2014/main" id="{2FEC5214-C18A-C946-966B-0E908424C9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327200"/>
            <a:ext cx="12192000" cy="60480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fi-FI" dirty="0"/>
              <a:t>Kirjoita alaotsikko tähän </a:t>
            </a:r>
          </a:p>
        </p:txBody>
      </p:sp>
      <p:sp>
        <p:nvSpPr>
          <p:cNvPr id="20" name="Text Placeholder 4" descr="Laboratoriossa tutkitaan tietokoneen näytöltä dna tuloksia">
            <a:extLst>
              <a:ext uri="{FF2B5EF4-FFF2-40B4-BE49-F238E27FC236}">
                <a16:creationId xmlns:a16="http://schemas.microsoft.com/office/drawing/2014/main" id="{B0A548F2-6A89-1941-8158-2EDFD34FF1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0556" y="5518800"/>
            <a:ext cx="4713287" cy="396000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GB" dirty="0" err="1"/>
              <a:t>Etunimi</a:t>
            </a:r>
            <a:r>
              <a:rPr lang="en-GB" dirty="0"/>
              <a:t> </a:t>
            </a:r>
            <a:r>
              <a:rPr lang="en-GB" dirty="0" err="1"/>
              <a:t>Sukunimi</a:t>
            </a:r>
            <a:endParaRPr lang="fi-FI" dirty="0"/>
          </a:p>
        </p:txBody>
      </p:sp>
      <p:sp>
        <p:nvSpPr>
          <p:cNvPr id="19" name="Date Placeholder 24" descr="Laboratoriossa tutkitaan tietokoneen näytöltä dna tuloksia">
            <a:extLst>
              <a:ext uri="{FF2B5EF4-FFF2-40B4-BE49-F238E27FC236}">
                <a16:creationId xmlns:a16="http://schemas.microsoft.com/office/drawing/2014/main" id="{588ED27B-BDA3-A747-9204-13DC4CD59A8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38673" y="5857200"/>
            <a:ext cx="2717053" cy="396000"/>
          </a:xfrm>
          <a:prstGeom prst="rect">
            <a:avLst/>
          </a:prstGeom>
        </p:spPr>
        <p:txBody>
          <a:bodyPr lIns="90000" tIns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pic>
        <p:nvPicPr>
          <p:cNvPr id="17" name="Picture Placeholder 24">
            <a:extLst>
              <a:ext uri="{FF2B5EF4-FFF2-40B4-BE49-F238E27FC236}">
                <a16:creationId xmlns:a16="http://schemas.microsoft.com/office/drawing/2014/main" id="{B6747A57-6FA4-0E46-B932-64F75032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" y="1713600"/>
            <a:ext cx="3049200" cy="1713600"/>
          </a:xfrm>
          <a:prstGeom prst="rect">
            <a:avLst/>
          </a:prstGeom>
        </p:spPr>
      </p:pic>
      <p:pic>
        <p:nvPicPr>
          <p:cNvPr id="13" name="Picture Placeholder 26" descr="Valokuvakollaasi THL:n tutkimustyöstä">
            <a:extLst>
              <a:ext uri="{FF2B5EF4-FFF2-40B4-BE49-F238E27FC236}">
                <a16:creationId xmlns:a16="http://schemas.microsoft.com/office/drawing/2014/main" id="{129B7C40-F36B-D243-972A-0DD9BD256CD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3049200" cy="1713600"/>
          </a:xfrm>
          <a:prstGeom prst="rect">
            <a:avLst/>
          </a:prstGeom>
        </p:spPr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5D86BEE0-10F8-6947-BB77-5E096F12B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1713600"/>
            <a:ext cx="3049200" cy="1713600"/>
          </a:xfrm>
          <a:prstGeom prst="rect">
            <a:avLst/>
          </a:prstGeom>
        </p:spPr>
      </p:pic>
      <p:grpSp>
        <p:nvGrpSpPr>
          <p:cNvPr id="22" name="Group 17" descr="THL:n logo">
            <a:extLst>
              <a:ext uri="{FF2B5EF4-FFF2-40B4-BE49-F238E27FC236}">
                <a16:creationId xmlns:a16="http://schemas.microsoft.com/office/drawing/2014/main" id="{64D6A81C-C30B-40FE-BECC-FE10CBC27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04157" y="519848"/>
            <a:ext cx="1896143" cy="677099"/>
            <a:chOff x="2633663" y="2192338"/>
            <a:chExt cx="6926262" cy="247332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ECAF118-777D-4C53-BAD2-89144D13081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D663EC5-0453-484A-B3BE-6D683C53C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7008E42-981F-4E73-80F2-F75E2BB360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135A5B-549B-49D5-AB03-C53089D90F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E51EE85-F28D-4371-A8E0-E13C7D5042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1E45731-52EA-4DD4-A4B1-14658F64780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ED394E4-4F3C-4A35-8026-159AF36F52C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3BA7083-CD0D-4AB7-87B3-4C19942A0C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C2A10138-9146-4C2F-B7AD-68F3CB73247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  <p:pic>
        <p:nvPicPr>
          <p:cNvPr id="33" name="Kuva 32">
            <a:extLst>
              <a:ext uri="{FF2B5EF4-FFF2-40B4-BE49-F238E27FC236}">
                <a16:creationId xmlns:a16="http://schemas.microsoft.com/office/drawing/2014/main" id="{B27ACDFD-A0DB-462E-A696-D186D7DA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400" y="0"/>
            <a:ext cx="6096807" cy="342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2829A9-E781-4C2C-8EFE-F8C70C15B422}"/>
              </a:ext>
            </a:extLst>
          </p:cNvPr>
          <p:cNvSpPr txBox="1"/>
          <p:nvPr userDrawn="1"/>
        </p:nvSpPr>
        <p:spPr>
          <a:xfrm>
            <a:off x="3473150" y="6216351"/>
            <a:ext cx="52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303030"/>
                </a:solidFill>
              </a:rPr>
              <a:t>Terveyden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ja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hyvinvoinnin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laitos</a:t>
            </a:r>
            <a:endParaRPr lang="fi-FI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92436-D6D4-4F9F-8B18-65173A96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‹#›</a:t>
            </a:fld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6D76770F-F7E4-48FB-85EE-4646FD2013BC}"/>
              </a:ext>
            </a:extLst>
          </p:cNvPr>
          <p:cNvSpPr txBox="1">
            <a:spLocks/>
          </p:cNvSpPr>
          <p:nvPr userDrawn="1"/>
        </p:nvSpPr>
        <p:spPr>
          <a:xfrm>
            <a:off x="0" y="3873616"/>
            <a:ext cx="12192000" cy="604800"/>
          </a:xfrm>
          <a:prstGeom prst="rect">
            <a:avLst/>
          </a:prstGeom>
          <a:ln>
            <a:noFill/>
          </a:ln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i-FI" sz="2000" dirty="0"/>
          </a:p>
        </p:txBody>
      </p:sp>
      <p:sp>
        <p:nvSpPr>
          <p:cNvPr id="11" name="Alatunnisteen paikkamerkki 4">
            <a:extLst>
              <a:ext uri="{FF2B5EF4-FFF2-40B4-BE49-F238E27FC236}">
                <a16:creationId xmlns:a16="http://schemas.microsoft.com/office/drawing/2014/main" id="{B80F38B0-26C7-4257-9CF1-D6B893BE3D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65CA45D-A0FE-440E-A0D4-7996BB2BB3C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>
            <a:lvl1pPr>
              <a:defRPr b="1"/>
            </a:lvl1pPr>
          </a:lstStyle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8" name="Otsikko 5">
            <a:extLst>
              <a:ext uri="{FF2B5EF4-FFF2-40B4-BE49-F238E27FC236}">
                <a16:creationId xmlns:a16="http://schemas.microsoft.com/office/drawing/2014/main" id="{912B5D75-0D7C-4E80-B4FC-70B237A38D1A}"/>
              </a:ext>
            </a:extLst>
          </p:cNvPr>
          <p:cNvSpPr txBox="1">
            <a:spLocks/>
          </p:cNvSpPr>
          <p:nvPr userDrawn="1"/>
        </p:nvSpPr>
        <p:spPr>
          <a:xfrm>
            <a:off x="0" y="2132856"/>
            <a:ext cx="12192000" cy="977408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i-FI" sz="3600" dirty="0"/>
          </a:p>
        </p:txBody>
      </p:sp>
      <p:sp>
        <p:nvSpPr>
          <p:cNvPr id="9" name="Tekstin paikkamerkki 2">
            <a:extLst>
              <a:ext uri="{FF2B5EF4-FFF2-40B4-BE49-F238E27FC236}">
                <a16:creationId xmlns:a16="http://schemas.microsoft.com/office/drawing/2014/main" id="{1224C5B4-47E1-47E2-B109-28F1C8F39679}"/>
              </a:ext>
            </a:extLst>
          </p:cNvPr>
          <p:cNvSpPr txBox="1">
            <a:spLocks/>
          </p:cNvSpPr>
          <p:nvPr userDrawn="1"/>
        </p:nvSpPr>
        <p:spPr>
          <a:xfrm>
            <a:off x="0" y="3189540"/>
            <a:ext cx="12192000" cy="604800"/>
          </a:xfrm>
          <a:prstGeom prst="rect">
            <a:avLst/>
          </a:prstGeom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2000" b="1" dirty="0">
                <a:solidFill>
                  <a:srgbClr val="0066FF"/>
                </a:solidFill>
              </a:rPr>
              <a:t>Tilannekuva viikoittain (14.12.2020–17.01.2022)</a:t>
            </a:r>
          </a:p>
        </p:txBody>
      </p:sp>
    </p:spTree>
    <p:extLst>
      <p:ext uri="{BB962C8B-B14F-4D97-AF65-F5344CB8AC3E}">
        <p14:creationId xmlns:p14="http://schemas.microsoft.com/office/powerpoint/2010/main" val="294169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3938F-2A79-734F-B23C-610FE38D13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998" y="1794058"/>
            <a:ext cx="107532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D0A21-548C-4887-B974-19D5331811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‹#›</a:t>
            </a:fld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66426B-9AB4-462E-88BF-9B0A0E13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Alatunnisteen paikkamerkki 4">
            <a:extLst>
              <a:ext uri="{FF2B5EF4-FFF2-40B4-BE49-F238E27FC236}">
                <a16:creationId xmlns:a16="http://schemas.microsoft.com/office/drawing/2014/main" id="{AD3835FC-E2B1-4D27-8D90-527562B72A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FDD1EBC-565B-46F4-B92D-B94872F3EF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>
            <a:lvl1pPr>
              <a:defRPr b="1"/>
            </a:lvl1pPr>
          </a:lstStyle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82755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- harmaa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88E26-25B9-4E4B-B5A0-7110BEA768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B4D66443-17FE-4683-8FE6-739ECF6CB3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68696" y="1794058"/>
            <a:ext cx="126014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78CFDDA1-650F-4B23-AC40-AB95596D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332656"/>
            <a:ext cx="10753200" cy="11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Alatunnisteen paikkamerkki 4">
            <a:extLst>
              <a:ext uri="{FF2B5EF4-FFF2-40B4-BE49-F238E27FC236}">
                <a16:creationId xmlns:a16="http://schemas.microsoft.com/office/drawing/2014/main" id="{8ABD2F30-2361-4D5C-B0B6-BAE7646D8A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502DC8F-3566-42CB-885B-06B5447F3B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>
            <a:lvl1pPr>
              <a:defRPr b="1"/>
            </a:lvl1pPr>
          </a:lstStyle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85949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1A8-BD3B-1B4E-A475-43EC2E1E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98" y="180000"/>
            <a:ext cx="10753200" cy="1188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fi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3938F-2A79-734F-B23C-610FE38D13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724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B34CFB-7144-404C-9943-76A3DA1FFAF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7198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9E45F09-AFAB-8B48-9837-96726DE637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384C4E-A250-FC47-8062-FF31ECD254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88E26-25B9-4E4B-B5A0-7110BEA768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2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sisältökohdetta - harmaa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8F564523-C3CA-4652-9789-03A0F16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442"/>
          <a:stretch/>
        </p:blipFill>
        <p:spPr>
          <a:xfrm>
            <a:off x="504" y="283"/>
            <a:ext cx="12190992" cy="648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181A8-BD3B-1B4E-A475-43EC2E1E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98" y="180000"/>
            <a:ext cx="10753200" cy="1188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fi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3938F-2A79-734F-B23C-610FE38D13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724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B34CFB-7144-404C-9943-76A3DA1FFAF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7198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9E45F09-AFAB-8B48-9837-96726DE637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384C4E-A250-FC47-8062-FF31ECD254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88E26-25B9-4E4B-B5A0-7110BEA768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6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ttelysivu esim. osastoesit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B034028-560C-6F4C-99E6-6B3F96688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44800"/>
            <a:ext cx="6094798" cy="12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0572F-69C6-3941-B8A4-BB732F485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495" y="4020574"/>
            <a:ext cx="5510611" cy="981635"/>
          </a:xfrm>
        </p:spPr>
        <p:txBody>
          <a:bodyPr lIns="90000" anchor="ctr">
            <a:noAutofit/>
          </a:bodyPr>
          <a:lstStyle>
            <a:lvl1pPr algn="ctr">
              <a:lnSpc>
                <a:spcPts val="28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81EB-E964-9142-B090-98055050A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3565" y="235330"/>
            <a:ext cx="5563341" cy="4712449"/>
          </a:xfrm>
          <a:prstGeom prst="rect">
            <a:avLst/>
          </a:prstGeom>
        </p:spPr>
        <p:txBody>
          <a:bodyPr>
            <a:noAutofit/>
          </a:bodyPr>
          <a:lstStyle>
            <a:lvl1pPr marL="357188" indent="-357188">
              <a:spcBef>
                <a:spcPts val="1200"/>
              </a:spcBef>
              <a:buClrTx/>
              <a:defRPr sz="2200" spc="-30" baseline="0"/>
            </a:lvl1pPr>
            <a:lvl2pPr marL="715963" indent="-358775">
              <a:buClrTx/>
              <a:tabLst/>
              <a:defRPr sz="1800"/>
            </a:lvl2pPr>
            <a:lvl3pPr marL="985838" indent="-269875">
              <a:buClrTx/>
              <a:tabLst/>
              <a:defRPr sz="1800"/>
            </a:lvl3pPr>
            <a:lvl4pPr marL="1255713" indent="-269875">
              <a:buClrTx/>
              <a:tabLst/>
              <a:defRPr sz="1800"/>
            </a:lvl4pPr>
            <a:lvl5pPr marL="1435100" indent="-179388">
              <a:buClrTx/>
              <a:tabLst/>
              <a:defRPr sz="1800"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FA01EDD-B184-0B41-80D1-F9E6DC809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8507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Tuo kuva tähän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2C720-8BAD-2844-BFC6-35ADBFABEAF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F75C1-C803-F744-BF64-CDC51C2419C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11D63-58EA-B342-B084-82A9CCCC32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D11757-E046-CB48-9B02-979346550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3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5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vihreä - valmii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C7A070-3E16-F945-AF96-B16411F62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512669D1-FF57-472C-88EF-0715C7F32BF5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0572F-69C6-3941-B8A4-BB732F485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837B7AC-6E66-7742-95BD-D0D5250893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pic>
        <p:nvPicPr>
          <p:cNvPr id="4" name="Kuva 3" descr="Kuvia erilaisista suomalaisista ulkoisemassa">
            <a:extLst>
              <a:ext uri="{FF2B5EF4-FFF2-40B4-BE49-F238E27FC236}">
                <a16:creationId xmlns:a16="http://schemas.microsoft.com/office/drawing/2014/main" id="{950FC17D-56E0-4E6E-80BD-129DFBDE0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9149151" cy="3430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5B1D24-37E0-494E-8C4C-BEADAC004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0800"/>
            <a:ext cx="3049200" cy="171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533D-65E8-8345-ABCA-B9B48C5C912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1F2B-F91A-A446-8163-99D5AFBF72C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3F8065-3F23-894C-A5E5-BF7CC33E13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90C250-FEB2-2646-95A8-D493DDAFB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3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/>
          <p:cNvSpPr>
            <a:spLocks noGrp="1"/>
          </p:cNvSpPr>
          <p:nvPr>
            <p:ph sz="quarter" idx="10"/>
          </p:nvPr>
        </p:nvSpPr>
        <p:spPr>
          <a:xfrm>
            <a:off x="666752" y="1634068"/>
            <a:ext cx="10915649" cy="4045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952" y="275167"/>
            <a:ext cx="10953448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22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- tuo oma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DFA579F-4234-EF4C-99D9-D00A5A92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59CBF1-7D29-974D-B4B9-09D2BA34E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3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  <p:sp>
        <p:nvSpPr>
          <p:cNvPr id="13" name="Suorakulmio 12">
            <a:extLst>
              <a:ext uri="{FF2B5EF4-FFF2-40B4-BE49-F238E27FC236}">
                <a16:creationId xmlns:a16="http://schemas.microsoft.com/office/drawing/2014/main" id="{3E103B4D-6356-4378-82DD-A60F1A420786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837B7AC-6E66-7742-95BD-D0D5250893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26EE64-8D0C-7546-9B6B-4FEAD07DA16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049200" y="0"/>
            <a:ext cx="9134449" cy="34308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Tuo kuva tähän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223A2C9D-5ED1-AA44-998B-9E3CE388820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0" y="3430800"/>
            <a:ext cx="3049200" cy="17136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Tuo kuva tähän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533D-65E8-8345-ABCA-B9B48C5C912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1F2B-F91A-A446-8163-99D5AFBF72C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3F8065-3F23-894C-A5E5-BF7CC33E13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82208BB5-C0AD-42EA-8982-99B00B2CA2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2631424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turkoosi - valmii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06C448E-5766-7E49-99CA-79DF56E2F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74F886-1BDF-5B42-B756-92982299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2"/>
          <a:stretch/>
        </p:blipFill>
        <p:spPr>
          <a:xfrm>
            <a:off x="-1" y="5140325"/>
            <a:ext cx="12192000" cy="1294635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113D6621-4517-4E2A-86F9-398D91DA7CD3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87DCA5-B6E7-9C41-8398-E8E0F0764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0800"/>
            <a:ext cx="3049200" cy="1710000"/>
          </a:xfrm>
          <a:prstGeom prst="rect">
            <a:avLst/>
          </a:prstGeom>
        </p:spPr>
      </p:pic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810DCD61-7A5E-B648-A81F-AA573F5B11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0DB9-3B72-2742-95D5-5A45E093F53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0B40-AD65-6C4F-8D61-BB4C0B8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8BB-9E60-0145-9E7A-E33D034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917" y="6484540"/>
            <a:ext cx="511629" cy="36512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6" name="Kuva 15" descr="Kuvia eri sukupolvista">
            <a:extLst>
              <a:ext uri="{FF2B5EF4-FFF2-40B4-BE49-F238E27FC236}">
                <a16:creationId xmlns:a16="http://schemas.microsoft.com/office/drawing/2014/main" id="{057D0479-F166-4FAF-93C7-FF472CED0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-1"/>
            <a:ext cx="9148801" cy="3430800"/>
          </a:xfrm>
          <a:prstGeom prst="rect">
            <a:avLst/>
          </a:prstGeom>
        </p:spPr>
      </p:pic>
      <p:sp>
        <p:nvSpPr>
          <p:cNvPr id="17" name="Title 9">
            <a:extLst>
              <a:ext uri="{FF2B5EF4-FFF2-40B4-BE49-F238E27FC236}">
                <a16:creationId xmlns:a16="http://schemas.microsoft.com/office/drawing/2014/main" id="{5AE67045-4E51-47AE-BADC-AA4560A06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rgbClr val="078390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23460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pinkki - valmii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139C72-9ED2-F749-859D-FD7C1CBE2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2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B765CC-C404-484F-8074-6F75E6D19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sp>
        <p:nvSpPr>
          <p:cNvPr id="2" name="Suorakulmio 1">
            <a:extLst>
              <a:ext uri="{FF2B5EF4-FFF2-40B4-BE49-F238E27FC236}">
                <a16:creationId xmlns:a16="http://schemas.microsoft.com/office/drawing/2014/main" id="{5F9B3F31-7128-4B1C-9880-6FDD3DCF4C75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77AAE7D-0196-9F4D-B283-7D1FD9111E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128D9-EEBF-4F45-A268-45F1629E9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0799"/>
            <a:ext cx="3049200" cy="171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0DB9-3B72-2742-95D5-5A45E093F53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0B40-AD65-6C4F-8D61-BB4C0B8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8BB-9E60-0145-9E7A-E33D034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917" y="6484540"/>
            <a:ext cx="511629" cy="36512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6" name="Kuva 15" descr="Kuvia THL:n henkilökunnasta työnsä äärellä">
            <a:extLst>
              <a:ext uri="{FF2B5EF4-FFF2-40B4-BE49-F238E27FC236}">
                <a16:creationId xmlns:a16="http://schemas.microsoft.com/office/drawing/2014/main" id="{455990A6-02DB-4456-99BB-58174A61D699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9151200" cy="3430800"/>
          </a:xfrm>
          <a:prstGeom prst="rect">
            <a:avLst/>
          </a:prstGeom>
        </p:spPr>
      </p:pic>
      <p:sp>
        <p:nvSpPr>
          <p:cNvPr id="17" name="Title 9">
            <a:extLst>
              <a:ext uri="{FF2B5EF4-FFF2-40B4-BE49-F238E27FC236}">
                <a16:creationId xmlns:a16="http://schemas.microsoft.com/office/drawing/2014/main" id="{A0724612-2AF8-49C6-8F24-384C56B78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138854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sininen - valmiit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DF186A6-5757-EB45-884D-547B434A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CF501-2D67-C548-86F5-386AE9BA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379"/>
          <a:stretch/>
        </p:blipFill>
        <p:spPr>
          <a:xfrm>
            <a:off x="0" y="5139001"/>
            <a:ext cx="12192000" cy="1296434"/>
          </a:xfrm>
          <a:prstGeom prst="rect">
            <a:avLst/>
          </a:prstGeom>
        </p:spPr>
      </p:pic>
      <p:sp>
        <p:nvSpPr>
          <p:cNvPr id="13" name="Suorakulmio 12">
            <a:extLst>
              <a:ext uri="{FF2B5EF4-FFF2-40B4-BE49-F238E27FC236}">
                <a16:creationId xmlns:a16="http://schemas.microsoft.com/office/drawing/2014/main" id="{DEDDE960-22D9-4D5C-8397-45448EC0CC05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77AAE7D-0196-9F4D-B283-7D1FD9111E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28286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pic>
        <p:nvPicPr>
          <p:cNvPr id="21" name="Picture 20" descr="Kuvia suomalaisista arjen askareissaan">
            <a:extLst>
              <a:ext uri="{FF2B5EF4-FFF2-40B4-BE49-F238E27FC236}">
                <a16:creationId xmlns:a16="http://schemas.microsoft.com/office/drawing/2014/main" id="{9575D91E-9689-424E-A14F-1DC817AF791B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3054000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F3BED7-B95B-D84F-AF4D-BB3229036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1"/>
            <a:ext cx="3049200" cy="1713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0DB9-3B72-2742-95D5-5A45E093F53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0B40-AD65-6C4F-8D61-BB4C0B8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8BB-9E60-0145-9E7A-E33D034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917" y="6484540"/>
            <a:ext cx="511629" cy="36512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22" name="Kuva 21">
            <a:extLst>
              <a:ext uri="{FF2B5EF4-FFF2-40B4-BE49-F238E27FC236}">
                <a16:creationId xmlns:a16="http://schemas.microsoft.com/office/drawing/2014/main" id="{44F2EFD4-1C67-40EB-A6B2-4E4E6794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5999" cy="3429001"/>
          </a:xfrm>
          <a:prstGeom prst="rect">
            <a:avLst/>
          </a:prstGeom>
        </p:spPr>
      </p:pic>
      <p:sp>
        <p:nvSpPr>
          <p:cNvPr id="17" name="Title 9">
            <a:extLst>
              <a:ext uri="{FF2B5EF4-FFF2-40B4-BE49-F238E27FC236}">
                <a16:creationId xmlns:a16="http://schemas.microsoft.com/office/drawing/2014/main" id="{F534777B-8380-4B2B-A195-EA69944F8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1727256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resear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08D9F56-578C-FA48-B005-7E511BB49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94"/>
          <a:stretch/>
        </p:blipFill>
        <p:spPr>
          <a:xfrm>
            <a:off x="0" y="5140801"/>
            <a:ext cx="12192000" cy="1713144"/>
          </a:xfrm>
          <a:prstGeom prst="rect">
            <a:avLst/>
          </a:prstGeom>
        </p:spPr>
      </p:pic>
      <p:sp>
        <p:nvSpPr>
          <p:cNvPr id="2" name="Title 1" descr="Laboratoriossa tutkitaan tietokoneen näytöltä dna tuloksia">
            <a:extLst>
              <a:ext uri="{FF2B5EF4-FFF2-40B4-BE49-F238E27FC236}">
                <a16:creationId xmlns:a16="http://schemas.microsoft.com/office/drawing/2014/main" id="{6F7E592F-8DA0-FD46-9F27-D1363BC532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32400"/>
            <a:ext cx="12192000" cy="702000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Type presentation title here (max. 50 characters)</a:t>
            </a:r>
            <a:endParaRPr lang="en-GB" dirty="0"/>
          </a:p>
        </p:txBody>
      </p:sp>
      <p:sp>
        <p:nvSpPr>
          <p:cNvPr id="23" name="Text Placeholder 21" descr="Laboratoriossa tutkitaan tietokoneen näytöltä dna tuloksia">
            <a:extLst>
              <a:ext uri="{FF2B5EF4-FFF2-40B4-BE49-F238E27FC236}">
                <a16:creationId xmlns:a16="http://schemas.microsoft.com/office/drawing/2014/main" id="{2FEC5214-C18A-C946-966B-0E908424C9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327200"/>
            <a:ext cx="12192000" cy="60480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fi-FI" dirty="0"/>
              <a:t>Type subtitle here</a:t>
            </a:r>
          </a:p>
        </p:txBody>
      </p:sp>
      <p:pic>
        <p:nvPicPr>
          <p:cNvPr id="17" name="Picture Placeholder 24">
            <a:extLst>
              <a:ext uri="{FF2B5EF4-FFF2-40B4-BE49-F238E27FC236}">
                <a16:creationId xmlns:a16="http://schemas.microsoft.com/office/drawing/2014/main" id="{B6747A57-6FA4-0E46-B932-64F75032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" y="1713600"/>
            <a:ext cx="3049200" cy="1713600"/>
          </a:xfrm>
          <a:prstGeom prst="rect">
            <a:avLst/>
          </a:prstGeom>
        </p:spPr>
      </p:pic>
      <p:pic>
        <p:nvPicPr>
          <p:cNvPr id="13" name="Picture Placeholder 26" descr="Photo collage of THL's research activities">
            <a:extLst>
              <a:ext uri="{FF2B5EF4-FFF2-40B4-BE49-F238E27FC236}">
                <a16:creationId xmlns:a16="http://schemas.microsoft.com/office/drawing/2014/main" id="{129B7C40-F36B-D243-972A-0DD9BD256CD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3049200" cy="1713600"/>
          </a:xfrm>
          <a:prstGeom prst="rect">
            <a:avLst/>
          </a:prstGeom>
        </p:spPr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5D86BEE0-10F8-6947-BB77-5E096F12B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1713600"/>
            <a:ext cx="3049200" cy="1713600"/>
          </a:xfrm>
          <a:prstGeom prst="rect">
            <a:avLst/>
          </a:prstGeom>
        </p:spPr>
      </p:pic>
      <p:grpSp>
        <p:nvGrpSpPr>
          <p:cNvPr id="22" name="Group 17" descr="THL:n logo">
            <a:extLst>
              <a:ext uri="{FF2B5EF4-FFF2-40B4-BE49-F238E27FC236}">
                <a16:creationId xmlns:a16="http://schemas.microsoft.com/office/drawing/2014/main" id="{64D6A81C-C30B-40FE-BECC-FE10CBC27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04157" y="519848"/>
            <a:ext cx="1896143" cy="677099"/>
            <a:chOff x="2633663" y="2192338"/>
            <a:chExt cx="6926262" cy="247332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ECAF118-777D-4C53-BAD2-89144D13081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D663EC5-0453-484A-B3BE-6D683C53C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7008E42-981F-4E73-80F2-F75E2BB360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135A5B-549B-49D5-AB03-C53089D90F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E51EE85-F28D-4371-A8E0-E13C7D5042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1E45731-52EA-4DD4-A4B1-14658F64780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ED394E4-4F3C-4A35-8026-159AF36F52C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3BA7083-CD0D-4AB7-87B3-4C19942A0C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C2A10138-9146-4C2F-B7AD-68F3CB73247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  <p:pic>
        <p:nvPicPr>
          <p:cNvPr id="33" name="Kuva 32">
            <a:extLst>
              <a:ext uri="{FF2B5EF4-FFF2-40B4-BE49-F238E27FC236}">
                <a16:creationId xmlns:a16="http://schemas.microsoft.com/office/drawing/2014/main" id="{B27ACDFD-A0DB-462E-A696-D186D7DA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400" y="0"/>
            <a:ext cx="6096807" cy="34272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63EDC62-BB49-CF40-B45C-B7F2E201C3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0556" y="5518800"/>
            <a:ext cx="4713287" cy="396000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GB" dirty="0" err="1"/>
              <a:t>Firstname Lastname</a:t>
            </a:r>
            <a:endParaRPr lang="fi-FI" dirty="0"/>
          </a:p>
        </p:txBody>
      </p:sp>
      <p:sp>
        <p:nvSpPr>
          <p:cNvPr id="36" name="Date Placeholder 24">
            <a:extLst>
              <a:ext uri="{FF2B5EF4-FFF2-40B4-BE49-F238E27FC236}">
                <a16:creationId xmlns:a16="http://schemas.microsoft.com/office/drawing/2014/main" id="{7E73208C-9D46-DA4F-B2EF-A53E97F8F1DC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38673" y="5857200"/>
            <a:ext cx="2717053" cy="396000"/>
          </a:xfrm>
          <a:prstGeom prst="rect">
            <a:avLst/>
          </a:prstGeom>
        </p:spPr>
        <p:txBody>
          <a:bodyPr lIns="90000" tIns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F30BA3-8A17-44FE-B270-F5F782AC54E3}"/>
              </a:ext>
            </a:extLst>
          </p:cNvPr>
          <p:cNvSpPr txBox="1"/>
          <p:nvPr userDrawn="1"/>
        </p:nvSpPr>
        <p:spPr>
          <a:xfrm>
            <a:off x="3473150" y="6216351"/>
            <a:ext cx="52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03030"/>
                </a:solidFill>
              </a:rPr>
              <a:t>Finnish Institute for Health and Welfare</a:t>
            </a:r>
            <a:endParaRPr lang="fi-FI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545AB3B-3244-474F-A3AE-70A64CB0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7434"/>
            <a:ext cx="6402917" cy="635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10">
            <a:extLst>
              <a:ext uri="{FF2B5EF4-FFF2-40B4-BE49-F238E27FC236}">
                <a16:creationId xmlns:a16="http://schemas.microsoft.com/office/drawing/2014/main" id="{8A9D969B-4AD9-446F-BF3E-0BDCA1B9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0" y="5922434"/>
            <a:ext cx="1458384" cy="86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iruutu 11">
            <a:extLst>
              <a:ext uri="{FF2B5EF4-FFF2-40B4-BE49-F238E27FC236}">
                <a16:creationId xmlns:a16="http://schemas.microsoft.com/office/drawing/2014/main" id="{DBE6B6B0-CE14-431D-8173-B3956F7A0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1" y="6555318"/>
            <a:ext cx="4343400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altLang="fi-FI" sz="1100">
                <a:solidFill>
                  <a:srgbClr val="393F40"/>
                </a:solidFill>
              </a:rPr>
              <a:t>Digitalisoimme yhteiskuntaa – yhdessä onnistumme</a:t>
            </a: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17728" y="2319211"/>
            <a:ext cx="5494528" cy="1468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17728" y="3897601"/>
            <a:ext cx="5494528" cy="1014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382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väliotsik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52" y="275167"/>
            <a:ext cx="10953448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38627" y="1600202"/>
            <a:ext cx="10943772" cy="7704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900" b="1" i="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10"/>
          </p:nvPr>
        </p:nvSpPr>
        <p:spPr>
          <a:xfrm>
            <a:off x="666752" y="2552702"/>
            <a:ext cx="10915649" cy="31272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59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/>
          <p:cNvSpPr>
            <a:spLocks noGrp="1"/>
          </p:cNvSpPr>
          <p:nvPr>
            <p:ph sz="quarter" idx="10"/>
          </p:nvPr>
        </p:nvSpPr>
        <p:spPr>
          <a:xfrm>
            <a:off x="657983" y="1600201"/>
            <a:ext cx="5331579" cy="40797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952" y="275167"/>
            <a:ext cx="10953448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Sisällön paikkamerkki 5"/>
          <p:cNvSpPr>
            <a:spLocks noGrp="1"/>
          </p:cNvSpPr>
          <p:nvPr>
            <p:ph sz="quarter" idx="11"/>
          </p:nvPr>
        </p:nvSpPr>
        <p:spPr>
          <a:xfrm>
            <a:off x="6250821" y="1600201"/>
            <a:ext cx="5331579" cy="40797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448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älisiv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FB3395-BFCD-47A8-81EF-A7051DD2D49A}"/>
              </a:ext>
            </a:extLst>
          </p:cNvPr>
          <p:cNvSpPr/>
          <p:nvPr/>
        </p:nvSpPr>
        <p:spPr bwMode="hidden">
          <a:xfrm>
            <a:off x="260351" y="1016001"/>
            <a:ext cx="3820583" cy="3898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>
              <a:defRPr/>
            </a:pPr>
            <a:endParaRPr lang="en-US">
              <a:solidFill>
                <a:srgbClr val="0092D2"/>
              </a:solidFill>
            </a:endParaRPr>
          </a:p>
        </p:txBody>
      </p:sp>
      <p:sp>
        <p:nvSpPr>
          <p:cNvPr id="16" name="Tekstin paikkamerkki 18"/>
          <p:cNvSpPr>
            <a:spLocks noGrp="1"/>
          </p:cNvSpPr>
          <p:nvPr>
            <p:ph type="body" sz="quarter" idx="13"/>
          </p:nvPr>
        </p:nvSpPr>
        <p:spPr>
          <a:xfrm>
            <a:off x="4559808" y="1703481"/>
            <a:ext cx="6280832" cy="23045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Otsikko 2"/>
          <p:cNvSpPr>
            <a:spLocks noGrp="1"/>
          </p:cNvSpPr>
          <p:nvPr>
            <p:ph type="title"/>
          </p:nvPr>
        </p:nvSpPr>
        <p:spPr>
          <a:xfrm>
            <a:off x="617729" y="1593088"/>
            <a:ext cx="3080512" cy="28935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60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siv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9">
            <a:extLst>
              <a:ext uri="{FF2B5EF4-FFF2-40B4-BE49-F238E27FC236}">
                <a16:creationId xmlns:a16="http://schemas.microsoft.com/office/drawing/2014/main" id="{921FA9CE-643F-4D76-AC54-20A80CCB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4" y="1219200"/>
            <a:ext cx="359621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471040" y="1819200"/>
            <a:ext cx="6619200" cy="2304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8519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siv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9">
            <a:extLst>
              <a:ext uri="{FF2B5EF4-FFF2-40B4-BE49-F238E27FC236}">
                <a16:creationId xmlns:a16="http://schemas.microsoft.com/office/drawing/2014/main" id="{29EB5355-4AF7-4DB4-8CC8-53145E56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1098551"/>
            <a:ext cx="4023783" cy="390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471040" y="1819200"/>
            <a:ext cx="6619200" cy="2304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4943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Kuva 12">
            <a:extLst>
              <a:ext uri="{FF2B5EF4-FFF2-40B4-BE49-F238E27FC236}">
                <a16:creationId xmlns:a16="http://schemas.microsoft.com/office/drawing/2014/main" id="{BEF2D3C2-1E57-4E6F-B726-B8AC246CD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0" y="5922434"/>
            <a:ext cx="1458384" cy="86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kstiruutu 16">
            <a:extLst>
              <a:ext uri="{FF2B5EF4-FFF2-40B4-BE49-F238E27FC236}">
                <a16:creationId xmlns:a16="http://schemas.microsoft.com/office/drawing/2014/main" id="{0B0504D5-583E-4423-B401-F16B1398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834" y="6551085"/>
            <a:ext cx="43455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fi-FI" altLang="fi-FI" sz="1100">
              <a:solidFill>
                <a:srgbClr val="393F40"/>
              </a:solidFill>
            </a:endParaRPr>
          </a:p>
        </p:txBody>
      </p:sp>
      <p:sp>
        <p:nvSpPr>
          <p:cNvPr id="1028" name="Otsikon paikkamerkki 4">
            <a:extLst>
              <a:ext uri="{FF2B5EF4-FFF2-40B4-BE49-F238E27FC236}">
                <a16:creationId xmlns:a16="http://schemas.microsoft.com/office/drawing/2014/main" id="{811C3B50-68C8-40E2-A139-8CB0792EE1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7" name="Tekstin paikkamerkki 3">
            <a:extLst>
              <a:ext uri="{FF2B5EF4-FFF2-40B4-BE49-F238E27FC236}">
                <a16:creationId xmlns:a16="http://schemas.microsoft.com/office/drawing/2014/main" id="{AE3EEA86-F888-44CA-8E62-6B9AA9F5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  <a:p>
            <a:pPr lvl="5"/>
            <a:r>
              <a:rPr lang="fi-FI" dirty="0"/>
              <a:t>6</a:t>
            </a:r>
          </a:p>
          <a:p>
            <a:pPr lvl="6"/>
            <a:r>
              <a:rPr lang="fi-FI" dirty="0"/>
              <a:t>7</a:t>
            </a:r>
          </a:p>
          <a:p>
            <a:pPr lvl="7"/>
            <a:r>
              <a:rPr lang="fi-FI" dirty="0"/>
              <a:t>8</a:t>
            </a:r>
          </a:p>
          <a:p>
            <a:pPr lvl="8"/>
            <a:r>
              <a:rPr lang="fi-FI" dirty="0"/>
              <a:t>9</a:t>
            </a:r>
          </a:p>
          <a:p>
            <a:pPr lvl="4"/>
            <a:endParaRPr lang="fi-FI" dirty="0"/>
          </a:p>
          <a:p>
            <a:pPr lvl="4"/>
            <a:endParaRPr lang="fi-FI" dirty="0"/>
          </a:p>
        </p:txBody>
      </p:sp>
      <p:pic>
        <p:nvPicPr>
          <p:cNvPr id="1030" name="Picture 8" descr="VRK_pikselit_sininen.png">
            <a:extLst>
              <a:ext uri="{FF2B5EF4-FFF2-40B4-BE49-F238E27FC236}">
                <a16:creationId xmlns:a16="http://schemas.microsoft.com/office/drawing/2014/main" id="{0FF838B7-1031-49E3-B36D-2B99FCF75FB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7701"/>
            <a:ext cx="3054351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kstiruutu 8">
            <a:extLst>
              <a:ext uri="{FF2B5EF4-FFF2-40B4-BE49-F238E27FC236}">
                <a16:creationId xmlns:a16="http://schemas.microsoft.com/office/drawing/2014/main" id="{65FFD56B-BE67-4861-A111-332A067C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1" y="6555318"/>
            <a:ext cx="4343400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altLang="fi-FI" sz="1100">
                <a:solidFill>
                  <a:srgbClr val="393F40"/>
                </a:solidFill>
              </a:rPr>
              <a:t>Digitalisoimme yhteiskuntaa – yhdessä onnistumme</a:t>
            </a:r>
          </a:p>
        </p:txBody>
      </p:sp>
    </p:spTree>
    <p:extLst>
      <p:ext uri="{BB962C8B-B14F-4D97-AF65-F5344CB8AC3E}">
        <p14:creationId xmlns:p14="http://schemas.microsoft.com/office/powerpoint/2010/main" val="37095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</p:sldLayoutIdLst>
  <p:hf hdr="0"/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9pPr>
    </p:titleStyle>
    <p:bodyStyle>
      <a:lvl1pPr marL="609585" indent="-609585" algn="l" defTabSz="609585" rtl="0" eaLnBrk="0" fontAlgn="base" hangingPunct="0">
        <a:spcBef>
          <a:spcPts val="1333"/>
        </a:spcBef>
        <a:spcAft>
          <a:spcPct val="0"/>
        </a:spcAft>
        <a:buClr>
          <a:srgbClr val="009FDA"/>
        </a:buClr>
        <a:buFont typeface="Arial" panose="020B0604020202020204" pitchFamily="34" charset="0"/>
        <a:buChar char="•"/>
        <a:defRPr sz="2700" kern="1200">
          <a:solidFill>
            <a:srgbClr val="1D1F20"/>
          </a:solidFill>
          <a:latin typeface="Corbel"/>
          <a:ea typeface="+mn-ea"/>
          <a:cs typeface="+mn-cs"/>
        </a:defRPr>
      </a:lvl1pPr>
      <a:lvl2pPr marL="1102756" indent="-455073" algn="l" defTabSz="609585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Font typeface="Corbel" panose="020B0503020204020204" pitchFamily="34" charset="0"/>
        <a:buChar char="–"/>
        <a:defRPr kern="1200">
          <a:solidFill>
            <a:srgbClr val="1D1F20"/>
          </a:solidFill>
          <a:latin typeface="+mn-lt"/>
          <a:ea typeface="+mn-ea"/>
          <a:cs typeface="+mn-cs"/>
        </a:defRPr>
      </a:lvl2pPr>
      <a:lvl3pPr marL="1631910" indent="-455073" algn="l" defTabSz="609585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Font typeface="Wingdings" panose="05000000000000000000" pitchFamily="2" charset="2"/>
        <a:buChar char="§"/>
        <a:defRPr sz="2100" kern="1200">
          <a:solidFill>
            <a:srgbClr val="1D1F20"/>
          </a:solidFill>
          <a:latin typeface="+mn-lt"/>
          <a:ea typeface="+mn-ea"/>
          <a:cs typeface="+mn-cs"/>
        </a:defRPr>
      </a:lvl3pPr>
      <a:lvl4pPr marL="2158946" indent="-455073" algn="l" defTabSz="60958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rbel" panose="020B0503020204020204" pitchFamily="34" charset="0"/>
        <a:buChar char="–"/>
        <a:defRPr sz="1900" kern="1200">
          <a:solidFill>
            <a:srgbClr val="1D1F20"/>
          </a:solidFill>
          <a:latin typeface="+mn-lt"/>
          <a:ea typeface="+mn-ea"/>
          <a:cs typeface="+mn-cs"/>
        </a:defRPr>
      </a:lvl4pPr>
      <a:lvl5pPr marL="2508188" indent="-306910" algn="l" defTabSz="609585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Font typeface="Courier New" panose="02070309020205020404" pitchFamily="49" charset="0"/>
        <a:buChar char="o"/>
        <a:defRPr sz="1600" kern="1200">
          <a:solidFill>
            <a:srgbClr val="1D1F20"/>
          </a:solidFill>
          <a:latin typeface="+mn-lt"/>
          <a:ea typeface="+mn-ea"/>
          <a:cs typeface="+mn-cs"/>
        </a:defRPr>
      </a:lvl5pPr>
      <a:lvl6pPr marL="2995009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3344250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710425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4057549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8CD7-CFA3-9A4E-B24B-ECDB1C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180000"/>
            <a:ext cx="10753200" cy="1186372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/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43FC-41AF-1047-89AF-270EC8B0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8" y="1475999"/>
            <a:ext cx="10753200" cy="4680000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/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C792-92AA-5543-893A-7655E958C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1364" y="6484540"/>
            <a:ext cx="1081270" cy="380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904C-F799-2642-B251-6E349BF88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0068" y="6484540"/>
            <a:ext cx="69530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161F-1984-DA44-A538-C66E74D5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8605" y="6484540"/>
            <a:ext cx="51162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‹#›</a:t>
            </a:fld>
            <a:endParaRPr lang="en-GB" dirty="0">
              <a:solidFill>
                <a:srgbClr val="303030"/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E0E12FC-D761-4D04-90EC-7F07BD78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725" y="6527292"/>
            <a:ext cx="689711" cy="246291"/>
            <a:chOff x="2633663" y="2192338"/>
            <a:chExt cx="6926262" cy="24733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0C26619-2D90-4997-9BA6-2BFC19057EA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4750652-CB08-4C8E-BD7D-4647FE851D2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4D74125-DE27-406A-9899-F63B0FB60E2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B3131A15-2CE2-49AA-BA13-896652A2826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02042A85-9C58-4C9F-BC74-146EC4DBF4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A7D3EF6E-B533-4CAB-93A3-C4B9E0AC166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8367FC8-1CD7-49FC-A1FB-5330BBB5657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93D038B-5696-4114-9C42-1EEBD27B3EB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DE297DB-37C4-4B30-B318-144BC7200C6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4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2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5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84250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714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F26B43"/>
          </p15:clr>
        </p15:guide>
        <p15:guide id="2" pos="7225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238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19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42007F19-474B-47D9-BA75-890335B318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3C153A2-5EF7-48B3-9088-79D7DF32FC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40" name="Otsikko 5">
            <a:extLst>
              <a:ext uri="{FF2B5EF4-FFF2-40B4-BE49-F238E27FC236}">
                <a16:creationId xmlns:a16="http://schemas.microsoft.com/office/drawing/2014/main" id="{CD0C6899-46F2-4E06-B425-FD5E41F62950}"/>
              </a:ext>
            </a:extLst>
          </p:cNvPr>
          <p:cNvSpPr txBox="1">
            <a:spLocks/>
          </p:cNvSpPr>
          <p:nvPr/>
        </p:nvSpPr>
        <p:spPr>
          <a:xfrm>
            <a:off x="0" y="2132856"/>
            <a:ext cx="12192000" cy="977408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3600" dirty="0"/>
              <a:t>Sosiaali- ja terveydenhuollon palvelujen saatavuus</a:t>
            </a:r>
            <a:br>
              <a:rPr lang="fi-FI" sz="3600" dirty="0"/>
            </a:br>
            <a:r>
              <a:rPr lang="fi-FI" sz="3600" dirty="0"/>
              <a:t>ja henkilöstön riittävyys koronaepidemian aikana</a:t>
            </a:r>
          </a:p>
        </p:txBody>
      </p:sp>
      <p:sp>
        <p:nvSpPr>
          <p:cNvPr id="43" name="Päivämäärän paikkamerkki 2">
            <a:extLst>
              <a:ext uri="{FF2B5EF4-FFF2-40B4-BE49-F238E27FC236}">
                <a16:creationId xmlns:a16="http://schemas.microsoft.com/office/drawing/2014/main" id="{96CAEB47-7E5D-4676-8BCB-2FA7B63BB5B5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12" name="Tekstin paikkamerkki 2">
            <a:extLst>
              <a:ext uri="{FF2B5EF4-FFF2-40B4-BE49-F238E27FC236}">
                <a16:creationId xmlns:a16="http://schemas.microsoft.com/office/drawing/2014/main" id="{7072E2ED-22EF-4CB4-8F46-4FD2C4F0EF1A}"/>
              </a:ext>
            </a:extLst>
          </p:cNvPr>
          <p:cNvSpPr txBox="1">
            <a:spLocks/>
          </p:cNvSpPr>
          <p:nvPr/>
        </p:nvSpPr>
        <p:spPr>
          <a:xfrm>
            <a:off x="0" y="3126600"/>
            <a:ext cx="12192000" cy="604800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2000" b="1" dirty="0">
                <a:solidFill>
                  <a:srgbClr val="0066FF"/>
                </a:solidFill>
              </a:rPr>
              <a:t>Tilannekuva viikoittain (14.12.2020–17.01.2022)</a:t>
            </a:r>
          </a:p>
        </p:txBody>
      </p:sp>
      <p:sp>
        <p:nvSpPr>
          <p:cNvPr id="9" name="Tekstin paikkamerkki 2">
            <a:extLst>
              <a:ext uri="{FF2B5EF4-FFF2-40B4-BE49-F238E27FC236}">
                <a16:creationId xmlns:a16="http://schemas.microsoft.com/office/drawing/2014/main" id="{299988A6-1ED2-46F3-BA1B-71C79461B4A7}"/>
              </a:ext>
            </a:extLst>
          </p:cNvPr>
          <p:cNvSpPr txBox="1">
            <a:spLocks/>
          </p:cNvSpPr>
          <p:nvPr/>
        </p:nvSpPr>
        <p:spPr>
          <a:xfrm>
            <a:off x="119336" y="3772861"/>
            <a:ext cx="12192000" cy="604800"/>
          </a:xfrm>
          <a:prstGeom prst="rect">
            <a:avLst/>
          </a:prstGeom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2000" dirty="0"/>
              <a:t>Eeva Reissell 2022–</a:t>
            </a:r>
          </a:p>
        </p:txBody>
      </p:sp>
    </p:spTree>
    <p:extLst>
      <p:ext uri="{BB962C8B-B14F-4D97-AF65-F5344CB8AC3E}">
        <p14:creationId xmlns:p14="http://schemas.microsoft.com/office/powerpoint/2010/main" val="34252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Kouluterveydenhuolto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0DD57316-0FDF-442A-B636-C4EA18D2E6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B66DCD9-95A3-4CE6-89FE-578BB45EEA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8660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Opiskeluterveydenhuolto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34B3F0BA-F434-4A8A-956A-63D395BE67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075E533-E84E-43FA-A7F8-FE28C22A490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2822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Kuntoutus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051A29B8-400C-49B7-B2A1-50780F9889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583798E-A8D5-45A7-A172-B23E43791F7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80423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Suun terveydenhuolto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BA45F48-3F66-4A2A-9371-A08C2436A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2AF59B8-F35A-4D76-AD09-0E05BC8A107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69029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Mielenterveystyö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6F3B56A-DE09-4772-883E-230501F37C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0E33C6EC-E16C-4660-980E-6AA4527577B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90388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Päihdetyö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6B321AEA-3100-4EAE-8FE9-8FA7C05952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5DB991BA-5195-490B-9552-DBC4C1B47C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2218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Rokotukset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70A4F63-CD13-47E4-B49D-C1DA75195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3FB7001-3D33-463C-A0D5-D19B2571A60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23466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Testaukset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98A8D9B8-5D55-416B-841E-81ADE4B9B8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BE54BD6A-CBAF-44F0-9665-16B298CFE2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0823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Tartunnanjäljitys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0898C303-B710-458D-89FD-DD31B68C67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2A28E739-5F66-4D37-A7AE-0D45041F013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42444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terveysneuvonta ja ohjaus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8FB06EB-AA1E-452B-B952-24A8325823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CA379FC-61ED-48DD-8DF1-91041D26FB6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01341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34" name="Otsikko 1">
            <a:extLst>
              <a:ext uri="{FF2B5EF4-FFF2-40B4-BE49-F238E27FC236}">
                <a16:creationId xmlns:a16="http://schemas.microsoft.com/office/drawing/2014/main" id="{1D102D8A-F990-439A-9874-94DA6E9E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180000"/>
            <a:ext cx="10753200" cy="1188000"/>
          </a:xfrm>
        </p:spPr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8" name="Päivämäärän paikkamerkki 2">
            <a:extLst>
              <a:ext uri="{FF2B5EF4-FFF2-40B4-BE49-F238E27FC236}">
                <a16:creationId xmlns:a16="http://schemas.microsoft.com/office/drawing/2014/main" id="{2F985A3D-6852-4C90-8B92-E718ABCC9D92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CC7DC81A-8367-4A3D-9FBF-E5E0A87442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DDDC6E0-150D-43CA-A347-EE98B65D56C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1660A519-BC99-445A-A75A-6E1216FB40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803" y="1196752"/>
            <a:ext cx="5256000" cy="4680000"/>
          </a:xfrm>
        </p:spPr>
        <p:txBody>
          <a:bodyPr/>
          <a:lstStyle/>
          <a:p>
            <a:pPr lvl="1"/>
            <a:r>
              <a:rPr lang="fi-FI" sz="1100" i="1" dirty="0"/>
              <a:t>Esitestaus</a:t>
            </a:r>
            <a:r>
              <a:rPr lang="fi-FI" sz="1100" dirty="0"/>
              <a:t> + </a:t>
            </a:r>
            <a:r>
              <a:rPr lang="fi-FI" sz="1100" i="1" dirty="0"/>
              <a:t>tuotantopilotti</a:t>
            </a:r>
            <a:r>
              <a:rPr lang="fi-FI" sz="1100" dirty="0"/>
              <a:t> vk 50/2020 (11.–14.12.2020)	</a:t>
            </a:r>
          </a:p>
          <a:p>
            <a:pPr lvl="1"/>
            <a:r>
              <a:rPr lang="fi-FI" sz="1100" b="1" dirty="0"/>
              <a:t>1. kysely </a:t>
            </a:r>
            <a:r>
              <a:rPr lang="fi-FI" sz="1100" dirty="0" err="1"/>
              <a:t>vk</a:t>
            </a:r>
            <a:r>
              <a:rPr lang="fi-FI" sz="1100" dirty="0"/>
              <a:t> 51/2020 (14.–20.12.2020): </a:t>
            </a:r>
            <a:r>
              <a:rPr lang="fi-FI" sz="1100" i="1" dirty="0"/>
              <a:t>Manner-Suomi (pl. Ahvenanmaa)</a:t>
            </a:r>
          </a:p>
          <a:p>
            <a:pPr lvl="1"/>
            <a:r>
              <a:rPr lang="fi-FI" sz="1100" b="1" dirty="0"/>
              <a:t>2. kysely </a:t>
            </a:r>
            <a:r>
              <a:rPr lang="fi-FI" sz="1100" dirty="0" err="1"/>
              <a:t>vk</a:t>
            </a:r>
            <a:r>
              <a:rPr lang="fi-FI" sz="1100" dirty="0"/>
              <a:t> 52/2020 (21.–27.12.2020):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3. kysely </a:t>
            </a:r>
            <a:r>
              <a:rPr lang="fi-FI" sz="1100" dirty="0"/>
              <a:t>vk 53/2020 (28.12.2020–3.1.2021):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4. kysely </a:t>
            </a:r>
            <a:r>
              <a:rPr lang="fi-FI" sz="1100" dirty="0" err="1"/>
              <a:t>vk</a:t>
            </a:r>
            <a:r>
              <a:rPr lang="fi-FI" sz="1100" dirty="0"/>
              <a:t> 1/2021 (4.–10.1.2021):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5. kysely </a:t>
            </a:r>
            <a:r>
              <a:rPr lang="fi-FI" sz="1100" dirty="0" err="1"/>
              <a:t>vk</a:t>
            </a:r>
            <a:r>
              <a:rPr lang="fi-FI" sz="1100" dirty="0"/>
              <a:t> 2/2021 (11.–17.1.2021):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6. kysely </a:t>
            </a:r>
            <a:r>
              <a:rPr lang="fi-FI" sz="1100" dirty="0" err="1"/>
              <a:t>vk</a:t>
            </a:r>
            <a:r>
              <a:rPr lang="fi-FI" sz="1100" dirty="0"/>
              <a:t> 3/2021 (18.–24.1.2021):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7. kysely </a:t>
            </a:r>
            <a:r>
              <a:rPr lang="fi-FI" sz="1100" dirty="0" err="1"/>
              <a:t>vk</a:t>
            </a:r>
            <a:r>
              <a:rPr lang="fi-FI" sz="1100" dirty="0"/>
              <a:t> 4/2021 (25.–31.1.2021):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8. kysely </a:t>
            </a:r>
            <a:r>
              <a:rPr lang="fi-FI" sz="1100" dirty="0" err="1"/>
              <a:t>vk</a:t>
            </a:r>
            <a:r>
              <a:rPr lang="fi-FI" sz="1100" dirty="0"/>
              <a:t> 5/2021 (1.–7.2.2021):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9. kysely </a:t>
            </a:r>
            <a:r>
              <a:rPr lang="fi-FI" sz="1100" dirty="0" err="1"/>
              <a:t>vk</a:t>
            </a:r>
            <a:r>
              <a:rPr lang="fi-FI" sz="1100" dirty="0"/>
              <a:t> 6/2021 (8.–14.2.2021):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10. kysely </a:t>
            </a:r>
            <a:r>
              <a:rPr lang="fi-FI" sz="1100" dirty="0" err="1"/>
              <a:t>vk</a:t>
            </a:r>
            <a:r>
              <a:rPr lang="fi-FI" sz="1100" dirty="0"/>
              <a:t> 7/2021 (15.–21.2.2021):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11. kysely </a:t>
            </a:r>
            <a:r>
              <a:rPr lang="fi-FI" sz="1100" dirty="0" err="1"/>
              <a:t>vk</a:t>
            </a:r>
            <a:r>
              <a:rPr lang="fi-FI" sz="1100" dirty="0"/>
              <a:t> 8/2021 (22.–28.2.2021): </a:t>
            </a:r>
            <a:r>
              <a:rPr lang="fi-FI" sz="1100" i="1" dirty="0"/>
              <a:t>Suomi (ml. Ahvenanmaa)	</a:t>
            </a:r>
          </a:p>
          <a:p>
            <a:pPr lvl="1"/>
            <a:r>
              <a:rPr lang="fi-FI" sz="1100" b="1" dirty="0"/>
              <a:t>12. kysely </a:t>
            </a:r>
            <a:r>
              <a:rPr lang="fi-FI" sz="1100" dirty="0" err="1"/>
              <a:t>vk</a:t>
            </a:r>
            <a:r>
              <a:rPr lang="fi-FI" sz="1100" dirty="0"/>
              <a:t> 9/2021 (1.–7.3.2021):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13. kysely </a:t>
            </a:r>
            <a:r>
              <a:rPr lang="fi-FI" sz="1100" dirty="0" err="1"/>
              <a:t>vk</a:t>
            </a:r>
            <a:r>
              <a:rPr lang="fi-FI" sz="1100" dirty="0"/>
              <a:t> 10/2021 (8.–14.3.2021):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14. kysely </a:t>
            </a:r>
            <a:r>
              <a:rPr lang="fi-FI" sz="1100" dirty="0" err="1"/>
              <a:t>vk</a:t>
            </a:r>
            <a:r>
              <a:rPr lang="fi-FI" sz="1100" dirty="0"/>
              <a:t> 11/2021 (15.–21.3.2021): </a:t>
            </a:r>
            <a:r>
              <a:rPr lang="fi-FI" sz="1100" i="1" dirty="0"/>
              <a:t>Suomi (ml. Ahvenanmaa)	</a:t>
            </a:r>
            <a:endParaRPr lang="fi-FI" sz="100" dirty="0"/>
          </a:p>
          <a:p>
            <a:pPr lvl="1"/>
            <a:r>
              <a:rPr lang="fi-FI" sz="1100" b="1" dirty="0"/>
              <a:t>15. kysely </a:t>
            </a:r>
            <a:r>
              <a:rPr lang="fi-FI" sz="1100" dirty="0" err="1"/>
              <a:t>vk</a:t>
            </a:r>
            <a:r>
              <a:rPr lang="fi-FI" sz="1100" dirty="0"/>
              <a:t> 12/2021 (22.–28.3.2021):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16. kysely </a:t>
            </a:r>
            <a:r>
              <a:rPr lang="fi-FI" sz="1100" dirty="0" err="1"/>
              <a:t>vk</a:t>
            </a:r>
            <a:r>
              <a:rPr lang="fi-FI" sz="1100" dirty="0"/>
              <a:t> 13/2021 (29.3.–4.4.2021):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17. kysely </a:t>
            </a:r>
            <a:r>
              <a:rPr lang="fi-FI" sz="1100" dirty="0" err="1"/>
              <a:t>vk</a:t>
            </a:r>
            <a:r>
              <a:rPr lang="fi-FI" sz="1100" dirty="0"/>
              <a:t> 14/2021 (5.–11.4.2021):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18. kysely </a:t>
            </a:r>
            <a:r>
              <a:rPr lang="fi-FI" sz="1100" dirty="0" err="1"/>
              <a:t>vk</a:t>
            </a:r>
            <a:r>
              <a:rPr lang="fi-FI" sz="1100" dirty="0"/>
              <a:t> 15/2021 (12.–18.4.2021):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19. kysely </a:t>
            </a:r>
            <a:r>
              <a:rPr lang="fi-FI" sz="1100" dirty="0" err="1"/>
              <a:t>vk</a:t>
            </a:r>
            <a:r>
              <a:rPr lang="fi-FI" sz="1100" dirty="0"/>
              <a:t> 16/2021 (19.–25.4.2021):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20. kysely </a:t>
            </a:r>
            <a:r>
              <a:rPr lang="fi-FI" sz="1100" dirty="0" err="1"/>
              <a:t>vk</a:t>
            </a:r>
            <a:r>
              <a:rPr lang="fi-FI" sz="1100" dirty="0"/>
              <a:t> 17/2021 (26.4.–2.5.2021):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21. kysely </a:t>
            </a:r>
            <a:r>
              <a:rPr lang="fi-FI" sz="1100" dirty="0"/>
              <a:t>vk 19/2021 (10.–16.6.2021): </a:t>
            </a:r>
            <a:r>
              <a:rPr lang="fi-FI" sz="1100" i="1" dirty="0"/>
              <a:t>Suomi (ml. Ahvenanmaa)</a:t>
            </a:r>
            <a:endParaRPr lang="fi-FI" sz="1100" dirty="0"/>
          </a:p>
          <a:p>
            <a:pPr lvl="1"/>
            <a:r>
              <a:rPr lang="fi-FI" sz="1100" b="1" dirty="0"/>
              <a:t>22. kysely </a:t>
            </a:r>
            <a:r>
              <a:rPr lang="fi-FI" sz="1100" dirty="0"/>
              <a:t>vk 21/2021 (21.–30.5.2021): </a:t>
            </a:r>
            <a:r>
              <a:rPr lang="fi-FI" sz="1100" i="1" dirty="0"/>
              <a:t>Suomi (ml. Ahvenanmaa)</a:t>
            </a:r>
          </a:p>
          <a:p>
            <a:pPr marL="365125" lvl="1" indent="0">
              <a:buNone/>
            </a:pPr>
            <a:endParaRPr lang="fi-FI" sz="1100" i="1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D131DB4-4A8E-4C8E-AA07-3B5AECDFBA47}"/>
              </a:ext>
            </a:extLst>
          </p:cNvPr>
          <p:cNvSpPr txBox="1">
            <a:spLocks/>
          </p:cNvSpPr>
          <p:nvPr/>
        </p:nvSpPr>
        <p:spPr>
          <a:xfrm>
            <a:off x="6217199" y="1196752"/>
            <a:ext cx="5256000" cy="4905328"/>
          </a:xfrm>
          <a:prstGeom prst="rect">
            <a:avLst/>
          </a:prstGeom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i-FI" sz="1100" b="1" dirty="0"/>
              <a:t>23. kysely </a:t>
            </a:r>
            <a:r>
              <a:rPr lang="fi-FI" sz="1100" dirty="0"/>
              <a:t>vk 23/2021 (7.–13.6.2021):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24. kysely </a:t>
            </a:r>
            <a:r>
              <a:rPr lang="fi-FI" sz="1100" dirty="0"/>
              <a:t>vk 31/2021 (2.–8.8.2021):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25. kysely </a:t>
            </a:r>
            <a:r>
              <a:rPr lang="fi-FI" sz="1100" dirty="0"/>
              <a:t>vk 33/2021 (16.–22.8.2021):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26. kysely </a:t>
            </a:r>
            <a:r>
              <a:rPr lang="fi-FI" sz="1100" dirty="0"/>
              <a:t>vk 35/2021 (30.8.–5.9.2021):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27. kysely </a:t>
            </a:r>
            <a:r>
              <a:rPr lang="fi-FI" sz="1100" dirty="0"/>
              <a:t>vk 37/2021 (13.–19.9.2021):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28. kysely </a:t>
            </a:r>
            <a:r>
              <a:rPr lang="fi-FI" sz="1100" dirty="0"/>
              <a:t>vk 39/2021 (27.9.–3.10.2021): </a:t>
            </a:r>
            <a:r>
              <a:rPr lang="fi-FI" sz="1100" i="1" dirty="0"/>
              <a:t>Suomi (ml. Ahvenanmaa)</a:t>
            </a:r>
            <a:endParaRPr lang="fi-FI" sz="1100" b="1" dirty="0"/>
          </a:p>
          <a:p>
            <a:pPr lvl="1"/>
            <a:r>
              <a:rPr lang="fi-FI" sz="1100" b="1" dirty="0"/>
              <a:t>29. kysely </a:t>
            </a:r>
            <a:r>
              <a:rPr lang="fi-FI" sz="1100" dirty="0"/>
              <a:t>vk 41/2021 (11.–17.10.2021):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30. kysely </a:t>
            </a:r>
            <a:r>
              <a:rPr lang="fi-FI" sz="1100" dirty="0"/>
              <a:t>vk 43/2021 (25.–31.10.2021):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31. kysely </a:t>
            </a:r>
            <a:r>
              <a:rPr lang="fi-FI" sz="1100" dirty="0"/>
              <a:t>vk 47/2021 (22.–28.11.2021):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32. kysely </a:t>
            </a:r>
            <a:r>
              <a:rPr lang="fi-FI" sz="1100" dirty="0"/>
              <a:t>vk 50/2021 (13.–19.12.2021):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33. kysely </a:t>
            </a:r>
            <a:r>
              <a:rPr lang="fi-FI" sz="1100" dirty="0"/>
              <a:t>vk 52/2021 (27.12.2021-2.1.2022): </a:t>
            </a:r>
            <a:r>
              <a:rPr lang="fi-FI" sz="1100" i="1" dirty="0"/>
              <a:t>Suomi (ml. Ahvenanmaa)</a:t>
            </a:r>
            <a:endParaRPr lang="fi-FI" sz="1100" dirty="0"/>
          </a:p>
          <a:p>
            <a:pPr lvl="1"/>
            <a:r>
              <a:rPr lang="fi-FI" sz="1100" b="1" dirty="0"/>
              <a:t>34. kysely </a:t>
            </a:r>
            <a:r>
              <a:rPr lang="fi-FI" sz="1100" dirty="0"/>
              <a:t>vk 02/2022 (13–17.1.2022):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35. kysely </a:t>
            </a:r>
            <a:r>
              <a:rPr lang="fi-FI" sz="1100" dirty="0"/>
              <a:t>vk 03/2022  (20-24.1.2022):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36.kysely </a:t>
            </a:r>
            <a:r>
              <a:rPr lang="fi-FI" sz="1100" dirty="0"/>
              <a:t>vk 04/2022 (24.-30.1.2022)</a:t>
            </a:r>
            <a:r>
              <a:rPr lang="fi-FI" sz="1100" i="1" dirty="0"/>
              <a:t>: Suomi (ml. Ahvenanmaa)</a:t>
            </a:r>
          </a:p>
          <a:p>
            <a:pPr lvl="1"/>
            <a:r>
              <a:rPr lang="fi-FI" sz="1100" b="1" dirty="0"/>
              <a:t>37.kysely </a:t>
            </a:r>
            <a:r>
              <a:rPr lang="fi-FI" sz="1100" dirty="0"/>
              <a:t>vk 05/2022  (31.1.-6.2.2022): </a:t>
            </a:r>
            <a:r>
              <a:rPr lang="fi-FI" sz="1100" i="1" dirty="0"/>
              <a:t>Suomi (ml. Ahvenanmaa)</a:t>
            </a:r>
            <a:endParaRPr lang="fi-FI" sz="1100" dirty="0"/>
          </a:p>
          <a:p>
            <a:pPr lvl="1"/>
            <a:r>
              <a:rPr lang="fi-FI" sz="1100" b="1" dirty="0"/>
              <a:t>38.kysely </a:t>
            </a:r>
            <a:r>
              <a:rPr lang="fi-FI" sz="1100" dirty="0"/>
              <a:t>vk 06/2022 (7.-13.2.2022):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39.kysely </a:t>
            </a:r>
            <a:r>
              <a:rPr lang="fi-FI" sz="1100" dirty="0"/>
              <a:t>vk 08/2022 (21-27.2.2022):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39.kysely </a:t>
            </a:r>
            <a:r>
              <a:rPr lang="fi-FI" sz="1100" dirty="0"/>
              <a:t>vk 11/2022 (.2022):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40.kysely </a:t>
            </a:r>
            <a:r>
              <a:rPr lang="fi-FI" sz="1100" dirty="0"/>
              <a:t>vk 11/2022 (14-20.3.2022): </a:t>
            </a:r>
            <a:r>
              <a:rPr lang="fi-FI" sz="1100" i="1" dirty="0"/>
              <a:t>Suomi (ml. Ahvenanmaa)</a:t>
            </a:r>
          </a:p>
          <a:p>
            <a:pPr lvl="1"/>
            <a:r>
              <a:rPr lang="fi-FI" sz="1100" b="1" dirty="0"/>
              <a:t>41.kysely </a:t>
            </a:r>
            <a:r>
              <a:rPr lang="fi-FI" sz="1100" dirty="0"/>
              <a:t>vk 13/2022 (28.3.-3.4.2022): </a:t>
            </a:r>
            <a:r>
              <a:rPr lang="fi-FI" sz="1100" i="1" dirty="0"/>
              <a:t>Suomi (ml. Ahvenanmaa)</a:t>
            </a:r>
          </a:p>
          <a:p>
            <a:pPr lvl="1"/>
            <a:endParaRPr lang="fi-FI" sz="1100" i="1" dirty="0"/>
          </a:p>
          <a:p>
            <a:pPr lvl="1"/>
            <a:endParaRPr lang="fi-FI" sz="1100" i="1" dirty="0"/>
          </a:p>
          <a:p>
            <a:pPr marL="365125" lvl="1" indent="0">
              <a:buFont typeface="Arial" panose="020B0604020202020204" pitchFamily="34" charset="0"/>
              <a:buNone/>
            </a:pPr>
            <a:endParaRPr lang="fi-FI" sz="1100" i="1" dirty="0"/>
          </a:p>
          <a:p>
            <a:endParaRPr lang="fi-FI" sz="1100" dirty="0"/>
          </a:p>
        </p:txBody>
      </p:sp>
    </p:spTree>
    <p:extLst>
      <p:ext uri="{BB962C8B-B14F-4D97-AF65-F5344CB8AC3E}">
        <p14:creationId xmlns:p14="http://schemas.microsoft.com/office/powerpoint/2010/main" val="223909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koronatodistusten tarkastaminen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D2399B4-A063-4FB4-B3FE-69BF7164C2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BC64AA0-8ECB-4C5E-AB8D-C9915EA5EBE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61326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testaus maahan saavuttaessa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18CAF91C-7457-4F0B-A47B-DD0331D5A8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18C61EE-9CDD-4C93-9499-2EB044B13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1226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2-testin suorittaminen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39C04A7D-97D2-40BB-B449-6C4B6F67A5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A563DCD-9657-4074-BA19-6F85D4B1AE2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918526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Lasten tarvitsemat mielenterveyspalvelut alueella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46DC2D3D-38E7-44F0-93D1-742C9063AB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56A0959-79E5-4E3C-936F-00E81E745F7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10001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Nuorten tarvitsemat mielenterveyspalvelut alueella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0FE8C84-23AA-40A5-B949-5201595CC0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DAA8D787-77DD-48D3-9F21-B990866F56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98779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Aikuisten tarvitsemat mielenterveyspalvelut alueella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C1A16B2-4C73-46F0-9F9E-2A264CFFD3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D71C276-DEDF-427F-A3A3-8A72E3FA97C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3717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organisaatiot (prosenttia)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89B998F-72C4-44C9-8DC0-495C48D9F2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FE590CB-1F25-49C9-976B-599C3C60088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72119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Iäkkäät, kotiin annettavat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802A56E3-BEA0-4EC4-AA45-1B01AB3DC2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F496325-9E16-4435-8B82-90E55D81444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518963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Iäkkäät, ympärivuorokautiset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9B450E75-34BA-4E94-969C-118DF685D1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A49E167-443D-4C9D-8687-626DF4B5FE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755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Lapsiperheiden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874118BE-04F3-4C49-ACED-E19AF0A0B6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E72A7D6-B36A-4F47-A779-F6E9FE3CD6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723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30" name="Otsikko 1">
            <a:extLst>
              <a:ext uri="{FF2B5EF4-FFF2-40B4-BE49-F238E27FC236}">
                <a16:creationId xmlns:a16="http://schemas.microsoft.com/office/drawing/2014/main" id="{2397FD8F-C422-458E-846C-BB163375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431786" cy="5544616"/>
          </a:xfrm>
        </p:spPr>
        <p:txBody>
          <a:bodyPr/>
          <a:lstStyle/>
          <a:p>
            <a:r>
              <a:rPr lang="fi-FI" sz="3200" dirty="0"/>
              <a:t>Sairaanhoitopiirit</a:t>
            </a:r>
            <a:br>
              <a:rPr lang="fi-FI" sz="3200" dirty="0"/>
            </a:br>
            <a:r>
              <a:rPr lang="fi-FI" sz="800" dirty="0"/>
              <a:t> </a:t>
            </a:r>
            <a:br>
              <a:rPr lang="fi-FI" sz="3200" dirty="0"/>
            </a:br>
            <a:r>
              <a:rPr lang="fi-FI" sz="3200" dirty="0"/>
              <a:t>ESH vastaajat</a:t>
            </a:r>
            <a:br>
              <a:rPr lang="fi-FI" sz="3200" dirty="0"/>
            </a:br>
            <a:r>
              <a:rPr lang="fi-FI" sz="3200" dirty="0"/>
              <a:t>PTH vastaajat</a:t>
            </a:r>
            <a:br>
              <a:rPr lang="fi-FI" sz="3200" dirty="0"/>
            </a:br>
            <a:r>
              <a:rPr lang="fi-FI" sz="3200" dirty="0"/>
              <a:t>SOS vastaajat</a:t>
            </a:r>
            <a:br>
              <a:rPr lang="fi-FI" sz="3200" dirty="0"/>
            </a:br>
            <a:r>
              <a:rPr lang="fi-FI" sz="800" dirty="0"/>
              <a:t> </a:t>
            </a:r>
            <a:br>
              <a:rPr lang="fi-FI" sz="3200" dirty="0"/>
            </a:br>
            <a:r>
              <a:rPr lang="fi-FI" sz="3200" dirty="0"/>
              <a:t>Kunnat</a:t>
            </a:r>
            <a:br>
              <a:rPr lang="fi-FI" sz="3200" dirty="0"/>
            </a:br>
            <a:r>
              <a:rPr lang="fi-FI" sz="800" dirty="0"/>
              <a:t> </a:t>
            </a:r>
            <a:br>
              <a:rPr lang="fi-FI" sz="3200" dirty="0"/>
            </a:br>
            <a:r>
              <a:rPr lang="fi-FI" sz="3200" dirty="0"/>
              <a:t>Asukkaat</a:t>
            </a:r>
          </a:p>
        </p:txBody>
      </p:sp>
      <p:graphicFrame>
        <p:nvGraphicFramePr>
          <p:cNvPr id="31" name="Taulukko 30">
            <a:extLst>
              <a:ext uri="{FF2B5EF4-FFF2-40B4-BE49-F238E27FC236}">
                <a16:creationId xmlns:a16="http://schemas.microsoft.com/office/drawing/2014/main" id="{D1943258-0D10-4757-B659-75A66C3187EE}"/>
              </a:ext>
            </a:extLst>
          </p:cNvPr>
          <p:cNvGraphicFramePr>
            <a:graphicFrameLocks noGrp="1"/>
          </p:cNvGraphicFramePr>
          <p:nvPr/>
        </p:nvGraphicFramePr>
        <p:xfrm>
          <a:off x="4583832" y="44624"/>
          <a:ext cx="6040744" cy="638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Sairaanhoitopiiri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ESH</a:t>
                      </a:r>
                    </a:p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Vastaajat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PTH </a:t>
                      </a:r>
                    </a:p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Vastaajat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SOS</a:t>
                      </a:r>
                    </a:p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Vastaajat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Kunnat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Asukkaat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6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Helsingin ja Uudenmaan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HUS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1 685 983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Pirkanmaan</a:t>
                      </a:r>
                      <a:r>
                        <a:rPr lang="fi-FI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100" b="1" baseline="0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537 226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12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Varsinais-Suomen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482 169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4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Pohjois-Pohjanmaan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410 112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176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Keski-Suomen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252 716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Pohjois-Savon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244 236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Satakunnan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216 734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Päijät-Hämeen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PHSHP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210 057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Etelä-Pohjanmaan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193 207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pPr algn="l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Kanta-Hämeen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KHSHP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170 925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Vaasan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169 495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Pohjois-Karjalan</a:t>
                      </a:r>
                      <a:r>
                        <a:rPr lang="fi-FI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100" b="1" baseline="0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PKSHP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164 465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Kymenlaakson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KymSHP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164 456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Etelä-Karjalan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EKSHP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127 757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Lapin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116 866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Etelä-Savon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98 823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Keski-Pohjanmaa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77 304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Kainuun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72 306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Länsi-Pohjan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60 295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Itä-Savon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ISSHP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40 258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Manner-Suomi yhteensä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131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193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294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5 495 390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Ahvenanmaan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ÅHS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29 884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Kaikki yhteensä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209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310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5 525 274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Päivämäärän paikkamerkki 2">
            <a:extLst>
              <a:ext uri="{FF2B5EF4-FFF2-40B4-BE49-F238E27FC236}">
                <a16:creationId xmlns:a16="http://schemas.microsoft.com/office/drawing/2014/main" id="{0A460278-B012-4B61-9F58-6436C1D383F2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721D4AC2-E7C3-4725-8BA4-D51E6BD35D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B551AA6-4DBB-4D1E-8DE6-E31073C977A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340561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Lastensuojelun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6" name="Alatunnisteen paikkamerkki 4">
            <a:extLst>
              <a:ext uri="{FF2B5EF4-FFF2-40B4-BE49-F238E27FC236}">
                <a16:creationId xmlns:a16="http://schemas.microsoft.com/office/drawing/2014/main" id="{EB625D3E-FE6C-4858-A62A-C931B28E4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C0596F29-A90B-4C57-9352-6112CB44714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131860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Vammaispalvelut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6F2A2FF2-DD7D-4E31-9B6A-069F24508A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F7CC611-7707-415C-B9D4-8CE7C53ACF5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260932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Työikäisten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871361AB-E488-4A39-9FC0-0F38A5C438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D6D41EF2-4DE7-4967-ACFC-A6DA8209986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36791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Perheoikeudelliset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D6074C3E-8091-4FF8-916F-7B2BF1EA82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E072E15-B05A-48EE-9608-CD107116CB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12659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Toimeentulotuen (kunta)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DBEBDDEC-AA69-4064-8E64-DEBCB979EE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9A05F7C-6495-4F12-BFBE-C59C8029841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0198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Tilapäisen asumisen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1633F2F5-6953-4AD1-9727-2A4D511C1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2C31247-B33B-40DD-9D9D-7100CAD16C9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85628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Sosiaalipäivystyksen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02DD4FE-5510-4ACD-BEBC-BE6C93A3EE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6F6961D-4794-493D-87B9-F2CE6FD5DA1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62559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Päihdetyön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FEA9EF6-6963-484A-8946-9EC65A5AB9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FEC0DE6-AC46-4C82-B57D-2044288E8E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62161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Omaishoitajien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53EE8AD-6AF4-4F50-A843-49A29FDBE1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4F00000-02E4-4DEB-B0CF-632D51A147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72483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organisaatiot (prosenttia)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E0A1C604-D8F5-4777-A571-B62C213913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B35F558-5A00-4605-BAF9-720B3FF9029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23737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9" name="Otsikko 1">
            <a:extLst>
              <a:ext uri="{FF2B5EF4-FFF2-40B4-BE49-F238E27FC236}">
                <a16:creationId xmlns:a16="http://schemas.microsoft.com/office/drawing/2014/main" id="{4DEF2B5A-D7EF-4A27-8E2D-36B5C40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180000"/>
            <a:ext cx="10753200" cy="1188000"/>
          </a:xfrm>
        </p:spPr>
        <p:txBody>
          <a:bodyPr/>
          <a:lstStyle/>
          <a:p>
            <a:r>
              <a:rPr lang="fi-FI" dirty="0"/>
              <a:t>Kyselyn liikennevalovastausten määrittelyt</a:t>
            </a:r>
          </a:p>
        </p:txBody>
      </p:sp>
      <p:sp>
        <p:nvSpPr>
          <p:cNvPr id="21" name="Sisällön paikkamerkki 2">
            <a:extLst>
              <a:ext uri="{FF2B5EF4-FFF2-40B4-BE49-F238E27FC236}">
                <a16:creationId xmlns:a16="http://schemas.microsoft.com/office/drawing/2014/main" id="{DE901D01-897E-46C9-95BA-4C1D9D17552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03512" y="1268760"/>
            <a:ext cx="9770412" cy="4680000"/>
          </a:xfrm>
        </p:spPr>
        <p:txBody>
          <a:bodyPr/>
          <a:lstStyle/>
          <a:p>
            <a:pPr marL="0" indent="0">
              <a:buNone/>
            </a:pPr>
            <a:r>
              <a:rPr lang="fi-FI" sz="2400" b="1" dirty="0"/>
              <a:t>Hyvä</a:t>
            </a:r>
          </a:p>
          <a:p>
            <a:pPr marL="0" indent="0">
              <a:buNone/>
            </a:pPr>
            <a:r>
              <a:rPr lang="fi-FI" sz="1800" dirty="0"/>
              <a:t>Normaaliolojen mukainen</a:t>
            </a:r>
          </a:p>
          <a:p>
            <a:pPr marL="0" indent="0">
              <a:buNone/>
            </a:pPr>
            <a:r>
              <a:rPr lang="fi-FI" sz="2400" b="1" dirty="0"/>
              <a:t>Kohtalainen</a:t>
            </a:r>
          </a:p>
          <a:p>
            <a:pPr marL="0" indent="0">
              <a:buNone/>
            </a:pPr>
            <a:r>
              <a:rPr lang="fi-FI" sz="1800" dirty="0"/>
              <a:t>Erityistilannejärjestelyjä käynnissä, ja siten esimerkiksi jonkin verran viiveitä, jonojen kasvamista, etäyhteyspalveluja jne., mutta palvelut kuitenkin pyörivät</a:t>
            </a:r>
          </a:p>
          <a:p>
            <a:pPr marL="0" indent="0">
              <a:buNone/>
            </a:pPr>
            <a:r>
              <a:rPr lang="fi-FI" sz="2400" b="1" dirty="0"/>
              <a:t>Huolestuttava</a:t>
            </a:r>
          </a:p>
          <a:p>
            <a:pPr marL="0" indent="0">
              <a:buNone/>
            </a:pPr>
            <a:r>
              <a:rPr lang="fi-FI" sz="1800" dirty="0"/>
              <a:t>Joitakin yksittäisiä palveluja suljettu tai tauotettu, ei kyetä toteuttamaan kaikkia suunniteltuja kontrollikäyntejä, ohjataan enenevästi asiakkaita epätarkoituksenmukaisesti päivystyksiin yms., satunnaista, mutta toistuvaa henkilöstövajausta</a:t>
            </a:r>
          </a:p>
          <a:p>
            <a:pPr marL="0" indent="0">
              <a:buNone/>
            </a:pPr>
            <a:r>
              <a:rPr lang="fi-FI" sz="2400" b="1" dirty="0"/>
              <a:t>Vaikeutunut</a:t>
            </a:r>
          </a:p>
          <a:p>
            <a:pPr marL="0" indent="0">
              <a:buNone/>
            </a:pPr>
            <a:r>
              <a:rPr lang="fi-FI" sz="1800" dirty="0"/>
              <a:t>Jatkuvasti päivittäin toistuva henkilöstövajaus, jota ei kyetä korjaamaan, tilannekuvan ylläpito kokonaisuudessaan jäljessä tai ei kyetä ylläpitämään, ei-kiireellinen toiminta valtaosin keskeytynyt yms.</a:t>
            </a:r>
          </a:p>
          <a:p>
            <a:pPr marL="0" indent="0">
              <a:buNone/>
            </a:pPr>
            <a:r>
              <a:rPr lang="fi-FI" sz="2400" b="1" dirty="0"/>
              <a:t>Ei osaa sanoa</a:t>
            </a:r>
            <a:r>
              <a:rPr lang="fi-FI" sz="2000" dirty="0"/>
              <a:t> (ei raportoida)</a:t>
            </a:r>
            <a:endParaRPr lang="fi-FI" sz="2400" b="1" dirty="0"/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292B1A3F-C50B-4D26-9765-2B0E5A6B1F29}"/>
              </a:ext>
            </a:extLst>
          </p:cNvPr>
          <p:cNvSpPr/>
          <p:nvPr/>
        </p:nvSpPr>
        <p:spPr>
          <a:xfrm>
            <a:off x="1127448" y="134076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52027FA8-A526-4D26-962D-850EF9016EF1}"/>
              </a:ext>
            </a:extLst>
          </p:cNvPr>
          <p:cNvSpPr/>
          <p:nvPr/>
        </p:nvSpPr>
        <p:spPr>
          <a:xfrm>
            <a:off x="1127448" y="2132856"/>
            <a:ext cx="360040" cy="3600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03275CA2-1DC6-4D27-88F5-2D9930375AB4}"/>
              </a:ext>
            </a:extLst>
          </p:cNvPr>
          <p:cNvSpPr/>
          <p:nvPr/>
        </p:nvSpPr>
        <p:spPr>
          <a:xfrm>
            <a:off x="1127448" y="3212976"/>
            <a:ext cx="360040" cy="3600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02AF2910-5841-49DD-8FE0-BD5F67462749}"/>
              </a:ext>
            </a:extLst>
          </p:cNvPr>
          <p:cNvSpPr/>
          <p:nvPr/>
        </p:nvSpPr>
        <p:spPr>
          <a:xfrm>
            <a:off x="1127448" y="458112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12" name="Päivämäärän paikkamerkki 2">
            <a:extLst>
              <a:ext uri="{FF2B5EF4-FFF2-40B4-BE49-F238E27FC236}">
                <a16:creationId xmlns:a16="http://schemas.microsoft.com/office/drawing/2014/main" id="{01E9531C-7155-4546-810A-3595C7BEADD6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15" name="Alatunnisteen paikkamerkki 4">
            <a:extLst>
              <a:ext uri="{FF2B5EF4-FFF2-40B4-BE49-F238E27FC236}">
                <a16:creationId xmlns:a16="http://schemas.microsoft.com/office/drawing/2014/main" id="{2A84C561-35AF-4442-AE65-6031FC9BE4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89C35595-5E4A-493B-9001-E394754E25A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176902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Somaattiset ja psykiatria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palvelunjärjestäjien arvion mukaan viikoittain vuonna 2021-2022</a:t>
            </a:r>
            <a:endParaRPr lang="fi-FI" sz="2400" b="0" i="1" dirty="0"/>
          </a:p>
        </p:txBody>
      </p:sp>
      <p:sp>
        <p:nvSpPr>
          <p:cNvPr id="14" name="Alatunnisteen paikkamerkki 4">
            <a:extLst>
              <a:ext uri="{FF2B5EF4-FFF2-40B4-BE49-F238E27FC236}">
                <a16:creationId xmlns:a16="http://schemas.microsoft.com/office/drawing/2014/main" id="{122F35F0-64AD-4C92-B743-6AEEA5F620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16411D2-FB4E-4A07-BF07-820066C7F53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ADD5D81-ABB0-4F96-A6B3-88437BAF7C59}"/>
              </a:ext>
            </a:extLst>
          </p:cNvPr>
          <p:cNvSpPr txBox="1"/>
          <p:nvPr/>
        </p:nvSpPr>
        <p:spPr>
          <a:xfrm>
            <a:off x="1271464" y="3676850"/>
            <a:ext cx="4536458" cy="91441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i-FI" sz="2800" b="1" dirty="0">
                <a:solidFill>
                  <a:srgbClr val="FF0000"/>
                </a:solidFill>
              </a:rPr>
              <a:t>Kysymys poistettu viikolla 13 </a:t>
            </a:r>
            <a:endParaRPr lang="fi-FI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9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Somaattinen, poliklinikat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21CDAE0-269D-418D-AB72-E594EC5915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178E1082-E242-40B3-A8E8-241073B25CB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69447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Somaattinen, 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1583A68E-6067-4A50-BA33-5365317681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BFB3CEE7-21EE-455D-B1DF-E2772910234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216488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Psykiatria, poliklinikat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4DD866E1-17DF-4539-AF76-277DA7D6F5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F816000-865D-447E-A902-CA6CA210C0F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830213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Psykiatria, 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1A92050-2695-47C4-AAEF-738C697A26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22EBB4E-222B-402A-ABE5-3075FC4B8B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00017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Tehohoito, 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F263D0C8-11A3-41F2-A67D-FEB0022EAF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5E71178D-CA72-4E53-AA80-BF87E5F192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64285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Kotisairaalatoiminta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2022</a:t>
            </a:r>
            <a:endParaRPr lang="fi-FI" sz="2400" b="0" i="1" dirty="0"/>
          </a:p>
        </p:txBody>
      </p:sp>
      <p:sp>
        <p:nvSpPr>
          <p:cNvPr id="16" name="Alatunnisteen paikkamerkki 4">
            <a:extLst>
              <a:ext uri="{FF2B5EF4-FFF2-40B4-BE49-F238E27FC236}">
                <a16:creationId xmlns:a16="http://schemas.microsoft.com/office/drawing/2014/main" id="{696BB8E9-89C6-43E7-95AC-8EB4B45F4F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9C730D25-5ABD-472C-8A5E-8687F8FA407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210016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12" name="Otsikko 3">
            <a:extLst>
              <a:ext uri="{FF2B5EF4-FFF2-40B4-BE49-F238E27FC236}">
                <a16:creationId xmlns:a16="http://schemas.microsoft.com/office/drawing/2014/main" id="{5DE5D6E5-352A-407A-A4E1-5DDBAE788D32}"/>
              </a:ext>
            </a:extLst>
          </p:cNvPr>
          <p:cNvSpPr txBox="1">
            <a:spLocks/>
          </p:cNvSpPr>
          <p:nvPr/>
        </p:nvSpPr>
        <p:spPr>
          <a:xfrm>
            <a:off x="719998" y="440800"/>
            <a:ext cx="10753200" cy="1188000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 err="1"/>
              <a:t>Perusth</a:t>
            </a:r>
            <a:r>
              <a:rPr lang="fi-FI" sz="3600" b="0" i="1" dirty="0"/>
              <a:t>. päivystys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2022</a:t>
            </a:r>
            <a:endParaRPr lang="fi-FI" sz="2400" b="0" i="1" dirty="0"/>
          </a:p>
        </p:txBody>
      </p:sp>
      <p:sp>
        <p:nvSpPr>
          <p:cNvPr id="16" name="Alatunnisteen paikkamerkki 4">
            <a:extLst>
              <a:ext uri="{FF2B5EF4-FFF2-40B4-BE49-F238E27FC236}">
                <a16:creationId xmlns:a16="http://schemas.microsoft.com/office/drawing/2014/main" id="{9457BF35-6477-4CEB-A830-31F1F851D1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C34DDBC-8E3C-4235-B209-C21F614133E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833900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Tehohoito ja päivystys/ensihoito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palvelunjärjestäjien arvion mukaan viikoittain vuonna 2022</a:t>
            </a:r>
            <a:endParaRPr lang="fi-FI" sz="2400" b="0" i="1" dirty="0"/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C16E0F79-C590-41A0-846D-4BB0D032F6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090E2CA2-4BF9-4E89-8F90-AC963A0EBFE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863985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CC271-BBF5-3F46-90AE-792A663E0C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57822-A939-4808-A1F0-798441A58022}" type="datetime1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6A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26.4.2022</a:t>
            </a:fld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0066A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Leikkaus- ja anestesia ja synnytystoiminta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palvelunjärjestäjien arvion mukaan viikoittain vuonna 2022</a:t>
            </a:r>
            <a:endParaRPr lang="fi-FI" sz="2400" b="0" i="1" dirty="0"/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BBC1E4EB-514A-4889-B8D8-C68289068C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1CE0E71-9714-45B9-83E2-0B7495E172C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2380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6" name="Otsikko 3">
            <a:extLst>
              <a:ext uri="{FF2B5EF4-FFF2-40B4-BE49-F238E27FC236}">
                <a16:creationId xmlns:a16="http://schemas.microsoft.com/office/drawing/2014/main" id="{547FA061-9B3F-4720-83E5-9C60FFD1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perusterveydenhuollon, sosiaalihuollon ja erikoissairaanhoidon organisaatiot (prosenttia) viikoittain vuosina 2020–2022</a:t>
            </a:r>
            <a:endParaRPr lang="fi-FI" sz="2400" b="0" i="1" dirty="0"/>
          </a:p>
        </p:txBody>
      </p:sp>
      <p:sp>
        <p:nvSpPr>
          <p:cNvPr id="11" name="Alatunnisteen paikkamerkki 4">
            <a:extLst>
              <a:ext uri="{FF2B5EF4-FFF2-40B4-BE49-F238E27FC236}">
                <a16:creationId xmlns:a16="http://schemas.microsoft.com/office/drawing/2014/main" id="{06AD3980-C75F-4281-8734-F913F68EC0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06A58A8F-E642-4EFE-AD19-21994F7E73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8" name="Päivämäärän paikkamerkki 2">
            <a:extLst>
              <a:ext uri="{FF2B5EF4-FFF2-40B4-BE49-F238E27FC236}">
                <a16:creationId xmlns:a16="http://schemas.microsoft.com/office/drawing/2014/main" id="{C612AB8D-ADEB-4511-B431-046B32F2070B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4115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2CC271-BBF5-3F46-90AE-792A663E0C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57822-A939-4808-A1F0-798441A58022}" type="datetime1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6A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26.4.2022</a:t>
            </a:fld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0066A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 err="1"/>
              <a:t>Lab</a:t>
            </a:r>
            <a:r>
              <a:rPr lang="fi-FI" sz="3600" b="0" i="1" dirty="0"/>
              <a:t>. ja kuvantaminen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palvelunjärjestäjien arvion mukaan viikoittain vuonna 2022</a:t>
            </a:r>
            <a:endParaRPr lang="fi-FI" sz="2400" b="0" i="1" dirty="0"/>
          </a:p>
        </p:txBody>
      </p:sp>
      <p:sp>
        <p:nvSpPr>
          <p:cNvPr id="8" name="Alatunnisteen paikkamerkki 4">
            <a:extLst>
              <a:ext uri="{FF2B5EF4-FFF2-40B4-BE49-F238E27FC236}">
                <a16:creationId xmlns:a16="http://schemas.microsoft.com/office/drawing/2014/main" id="{5CA15DDD-D399-4CE6-853F-32FB6A972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1DF697E6-76F8-4990-B763-3F6FB2673C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07390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organisaatiot (prosenttia)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99E7A682-5FC1-454A-A023-387E0B8525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A0EC3C6-A899-41A6-AF72-CF33B88CD4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0957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Avosairaanhoito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4" name="Alatunnisteen paikkamerkki 4">
            <a:extLst>
              <a:ext uri="{FF2B5EF4-FFF2-40B4-BE49-F238E27FC236}">
                <a16:creationId xmlns:a16="http://schemas.microsoft.com/office/drawing/2014/main" id="{603AF966-6B90-44F7-9DB8-32D7946B03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2DAB3005-CAC0-4386-99DD-0CD0FA8A66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50787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8BBC92BE-FFE1-4B3E-ABF7-1A98B231E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10D805C-CEC3-4B78-8987-E83D3C4E2FC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53777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26.4.2022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Neuvolat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483ED67-BE7D-4F19-9B42-63C4CA0EB6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E0E305B-BA26-4111-B56D-1E90A99F240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573977611"/>
      </p:ext>
    </p:extLst>
  </p:cSld>
  <p:clrMapOvr>
    <a:masterClrMapping/>
  </p:clrMapOvr>
</p:sld>
</file>

<file path=ppt/theme/theme1.xml><?xml version="1.0" encoding="utf-8"?>
<a:theme xmlns:a="http://schemas.openxmlformats.org/drawingml/2006/main" name="VRK sininen">
  <a:themeElements>
    <a:clrScheme name="Sininen pohja">
      <a:dk1>
        <a:srgbClr val="393F40"/>
      </a:dk1>
      <a:lt1>
        <a:srgbClr val="FFFFFF"/>
      </a:lt1>
      <a:dk2>
        <a:srgbClr val="214992"/>
      </a:dk2>
      <a:lt2>
        <a:srgbClr val="009FDA"/>
      </a:lt2>
      <a:accent1>
        <a:srgbClr val="009FDA"/>
      </a:accent1>
      <a:accent2>
        <a:srgbClr val="F0AB00"/>
      </a:accent2>
      <a:accent3>
        <a:srgbClr val="499914"/>
      </a:accent3>
      <a:accent4>
        <a:srgbClr val="E84D25"/>
      </a:accent4>
      <a:accent5>
        <a:srgbClr val="4E9EB8"/>
      </a:accent5>
      <a:accent6>
        <a:srgbClr val="E0249A"/>
      </a:accent6>
      <a:hlink>
        <a:srgbClr val="E0249A"/>
      </a:hlink>
      <a:folHlink>
        <a:srgbClr val="BA003E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hja_FI_visiolla.potx" id="{36CE1BB6-56CF-430D-8E03-FE7E09CAA240}" vid="{2C453F95-8957-431A-AEE5-8DE9684BBA7A}"/>
    </a:ext>
  </a:extLst>
</a:theme>
</file>

<file path=ppt/theme/theme2.xml><?xml version="1.0" encoding="utf-8"?>
<a:theme xmlns:a="http://schemas.openxmlformats.org/drawingml/2006/main" name="THL_ppt-pohja_FI_2019">
  <a:themeElements>
    <a:clrScheme name="THL tilastovärit">
      <a:dk1>
        <a:srgbClr val="303030"/>
      </a:dk1>
      <a:lt1>
        <a:srgbClr val="FFFFFF"/>
      </a:lt1>
      <a:dk2>
        <a:srgbClr val="7BC143"/>
      </a:dk2>
      <a:lt2>
        <a:srgbClr val="F2F2F2"/>
      </a:lt2>
      <a:accent1>
        <a:srgbClr val="519B2F"/>
      </a:accent1>
      <a:accent2>
        <a:srgbClr val="2F61AD"/>
      </a:accent2>
      <a:accent3>
        <a:srgbClr val="FAA61A"/>
      </a:accent3>
      <a:accent4>
        <a:srgbClr val="CC77AC"/>
      </a:accent4>
      <a:accent5>
        <a:srgbClr val="28A0C1"/>
      </a:accent5>
      <a:accent6>
        <a:srgbClr val="BE3F71"/>
      </a:accent6>
      <a:hlink>
        <a:srgbClr val="2F61AD"/>
      </a:hlink>
      <a:folHlink>
        <a:srgbClr val="5191CD"/>
      </a:folHlink>
    </a:clrScheme>
    <a:fontScheme name="THL 2019 09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0D279F72-949A-449F-91DB-D9F6B2DC6D5F}" vid="{1403DCCF-56B2-4717-AF3C-30E5419E1E79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Kanta PowerPoint-malli</Template>
  <TotalTime>236065</TotalTime>
  <Words>2040</Words>
  <Application>Microsoft Office PowerPoint</Application>
  <PresentationFormat>Widescreen</PresentationFormat>
  <Paragraphs>466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Corbel</vt:lpstr>
      <vt:lpstr>Courier New</vt:lpstr>
      <vt:lpstr>Source Sans Pro</vt:lpstr>
      <vt:lpstr>Wingdings</vt:lpstr>
      <vt:lpstr>VRK sininen</vt:lpstr>
      <vt:lpstr>THL_ppt-pohja_FI_2019</vt:lpstr>
      <vt:lpstr>PowerPoint Presentation</vt:lpstr>
      <vt:lpstr>Aikataulu</vt:lpstr>
      <vt:lpstr>Sairaanhoitopiirit   ESH vastaajat PTH vastaajat SOS vastaajat   Kunnat   Asukkaat</vt:lpstr>
      <vt:lpstr>Kyselyn liikennevalovastausten määrittelyt</vt:lpstr>
      <vt:lpstr>Vastaajat   Tilannekuvakyselyyn vastanneet perusterveydenhuollon, sosiaalihuollon ja erikoissairaanhoidon organisaatiot (prosenttia) viikoittain vuosina 2020–2022</vt:lpstr>
      <vt:lpstr>Perusterveydenhuolto – Vastaajat   Tilannekuvakyselyyn vastanneet organisaatiot (prosenttia) viikoittain vuosina 2020–2022</vt:lpstr>
      <vt:lpstr>Perusterveydenhuolto – Avosairaanhoito   Palvelujen saatavuus tai henkilöstön riittävyys palvelunjärjestäjien arvion mukaan viikoittain vuosina 2020–2022</vt:lpstr>
      <vt:lpstr>Perusterveydenhuolto – Vuodeosastohoito   Palvelujen saatavuus tai henkilöstön riittävyys palvelunjärjestäjien arvion mukaan viikoittain vuosina 2020–2022</vt:lpstr>
      <vt:lpstr>Perusterveydenhuolto – Neuvolat   Palvelujen saatavuus tai henkilöstön riittävyys palvelunjärjestäjien arvion mukaan viikoittain vuosina 2020–2022</vt:lpstr>
      <vt:lpstr>Perusterveydenhuolto – Kouluterveydenhuolto   Palvelujen saatavuus tai henkilöstön riittävyys palvelunjärjestäjien arvion mukaan viikoittain vuosina 2020–2022</vt:lpstr>
      <vt:lpstr>Perusterveydenhuolto – Opiskeluterveydenhuolto   Palvelujen saatavuus tai henkilöstön riittävyys palvelunjärjestäjien arvion mukaan viikoittain vuosina 2020–2022</vt:lpstr>
      <vt:lpstr>Perusterveydenhuolto – Kuntoutus   Palvelujen saatavuus tai henkilöstön riittävyys palvelunjärjestäjien arvion mukaan viikoittain vuosina 2020–2022</vt:lpstr>
      <vt:lpstr>Perusterveydenhuolto – Suun terveydenhuolto   Palvelujen saatavuus tai henkilöstön riittävyys palvelunjärjestäjien arvion mukaan viikoittain vuosina 2020–2022</vt:lpstr>
      <vt:lpstr>Perusterveydenhuolto – Mielenterveystyö   Palvelujen saatavuus tai henkilöstön riittävyys palvelunjärjestäjien arvion mukaan viikoittain vuosina 2020–2022</vt:lpstr>
      <vt:lpstr>Perusterveydenhuolto – Päihdetyö   Palvelujen saatavuus tai henkilöstön riittävyys palvelunjärjestäjien arvion mukaan viikoittain vuosina 2020–2022</vt:lpstr>
      <vt:lpstr>Perusterveydenhuolto – Rokotukset   Palvelujen saatavuus tai henkilöstön riittävyys palvelunjärjestäjien arvion mukaan viikoittain vuonna 2021-2022</vt:lpstr>
      <vt:lpstr>Perusterveydenhuolto – Testaukset   Palvelujen saatavuus tai henkilöstön riittävyys palvelunjärjestäjien arvion mukaan viikoittain vuonna 2021-2022</vt:lpstr>
      <vt:lpstr>Perusterveydenhuolto – Tartunnanjäljitys   Palvelujen saatavuus tai henkilöstön riittävyys palvelunjärjestäjien arvion mukaan viikoittain vuonna 2021-2022</vt:lpstr>
      <vt:lpstr>Perusterveydenhuolto – Rajat ylittävä matkustaja-liikenne: terveysneuvonta ja ohjaus   Palvelujen saatavuus tai henkilöstön riittävyys palvelunjärjestäjien arvion mukaan viikoittain vuonna 2021-2022</vt:lpstr>
      <vt:lpstr>Perusterveydenhuolto – Rajat ylittävä matkustaja-liikenne: koronatodistusten tarkastaminen   Palvelujen saatavuus tai henkilöstön riittävyys palvelunjärjestäjien arvion mukaan viikoittain vuonna 2021-2022</vt:lpstr>
      <vt:lpstr>Perusterveydenhuolto – Rajat ylittävä matkustaja-liikenne: testaus maahan saavuttaessa   Palvelujen saatavuus tai henkilöstön riittävyys palvelunjärjestäjien arvion mukaan viikoittain vuonna 2021-2022</vt:lpstr>
      <vt:lpstr>Perusterveydenhuolto – Rajat ylittävä matkustaja-liikenne: 2-testin suorittaminen   Palvelujen saatavuus tai henkilöstön riittävyys palvelunjärjestäjien arvion mukaan viikoittain vuonna 2021-2022</vt:lpstr>
      <vt:lpstr>Perusterveydenhuolto – Lasten tarvitsemat mielenterveyspalvelut alueella   Palvelujen saatavuus tai henkilöstön riittävyys palvelunjärjestäjien arvion mukaan viikoittain vuonna 2021-2022</vt:lpstr>
      <vt:lpstr>Perusterveydenhuolto – Nuorten tarvitsemat mielenterveyspalvelut alueella   Palvelujen saatavuus tai henkilöstön riittävyys palvelunjärjestäjien arvion mukaan viikoittain vuonna 2021-2022</vt:lpstr>
      <vt:lpstr>Perusterveydenhuolto – Aikuisten tarvitsemat mielenterveyspalvelut alueella   Palvelujen saatavuus tai henkilöstön riittävyys palvelunjärjestäjien arvion mukaan viikoittain vuonna 2021-2022</vt:lpstr>
      <vt:lpstr>Sosiaalihuolto – Vastaajat   Tilannekuvakyselyyn vastanneet organisaatiot (prosenttia) viikoittain vuosina 2020–2022</vt:lpstr>
      <vt:lpstr>Sosiaalihuolto – Iäkkäät, kotiin annettavat palvelut   Palvelujen saatavuus tai henkilöstön riittävyys palvelunjärjestäjien arvion mukaan viikoittain vuosina 2020–2022</vt:lpstr>
      <vt:lpstr>Sosiaalihuolto – Iäkkäät, ympärivuorokautiset palvelut   Palvelujen saatavuus tai henkilöstön riittävyys palvelunjärjestäjien arvion mukaan viikoittain vuosina 2020–2022</vt:lpstr>
      <vt:lpstr>Sosiaalihuolto – Lapsiperheiden palvelut   Palvelujen saatavuus tai henkilöstön riittävyys palvelunjärjestäjien arvion mukaan viikoittain vuosina 2020–2022</vt:lpstr>
      <vt:lpstr>Sosiaalihuolto – Lastensuojelun palvelut   Palvelujen saatavuus tai henkilöstön riittävyys palvelunjärjestäjien arvion mukaan viikoittain vuosina 2020–2022</vt:lpstr>
      <vt:lpstr>Sosiaalihuolto – Vammaispalvelut   Palvelujen saatavuus tai henkilöstön riittävyys palvelunjärjestäjien arvion mukaan viikoittain vuosina 2020–2022</vt:lpstr>
      <vt:lpstr>Sosiaalihuolto – Työikäisten palvelut   Palvelujen saatavuus tai henkilöstön riittävyys palvelunjärjestäjien arvion mukaan viikoittain vuosina 2020–2022</vt:lpstr>
      <vt:lpstr>Sosiaalihuolto – Perheoikeudelliset palvelut   Palvelujen saatavuus tai henkilöstön riittävyys palvelunjärjestäjien arvion mukaan viikoittain vuosina 2020–2022</vt:lpstr>
      <vt:lpstr>Sosiaalihuolto – Toimeentulotuen (kunta) palvelut   Palvelujen saatavuus tai henkilöstön riittävyys palvelunjärjestäjien arvion mukaan viikoittain vuosina 2020–2022</vt:lpstr>
      <vt:lpstr>Sosiaalihuolto – Tilapäisen asumisen palvelut   Palvelujen saatavuus tai henkilöstön riittävyys palvelunjärjestäjien arvion mukaan viikoittain vuosina 2020–2022</vt:lpstr>
      <vt:lpstr>Sosiaalihuolto – Sosiaalipäivystyksen palvelut   Palvelujen saatavuus tai henkilöstön riittävyys palvelunjärjestäjien arvion mukaan viikoittain vuosina 2020–2022</vt:lpstr>
      <vt:lpstr>Sosiaalihuolto – Päihdetyön palvelut   Palvelujen saatavuus tai henkilöstön riittävyys palvelunjärjestäjien arvion mukaan viikoittain vuonna 2021-2022</vt:lpstr>
      <vt:lpstr>Sosiaalihuolto – Omaishoitajien palvelut   Palvelujen saatavuus tai henkilöstön riittävyys palvelunjärjestäjien arvion mukaan viikoittain vuonna 2021-2022</vt:lpstr>
      <vt:lpstr>Erikoissairaanhoito – Vastaajat   Tilannekuvakyselyyn vastanneet organisaatiot (prosenttia) viikoittain vuosina 2020–2022</vt:lpstr>
      <vt:lpstr>Erikoissairaanhoito – Somaattiset ja psykiatria   Palvelujen saatavuus palvelunjärjestäjien arvion mukaan viikoittain vuonna 2021-2022</vt:lpstr>
      <vt:lpstr>Erikoissairaanhoito – Somaattinen, poliklinikat   Henkilöstön riittävyys palvelunjärjestäjien arvion mukaan viikoittain vuosina 2020–2022</vt:lpstr>
      <vt:lpstr>Erikoissairaanhoito – Somaattinen, vuodeosastohoito   Henkilöstön riittävyys palvelunjärjestäjien arvion mukaan viikoittain vuosina 2020–2022</vt:lpstr>
      <vt:lpstr>Erikoissairaanhoito – Psykiatria, poliklinikat   Henkilöstön riittävyys palvelunjärjestäjien arvion mukaan viikoittain vuosina 2020–2022</vt:lpstr>
      <vt:lpstr>Erikoissairaanhoito – Psykiatria, vuodeosastohoito   Henkilöstön riittävyys palvelunjärjestäjien arvion mukaan viikoittain vuosina 2020–2022</vt:lpstr>
      <vt:lpstr>Erikoissairaanhoito – Tehohoito, vuodeosastohoito   Henkilöstön riittävyys palvelunjärjestäjien arvion mukaan viikoittain vuosina 2020–2022</vt:lpstr>
      <vt:lpstr>Perusterveydenhuolto – Kotisairaalatoiminta   Palvelujen saatavuus tai henkilöstön riittävyys palvelunjärjestäjien arvion mukaan viikoittain vuonna 2022</vt:lpstr>
      <vt:lpstr>PowerPoint Presentation</vt:lpstr>
      <vt:lpstr>Erikoissairaanhoito – Tehohoito ja päivystys/ensihoito   Palvelujen saatavuus palvelunjärjestäjien arvion mukaan viikoittain vuonna 2022</vt:lpstr>
      <vt:lpstr>Erikoissairaanhoito – Leikkaus- ja anestesia ja synnytystoiminta   Palvelujen saatavuus palvelunjärjestäjien arvion mukaan viikoittain vuonna 2022</vt:lpstr>
      <vt:lpstr>Erikoissairaanhoito – Lab. ja kuvantaminen   Palvelujen saatavuus palvelunjärjestäjien arvion mukaan viikoittain vuonna 2022</vt:lpstr>
    </vt:vector>
  </TitlesOfParts>
  <Company>Kela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Lundqvist Tiia</dc:creator>
  <cp:lastModifiedBy>Zhi Zhou</cp:lastModifiedBy>
  <cp:revision>2416</cp:revision>
  <cp:lastPrinted>2021-11-29T09:03:48Z</cp:lastPrinted>
  <dcterms:created xsi:type="dcterms:W3CDTF">2018-06-13T07:32:50Z</dcterms:created>
  <dcterms:modified xsi:type="dcterms:W3CDTF">2022-04-26T09:15:42Z</dcterms:modified>
</cp:coreProperties>
</file>