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7" r:id="rId1"/>
    <p:sldMasterId id="2147483828" r:id="rId2"/>
  </p:sldMasterIdLst>
  <p:notesMasterIdLst>
    <p:notesMasterId r:id="rId48"/>
  </p:notesMasterIdLst>
  <p:handoutMasterIdLst>
    <p:handoutMasterId r:id="rId49"/>
  </p:handoutMasterIdLst>
  <p:sldIdLst>
    <p:sldId id="1275" r:id="rId3"/>
    <p:sldId id="1279" r:id="rId4"/>
    <p:sldId id="1278" r:id="rId5"/>
    <p:sldId id="1277" r:id="rId6"/>
    <p:sldId id="1276" r:id="rId7"/>
    <p:sldId id="1226" r:id="rId8"/>
    <p:sldId id="1202" r:id="rId9"/>
    <p:sldId id="1194" r:id="rId10"/>
    <p:sldId id="1171" r:id="rId11"/>
    <p:sldId id="1195" r:id="rId12"/>
    <p:sldId id="1196" r:id="rId13"/>
    <p:sldId id="1197" r:id="rId14"/>
    <p:sldId id="1198" r:id="rId15"/>
    <p:sldId id="1199" r:id="rId16"/>
    <p:sldId id="1200" r:id="rId17"/>
    <p:sldId id="1230" r:id="rId18"/>
    <p:sldId id="1293" r:id="rId19"/>
    <p:sldId id="1257" r:id="rId20"/>
    <p:sldId id="1258" r:id="rId21"/>
    <p:sldId id="1259" r:id="rId22"/>
    <p:sldId id="1260" r:id="rId23"/>
    <p:sldId id="1261" r:id="rId24"/>
    <p:sldId id="1262" r:id="rId25"/>
    <p:sldId id="1264" r:id="rId26"/>
    <p:sldId id="1266" r:id="rId27"/>
    <p:sldId id="1193" r:id="rId28"/>
    <p:sldId id="1203" r:id="rId29"/>
    <p:sldId id="1211" r:id="rId30"/>
    <p:sldId id="1212" r:id="rId31"/>
    <p:sldId id="1213" r:id="rId32"/>
    <p:sldId id="1214" r:id="rId33"/>
    <p:sldId id="1215" r:id="rId34"/>
    <p:sldId id="1216" r:id="rId35"/>
    <p:sldId id="1217" r:id="rId36"/>
    <p:sldId id="1218" r:id="rId37"/>
    <p:sldId id="1219" r:id="rId38"/>
    <p:sldId id="1268" r:id="rId39"/>
    <p:sldId id="1269" r:id="rId40"/>
    <p:sldId id="1205" r:id="rId41"/>
    <p:sldId id="1270" r:id="rId42"/>
    <p:sldId id="1245" r:id="rId43"/>
    <p:sldId id="1246" r:id="rId44"/>
    <p:sldId id="1222" r:id="rId45"/>
    <p:sldId id="1223" r:id="rId46"/>
    <p:sldId id="1224" r:id="rId47"/>
  </p:sldIdLst>
  <p:sldSz cx="12192000" cy="6858000"/>
  <p:notesSz cx="6669088" cy="9872663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Normaali tyyl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2638" autoAdjust="0"/>
  </p:normalViewPr>
  <p:slideViewPr>
    <p:cSldViewPr>
      <p:cViewPr varScale="1">
        <p:scale>
          <a:sx n="105" d="100"/>
          <a:sy n="105" d="100"/>
        </p:scale>
        <p:origin x="66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405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17" y="13"/>
            <a:ext cx="2890516" cy="494030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777005" y="13"/>
            <a:ext cx="2890514" cy="494030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r">
              <a:defRPr sz="1200"/>
            </a:lvl1pPr>
          </a:lstStyle>
          <a:p>
            <a:fld id="{976FAE16-D3CE-49D4-845B-3D539CFE202F}" type="datetimeFigureOut">
              <a:rPr lang="fi-FI" smtClean="0"/>
              <a:t>7.2.2022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17" y="9377058"/>
            <a:ext cx="2890516" cy="494030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l">
              <a:defRPr sz="1200"/>
            </a:lvl1pPr>
          </a:lstStyle>
          <a:p>
            <a:r>
              <a:rPr lang="fi-FI"/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430925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29" y="15"/>
            <a:ext cx="2889939" cy="495347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777637" y="15"/>
            <a:ext cx="2889939" cy="495347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r">
              <a:defRPr sz="1200"/>
            </a:lvl1pPr>
          </a:lstStyle>
          <a:p>
            <a:fld id="{9CEF45D5-133E-4843-9CCB-52E491199D73}" type="datetimeFigureOut">
              <a:rPr lang="fi-FI" smtClean="0"/>
              <a:t>7.2.2022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374650" y="1231900"/>
            <a:ext cx="5919788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04" tIns="45752" rIns="91504" bIns="45752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66911" y="4751237"/>
            <a:ext cx="5335270" cy="3887360"/>
          </a:xfrm>
          <a:prstGeom prst="rect">
            <a:avLst/>
          </a:prstGeom>
        </p:spPr>
        <p:txBody>
          <a:bodyPr vert="horz" lIns="91504" tIns="45752" rIns="91504" bIns="45752" rtlCol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29" y="9377365"/>
            <a:ext cx="2889939" cy="495347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l">
              <a:defRPr sz="1200"/>
            </a:lvl1pPr>
          </a:lstStyle>
          <a:p>
            <a:r>
              <a:rPr lang="fi-FI"/>
              <a:t>14.12.2020–18.01.2022</a:t>
            </a:r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777637" y="9377365"/>
            <a:ext cx="2889939" cy="495347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r">
              <a:defRPr sz="1200"/>
            </a:lvl1pPr>
          </a:lstStyle>
          <a:p>
            <a:fld id="{E42C928E-C37F-4D7B-9346-BC609476814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4701707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i-FI"/>
              <a:t>14.12.2020–18.01.2022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C928E-C37F-4D7B-9346-BC6094768148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55857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i-FI"/>
              <a:t>14.12.2020–18.01.2022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C928E-C37F-4D7B-9346-BC6094768148}" type="slidenum">
              <a:rPr lang="fi-FI" smtClean="0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79772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i-FI"/>
              <a:t>14.12.2020–18.01.2022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C928E-C37F-4D7B-9346-BC6094768148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49197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i-FI"/>
              <a:t>14.12.2020–18.01.2022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C928E-C37F-4D7B-9346-BC6094768148}" type="slidenum">
              <a:rPr lang="fi-FI" smtClean="0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75139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i-FI"/>
              <a:t>14.12.2020–18.01.2022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C928E-C37F-4D7B-9346-BC6094768148}" type="slidenum">
              <a:rPr lang="fi-FI" smtClean="0"/>
              <a:t>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00829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i-FI"/>
              <a:t>14.12.2020–18.01.2022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C928E-C37F-4D7B-9346-BC6094768148}" type="slidenum">
              <a:rPr lang="fi-FI" smtClean="0"/>
              <a:t>18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96501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marR="0" indent="0" algn="ctr" defTabSz="609585" rtl="0" eaLnBrk="1" fontAlgn="auto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009FDA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9540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ope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uva 9">
            <a:extLst>
              <a:ext uri="{FF2B5EF4-FFF2-40B4-BE49-F238E27FC236}">
                <a16:creationId xmlns:a16="http://schemas.microsoft.com/office/drawing/2014/main" id="{E99FDFE1-FA18-4DD4-8B39-52E8B19FD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1" y="4233"/>
            <a:ext cx="7200900" cy="3843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290803" y="4033168"/>
            <a:ext cx="9783020" cy="79208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2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  <p:sp>
        <p:nvSpPr>
          <p:cNvPr id="12" name="Tekstin paikkamerkki 18"/>
          <p:cNvSpPr>
            <a:spLocks noGrp="1"/>
          </p:cNvSpPr>
          <p:nvPr>
            <p:ph type="body" sz="quarter" idx="13"/>
          </p:nvPr>
        </p:nvSpPr>
        <p:spPr>
          <a:xfrm>
            <a:off x="1290803" y="1728648"/>
            <a:ext cx="6280832" cy="230452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>
              <a:buNone/>
              <a:defRPr sz="3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155764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nsilehti - ylein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C146DE7-15B9-6F42-95AD-FC9F56139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394"/>
          <a:stretch/>
        </p:blipFill>
        <p:spPr>
          <a:xfrm>
            <a:off x="0" y="5140801"/>
            <a:ext cx="12192000" cy="17131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7E592F-8DA0-FD46-9F27-D1363BC532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632400"/>
            <a:ext cx="12192000" cy="702000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4200" b="1">
                <a:solidFill>
                  <a:schemeClr val="tx1"/>
                </a:solidFill>
              </a:defRPr>
            </a:lvl1pPr>
          </a:lstStyle>
          <a:p>
            <a:r>
              <a:rPr lang="fi-FI" dirty="0"/>
              <a:t>Kirjoita otsikko yhdelle riville (</a:t>
            </a:r>
            <a:r>
              <a:rPr lang="fi-FI" dirty="0" err="1"/>
              <a:t>max</a:t>
            </a:r>
            <a:r>
              <a:rPr lang="fi-FI" dirty="0"/>
              <a:t>. 50 merkkiä)</a:t>
            </a:r>
            <a:endParaRPr lang="en-GB" dirty="0"/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2FEC5214-C18A-C946-966B-0E908424C92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4327200"/>
            <a:ext cx="12192000" cy="604800"/>
          </a:xfrm>
          <a:prstGeom prst="rect">
            <a:avLst/>
          </a:prstGeom>
        </p:spPr>
        <p:txBody>
          <a:bodyPr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fi-FI" dirty="0"/>
              <a:t>Kirjoita alaotsikko tähän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14D2AC-4645-D34B-816B-9C305D9BBAD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740556" y="5518800"/>
            <a:ext cx="4713287" cy="396000"/>
          </a:xfrm>
          <a:prstGeom prst="rect">
            <a:avLst/>
          </a:prstGeom>
        </p:spPr>
        <p:txBody>
          <a:bodyPr lIns="9000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200"/>
            </a:lvl2pPr>
            <a:lvl3pPr marL="914400" indent="0">
              <a:buNone/>
              <a:defRPr sz="2200"/>
            </a:lvl3pPr>
            <a:lvl4pPr marL="1371600" indent="0">
              <a:buNone/>
              <a:defRPr sz="2200"/>
            </a:lvl4pPr>
            <a:lvl5pPr marL="1828800" indent="0">
              <a:buNone/>
              <a:defRPr sz="2200"/>
            </a:lvl5pPr>
          </a:lstStyle>
          <a:p>
            <a:pPr lvl="0"/>
            <a:r>
              <a:rPr lang="en-GB" dirty="0" err="1"/>
              <a:t>Etunimi</a:t>
            </a:r>
            <a:r>
              <a:rPr lang="en-GB" dirty="0"/>
              <a:t> </a:t>
            </a:r>
            <a:r>
              <a:rPr lang="en-GB" dirty="0" err="1"/>
              <a:t>Sukunimi</a:t>
            </a:r>
            <a:endParaRPr lang="fi-FI" dirty="0"/>
          </a:p>
        </p:txBody>
      </p:sp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E1A9171C-BC6D-8B40-AC3E-635B8D6B7327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4738673" y="5857200"/>
            <a:ext cx="2717053" cy="396000"/>
          </a:xfrm>
          <a:prstGeom prst="rect">
            <a:avLst/>
          </a:prstGeom>
        </p:spPr>
        <p:txBody>
          <a:bodyPr lIns="90000" tIns="0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fi-FI">
                <a:solidFill>
                  <a:srgbClr val="303030"/>
                </a:solidFill>
              </a:rPr>
              <a:t>14.12.2020–18.01.2022</a:t>
            </a:r>
            <a:endParaRPr lang="fi-FI" dirty="0">
              <a:solidFill>
                <a:srgbClr val="303030"/>
              </a:solidFill>
            </a:endParaRPr>
          </a:p>
        </p:txBody>
      </p:sp>
      <p:pic>
        <p:nvPicPr>
          <p:cNvPr id="17" name="Picture Placeholder 24">
            <a:extLst>
              <a:ext uri="{FF2B5EF4-FFF2-40B4-BE49-F238E27FC236}">
                <a16:creationId xmlns:a16="http://schemas.microsoft.com/office/drawing/2014/main" id="{B6747A57-6FA4-0E46-B932-64F750329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713601"/>
            <a:ext cx="3049200" cy="1713600"/>
          </a:xfrm>
          <a:prstGeom prst="rect">
            <a:avLst/>
          </a:prstGeom>
        </p:spPr>
      </p:pic>
      <p:pic>
        <p:nvPicPr>
          <p:cNvPr id="13" name="Picture Placeholder 26" descr="Valokuvakollaasi erilaisista suomalaisista syntyperän ja iän mukaan.">
            <a:extLst>
              <a:ext uri="{FF2B5EF4-FFF2-40B4-BE49-F238E27FC236}">
                <a16:creationId xmlns:a16="http://schemas.microsoft.com/office/drawing/2014/main" id="{129B7C40-F36B-D243-972A-0DD9BD256CD8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8001" y="0"/>
            <a:ext cx="3047349" cy="1713600"/>
          </a:xfrm>
          <a:prstGeom prst="rect">
            <a:avLst/>
          </a:prstGeom>
        </p:spPr>
      </p:pic>
      <p:pic>
        <p:nvPicPr>
          <p:cNvPr id="14" name="Picture Placeholder 22">
            <a:extLst>
              <a:ext uri="{FF2B5EF4-FFF2-40B4-BE49-F238E27FC236}">
                <a16:creationId xmlns:a16="http://schemas.microsoft.com/office/drawing/2014/main" id="{5D86BEE0-10F8-6947-BB77-5E096F12B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048000" y="1713601"/>
            <a:ext cx="3049200" cy="1713600"/>
          </a:xfrm>
          <a:prstGeom prst="rect">
            <a:avLst/>
          </a:prstGeom>
        </p:spPr>
      </p:pic>
      <p:pic>
        <p:nvPicPr>
          <p:cNvPr id="15" name="Picture Placeholder 20">
            <a:extLst>
              <a:ext uri="{FF2B5EF4-FFF2-40B4-BE49-F238E27FC236}">
                <a16:creationId xmlns:a16="http://schemas.microsoft.com/office/drawing/2014/main" id="{6C9EAF38-6ACF-3443-9D35-F19AF4173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96000" y="1"/>
            <a:ext cx="6096308" cy="3427200"/>
          </a:xfrm>
          <a:prstGeom prst="rect">
            <a:avLst/>
          </a:prstGeom>
        </p:spPr>
      </p:pic>
      <p:grpSp>
        <p:nvGrpSpPr>
          <p:cNvPr id="33" name="Group 17" descr="THL:n logo">
            <a:extLst>
              <a:ext uri="{FF2B5EF4-FFF2-40B4-BE49-F238E27FC236}">
                <a16:creationId xmlns:a16="http://schemas.microsoft.com/office/drawing/2014/main" id="{2040C763-9F05-4FE5-B6BB-8D21B47A297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504157" y="519848"/>
            <a:ext cx="1896143" cy="677099"/>
            <a:chOff x="2633663" y="2192338"/>
            <a:chExt cx="6926262" cy="2473325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1702AE8E-05B0-400A-8D8D-B856B77A28B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743575" y="2598738"/>
              <a:ext cx="985838" cy="1857375"/>
            </a:xfrm>
            <a:custGeom>
              <a:avLst/>
              <a:gdLst>
                <a:gd name="T0" fmla="*/ 1818 w 2733"/>
                <a:gd name="T1" fmla="*/ 2142 h 5151"/>
                <a:gd name="T2" fmla="*/ 2733 w 2733"/>
                <a:gd name="T3" fmla="*/ 2142 h 5151"/>
                <a:gd name="T4" fmla="*/ 2733 w 2733"/>
                <a:gd name="T5" fmla="*/ 1087 h 5151"/>
                <a:gd name="T6" fmla="*/ 1816 w 2733"/>
                <a:gd name="T7" fmla="*/ 1087 h 5151"/>
                <a:gd name="T8" fmla="*/ 1816 w 2733"/>
                <a:gd name="T9" fmla="*/ 520 h 5151"/>
                <a:gd name="T10" fmla="*/ 1296 w 2733"/>
                <a:gd name="T11" fmla="*/ 0 h 5151"/>
                <a:gd name="T12" fmla="*/ 523 w 2733"/>
                <a:gd name="T13" fmla="*/ 0 h 5151"/>
                <a:gd name="T14" fmla="*/ 523 w 2733"/>
                <a:gd name="T15" fmla="*/ 1087 h 5151"/>
                <a:gd name="T16" fmla="*/ 0 w 2733"/>
                <a:gd name="T17" fmla="*/ 1087 h 5151"/>
                <a:gd name="T18" fmla="*/ 0 w 2733"/>
                <a:gd name="T19" fmla="*/ 2142 h 5151"/>
                <a:gd name="T20" fmla="*/ 523 w 2733"/>
                <a:gd name="T21" fmla="*/ 2142 h 5151"/>
                <a:gd name="T22" fmla="*/ 523 w 2733"/>
                <a:gd name="T23" fmla="*/ 3627 h 5151"/>
                <a:gd name="T24" fmla="*/ 2359 w 2733"/>
                <a:gd name="T25" fmla="*/ 5151 h 5151"/>
                <a:gd name="T26" fmla="*/ 2733 w 2733"/>
                <a:gd name="T27" fmla="*/ 5128 h 5151"/>
                <a:gd name="T28" fmla="*/ 2733 w 2733"/>
                <a:gd name="T29" fmla="*/ 3955 h 5151"/>
                <a:gd name="T30" fmla="*/ 2550 w 2733"/>
                <a:gd name="T31" fmla="*/ 3963 h 5151"/>
                <a:gd name="T32" fmla="*/ 1818 w 2733"/>
                <a:gd name="T33" fmla="*/ 3447 h 5151"/>
                <a:gd name="T34" fmla="*/ 1818 w 2733"/>
                <a:gd name="T35" fmla="*/ 2142 h 5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33" h="5151">
                  <a:moveTo>
                    <a:pt x="1818" y="2142"/>
                  </a:moveTo>
                  <a:lnTo>
                    <a:pt x="2733" y="2142"/>
                  </a:lnTo>
                  <a:lnTo>
                    <a:pt x="2733" y="1087"/>
                  </a:lnTo>
                  <a:lnTo>
                    <a:pt x="1816" y="1087"/>
                  </a:lnTo>
                  <a:lnTo>
                    <a:pt x="1816" y="520"/>
                  </a:lnTo>
                  <a:cubicBezTo>
                    <a:pt x="1816" y="520"/>
                    <a:pt x="1816" y="0"/>
                    <a:pt x="1296" y="0"/>
                  </a:cubicBezTo>
                  <a:lnTo>
                    <a:pt x="523" y="0"/>
                  </a:lnTo>
                  <a:lnTo>
                    <a:pt x="523" y="1087"/>
                  </a:lnTo>
                  <a:lnTo>
                    <a:pt x="0" y="1087"/>
                  </a:lnTo>
                  <a:lnTo>
                    <a:pt x="0" y="2142"/>
                  </a:lnTo>
                  <a:lnTo>
                    <a:pt x="523" y="2142"/>
                  </a:lnTo>
                  <a:lnTo>
                    <a:pt x="523" y="3627"/>
                  </a:lnTo>
                  <a:cubicBezTo>
                    <a:pt x="523" y="4980"/>
                    <a:pt x="1706" y="5151"/>
                    <a:pt x="2359" y="5151"/>
                  </a:cubicBezTo>
                  <a:cubicBezTo>
                    <a:pt x="2582" y="5151"/>
                    <a:pt x="2733" y="5128"/>
                    <a:pt x="2733" y="5128"/>
                  </a:cubicBezTo>
                  <a:lnTo>
                    <a:pt x="2733" y="3955"/>
                  </a:lnTo>
                  <a:cubicBezTo>
                    <a:pt x="2733" y="3955"/>
                    <a:pt x="2661" y="3963"/>
                    <a:pt x="2550" y="3963"/>
                  </a:cubicBezTo>
                  <a:cubicBezTo>
                    <a:pt x="2287" y="3963"/>
                    <a:pt x="1818" y="3901"/>
                    <a:pt x="1818" y="3447"/>
                  </a:cubicBezTo>
                  <a:lnTo>
                    <a:pt x="1818" y="214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08ABFE27-8814-4942-B88E-5D847DFDE2DB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7046913" y="2425700"/>
              <a:ext cx="1587500" cy="2016125"/>
            </a:xfrm>
            <a:custGeom>
              <a:avLst/>
              <a:gdLst>
                <a:gd name="T0" fmla="*/ 3299 w 4405"/>
                <a:gd name="T1" fmla="*/ 5589 h 5589"/>
                <a:gd name="T2" fmla="*/ 4405 w 4405"/>
                <a:gd name="T3" fmla="*/ 5589 h 5589"/>
                <a:gd name="T4" fmla="*/ 4405 w 4405"/>
                <a:gd name="T5" fmla="*/ 4456 h 5589"/>
                <a:gd name="T6" fmla="*/ 4405 w 4405"/>
                <a:gd name="T7" fmla="*/ 4456 h 5589"/>
                <a:gd name="T8" fmla="*/ 4201 w 4405"/>
                <a:gd name="T9" fmla="*/ 4456 h 5589"/>
                <a:gd name="T10" fmla="*/ 3928 w 4405"/>
                <a:gd name="T11" fmla="*/ 4183 h 5589"/>
                <a:gd name="T12" fmla="*/ 3928 w 4405"/>
                <a:gd name="T13" fmla="*/ 2976 h 5589"/>
                <a:gd name="T14" fmla="*/ 2539 w 4405"/>
                <a:gd name="T15" fmla="*/ 1470 h 5589"/>
                <a:gd name="T16" fmla="*/ 1293 w 4405"/>
                <a:gd name="T17" fmla="*/ 2106 h 5589"/>
                <a:gd name="T18" fmla="*/ 1294 w 4405"/>
                <a:gd name="T19" fmla="*/ 520 h 5589"/>
                <a:gd name="T20" fmla="*/ 773 w 4405"/>
                <a:gd name="T21" fmla="*/ 0 h 5589"/>
                <a:gd name="T22" fmla="*/ 0 w 4405"/>
                <a:gd name="T23" fmla="*/ 0 h 5589"/>
                <a:gd name="T24" fmla="*/ 0 w 4405"/>
                <a:gd name="T25" fmla="*/ 3305 h 5589"/>
                <a:gd name="T26" fmla="*/ 0 w 4405"/>
                <a:gd name="T27" fmla="*/ 5589 h 5589"/>
                <a:gd name="T28" fmla="*/ 1290 w 4405"/>
                <a:gd name="T29" fmla="*/ 5589 h 5589"/>
                <a:gd name="T30" fmla="*/ 1290 w 4405"/>
                <a:gd name="T31" fmla="*/ 3807 h 5589"/>
                <a:gd name="T32" fmla="*/ 1362 w 4405"/>
                <a:gd name="T33" fmla="*/ 3291 h 5589"/>
                <a:gd name="T34" fmla="*/ 2181 w 4405"/>
                <a:gd name="T35" fmla="*/ 2697 h 5589"/>
                <a:gd name="T36" fmla="*/ 2635 w 4405"/>
                <a:gd name="T37" fmla="*/ 3229 h 5589"/>
                <a:gd name="T38" fmla="*/ 2635 w 4405"/>
                <a:gd name="T39" fmla="*/ 4937 h 5589"/>
                <a:gd name="T40" fmla="*/ 3299 w 4405"/>
                <a:gd name="T41" fmla="*/ 5589 h 5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05" h="5589">
                  <a:moveTo>
                    <a:pt x="3299" y="5589"/>
                  </a:moveTo>
                  <a:lnTo>
                    <a:pt x="4405" y="5589"/>
                  </a:lnTo>
                  <a:lnTo>
                    <a:pt x="4405" y="4456"/>
                  </a:lnTo>
                  <a:lnTo>
                    <a:pt x="4405" y="4456"/>
                  </a:lnTo>
                  <a:lnTo>
                    <a:pt x="4201" y="4456"/>
                  </a:lnTo>
                  <a:cubicBezTo>
                    <a:pt x="3928" y="4456"/>
                    <a:pt x="3928" y="4183"/>
                    <a:pt x="3928" y="4183"/>
                  </a:cubicBezTo>
                  <a:lnTo>
                    <a:pt x="3928" y="2976"/>
                  </a:lnTo>
                  <a:cubicBezTo>
                    <a:pt x="3927" y="1845"/>
                    <a:pt x="3366" y="1470"/>
                    <a:pt x="2539" y="1470"/>
                  </a:cubicBezTo>
                  <a:cubicBezTo>
                    <a:pt x="2001" y="1470"/>
                    <a:pt x="1525" y="1710"/>
                    <a:pt x="1293" y="2106"/>
                  </a:cubicBezTo>
                  <a:lnTo>
                    <a:pt x="1294" y="520"/>
                  </a:lnTo>
                  <a:cubicBezTo>
                    <a:pt x="1294" y="520"/>
                    <a:pt x="1294" y="0"/>
                    <a:pt x="773" y="0"/>
                  </a:cubicBezTo>
                  <a:lnTo>
                    <a:pt x="0" y="0"/>
                  </a:lnTo>
                  <a:lnTo>
                    <a:pt x="0" y="3305"/>
                  </a:lnTo>
                  <a:lnTo>
                    <a:pt x="0" y="5589"/>
                  </a:lnTo>
                  <a:lnTo>
                    <a:pt x="1290" y="5589"/>
                  </a:lnTo>
                  <a:lnTo>
                    <a:pt x="1290" y="3807"/>
                  </a:lnTo>
                  <a:cubicBezTo>
                    <a:pt x="1290" y="3619"/>
                    <a:pt x="1306" y="3448"/>
                    <a:pt x="1362" y="3291"/>
                  </a:cubicBezTo>
                  <a:cubicBezTo>
                    <a:pt x="1481" y="2940"/>
                    <a:pt x="1760" y="2697"/>
                    <a:pt x="2181" y="2697"/>
                  </a:cubicBezTo>
                  <a:cubicBezTo>
                    <a:pt x="2484" y="2697"/>
                    <a:pt x="2635" y="2854"/>
                    <a:pt x="2635" y="3229"/>
                  </a:cubicBezTo>
                  <a:lnTo>
                    <a:pt x="2635" y="4937"/>
                  </a:lnTo>
                  <a:cubicBezTo>
                    <a:pt x="2635" y="5336"/>
                    <a:pt x="2893" y="5589"/>
                    <a:pt x="3299" y="5589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8C3580F3-B5AB-41A7-BB32-1F8683856A6E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921750" y="2598738"/>
              <a:ext cx="638175" cy="1843088"/>
            </a:xfrm>
            <a:custGeom>
              <a:avLst/>
              <a:gdLst>
                <a:gd name="T0" fmla="*/ 1771 w 1771"/>
                <a:gd name="T1" fmla="*/ 5112 h 5112"/>
                <a:gd name="T2" fmla="*/ 1771 w 1771"/>
                <a:gd name="T3" fmla="*/ 3979 h 5112"/>
                <a:gd name="T4" fmla="*/ 1566 w 1771"/>
                <a:gd name="T5" fmla="*/ 3979 h 5112"/>
                <a:gd name="T6" fmla="*/ 1293 w 1771"/>
                <a:gd name="T7" fmla="*/ 3706 h 5112"/>
                <a:gd name="T8" fmla="*/ 1293 w 1771"/>
                <a:gd name="T9" fmla="*/ 520 h 5112"/>
                <a:gd name="T10" fmla="*/ 773 w 1771"/>
                <a:gd name="T11" fmla="*/ 0 h 5112"/>
                <a:gd name="T12" fmla="*/ 0 w 1771"/>
                <a:gd name="T13" fmla="*/ 0 h 5112"/>
                <a:gd name="T14" fmla="*/ 0 w 1771"/>
                <a:gd name="T15" fmla="*/ 4460 h 5112"/>
                <a:gd name="T16" fmla="*/ 664 w 1771"/>
                <a:gd name="T17" fmla="*/ 5112 h 5112"/>
                <a:gd name="T18" fmla="*/ 1771 w 1771"/>
                <a:gd name="T19" fmla="*/ 5112 h 5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1" h="5112">
                  <a:moveTo>
                    <a:pt x="1771" y="5112"/>
                  </a:moveTo>
                  <a:lnTo>
                    <a:pt x="1771" y="3979"/>
                  </a:lnTo>
                  <a:lnTo>
                    <a:pt x="1566" y="3979"/>
                  </a:lnTo>
                  <a:cubicBezTo>
                    <a:pt x="1293" y="3979"/>
                    <a:pt x="1293" y="3706"/>
                    <a:pt x="1293" y="3706"/>
                  </a:cubicBezTo>
                  <a:lnTo>
                    <a:pt x="1293" y="520"/>
                  </a:lnTo>
                  <a:cubicBezTo>
                    <a:pt x="1293" y="520"/>
                    <a:pt x="1293" y="0"/>
                    <a:pt x="773" y="0"/>
                  </a:cubicBezTo>
                  <a:lnTo>
                    <a:pt x="0" y="0"/>
                  </a:lnTo>
                  <a:lnTo>
                    <a:pt x="0" y="4460"/>
                  </a:lnTo>
                  <a:cubicBezTo>
                    <a:pt x="0" y="4859"/>
                    <a:pt x="259" y="5112"/>
                    <a:pt x="664" y="5112"/>
                  </a:cubicBezTo>
                  <a:lnTo>
                    <a:pt x="1771" y="51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37" name="Oval 8">
              <a:extLst>
                <a:ext uri="{FF2B5EF4-FFF2-40B4-BE49-F238E27FC236}">
                  <a16:creationId xmlns:a16="http://schemas.microsoft.com/office/drawing/2014/main" id="{BEC95DF9-07D9-4CC1-B4DA-D7D271355F4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633663" y="2192338"/>
              <a:ext cx="2471738" cy="2473325"/>
            </a:xfrm>
            <a:prstGeom prst="ellipse">
              <a:avLst/>
            </a:prstGeom>
            <a:solidFill>
              <a:srgbClr val="78C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373CF6F0-05E2-42A7-AA5A-0BD3F0279EE8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3971925" y="2928938"/>
              <a:ext cx="849313" cy="601663"/>
            </a:xfrm>
            <a:custGeom>
              <a:avLst/>
              <a:gdLst>
                <a:gd name="T0" fmla="*/ 0 w 2357"/>
                <a:gd name="T1" fmla="*/ 1295 h 1670"/>
                <a:gd name="T2" fmla="*/ 1113 w 2357"/>
                <a:gd name="T3" fmla="*/ 198 h 1670"/>
                <a:gd name="T4" fmla="*/ 2357 w 2357"/>
                <a:gd name="T5" fmla="*/ 530 h 1670"/>
                <a:gd name="T6" fmla="*/ 1545 w 2357"/>
                <a:gd name="T7" fmla="*/ 1529 h 1670"/>
                <a:gd name="T8" fmla="*/ 0 w 2357"/>
                <a:gd name="T9" fmla="*/ 1295 h 1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7" h="1670">
                  <a:moveTo>
                    <a:pt x="0" y="1295"/>
                  </a:moveTo>
                  <a:cubicBezTo>
                    <a:pt x="317" y="719"/>
                    <a:pt x="689" y="336"/>
                    <a:pt x="1113" y="198"/>
                  </a:cubicBezTo>
                  <a:cubicBezTo>
                    <a:pt x="1721" y="0"/>
                    <a:pt x="2073" y="377"/>
                    <a:pt x="2357" y="530"/>
                  </a:cubicBezTo>
                  <a:cubicBezTo>
                    <a:pt x="2217" y="820"/>
                    <a:pt x="2151" y="1331"/>
                    <a:pt x="1545" y="1529"/>
                  </a:cubicBezTo>
                  <a:cubicBezTo>
                    <a:pt x="1111" y="1670"/>
                    <a:pt x="595" y="1573"/>
                    <a:pt x="0" y="12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3C7C9FB1-E3AC-41CB-8704-1C2D172D9994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3617913" y="2427288"/>
              <a:ext cx="503238" cy="893763"/>
            </a:xfrm>
            <a:custGeom>
              <a:avLst/>
              <a:gdLst>
                <a:gd name="T0" fmla="*/ 0 w 1399"/>
                <a:gd name="T1" fmla="*/ 1081 h 2477"/>
                <a:gd name="T2" fmla="*/ 700 w 1399"/>
                <a:gd name="T3" fmla="*/ 0 h 2477"/>
                <a:gd name="T4" fmla="*/ 1399 w 1399"/>
                <a:gd name="T5" fmla="*/ 1081 h 2477"/>
                <a:gd name="T6" fmla="*/ 700 w 1399"/>
                <a:gd name="T7" fmla="*/ 2477 h 2477"/>
                <a:gd name="T8" fmla="*/ 0 w 1399"/>
                <a:gd name="T9" fmla="*/ 1081 h 2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9" h="2477">
                  <a:moveTo>
                    <a:pt x="0" y="1081"/>
                  </a:moveTo>
                  <a:cubicBezTo>
                    <a:pt x="0" y="443"/>
                    <a:pt x="467" y="222"/>
                    <a:pt x="700" y="0"/>
                  </a:cubicBezTo>
                  <a:cubicBezTo>
                    <a:pt x="932" y="223"/>
                    <a:pt x="1399" y="440"/>
                    <a:pt x="1399" y="1081"/>
                  </a:cubicBezTo>
                  <a:cubicBezTo>
                    <a:pt x="1399" y="1525"/>
                    <a:pt x="1150" y="1998"/>
                    <a:pt x="700" y="2477"/>
                  </a:cubicBezTo>
                  <a:cubicBezTo>
                    <a:pt x="251" y="1998"/>
                    <a:pt x="0" y="1536"/>
                    <a:pt x="0" y="1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FD7A3DE0-F947-4EA0-A72D-3861770FCBF4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917825" y="2928938"/>
              <a:ext cx="849313" cy="601663"/>
            </a:xfrm>
            <a:custGeom>
              <a:avLst/>
              <a:gdLst>
                <a:gd name="T0" fmla="*/ 2357 w 2357"/>
                <a:gd name="T1" fmla="*/ 1294 h 1669"/>
                <a:gd name="T2" fmla="*/ 812 w 2357"/>
                <a:gd name="T3" fmla="*/ 1528 h 1669"/>
                <a:gd name="T4" fmla="*/ 0 w 2357"/>
                <a:gd name="T5" fmla="*/ 529 h 1669"/>
                <a:gd name="T6" fmla="*/ 1245 w 2357"/>
                <a:gd name="T7" fmla="*/ 197 h 1669"/>
                <a:gd name="T8" fmla="*/ 2357 w 2357"/>
                <a:gd name="T9" fmla="*/ 1294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7" h="1669">
                  <a:moveTo>
                    <a:pt x="2357" y="1294"/>
                  </a:moveTo>
                  <a:cubicBezTo>
                    <a:pt x="1762" y="1572"/>
                    <a:pt x="1246" y="1669"/>
                    <a:pt x="812" y="1528"/>
                  </a:cubicBezTo>
                  <a:cubicBezTo>
                    <a:pt x="206" y="1331"/>
                    <a:pt x="140" y="819"/>
                    <a:pt x="0" y="529"/>
                  </a:cubicBezTo>
                  <a:cubicBezTo>
                    <a:pt x="284" y="376"/>
                    <a:pt x="636" y="0"/>
                    <a:pt x="1245" y="197"/>
                  </a:cubicBezTo>
                  <a:cubicBezTo>
                    <a:pt x="1668" y="335"/>
                    <a:pt x="2040" y="718"/>
                    <a:pt x="2357" y="12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DEB2776E-F5DA-4533-BDBB-DDF6809A7CD4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3171825" y="3516313"/>
              <a:ext cx="663575" cy="742950"/>
            </a:xfrm>
            <a:custGeom>
              <a:avLst/>
              <a:gdLst>
                <a:gd name="T0" fmla="*/ 1762 w 1844"/>
                <a:gd name="T1" fmla="*/ 0 h 2059"/>
                <a:gd name="T2" fmla="*/ 1507 w 1844"/>
                <a:gd name="T3" fmla="*/ 1541 h 2059"/>
                <a:gd name="T4" fmla="*/ 305 w 1844"/>
                <a:gd name="T5" fmla="*/ 2004 h 2059"/>
                <a:gd name="T6" fmla="*/ 375 w 1844"/>
                <a:gd name="T7" fmla="*/ 719 h 2059"/>
                <a:gd name="T8" fmla="*/ 1762 w 1844"/>
                <a:gd name="T9" fmla="*/ 0 h 2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059">
                  <a:moveTo>
                    <a:pt x="1762" y="0"/>
                  </a:moveTo>
                  <a:cubicBezTo>
                    <a:pt x="1844" y="652"/>
                    <a:pt x="1768" y="1181"/>
                    <a:pt x="1507" y="1541"/>
                  </a:cubicBezTo>
                  <a:cubicBezTo>
                    <a:pt x="1130" y="2059"/>
                    <a:pt x="625" y="1961"/>
                    <a:pt x="305" y="2004"/>
                  </a:cubicBezTo>
                  <a:cubicBezTo>
                    <a:pt x="248" y="1687"/>
                    <a:pt x="0" y="1235"/>
                    <a:pt x="375" y="719"/>
                  </a:cubicBezTo>
                  <a:cubicBezTo>
                    <a:pt x="643" y="349"/>
                    <a:pt x="1117" y="124"/>
                    <a:pt x="1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9456E1ED-6E50-41D4-B52B-DD85EE7D6538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3903663" y="3516313"/>
              <a:ext cx="663575" cy="742950"/>
            </a:xfrm>
            <a:custGeom>
              <a:avLst/>
              <a:gdLst>
                <a:gd name="T0" fmla="*/ 1537 w 1843"/>
                <a:gd name="T1" fmla="*/ 2004 h 2057"/>
                <a:gd name="T2" fmla="*/ 335 w 1843"/>
                <a:gd name="T3" fmla="*/ 1541 h 2057"/>
                <a:gd name="T4" fmla="*/ 80 w 1843"/>
                <a:gd name="T5" fmla="*/ 0 h 2057"/>
                <a:gd name="T6" fmla="*/ 1467 w 1843"/>
                <a:gd name="T7" fmla="*/ 719 h 2057"/>
                <a:gd name="T8" fmla="*/ 1537 w 1843"/>
                <a:gd name="T9" fmla="*/ 2004 h 2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3" h="2057">
                  <a:moveTo>
                    <a:pt x="1537" y="2004"/>
                  </a:moveTo>
                  <a:cubicBezTo>
                    <a:pt x="1218" y="1961"/>
                    <a:pt x="710" y="2057"/>
                    <a:pt x="335" y="1541"/>
                  </a:cubicBezTo>
                  <a:cubicBezTo>
                    <a:pt x="67" y="1172"/>
                    <a:pt x="0" y="651"/>
                    <a:pt x="80" y="0"/>
                  </a:cubicBezTo>
                  <a:cubicBezTo>
                    <a:pt x="726" y="123"/>
                    <a:pt x="1205" y="359"/>
                    <a:pt x="1467" y="719"/>
                  </a:cubicBezTo>
                  <a:cubicBezTo>
                    <a:pt x="1843" y="1237"/>
                    <a:pt x="1594" y="1687"/>
                    <a:pt x="1537" y="20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8A3C83B-EBF9-4082-A5B7-CEF6A6F01AD8}"/>
              </a:ext>
            </a:extLst>
          </p:cNvPr>
          <p:cNvSpPr txBox="1"/>
          <p:nvPr userDrawn="1"/>
        </p:nvSpPr>
        <p:spPr>
          <a:xfrm>
            <a:off x="3473150" y="6216351"/>
            <a:ext cx="525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>
                <a:solidFill>
                  <a:srgbClr val="303030"/>
                </a:solidFill>
              </a:rPr>
              <a:t>Terveyden</a:t>
            </a:r>
            <a:r>
              <a:rPr lang="en-GB" b="1" dirty="0">
                <a:solidFill>
                  <a:srgbClr val="303030"/>
                </a:solidFill>
              </a:rPr>
              <a:t> </a:t>
            </a:r>
            <a:r>
              <a:rPr lang="en-GB" b="1" dirty="0" err="1">
                <a:solidFill>
                  <a:srgbClr val="303030"/>
                </a:solidFill>
              </a:rPr>
              <a:t>ja</a:t>
            </a:r>
            <a:r>
              <a:rPr lang="en-GB" b="1" dirty="0">
                <a:solidFill>
                  <a:srgbClr val="303030"/>
                </a:solidFill>
              </a:rPr>
              <a:t> </a:t>
            </a:r>
            <a:r>
              <a:rPr lang="en-GB" b="1" dirty="0" err="1">
                <a:solidFill>
                  <a:srgbClr val="303030"/>
                </a:solidFill>
              </a:rPr>
              <a:t>hyvinvoinnin</a:t>
            </a:r>
            <a:r>
              <a:rPr lang="en-GB" b="1" dirty="0">
                <a:solidFill>
                  <a:srgbClr val="303030"/>
                </a:solidFill>
              </a:rPr>
              <a:t> </a:t>
            </a:r>
            <a:r>
              <a:rPr lang="en-GB" b="1" dirty="0" err="1">
                <a:solidFill>
                  <a:srgbClr val="303030"/>
                </a:solidFill>
              </a:rPr>
              <a:t>laitos</a:t>
            </a:r>
            <a:endParaRPr lang="fi-FI" b="1" dirty="0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873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nsilehti - tieteellin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208D9F56-578C-FA48-B005-7E511BB49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394"/>
          <a:stretch/>
        </p:blipFill>
        <p:spPr>
          <a:xfrm>
            <a:off x="0" y="5140801"/>
            <a:ext cx="12192000" cy="1713144"/>
          </a:xfrm>
          <a:prstGeom prst="rect">
            <a:avLst/>
          </a:prstGeom>
        </p:spPr>
      </p:pic>
      <p:sp>
        <p:nvSpPr>
          <p:cNvPr id="2" name="Title 1" descr="Laboratoriossa tutkitaan tietokoneen näytöltä dna tuloksia">
            <a:extLst>
              <a:ext uri="{FF2B5EF4-FFF2-40B4-BE49-F238E27FC236}">
                <a16:creationId xmlns:a16="http://schemas.microsoft.com/office/drawing/2014/main" id="{6F7E592F-8DA0-FD46-9F27-D1363BC532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632400"/>
            <a:ext cx="12192000" cy="702000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4200" b="1">
                <a:solidFill>
                  <a:schemeClr val="tx1"/>
                </a:solidFill>
              </a:defRPr>
            </a:lvl1pPr>
          </a:lstStyle>
          <a:p>
            <a:r>
              <a:rPr lang="fi-FI" dirty="0"/>
              <a:t>Kirjoita otsikko yhdelle riville (</a:t>
            </a:r>
            <a:r>
              <a:rPr lang="fi-FI" dirty="0" err="1"/>
              <a:t>max</a:t>
            </a:r>
            <a:r>
              <a:rPr lang="fi-FI" dirty="0"/>
              <a:t>. 50 merkkiä)</a:t>
            </a:r>
            <a:endParaRPr lang="en-GB" dirty="0"/>
          </a:p>
        </p:txBody>
      </p:sp>
      <p:sp>
        <p:nvSpPr>
          <p:cNvPr id="23" name="Text Placeholder 21" descr="Laboratoriossa tutkitaan tietokoneen näytöltä dna tuloksia">
            <a:extLst>
              <a:ext uri="{FF2B5EF4-FFF2-40B4-BE49-F238E27FC236}">
                <a16:creationId xmlns:a16="http://schemas.microsoft.com/office/drawing/2014/main" id="{2FEC5214-C18A-C946-966B-0E908424C92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4327200"/>
            <a:ext cx="12192000" cy="604800"/>
          </a:xfrm>
          <a:prstGeom prst="rect">
            <a:avLst/>
          </a:prstGeom>
        </p:spPr>
        <p:txBody>
          <a:bodyPr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fi-FI" dirty="0"/>
              <a:t>Kirjoita alaotsikko tähän </a:t>
            </a:r>
          </a:p>
        </p:txBody>
      </p:sp>
      <p:sp>
        <p:nvSpPr>
          <p:cNvPr id="20" name="Text Placeholder 4" descr="Laboratoriossa tutkitaan tietokoneen näytöltä dna tuloksia">
            <a:extLst>
              <a:ext uri="{FF2B5EF4-FFF2-40B4-BE49-F238E27FC236}">
                <a16:creationId xmlns:a16="http://schemas.microsoft.com/office/drawing/2014/main" id="{B0A548F2-6A89-1941-8158-2EDFD34FF1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740556" y="5518800"/>
            <a:ext cx="4713287" cy="396000"/>
          </a:xfrm>
          <a:prstGeom prst="rect">
            <a:avLst/>
          </a:prstGeom>
        </p:spPr>
        <p:txBody>
          <a:bodyPr lIns="9000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200"/>
            </a:lvl2pPr>
            <a:lvl3pPr marL="914400" indent="0">
              <a:buNone/>
              <a:defRPr sz="2200"/>
            </a:lvl3pPr>
            <a:lvl4pPr marL="1371600" indent="0">
              <a:buNone/>
              <a:defRPr sz="2200"/>
            </a:lvl4pPr>
            <a:lvl5pPr marL="1828800" indent="0">
              <a:buNone/>
              <a:defRPr sz="2200"/>
            </a:lvl5pPr>
          </a:lstStyle>
          <a:p>
            <a:pPr lvl="0"/>
            <a:r>
              <a:rPr lang="en-GB" dirty="0" err="1"/>
              <a:t>Etunimi</a:t>
            </a:r>
            <a:r>
              <a:rPr lang="en-GB" dirty="0"/>
              <a:t> </a:t>
            </a:r>
            <a:r>
              <a:rPr lang="en-GB" dirty="0" err="1"/>
              <a:t>Sukunimi</a:t>
            </a:r>
            <a:endParaRPr lang="fi-FI" dirty="0"/>
          </a:p>
        </p:txBody>
      </p:sp>
      <p:sp>
        <p:nvSpPr>
          <p:cNvPr id="19" name="Date Placeholder 24" descr="Laboratoriossa tutkitaan tietokoneen näytöltä dna tuloksia">
            <a:extLst>
              <a:ext uri="{FF2B5EF4-FFF2-40B4-BE49-F238E27FC236}">
                <a16:creationId xmlns:a16="http://schemas.microsoft.com/office/drawing/2014/main" id="{588ED27B-BDA3-A747-9204-13DC4CD59A80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4738673" y="5857200"/>
            <a:ext cx="2717053" cy="396000"/>
          </a:xfrm>
          <a:prstGeom prst="rect">
            <a:avLst/>
          </a:prstGeom>
        </p:spPr>
        <p:txBody>
          <a:bodyPr lIns="90000" tIns="0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fi-FI">
                <a:solidFill>
                  <a:srgbClr val="303030"/>
                </a:solidFill>
              </a:rPr>
              <a:t>14.12.2020–18.01.2022</a:t>
            </a:r>
            <a:endParaRPr lang="fi-FI" dirty="0">
              <a:solidFill>
                <a:srgbClr val="303030"/>
              </a:solidFill>
            </a:endParaRPr>
          </a:p>
        </p:txBody>
      </p:sp>
      <p:pic>
        <p:nvPicPr>
          <p:cNvPr id="17" name="Picture Placeholder 24">
            <a:extLst>
              <a:ext uri="{FF2B5EF4-FFF2-40B4-BE49-F238E27FC236}">
                <a16:creationId xmlns:a16="http://schemas.microsoft.com/office/drawing/2014/main" id="{B6747A57-6FA4-0E46-B932-64F750329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06" y="1713600"/>
            <a:ext cx="3049200" cy="1713600"/>
          </a:xfrm>
          <a:prstGeom prst="rect">
            <a:avLst/>
          </a:prstGeom>
        </p:spPr>
      </p:pic>
      <p:pic>
        <p:nvPicPr>
          <p:cNvPr id="13" name="Picture Placeholder 26" descr="Valokuvakollaasi THL:n tutkimustyöstä">
            <a:extLst>
              <a:ext uri="{FF2B5EF4-FFF2-40B4-BE49-F238E27FC236}">
                <a16:creationId xmlns:a16="http://schemas.microsoft.com/office/drawing/2014/main" id="{129B7C40-F36B-D243-972A-0DD9BD256CD8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9200" y="0"/>
            <a:ext cx="3049200" cy="1713600"/>
          </a:xfrm>
          <a:prstGeom prst="rect">
            <a:avLst/>
          </a:prstGeom>
        </p:spPr>
      </p:pic>
      <p:pic>
        <p:nvPicPr>
          <p:cNvPr id="14" name="Picture Placeholder 22">
            <a:extLst>
              <a:ext uri="{FF2B5EF4-FFF2-40B4-BE49-F238E27FC236}">
                <a16:creationId xmlns:a16="http://schemas.microsoft.com/office/drawing/2014/main" id="{5D86BEE0-10F8-6947-BB77-5E096F12B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9200" y="1713600"/>
            <a:ext cx="3049200" cy="1713600"/>
          </a:xfrm>
          <a:prstGeom prst="rect">
            <a:avLst/>
          </a:prstGeom>
        </p:spPr>
      </p:pic>
      <p:grpSp>
        <p:nvGrpSpPr>
          <p:cNvPr id="22" name="Group 17" descr="THL:n logo">
            <a:extLst>
              <a:ext uri="{FF2B5EF4-FFF2-40B4-BE49-F238E27FC236}">
                <a16:creationId xmlns:a16="http://schemas.microsoft.com/office/drawing/2014/main" id="{64D6A81C-C30B-40FE-BECC-FE10CBC27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04157" y="519848"/>
            <a:ext cx="1896143" cy="677099"/>
            <a:chOff x="2633663" y="2192338"/>
            <a:chExt cx="6926262" cy="2473325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4ECAF118-777D-4C53-BAD2-89144D130812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743575" y="2598738"/>
              <a:ext cx="985838" cy="1857375"/>
            </a:xfrm>
            <a:custGeom>
              <a:avLst/>
              <a:gdLst>
                <a:gd name="T0" fmla="*/ 1818 w 2733"/>
                <a:gd name="T1" fmla="*/ 2142 h 5151"/>
                <a:gd name="T2" fmla="*/ 2733 w 2733"/>
                <a:gd name="T3" fmla="*/ 2142 h 5151"/>
                <a:gd name="T4" fmla="*/ 2733 w 2733"/>
                <a:gd name="T5" fmla="*/ 1087 h 5151"/>
                <a:gd name="T6" fmla="*/ 1816 w 2733"/>
                <a:gd name="T7" fmla="*/ 1087 h 5151"/>
                <a:gd name="T8" fmla="*/ 1816 w 2733"/>
                <a:gd name="T9" fmla="*/ 520 h 5151"/>
                <a:gd name="T10" fmla="*/ 1296 w 2733"/>
                <a:gd name="T11" fmla="*/ 0 h 5151"/>
                <a:gd name="T12" fmla="*/ 523 w 2733"/>
                <a:gd name="T13" fmla="*/ 0 h 5151"/>
                <a:gd name="T14" fmla="*/ 523 w 2733"/>
                <a:gd name="T15" fmla="*/ 1087 h 5151"/>
                <a:gd name="T16" fmla="*/ 0 w 2733"/>
                <a:gd name="T17" fmla="*/ 1087 h 5151"/>
                <a:gd name="T18" fmla="*/ 0 w 2733"/>
                <a:gd name="T19" fmla="*/ 2142 h 5151"/>
                <a:gd name="T20" fmla="*/ 523 w 2733"/>
                <a:gd name="T21" fmla="*/ 2142 h 5151"/>
                <a:gd name="T22" fmla="*/ 523 w 2733"/>
                <a:gd name="T23" fmla="*/ 3627 h 5151"/>
                <a:gd name="T24" fmla="*/ 2359 w 2733"/>
                <a:gd name="T25" fmla="*/ 5151 h 5151"/>
                <a:gd name="T26" fmla="*/ 2733 w 2733"/>
                <a:gd name="T27" fmla="*/ 5128 h 5151"/>
                <a:gd name="T28" fmla="*/ 2733 w 2733"/>
                <a:gd name="T29" fmla="*/ 3955 h 5151"/>
                <a:gd name="T30" fmla="*/ 2550 w 2733"/>
                <a:gd name="T31" fmla="*/ 3963 h 5151"/>
                <a:gd name="T32" fmla="*/ 1818 w 2733"/>
                <a:gd name="T33" fmla="*/ 3447 h 5151"/>
                <a:gd name="T34" fmla="*/ 1818 w 2733"/>
                <a:gd name="T35" fmla="*/ 2142 h 5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33" h="5151">
                  <a:moveTo>
                    <a:pt x="1818" y="2142"/>
                  </a:moveTo>
                  <a:lnTo>
                    <a:pt x="2733" y="2142"/>
                  </a:lnTo>
                  <a:lnTo>
                    <a:pt x="2733" y="1087"/>
                  </a:lnTo>
                  <a:lnTo>
                    <a:pt x="1816" y="1087"/>
                  </a:lnTo>
                  <a:lnTo>
                    <a:pt x="1816" y="520"/>
                  </a:lnTo>
                  <a:cubicBezTo>
                    <a:pt x="1816" y="520"/>
                    <a:pt x="1816" y="0"/>
                    <a:pt x="1296" y="0"/>
                  </a:cubicBezTo>
                  <a:lnTo>
                    <a:pt x="523" y="0"/>
                  </a:lnTo>
                  <a:lnTo>
                    <a:pt x="523" y="1087"/>
                  </a:lnTo>
                  <a:lnTo>
                    <a:pt x="0" y="1087"/>
                  </a:lnTo>
                  <a:lnTo>
                    <a:pt x="0" y="2142"/>
                  </a:lnTo>
                  <a:lnTo>
                    <a:pt x="523" y="2142"/>
                  </a:lnTo>
                  <a:lnTo>
                    <a:pt x="523" y="3627"/>
                  </a:lnTo>
                  <a:cubicBezTo>
                    <a:pt x="523" y="4980"/>
                    <a:pt x="1706" y="5151"/>
                    <a:pt x="2359" y="5151"/>
                  </a:cubicBezTo>
                  <a:cubicBezTo>
                    <a:pt x="2582" y="5151"/>
                    <a:pt x="2733" y="5128"/>
                    <a:pt x="2733" y="5128"/>
                  </a:cubicBezTo>
                  <a:lnTo>
                    <a:pt x="2733" y="3955"/>
                  </a:lnTo>
                  <a:cubicBezTo>
                    <a:pt x="2733" y="3955"/>
                    <a:pt x="2661" y="3963"/>
                    <a:pt x="2550" y="3963"/>
                  </a:cubicBezTo>
                  <a:cubicBezTo>
                    <a:pt x="2287" y="3963"/>
                    <a:pt x="1818" y="3901"/>
                    <a:pt x="1818" y="3447"/>
                  </a:cubicBezTo>
                  <a:lnTo>
                    <a:pt x="1818" y="214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3D663EC5-0453-484A-B3BE-6D683C53C07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7046913" y="2425700"/>
              <a:ext cx="1587500" cy="2016125"/>
            </a:xfrm>
            <a:custGeom>
              <a:avLst/>
              <a:gdLst>
                <a:gd name="T0" fmla="*/ 3299 w 4405"/>
                <a:gd name="T1" fmla="*/ 5589 h 5589"/>
                <a:gd name="T2" fmla="*/ 4405 w 4405"/>
                <a:gd name="T3" fmla="*/ 5589 h 5589"/>
                <a:gd name="T4" fmla="*/ 4405 w 4405"/>
                <a:gd name="T5" fmla="*/ 4456 h 5589"/>
                <a:gd name="T6" fmla="*/ 4405 w 4405"/>
                <a:gd name="T7" fmla="*/ 4456 h 5589"/>
                <a:gd name="T8" fmla="*/ 4201 w 4405"/>
                <a:gd name="T9" fmla="*/ 4456 h 5589"/>
                <a:gd name="T10" fmla="*/ 3928 w 4405"/>
                <a:gd name="T11" fmla="*/ 4183 h 5589"/>
                <a:gd name="T12" fmla="*/ 3928 w 4405"/>
                <a:gd name="T13" fmla="*/ 2976 h 5589"/>
                <a:gd name="T14" fmla="*/ 2539 w 4405"/>
                <a:gd name="T15" fmla="*/ 1470 h 5589"/>
                <a:gd name="T16" fmla="*/ 1293 w 4405"/>
                <a:gd name="T17" fmla="*/ 2106 h 5589"/>
                <a:gd name="T18" fmla="*/ 1294 w 4405"/>
                <a:gd name="T19" fmla="*/ 520 h 5589"/>
                <a:gd name="T20" fmla="*/ 773 w 4405"/>
                <a:gd name="T21" fmla="*/ 0 h 5589"/>
                <a:gd name="T22" fmla="*/ 0 w 4405"/>
                <a:gd name="T23" fmla="*/ 0 h 5589"/>
                <a:gd name="T24" fmla="*/ 0 w 4405"/>
                <a:gd name="T25" fmla="*/ 3305 h 5589"/>
                <a:gd name="T26" fmla="*/ 0 w 4405"/>
                <a:gd name="T27" fmla="*/ 5589 h 5589"/>
                <a:gd name="T28" fmla="*/ 1290 w 4405"/>
                <a:gd name="T29" fmla="*/ 5589 h 5589"/>
                <a:gd name="T30" fmla="*/ 1290 w 4405"/>
                <a:gd name="T31" fmla="*/ 3807 h 5589"/>
                <a:gd name="T32" fmla="*/ 1362 w 4405"/>
                <a:gd name="T33" fmla="*/ 3291 h 5589"/>
                <a:gd name="T34" fmla="*/ 2181 w 4405"/>
                <a:gd name="T35" fmla="*/ 2697 h 5589"/>
                <a:gd name="T36" fmla="*/ 2635 w 4405"/>
                <a:gd name="T37" fmla="*/ 3229 h 5589"/>
                <a:gd name="T38" fmla="*/ 2635 w 4405"/>
                <a:gd name="T39" fmla="*/ 4937 h 5589"/>
                <a:gd name="T40" fmla="*/ 3299 w 4405"/>
                <a:gd name="T41" fmla="*/ 5589 h 5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05" h="5589">
                  <a:moveTo>
                    <a:pt x="3299" y="5589"/>
                  </a:moveTo>
                  <a:lnTo>
                    <a:pt x="4405" y="5589"/>
                  </a:lnTo>
                  <a:lnTo>
                    <a:pt x="4405" y="4456"/>
                  </a:lnTo>
                  <a:lnTo>
                    <a:pt x="4405" y="4456"/>
                  </a:lnTo>
                  <a:lnTo>
                    <a:pt x="4201" y="4456"/>
                  </a:lnTo>
                  <a:cubicBezTo>
                    <a:pt x="3928" y="4456"/>
                    <a:pt x="3928" y="4183"/>
                    <a:pt x="3928" y="4183"/>
                  </a:cubicBezTo>
                  <a:lnTo>
                    <a:pt x="3928" y="2976"/>
                  </a:lnTo>
                  <a:cubicBezTo>
                    <a:pt x="3927" y="1845"/>
                    <a:pt x="3366" y="1470"/>
                    <a:pt x="2539" y="1470"/>
                  </a:cubicBezTo>
                  <a:cubicBezTo>
                    <a:pt x="2001" y="1470"/>
                    <a:pt x="1525" y="1710"/>
                    <a:pt x="1293" y="2106"/>
                  </a:cubicBezTo>
                  <a:lnTo>
                    <a:pt x="1294" y="520"/>
                  </a:lnTo>
                  <a:cubicBezTo>
                    <a:pt x="1294" y="520"/>
                    <a:pt x="1294" y="0"/>
                    <a:pt x="773" y="0"/>
                  </a:cubicBezTo>
                  <a:lnTo>
                    <a:pt x="0" y="0"/>
                  </a:lnTo>
                  <a:lnTo>
                    <a:pt x="0" y="3305"/>
                  </a:lnTo>
                  <a:lnTo>
                    <a:pt x="0" y="5589"/>
                  </a:lnTo>
                  <a:lnTo>
                    <a:pt x="1290" y="5589"/>
                  </a:lnTo>
                  <a:lnTo>
                    <a:pt x="1290" y="3807"/>
                  </a:lnTo>
                  <a:cubicBezTo>
                    <a:pt x="1290" y="3619"/>
                    <a:pt x="1306" y="3448"/>
                    <a:pt x="1362" y="3291"/>
                  </a:cubicBezTo>
                  <a:cubicBezTo>
                    <a:pt x="1481" y="2940"/>
                    <a:pt x="1760" y="2697"/>
                    <a:pt x="2181" y="2697"/>
                  </a:cubicBezTo>
                  <a:cubicBezTo>
                    <a:pt x="2484" y="2697"/>
                    <a:pt x="2635" y="2854"/>
                    <a:pt x="2635" y="3229"/>
                  </a:cubicBezTo>
                  <a:lnTo>
                    <a:pt x="2635" y="4937"/>
                  </a:lnTo>
                  <a:cubicBezTo>
                    <a:pt x="2635" y="5336"/>
                    <a:pt x="2893" y="5589"/>
                    <a:pt x="3299" y="5589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17008E42-981F-4E73-80F2-F75E2BB3607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921750" y="2598738"/>
              <a:ext cx="638175" cy="1843088"/>
            </a:xfrm>
            <a:custGeom>
              <a:avLst/>
              <a:gdLst>
                <a:gd name="T0" fmla="*/ 1771 w 1771"/>
                <a:gd name="T1" fmla="*/ 5112 h 5112"/>
                <a:gd name="T2" fmla="*/ 1771 w 1771"/>
                <a:gd name="T3" fmla="*/ 3979 h 5112"/>
                <a:gd name="T4" fmla="*/ 1566 w 1771"/>
                <a:gd name="T5" fmla="*/ 3979 h 5112"/>
                <a:gd name="T6" fmla="*/ 1293 w 1771"/>
                <a:gd name="T7" fmla="*/ 3706 h 5112"/>
                <a:gd name="T8" fmla="*/ 1293 w 1771"/>
                <a:gd name="T9" fmla="*/ 520 h 5112"/>
                <a:gd name="T10" fmla="*/ 773 w 1771"/>
                <a:gd name="T11" fmla="*/ 0 h 5112"/>
                <a:gd name="T12" fmla="*/ 0 w 1771"/>
                <a:gd name="T13" fmla="*/ 0 h 5112"/>
                <a:gd name="T14" fmla="*/ 0 w 1771"/>
                <a:gd name="T15" fmla="*/ 4460 h 5112"/>
                <a:gd name="T16" fmla="*/ 664 w 1771"/>
                <a:gd name="T17" fmla="*/ 5112 h 5112"/>
                <a:gd name="T18" fmla="*/ 1771 w 1771"/>
                <a:gd name="T19" fmla="*/ 5112 h 5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1" h="5112">
                  <a:moveTo>
                    <a:pt x="1771" y="5112"/>
                  </a:moveTo>
                  <a:lnTo>
                    <a:pt x="1771" y="3979"/>
                  </a:lnTo>
                  <a:lnTo>
                    <a:pt x="1566" y="3979"/>
                  </a:lnTo>
                  <a:cubicBezTo>
                    <a:pt x="1293" y="3979"/>
                    <a:pt x="1293" y="3706"/>
                    <a:pt x="1293" y="3706"/>
                  </a:cubicBezTo>
                  <a:lnTo>
                    <a:pt x="1293" y="520"/>
                  </a:lnTo>
                  <a:cubicBezTo>
                    <a:pt x="1293" y="520"/>
                    <a:pt x="1293" y="0"/>
                    <a:pt x="773" y="0"/>
                  </a:cubicBezTo>
                  <a:lnTo>
                    <a:pt x="0" y="0"/>
                  </a:lnTo>
                  <a:lnTo>
                    <a:pt x="0" y="4460"/>
                  </a:lnTo>
                  <a:cubicBezTo>
                    <a:pt x="0" y="4859"/>
                    <a:pt x="259" y="5112"/>
                    <a:pt x="664" y="5112"/>
                  </a:cubicBezTo>
                  <a:lnTo>
                    <a:pt x="1771" y="51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27" name="Oval 8">
              <a:extLst>
                <a:ext uri="{FF2B5EF4-FFF2-40B4-BE49-F238E27FC236}">
                  <a16:creationId xmlns:a16="http://schemas.microsoft.com/office/drawing/2014/main" id="{C9135A5B-549B-49D5-AB03-C53089D90F0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633663" y="2192338"/>
              <a:ext cx="2471738" cy="2473325"/>
            </a:xfrm>
            <a:prstGeom prst="ellipse">
              <a:avLst/>
            </a:prstGeom>
            <a:solidFill>
              <a:srgbClr val="78C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AE51EE85-F28D-4371-A8E0-E13C7D5042E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3971925" y="2928938"/>
              <a:ext cx="849313" cy="601663"/>
            </a:xfrm>
            <a:custGeom>
              <a:avLst/>
              <a:gdLst>
                <a:gd name="T0" fmla="*/ 0 w 2357"/>
                <a:gd name="T1" fmla="*/ 1295 h 1670"/>
                <a:gd name="T2" fmla="*/ 1113 w 2357"/>
                <a:gd name="T3" fmla="*/ 198 h 1670"/>
                <a:gd name="T4" fmla="*/ 2357 w 2357"/>
                <a:gd name="T5" fmla="*/ 530 h 1670"/>
                <a:gd name="T6" fmla="*/ 1545 w 2357"/>
                <a:gd name="T7" fmla="*/ 1529 h 1670"/>
                <a:gd name="T8" fmla="*/ 0 w 2357"/>
                <a:gd name="T9" fmla="*/ 1295 h 1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7" h="1670">
                  <a:moveTo>
                    <a:pt x="0" y="1295"/>
                  </a:moveTo>
                  <a:cubicBezTo>
                    <a:pt x="317" y="719"/>
                    <a:pt x="689" y="336"/>
                    <a:pt x="1113" y="198"/>
                  </a:cubicBezTo>
                  <a:cubicBezTo>
                    <a:pt x="1721" y="0"/>
                    <a:pt x="2073" y="377"/>
                    <a:pt x="2357" y="530"/>
                  </a:cubicBezTo>
                  <a:cubicBezTo>
                    <a:pt x="2217" y="820"/>
                    <a:pt x="2151" y="1331"/>
                    <a:pt x="1545" y="1529"/>
                  </a:cubicBezTo>
                  <a:cubicBezTo>
                    <a:pt x="1111" y="1670"/>
                    <a:pt x="595" y="1573"/>
                    <a:pt x="0" y="12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41E45731-52EA-4DD4-A4B1-14658F64780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3617913" y="2427288"/>
              <a:ext cx="503238" cy="893763"/>
            </a:xfrm>
            <a:custGeom>
              <a:avLst/>
              <a:gdLst>
                <a:gd name="T0" fmla="*/ 0 w 1399"/>
                <a:gd name="T1" fmla="*/ 1081 h 2477"/>
                <a:gd name="T2" fmla="*/ 700 w 1399"/>
                <a:gd name="T3" fmla="*/ 0 h 2477"/>
                <a:gd name="T4" fmla="*/ 1399 w 1399"/>
                <a:gd name="T5" fmla="*/ 1081 h 2477"/>
                <a:gd name="T6" fmla="*/ 700 w 1399"/>
                <a:gd name="T7" fmla="*/ 2477 h 2477"/>
                <a:gd name="T8" fmla="*/ 0 w 1399"/>
                <a:gd name="T9" fmla="*/ 1081 h 2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9" h="2477">
                  <a:moveTo>
                    <a:pt x="0" y="1081"/>
                  </a:moveTo>
                  <a:cubicBezTo>
                    <a:pt x="0" y="443"/>
                    <a:pt x="467" y="222"/>
                    <a:pt x="700" y="0"/>
                  </a:cubicBezTo>
                  <a:cubicBezTo>
                    <a:pt x="932" y="223"/>
                    <a:pt x="1399" y="440"/>
                    <a:pt x="1399" y="1081"/>
                  </a:cubicBezTo>
                  <a:cubicBezTo>
                    <a:pt x="1399" y="1525"/>
                    <a:pt x="1150" y="1998"/>
                    <a:pt x="700" y="2477"/>
                  </a:cubicBezTo>
                  <a:cubicBezTo>
                    <a:pt x="251" y="1998"/>
                    <a:pt x="0" y="1536"/>
                    <a:pt x="0" y="1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BED394E4-4F3C-4A35-8026-159AF36F52C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917825" y="2928938"/>
              <a:ext cx="849313" cy="601663"/>
            </a:xfrm>
            <a:custGeom>
              <a:avLst/>
              <a:gdLst>
                <a:gd name="T0" fmla="*/ 2357 w 2357"/>
                <a:gd name="T1" fmla="*/ 1294 h 1669"/>
                <a:gd name="T2" fmla="*/ 812 w 2357"/>
                <a:gd name="T3" fmla="*/ 1528 h 1669"/>
                <a:gd name="T4" fmla="*/ 0 w 2357"/>
                <a:gd name="T5" fmla="*/ 529 h 1669"/>
                <a:gd name="T6" fmla="*/ 1245 w 2357"/>
                <a:gd name="T7" fmla="*/ 197 h 1669"/>
                <a:gd name="T8" fmla="*/ 2357 w 2357"/>
                <a:gd name="T9" fmla="*/ 1294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7" h="1669">
                  <a:moveTo>
                    <a:pt x="2357" y="1294"/>
                  </a:moveTo>
                  <a:cubicBezTo>
                    <a:pt x="1762" y="1572"/>
                    <a:pt x="1246" y="1669"/>
                    <a:pt x="812" y="1528"/>
                  </a:cubicBezTo>
                  <a:cubicBezTo>
                    <a:pt x="206" y="1331"/>
                    <a:pt x="140" y="819"/>
                    <a:pt x="0" y="529"/>
                  </a:cubicBezTo>
                  <a:cubicBezTo>
                    <a:pt x="284" y="376"/>
                    <a:pt x="636" y="0"/>
                    <a:pt x="1245" y="197"/>
                  </a:cubicBezTo>
                  <a:cubicBezTo>
                    <a:pt x="1668" y="335"/>
                    <a:pt x="2040" y="718"/>
                    <a:pt x="2357" y="12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E3BA7083-CD0D-4AB7-87B3-4C19942A0C7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3171825" y="3516313"/>
              <a:ext cx="663575" cy="742950"/>
            </a:xfrm>
            <a:custGeom>
              <a:avLst/>
              <a:gdLst>
                <a:gd name="T0" fmla="*/ 1762 w 1844"/>
                <a:gd name="T1" fmla="*/ 0 h 2059"/>
                <a:gd name="T2" fmla="*/ 1507 w 1844"/>
                <a:gd name="T3" fmla="*/ 1541 h 2059"/>
                <a:gd name="T4" fmla="*/ 305 w 1844"/>
                <a:gd name="T5" fmla="*/ 2004 h 2059"/>
                <a:gd name="T6" fmla="*/ 375 w 1844"/>
                <a:gd name="T7" fmla="*/ 719 h 2059"/>
                <a:gd name="T8" fmla="*/ 1762 w 1844"/>
                <a:gd name="T9" fmla="*/ 0 h 2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059">
                  <a:moveTo>
                    <a:pt x="1762" y="0"/>
                  </a:moveTo>
                  <a:cubicBezTo>
                    <a:pt x="1844" y="652"/>
                    <a:pt x="1768" y="1181"/>
                    <a:pt x="1507" y="1541"/>
                  </a:cubicBezTo>
                  <a:cubicBezTo>
                    <a:pt x="1130" y="2059"/>
                    <a:pt x="625" y="1961"/>
                    <a:pt x="305" y="2004"/>
                  </a:cubicBezTo>
                  <a:cubicBezTo>
                    <a:pt x="248" y="1687"/>
                    <a:pt x="0" y="1235"/>
                    <a:pt x="375" y="719"/>
                  </a:cubicBezTo>
                  <a:cubicBezTo>
                    <a:pt x="643" y="349"/>
                    <a:pt x="1117" y="124"/>
                    <a:pt x="1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C2A10138-9146-4C2F-B7AD-68F3CB73247E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3903663" y="3516313"/>
              <a:ext cx="663575" cy="742950"/>
            </a:xfrm>
            <a:custGeom>
              <a:avLst/>
              <a:gdLst>
                <a:gd name="T0" fmla="*/ 1537 w 1843"/>
                <a:gd name="T1" fmla="*/ 2004 h 2057"/>
                <a:gd name="T2" fmla="*/ 335 w 1843"/>
                <a:gd name="T3" fmla="*/ 1541 h 2057"/>
                <a:gd name="T4" fmla="*/ 80 w 1843"/>
                <a:gd name="T5" fmla="*/ 0 h 2057"/>
                <a:gd name="T6" fmla="*/ 1467 w 1843"/>
                <a:gd name="T7" fmla="*/ 719 h 2057"/>
                <a:gd name="T8" fmla="*/ 1537 w 1843"/>
                <a:gd name="T9" fmla="*/ 2004 h 2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3" h="2057">
                  <a:moveTo>
                    <a:pt x="1537" y="2004"/>
                  </a:moveTo>
                  <a:cubicBezTo>
                    <a:pt x="1218" y="1961"/>
                    <a:pt x="710" y="2057"/>
                    <a:pt x="335" y="1541"/>
                  </a:cubicBezTo>
                  <a:cubicBezTo>
                    <a:pt x="67" y="1172"/>
                    <a:pt x="0" y="651"/>
                    <a:pt x="80" y="0"/>
                  </a:cubicBezTo>
                  <a:cubicBezTo>
                    <a:pt x="726" y="123"/>
                    <a:pt x="1205" y="359"/>
                    <a:pt x="1467" y="719"/>
                  </a:cubicBezTo>
                  <a:cubicBezTo>
                    <a:pt x="1843" y="1237"/>
                    <a:pt x="1594" y="1687"/>
                    <a:pt x="1537" y="20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</p:grpSp>
      <p:pic>
        <p:nvPicPr>
          <p:cNvPr id="33" name="Kuva 32">
            <a:extLst>
              <a:ext uri="{FF2B5EF4-FFF2-40B4-BE49-F238E27FC236}">
                <a16:creationId xmlns:a16="http://schemas.microsoft.com/office/drawing/2014/main" id="{B27ACDFD-A0DB-462E-A696-D186D7DA9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8400" y="0"/>
            <a:ext cx="6096807" cy="34272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32829A9-E781-4C2C-8EFE-F8C70C15B422}"/>
              </a:ext>
            </a:extLst>
          </p:cNvPr>
          <p:cNvSpPr txBox="1"/>
          <p:nvPr userDrawn="1"/>
        </p:nvSpPr>
        <p:spPr>
          <a:xfrm>
            <a:off x="3473150" y="6216351"/>
            <a:ext cx="525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>
                <a:solidFill>
                  <a:srgbClr val="303030"/>
                </a:solidFill>
              </a:rPr>
              <a:t>Terveyden</a:t>
            </a:r>
            <a:r>
              <a:rPr lang="en-GB" b="1" dirty="0">
                <a:solidFill>
                  <a:srgbClr val="303030"/>
                </a:solidFill>
              </a:rPr>
              <a:t> </a:t>
            </a:r>
            <a:r>
              <a:rPr lang="en-GB" b="1" dirty="0" err="1">
                <a:solidFill>
                  <a:srgbClr val="303030"/>
                </a:solidFill>
              </a:rPr>
              <a:t>ja</a:t>
            </a:r>
            <a:r>
              <a:rPr lang="en-GB" b="1" dirty="0">
                <a:solidFill>
                  <a:srgbClr val="303030"/>
                </a:solidFill>
              </a:rPr>
              <a:t> </a:t>
            </a:r>
            <a:r>
              <a:rPr lang="en-GB" b="1" dirty="0" err="1">
                <a:solidFill>
                  <a:srgbClr val="303030"/>
                </a:solidFill>
              </a:rPr>
              <a:t>hyvinvoinnin</a:t>
            </a:r>
            <a:r>
              <a:rPr lang="en-GB" b="1" dirty="0">
                <a:solidFill>
                  <a:srgbClr val="303030"/>
                </a:solidFill>
              </a:rPr>
              <a:t> </a:t>
            </a:r>
            <a:r>
              <a:rPr lang="en-GB" b="1" dirty="0" err="1">
                <a:solidFill>
                  <a:srgbClr val="303030"/>
                </a:solidFill>
              </a:rPr>
              <a:t>laitos</a:t>
            </a:r>
            <a:endParaRPr lang="fi-FI" b="1" dirty="0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978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92436-D6D4-4F9F-8B18-65173A967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‹#›</a:t>
            </a:fld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8" name="Tekstin paikkamerkki 2">
            <a:extLst>
              <a:ext uri="{FF2B5EF4-FFF2-40B4-BE49-F238E27FC236}">
                <a16:creationId xmlns:a16="http://schemas.microsoft.com/office/drawing/2014/main" id="{6D76770F-F7E4-48FB-85EE-4646FD2013BC}"/>
              </a:ext>
            </a:extLst>
          </p:cNvPr>
          <p:cNvSpPr txBox="1">
            <a:spLocks/>
          </p:cNvSpPr>
          <p:nvPr userDrawn="1"/>
        </p:nvSpPr>
        <p:spPr>
          <a:xfrm>
            <a:off x="0" y="3873616"/>
            <a:ext cx="12192000" cy="604800"/>
          </a:xfrm>
          <a:prstGeom prst="rect">
            <a:avLst/>
          </a:prstGeom>
          <a:ln>
            <a:noFill/>
          </a:ln>
        </p:spPr>
        <p:txBody>
          <a:bodyPr/>
          <a:lstStyle>
            <a:lvl1pPr marL="365125" indent="-3651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725" indent="-355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425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5713" indent="-2714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6688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fi-FI" sz="2000" dirty="0"/>
          </a:p>
        </p:txBody>
      </p:sp>
      <p:sp>
        <p:nvSpPr>
          <p:cNvPr id="11" name="Alatunnisteen paikkamerkki 4">
            <a:extLst>
              <a:ext uri="{FF2B5EF4-FFF2-40B4-BE49-F238E27FC236}">
                <a16:creationId xmlns:a16="http://schemas.microsoft.com/office/drawing/2014/main" id="{B80F38B0-26C7-4257-9CF1-D6B893BE3D7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  <a:ln>
            <a:noFill/>
          </a:ln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D65CA45D-A0FE-440E-A0D4-7996BB2BB3CB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>
            <a:lvl1pPr>
              <a:defRPr b="1"/>
            </a:lvl1pPr>
          </a:lstStyle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  <p:sp>
        <p:nvSpPr>
          <p:cNvPr id="18" name="Otsikko 5">
            <a:extLst>
              <a:ext uri="{FF2B5EF4-FFF2-40B4-BE49-F238E27FC236}">
                <a16:creationId xmlns:a16="http://schemas.microsoft.com/office/drawing/2014/main" id="{912B5D75-0D7C-4E80-B4FC-70B237A38D1A}"/>
              </a:ext>
            </a:extLst>
          </p:cNvPr>
          <p:cNvSpPr txBox="1">
            <a:spLocks/>
          </p:cNvSpPr>
          <p:nvPr userDrawn="1"/>
        </p:nvSpPr>
        <p:spPr>
          <a:xfrm>
            <a:off x="0" y="2132856"/>
            <a:ext cx="12192000" cy="977408"/>
          </a:xfrm>
          <a:prstGeom prst="rect">
            <a:avLst/>
          </a:prstGeom>
        </p:spPr>
        <p:txBody>
          <a:bodyPr vert="horz" lIns="0" tIns="36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0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i-FI" sz="3600" dirty="0"/>
          </a:p>
        </p:txBody>
      </p:sp>
      <p:sp>
        <p:nvSpPr>
          <p:cNvPr id="9" name="Tekstin paikkamerkki 2">
            <a:extLst>
              <a:ext uri="{FF2B5EF4-FFF2-40B4-BE49-F238E27FC236}">
                <a16:creationId xmlns:a16="http://schemas.microsoft.com/office/drawing/2014/main" id="{1224C5B4-47E1-47E2-B109-28F1C8F39679}"/>
              </a:ext>
            </a:extLst>
          </p:cNvPr>
          <p:cNvSpPr txBox="1">
            <a:spLocks/>
          </p:cNvSpPr>
          <p:nvPr userDrawn="1"/>
        </p:nvSpPr>
        <p:spPr>
          <a:xfrm>
            <a:off x="0" y="3189540"/>
            <a:ext cx="12192000" cy="604800"/>
          </a:xfrm>
          <a:prstGeom prst="rect">
            <a:avLst/>
          </a:prstGeom>
        </p:spPr>
        <p:txBody>
          <a:bodyPr/>
          <a:lstStyle>
            <a:lvl1pPr marL="365125" indent="-3651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725" indent="-355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425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5713" indent="-2714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6688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i-FI" sz="2000" b="1" dirty="0">
                <a:solidFill>
                  <a:srgbClr val="0066FF"/>
                </a:solidFill>
              </a:rPr>
              <a:t>Tilannekuva viikoittain (14.12.2020–17.01.2022)</a:t>
            </a:r>
          </a:p>
        </p:txBody>
      </p:sp>
    </p:spTree>
    <p:extLst>
      <p:ext uri="{BB962C8B-B14F-4D97-AF65-F5344CB8AC3E}">
        <p14:creationId xmlns:p14="http://schemas.microsoft.com/office/powerpoint/2010/main" val="2941695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F3938F-2A79-734F-B23C-610FE38D135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9998" y="1794058"/>
            <a:ext cx="10753200" cy="46800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Lisää</a:t>
            </a:r>
            <a:r>
              <a:rPr lang="en-US" dirty="0"/>
              <a:t> </a:t>
            </a:r>
            <a:r>
              <a:rPr lang="en-US" dirty="0" err="1"/>
              <a:t>tekstiä</a:t>
            </a:r>
            <a:r>
              <a:rPr lang="en-US" dirty="0"/>
              <a:t> </a:t>
            </a:r>
            <a:r>
              <a:rPr lang="en-US" dirty="0" err="1"/>
              <a:t>napsauttamalla</a:t>
            </a:r>
            <a:endParaRPr lang="en-US" dirty="0"/>
          </a:p>
          <a:p>
            <a:pPr lvl="1"/>
            <a:r>
              <a:rPr lang="en-US" dirty="0" err="1"/>
              <a:t>Testitaso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Tekstitaso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Tekstitaso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Tekstitaso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D0A21-548C-4887-B974-19D53318119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‹#›</a:t>
            </a:fld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66426B-9AB4-462E-88BF-9B0A0E13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7" name="Alatunnisteen paikkamerkki 4">
            <a:extLst>
              <a:ext uri="{FF2B5EF4-FFF2-40B4-BE49-F238E27FC236}">
                <a16:creationId xmlns:a16="http://schemas.microsoft.com/office/drawing/2014/main" id="{AD3835FC-E2B1-4D27-8D90-527562B72A1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  <a:ln>
            <a:noFill/>
          </a:ln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AFDD1EBC-565B-46F4-B92D-B94872F3EF4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>
            <a:lvl1pPr>
              <a:defRPr b="1"/>
            </a:lvl1pPr>
          </a:lstStyle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382755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ja sisältö - harmaa tau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CD88E26-25B9-4E4B-B5A0-7110BEA768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2CC271-BBF5-3F46-90AE-792A663E0CFB}" type="slidenum">
              <a:rPr lang="en-GB">
                <a:solidFill>
                  <a:srgbClr val="303030"/>
                </a:solidFill>
              </a:rPr>
              <a:pPr/>
              <a:t>‹#›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B4D66443-17FE-4683-8FE6-739ECF6CB3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-168696" y="1794058"/>
            <a:ext cx="12601400" cy="46800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Lisää</a:t>
            </a:r>
            <a:r>
              <a:rPr lang="en-US" dirty="0"/>
              <a:t> </a:t>
            </a:r>
            <a:r>
              <a:rPr lang="en-US" dirty="0" err="1"/>
              <a:t>tekstiä</a:t>
            </a:r>
            <a:r>
              <a:rPr lang="en-US" dirty="0"/>
              <a:t> </a:t>
            </a:r>
            <a:r>
              <a:rPr lang="en-US" dirty="0" err="1"/>
              <a:t>napsauttamalla</a:t>
            </a:r>
            <a:endParaRPr lang="en-US" dirty="0"/>
          </a:p>
          <a:p>
            <a:pPr lvl="1"/>
            <a:r>
              <a:rPr lang="en-US" dirty="0" err="1"/>
              <a:t>Testitaso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Tekstitaso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Tekstitaso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Tekstitaso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20" name="Title 5">
            <a:extLst>
              <a:ext uri="{FF2B5EF4-FFF2-40B4-BE49-F238E27FC236}">
                <a16:creationId xmlns:a16="http://schemas.microsoft.com/office/drawing/2014/main" id="{78CFDDA1-650F-4B23-AC40-AB95596D2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332656"/>
            <a:ext cx="10753200" cy="11863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7" name="Alatunnisteen paikkamerkki 4">
            <a:extLst>
              <a:ext uri="{FF2B5EF4-FFF2-40B4-BE49-F238E27FC236}">
                <a16:creationId xmlns:a16="http://schemas.microsoft.com/office/drawing/2014/main" id="{8ABD2F30-2361-4D5C-B0B6-BAE7646D8A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  <a:ln>
            <a:noFill/>
          </a:ln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B502DC8F-3566-42CB-885B-06B5447F3BE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>
            <a:lvl1pPr>
              <a:defRPr b="1"/>
            </a:lvl1pPr>
          </a:lstStyle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3859492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ja 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181A8-BD3B-1B4E-A475-43EC2E1EB3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998" y="180000"/>
            <a:ext cx="10753200" cy="1188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/>
              <a:t>Lisää</a:t>
            </a:r>
            <a:r>
              <a:rPr lang="en-GB" dirty="0"/>
              <a:t> </a:t>
            </a:r>
            <a:r>
              <a:rPr lang="en-GB" dirty="0" err="1"/>
              <a:t>otsikko</a:t>
            </a:r>
            <a:r>
              <a:rPr lang="en-GB" dirty="0"/>
              <a:t> </a:t>
            </a:r>
            <a:r>
              <a:rPr lang="en-GB" dirty="0" err="1"/>
              <a:t>napsauttamalla</a:t>
            </a:r>
            <a:endParaRPr lang="fi-FI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F3938F-2A79-734F-B23C-610FE38D135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20724" y="1476000"/>
            <a:ext cx="5256000" cy="46800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Lisää</a:t>
            </a:r>
            <a:r>
              <a:rPr lang="en-US" dirty="0"/>
              <a:t> </a:t>
            </a:r>
            <a:r>
              <a:rPr lang="en-US" dirty="0" err="1"/>
              <a:t>tekstiä</a:t>
            </a:r>
            <a:r>
              <a:rPr lang="en-US" dirty="0"/>
              <a:t> </a:t>
            </a:r>
            <a:r>
              <a:rPr lang="en-US" dirty="0" err="1"/>
              <a:t>napsauttamalla</a:t>
            </a:r>
            <a:endParaRPr lang="en-US" dirty="0"/>
          </a:p>
          <a:p>
            <a:pPr lvl="1"/>
            <a:r>
              <a:rPr lang="en-US" dirty="0" err="1"/>
              <a:t>Testitaso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Tekstitaso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Tekstitaso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Tekstitaso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56B34CFB-7144-404C-9943-76A3DA1FFAF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17198" y="1476000"/>
            <a:ext cx="5256000" cy="46800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Lisää</a:t>
            </a:r>
            <a:r>
              <a:rPr lang="en-US" dirty="0"/>
              <a:t> </a:t>
            </a:r>
            <a:r>
              <a:rPr lang="en-US" dirty="0" err="1"/>
              <a:t>tekstiä</a:t>
            </a:r>
            <a:r>
              <a:rPr lang="en-US" dirty="0"/>
              <a:t> </a:t>
            </a:r>
            <a:r>
              <a:rPr lang="en-US" dirty="0" err="1"/>
              <a:t>napsauttamalla</a:t>
            </a:r>
            <a:endParaRPr lang="en-US" dirty="0"/>
          </a:p>
          <a:p>
            <a:pPr lvl="1"/>
            <a:r>
              <a:rPr lang="en-US" dirty="0" err="1"/>
              <a:t>Testitaso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Tekstitaso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Tekstitaso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Tekstitaso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9E45F09-AFAB-8B48-9837-96726DE637E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i-FI">
                <a:solidFill>
                  <a:srgbClr val="303030"/>
                </a:solidFill>
              </a:rPr>
              <a:t>14.12.2020–18.01.2022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0384C4E-A250-FC47-8062-FF31ECD2542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>
                <a:solidFill>
                  <a:srgbClr val="303030"/>
                </a:solidFill>
              </a:rPr>
              <a:t>Tilannekuvakyselyt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CD88E26-25B9-4E4B-B5A0-7110BEA768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2CC271-BBF5-3F46-90AE-792A663E0CFB}" type="slidenum">
              <a:rPr lang="en-GB">
                <a:solidFill>
                  <a:srgbClr val="303030"/>
                </a:solidFill>
              </a:rPr>
              <a:pPr/>
              <a:t>‹#›</a:t>
            </a:fld>
            <a:endParaRPr lang="en-GB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124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ja kaksi sisältökohdetta - harmaa tau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uva 3">
            <a:extLst>
              <a:ext uri="{FF2B5EF4-FFF2-40B4-BE49-F238E27FC236}">
                <a16:creationId xmlns:a16="http://schemas.microsoft.com/office/drawing/2014/main" id="{8F564523-C3CA-4652-9789-03A0F16FE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5442"/>
          <a:stretch/>
        </p:blipFill>
        <p:spPr>
          <a:xfrm>
            <a:off x="504" y="283"/>
            <a:ext cx="12190992" cy="64842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A181A8-BD3B-1B4E-A475-43EC2E1EB3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998" y="180000"/>
            <a:ext cx="10753200" cy="1188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/>
              <a:t>Lisää</a:t>
            </a:r>
            <a:r>
              <a:rPr lang="en-GB" dirty="0"/>
              <a:t> </a:t>
            </a:r>
            <a:r>
              <a:rPr lang="en-GB" dirty="0" err="1"/>
              <a:t>otsikko</a:t>
            </a:r>
            <a:r>
              <a:rPr lang="en-GB" dirty="0"/>
              <a:t> </a:t>
            </a:r>
            <a:r>
              <a:rPr lang="en-GB" dirty="0" err="1"/>
              <a:t>napsauttamalla</a:t>
            </a:r>
            <a:endParaRPr lang="fi-FI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F3938F-2A79-734F-B23C-610FE38D135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20724" y="1476000"/>
            <a:ext cx="5256000" cy="46800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Lisää</a:t>
            </a:r>
            <a:r>
              <a:rPr lang="en-US" dirty="0"/>
              <a:t> </a:t>
            </a:r>
            <a:r>
              <a:rPr lang="en-US" dirty="0" err="1"/>
              <a:t>tekstiä</a:t>
            </a:r>
            <a:r>
              <a:rPr lang="en-US" dirty="0"/>
              <a:t> </a:t>
            </a:r>
            <a:r>
              <a:rPr lang="en-US" dirty="0" err="1"/>
              <a:t>napsauttamalla</a:t>
            </a:r>
            <a:endParaRPr lang="en-US" dirty="0"/>
          </a:p>
          <a:p>
            <a:pPr lvl="1"/>
            <a:r>
              <a:rPr lang="en-US" dirty="0" err="1"/>
              <a:t>Testitaso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Tekstitaso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Tekstitaso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Tekstitaso</a:t>
            </a:r>
            <a:r>
              <a:rPr lang="en-US" dirty="0"/>
              <a:t> 5</a:t>
            </a:r>
            <a:endParaRPr lang="en-GB" dirty="0"/>
          </a:p>
          <a:p>
            <a:pPr lvl="4"/>
            <a:endParaRPr lang="en-GB" dirty="0"/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56B34CFB-7144-404C-9943-76A3DA1FFAF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17198" y="1476000"/>
            <a:ext cx="5256000" cy="46800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Lisää</a:t>
            </a:r>
            <a:r>
              <a:rPr lang="en-US" dirty="0"/>
              <a:t> </a:t>
            </a:r>
            <a:r>
              <a:rPr lang="en-US" dirty="0" err="1"/>
              <a:t>tekstiä</a:t>
            </a:r>
            <a:r>
              <a:rPr lang="en-US" dirty="0"/>
              <a:t> </a:t>
            </a:r>
            <a:r>
              <a:rPr lang="en-US" dirty="0" err="1"/>
              <a:t>napsauttamalla</a:t>
            </a:r>
            <a:endParaRPr lang="en-US" dirty="0"/>
          </a:p>
          <a:p>
            <a:pPr lvl="1"/>
            <a:r>
              <a:rPr lang="en-US" dirty="0" err="1"/>
              <a:t>Testitaso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Tekstitaso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Tekstitaso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Tekstitaso</a:t>
            </a:r>
            <a:r>
              <a:rPr lang="en-US" dirty="0"/>
              <a:t> 5</a:t>
            </a:r>
            <a:endParaRPr lang="en-GB" dirty="0"/>
          </a:p>
          <a:p>
            <a:pPr lvl="4"/>
            <a:endParaRPr lang="en-GB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9E45F09-AFAB-8B48-9837-96726DE637E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i-FI">
                <a:solidFill>
                  <a:srgbClr val="303030"/>
                </a:solidFill>
              </a:rPr>
              <a:t>14.12.2020–18.01.2022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0384C4E-A250-FC47-8062-FF31ECD2542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>
                <a:solidFill>
                  <a:srgbClr val="303030"/>
                </a:solidFill>
              </a:rPr>
              <a:t>Tilannekuvakyselyt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CD88E26-25B9-4E4B-B5A0-7110BEA768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2CC271-BBF5-3F46-90AE-792A663E0CFB}" type="slidenum">
              <a:rPr lang="en-GB">
                <a:solidFill>
                  <a:srgbClr val="303030"/>
                </a:solidFill>
              </a:rPr>
              <a:pPr/>
              <a:t>‹#›</a:t>
            </a:fld>
            <a:endParaRPr lang="en-GB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269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ittelysivu esim. osastoesitte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B034028-560C-6F4C-99E6-6B3F96688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844800"/>
            <a:ext cx="6094798" cy="129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rgbClr val="FFFFFF"/>
              </a:solidFill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3D0572F-69C6-3941-B8A4-BB732F4851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495" y="4020574"/>
            <a:ext cx="5510611" cy="981635"/>
          </a:xfrm>
        </p:spPr>
        <p:txBody>
          <a:bodyPr lIns="90000" anchor="ctr">
            <a:noAutofit/>
          </a:bodyPr>
          <a:lstStyle>
            <a:lvl1pPr algn="ctr">
              <a:lnSpc>
                <a:spcPts val="28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 err="1"/>
              <a:t>Lisää</a:t>
            </a:r>
            <a:r>
              <a:rPr lang="en-GB" dirty="0"/>
              <a:t> </a:t>
            </a:r>
            <a:r>
              <a:rPr lang="en-GB" dirty="0" err="1"/>
              <a:t>otsikko</a:t>
            </a:r>
            <a:r>
              <a:rPr lang="en-GB" dirty="0"/>
              <a:t> </a:t>
            </a:r>
            <a:r>
              <a:rPr lang="en-GB" dirty="0" err="1"/>
              <a:t>napsauttamalla</a:t>
            </a:r>
            <a:endParaRPr lang="fi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781EB-E964-9142-B090-98055050A2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33565" y="235330"/>
            <a:ext cx="5563341" cy="4712449"/>
          </a:xfrm>
          <a:prstGeom prst="rect">
            <a:avLst/>
          </a:prstGeom>
        </p:spPr>
        <p:txBody>
          <a:bodyPr>
            <a:noAutofit/>
          </a:bodyPr>
          <a:lstStyle>
            <a:lvl1pPr marL="357188" indent="-357188">
              <a:spcBef>
                <a:spcPts val="1200"/>
              </a:spcBef>
              <a:buClrTx/>
              <a:defRPr sz="2200" spc="-30" baseline="0"/>
            </a:lvl1pPr>
            <a:lvl2pPr marL="715963" indent="-358775">
              <a:buClrTx/>
              <a:tabLst/>
              <a:defRPr sz="1800"/>
            </a:lvl2pPr>
            <a:lvl3pPr marL="985838" indent="-269875">
              <a:buClrTx/>
              <a:tabLst/>
              <a:defRPr sz="1800"/>
            </a:lvl3pPr>
            <a:lvl4pPr marL="1255713" indent="-269875">
              <a:buClrTx/>
              <a:tabLst/>
              <a:defRPr sz="1800"/>
            </a:lvl4pPr>
            <a:lvl5pPr marL="1435100" indent="-179388">
              <a:buClrTx/>
              <a:tabLst/>
              <a:defRPr sz="1800"/>
            </a:lvl5pPr>
          </a:lstStyle>
          <a:p>
            <a:pPr lvl="0"/>
            <a:r>
              <a:rPr lang="en-US" dirty="0" err="1"/>
              <a:t>Lisää</a:t>
            </a:r>
            <a:r>
              <a:rPr lang="en-US" dirty="0"/>
              <a:t> </a:t>
            </a:r>
            <a:r>
              <a:rPr lang="en-US" dirty="0" err="1"/>
              <a:t>tekstiä</a:t>
            </a:r>
            <a:r>
              <a:rPr lang="en-US" dirty="0"/>
              <a:t> </a:t>
            </a:r>
            <a:r>
              <a:rPr lang="en-US" dirty="0" err="1"/>
              <a:t>napsauttamalla</a:t>
            </a:r>
            <a:endParaRPr lang="en-US" dirty="0"/>
          </a:p>
          <a:p>
            <a:pPr lvl="1"/>
            <a:r>
              <a:rPr lang="en-US" dirty="0" err="1"/>
              <a:t>Testitaso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Tekstitaso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Tekstitaso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Tekstitaso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9FA01EDD-B184-0B41-80D1-F9E6DC809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8507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/>
              <a:t>Tuo kuva tähän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92C720-8BAD-2844-BFC6-35ADBFABEAF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i-FI">
                <a:solidFill>
                  <a:srgbClr val="303030"/>
                </a:solidFill>
              </a:rPr>
              <a:t>14.12.2020–18.01.2022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D5F75C1-C803-F744-BF64-CDC51C2419C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>
                <a:solidFill>
                  <a:srgbClr val="303030"/>
                </a:solidFill>
              </a:rPr>
              <a:t>Tilannekuvakyselyt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11D63-58EA-B342-B084-82A9CCCC32B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82CC271-BBF5-3F46-90AE-792A663E0CFB}" type="slidenum">
              <a:rPr lang="en-GB">
                <a:solidFill>
                  <a:srgbClr val="303030"/>
                </a:solidFill>
              </a:rPr>
              <a:pPr/>
              <a:t>‹#›</a:t>
            </a:fld>
            <a:endParaRPr lang="en-GB">
              <a:solidFill>
                <a:srgbClr val="30303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D11757-E046-CB48-9B02-979346550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5483"/>
          <a:stretch/>
        </p:blipFill>
        <p:spPr>
          <a:xfrm>
            <a:off x="0" y="5140800"/>
            <a:ext cx="12192000" cy="129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050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lehti vihreä - valmiit kuva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C7A070-3E16-F945-AF96-B16411F62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0" y="0"/>
            <a:ext cx="3048000" cy="3429000"/>
          </a:xfrm>
          <a:prstGeom prst="rect">
            <a:avLst/>
          </a:prstGeom>
        </p:spPr>
      </p:pic>
      <p:sp>
        <p:nvSpPr>
          <p:cNvPr id="12" name="Suorakulmio 11">
            <a:extLst>
              <a:ext uri="{FF2B5EF4-FFF2-40B4-BE49-F238E27FC236}">
                <a16:creationId xmlns:a16="http://schemas.microsoft.com/office/drawing/2014/main" id="{512669D1-FF57-472C-88EF-0715C7F32BF5}"/>
              </a:ext>
            </a:extLst>
          </p:cNvPr>
          <p:cNvSpPr/>
          <p:nvPr userDrawn="1"/>
        </p:nvSpPr>
        <p:spPr>
          <a:xfrm>
            <a:off x="1" y="3430800"/>
            <a:ext cx="12193200" cy="17095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rgbClr val="FFFFFF"/>
              </a:solidFill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3D0572F-69C6-3941-B8A4-BB732F4851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8400" y="3582341"/>
            <a:ext cx="9129600" cy="1446859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fi-FI" dirty="0"/>
              <a:t>Kirjoita väliotsikko tähän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3837B7AC-6E66-7742-95BD-D0D52508939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6369" y="900000"/>
            <a:ext cx="2373312" cy="234042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200"/>
            </a:lvl4pPr>
            <a:lvl5pPr marL="1828800" indent="0" algn="ctr">
              <a:buNone/>
              <a:defRPr sz="2200"/>
            </a:lvl5pPr>
          </a:lstStyle>
          <a:p>
            <a:pPr lvl="0"/>
            <a:r>
              <a:rPr lang="en-GB" dirty="0" err="1"/>
              <a:t>Tuo</a:t>
            </a:r>
            <a:r>
              <a:rPr lang="en-GB" dirty="0"/>
              <a:t> </a:t>
            </a:r>
            <a:r>
              <a:rPr lang="en-GB" dirty="0" err="1"/>
              <a:t>tähän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nosto</a:t>
            </a:r>
            <a:r>
              <a:rPr lang="en-GB" dirty="0"/>
              <a:t>/</a:t>
            </a:r>
            <a:r>
              <a:rPr lang="en-GB" dirty="0" err="1"/>
              <a:t>lainaus</a:t>
            </a:r>
            <a:r>
              <a:rPr lang="en-GB" dirty="0"/>
              <a:t> tai </a:t>
            </a:r>
            <a:r>
              <a:rPr lang="en-GB" dirty="0" err="1"/>
              <a:t>poista</a:t>
            </a:r>
            <a:r>
              <a:rPr lang="en-GB" dirty="0"/>
              <a:t> </a:t>
            </a:r>
            <a:r>
              <a:rPr lang="en-GB" dirty="0" err="1"/>
              <a:t>laatikko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lainausmerkit</a:t>
            </a:r>
            <a:endParaRPr lang="fi-FI" dirty="0"/>
          </a:p>
        </p:txBody>
      </p:sp>
      <p:pic>
        <p:nvPicPr>
          <p:cNvPr id="4" name="Kuva 3" descr="Kuvia erilaisista suomalaisista ulkoisemassa">
            <a:extLst>
              <a:ext uri="{FF2B5EF4-FFF2-40B4-BE49-F238E27FC236}">
                <a16:creationId xmlns:a16="http://schemas.microsoft.com/office/drawing/2014/main" id="{950FC17D-56E0-4E6E-80BD-129DFBDE08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9200" y="0"/>
            <a:ext cx="9149151" cy="34308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D5B1D24-37E0-494E-8C4C-BEADAC004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430800"/>
            <a:ext cx="3049200" cy="1710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36533D-65E8-8345-ABCA-B9B48C5C9126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fi-FI">
                <a:solidFill>
                  <a:srgbClr val="303030"/>
                </a:solidFill>
              </a:rPr>
              <a:t>14.12.2020–18.01.2022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5FA1F2B-F91A-A446-8163-99D5AFBF72C6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>
                <a:solidFill>
                  <a:srgbClr val="303030"/>
                </a:solidFill>
              </a:rPr>
              <a:t>Tilannekuvakyselyt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A3F8065-3F23-894C-A5E5-BF7CC33E1338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82CC271-BBF5-3F46-90AE-792A663E0CFB}" type="slidenum">
              <a:rPr lang="en-GB">
                <a:solidFill>
                  <a:srgbClr val="303030"/>
                </a:solidFill>
              </a:rPr>
              <a:pPr/>
              <a:t>‹#›</a:t>
            </a:fld>
            <a:endParaRPr lang="en-GB">
              <a:solidFill>
                <a:srgbClr val="30303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C90C250-FEB2-2646-95A8-D493DDAFB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5483"/>
          <a:stretch/>
        </p:blipFill>
        <p:spPr>
          <a:xfrm>
            <a:off x="0" y="5140800"/>
            <a:ext cx="12192000" cy="129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0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isällön paikkamerkki 5"/>
          <p:cNvSpPr>
            <a:spLocks noGrp="1"/>
          </p:cNvSpPr>
          <p:nvPr>
            <p:ph sz="quarter" idx="10"/>
          </p:nvPr>
        </p:nvSpPr>
        <p:spPr>
          <a:xfrm>
            <a:off x="666752" y="1634068"/>
            <a:ext cx="10915649" cy="40458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952" y="275167"/>
            <a:ext cx="10953448" cy="1143000"/>
          </a:xfrm>
          <a:prstGeom prst="rect">
            <a:avLst/>
          </a:prstGeom>
        </p:spPr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0221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lehti - tuo omat kuva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DFA579F-4234-EF4C-99D9-D00A5A929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0" y="0"/>
            <a:ext cx="3048000" cy="3429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459CBF1-7D29-974D-B4B9-09D2BA34E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5483"/>
          <a:stretch/>
        </p:blipFill>
        <p:spPr>
          <a:xfrm>
            <a:off x="0" y="5140800"/>
            <a:ext cx="12192000" cy="1294635"/>
          </a:xfrm>
          <a:prstGeom prst="rect">
            <a:avLst/>
          </a:prstGeom>
        </p:spPr>
      </p:pic>
      <p:sp>
        <p:nvSpPr>
          <p:cNvPr id="13" name="Suorakulmio 12">
            <a:extLst>
              <a:ext uri="{FF2B5EF4-FFF2-40B4-BE49-F238E27FC236}">
                <a16:creationId xmlns:a16="http://schemas.microsoft.com/office/drawing/2014/main" id="{3E103B4D-6356-4378-82DD-A60F1A420786}"/>
              </a:ext>
            </a:extLst>
          </p:cNvPr>
          <p:cNvSpPr/>
          <p:nvPr userDrawn="1"/>
        </p:nvSpPr>
        <p:spPr>
          <a:xfrm>
            <a:off x="1" y="3430800"/>
            <a:ext cx="12193200" cy="17095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rgbClr val="FFFFFF"/>
              </a:solidFill>
            </a:endParaRP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3837B7AC-6E66-7742-95BD-D0D52508939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6369" y="900000"/>
            <a:ext cx="2373312" cy="234042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200"/>
            </a:lvl4pPr>
            <a:lvl5pPr marL="1828800" indent="0" algn="ctr">
              <a:buNone/>
              <a:defRPr sz="2200"/>
            </a:lvl5pPr>
          </a:lstStyle>
          <a:p>
            <a:pPr lvl="0"/>
            <a:r>
              <a:rPr lang="en-GB" dirty="0" err="1"/>
              <a:t>Tuo</a:t>
            </a:r>
            <a:r>
              <a:rPr lang="en-GB" dirty="0"/>
              <a:t> </a:t>
            </a:r>
            <a:r>
              <a:rPr lang="en-GB" dirty="0" err="1"/>
              <a:t>tähän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nosto</a:t>
            </a:r>
            <a:r>
              <a:rPr lang="en-GB" dirty="0"/>
              <a:t>/</a:t>
            </a:r>
            <a:r>
              <a:rPr lang="en-GB" dirty="0" err="1"/>
              <a:t>lainaus</a:t>
            </a:r>
            <a:r>
              <a:rPr lang="en-GB" dirty="0"/>
              <a:t> tai </a:t>
            </a:r>
            <a:r>
              <a:rPr lang="en-GB" dirty="0" err="1"/>
              <a:t>poista</a:t>
            </a:r>
            <a:r>
              <a:rPr lang="en-GB" dirty="0"/>
              <a:t> </a:t>
            </a:r>
            <a:r>
              <a:rPr lang="en-GB" dirty="0" err="1"/>
              <a:t>laatikko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lainausmerkit</a:t>
            </a:r>
            <a:endParaRPr lang="fi-FI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926EE64-8D0C-7546-9B6B-4FEAD07DA16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049200" y="0"/>
            <a:ext cx="9134449" cy="34308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/>
              <a:t>Tuo kuva tähän</a:t>
            </a:r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223A2C9D-5ED1-AA44-998B-9E3CE388820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0" y="3430800"/>
            <a:ext cx="3049200" cy="1713600"/>
          </a:xfr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i-FI" dirty="0"/>
              <a:t>Tuo kuva tähän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36533D-65E8-8345-ABCA-B9B48C5C9126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fi-FI">
                <a:solidFill>
                  <a:srgbClr val="303030"/>
                </a:solidFill>
              </a:rPr>
              <a:t>14.12.2020–18.01.2022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5FA1F2B-F91A-A446-8163-99D5AFBF72C6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>
                <a:solidFill>
                  <a:srgbClr val="303030"/>
                </a:solidFill>
              </a:rPr>
              <a:t>Tilannekuvakyselyt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A3F8065-3F23-894C-A5E5-BF7CC33E1338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82CC271-BBF5-3F46-90AE-792A663E0CFB}" type="slidenum">
              <a:rPr lang="en-GB">
                <a:solidFill>
                  <a:srgbClr val="303030"/>
                </a:solidFill>
              </a:rPr>
              <a:pPr/>
              <a:t>‹#›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4" name="Title 9">
            <a:extLst>
              <a:ext uri="{FF2B5EF4-FFF2-40B4-BE49-F238E27FC236}">
                <a16:creationId xmlns:a16="http://schemas.microsoft.com/office/drawing/2014/main" id="{82208BB5-C0AD-42EA-8982-99B00B2CA2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8400" y="3582341"/>
            <a:ext cx="9129600" cy="1446859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fi-FI" dirty="0"/>
              <a:t>Kirjoita väliotsikko tähän</a:t>
            </a:r>
          </a:p>
        </p:txBody>
      </p:sp>
    </p:spTree>
    <p:extLst>
      <p:ext uri="{BB962C8B-B14F-4D97-AF65-F5344CB8AC3E}">
        <p14:creationId xmlns:p14="http://schemas.microsoft.com/office/powerpoint/2010/main" val="2631424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lehti turkoosi - valmiit kuva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06C448E-5766-7E49-99CA-79DF56E2F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200" y="0"/>
            <a:ext cx="3048000" cy="3429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674F886-1BDF-5B42-B756-929822999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5482"/>
          <a:stretch/>
        </p:blipFill>
        <p:spPr>
          <a:xfrm>
            <a:off x="-1" y="5140325"/>
            <a:ext cx="12192000" cy="1294635"/>
          </a:xfrm>
          <a:prstGeom prst="rect">
            <a:avLst/>
          </a:prstGeom>
        </p:spPr>
      </p:pic>
      <p:sp>
        <p:nvSpPr>
          <p:cNvPr id="12" name="Suorakulmio 11">
            <a:extLst>
              <a:ext uri="{FF2B5EF4-FFF2-40B4-BE49-F238E27FC236}">
                <a16:creationId xmlns:a16="http://schemas.microsoft.com/office/drawing/2014/main" id="{113D6621-4517-4E2A-86F9-398D91DA7CD3}"/>
              </a:ext>
            </a:extLst>
          </p:cNvPr>
          <p:cNvSpPr/>
          <p:nvPr userDrawn="1"/>
        </p:nvSpPr>
        <p:spPr>
          <a:xfrm>
            <a:off x="1" y="3430800"/>
            <a:ext cx="12193200" cy="17095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rgbClr val="FFFFFF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87DCA5-B6E7-9C41-8398-E8E0F0764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430800"/>
            <a:ext cx="3049200" cy="1710000"/>
          </a:xfrm>
          <a:prstGeom prst="rect">
            <a:avLst/>
          </a:prstGeom>
        </p:spPr>
      </p:pic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810DCD61-7A5E-B648-A81F-AA573F5B111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6369" y="900000"/>
            <a:ext cx="2373312" cy="234042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200"/>
            </a:lvl4pPr>
            <a:lvl5pPr marL="1828800" indent="0" algn="ctr">
              <a:buNone/>
              <a:defRPr sz="2200"/>
            </a:lvl5pPr>
          </a:lstStyle>
          <a:p>
            <a:pPr lvl="0"/>
            <a:r>
              <a:rPr lang="en-GB" dirty="0" err="1"/>
              <a:t>Tuo</a:t>
            </a:r>
            <a:r>
              <a:rPr lang="en-GB" dirty="0"/>
              <a:t> </a:t>
            </a:r>
            <a:r>
              <a:rPr lang="en-GB" dirty="0" err="1"/>
              <a:t>tähän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nosto</a:t>
            </a:r>
            <a:r>
              <a:rPr lang="en-GB" dirty="0"/>
              <a:t>/</a:t>
            </a:r>
            <a:r>
              <a:rPr lang="en-GB" dirty="0" err="1"/>
              <a:t>lainaus</a:t>
            </a:r>
            <a:r>
              <a:rPr lang="en-GB" dirty="0"/>
              <a:t> tai </a:t>
            </a:r>
            <a:r>
              <a:rPr lang="en-GB" dirty="0" err="1"/>
              <a:t>poista</a:t>
            </a:r>
            <a:r>
              <a:rPr lang="en-GB" dirty="0"/>
              <a:t> </a:t>
            </a:r>
            <a:r>
              <a:rPr lang="en-GB" dirty="0" err="1"/>
              <a:t>laatikko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lainausmerkit</a:t>
            </a:r>
            <a:endParaRPr lang="fi-FI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380DB9-3B72-2742-95D5-5A45E093F535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fi-FI">
                <a:solidFill>
                  <a:srgbClr val="303030"/>
                </a:solidFill>
              </a:rPr>
              <a:t>14.12.2020–18.01.2022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90B40-AD65-6C4F-8D61-BB4C0B82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>
                <a:solidFill>
                  <a:srgbClr val="303030"/>
                </a:solidFill>
              </a:rPr>
              <a:t>Tilannekuvakyselyt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838BB-9E60-0145-9E7A-E33D0340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1917" y="6484540"/>
            <a:ext cx="511629" cy="365125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2CC271-BBF5-3F46-90AE-792A663E0CFB}" type="slidenum">
              <a:rPr lang="en-GB">
                <a:solidFill>
                  <a:srgbClr val="303030"/>
                </a:solidFill>
              </a:rPr>
              <a:pPr/>
              <a:t>‹#›</a:t>
            </a:fld>
            <a:endParaRPr lang="en-GB">
              <a:solidFill>
                <a:srgbClr val="303030"/>
              </a:solidFill>
            </a:endParaRPr>
          </a:p>
        </p:txBody>
      </p:sp>
      <p:pic>
        <p:nvPicPr>
          <p:cNvPr id="16" name="Kuva 15" descr="Kuvia eri sukupolvista">
            <a:extLst>
              <a:ext uri="{FF2B5EF4-FFF2-40B4-BE49-F238E27FC236}">
                <a16:creationId xmlns:a16="http://schemas.microsoft.com/office/drawing/2014/main" id="{057D0479-F166-4FAF-93C7-FF472CED0E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9200" y="-1"/>
            <a:ext cx="9148801" cy="3430800"/>
          </a:xfrm>
          <a:prstGeom prst="rect">
            <a:avLst/>
          </a:prstGeom>
        </p:spPr>
      </p:pic>
      <p:sp>
        <p:nvSpPr>
          <p:cNvPr id="17" name="Title 9">
            <a:extLst>
              <a:ext uri="{FF2B5EF4-FFF2-40B4-BE49-F238E27FC236}">
                <a16:creationId xmlns:a16="http://schemas.microsoft.com/office/drawing/2014/main" id="{5AE67045-4E51-47AE-BADC-AA4560A061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8400" y="3582341"/>
            <a:ext cx="9129600" cy="1446859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1">
                <a:solidFill>
                  <a:srgbClr val="078390"/>
                </a:solidFill>
              </a:defRPr>
            </a:lvl1pPr>
          </a:lstStyle>
          <a:p>
            <a:r>
              <a:rPr lang="fi-FI" dirty="0"/>
              <a:t>Kirjoita väliotsikko tähän</a:t>
            </a:r>
          </a:p>
        </p:txBody>
      </p:sp>
    </p:spTree>
    <p:extLst>
      <p:ext uri="{BB962C8B-B14F-4D97-AF65-F5344CB8AC3E}">
        <p14:creationId xmlns:p14="http://schemas.microsoft.com/office/powerpoint/2010/main" val="234601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lehti pinkki - valmiit kuva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0139C72-9ED2-F749-859D-FD7C1CBE2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5482"/>
          <a:stretch/>
        </p:blipFill>
        <p:spPr>
          <a:xfrm>
            <a:off x="0" y="5140800"/>
            <a:ext cx="12192000" cy="12946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B765CC-C404-484F-8074-6F75E6D19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200" y="0"/>
            <a:ext cx="3048000" cy="3429000"/>
          </a:xfrm>
          <a:prstGeom prst="rect">
            <a:avLst/>
          </a:prstGeom>
        </p:spPr>
      </p:pic>
      <p:sp>
        <p:nvSpPr>
          <p:cNvPr id="2" name="Suorakulmio 1">
            <a:extLst>
              <a:ext uri="{FF2B5EF4-FFF2-40B4-BE49-F238E27FC236}">
                <a16:creationId xmlns:a16="http://schemas.microsoft.com/office/drawing/2014/main" id="{5F9B3F31-7128-4B1C-9880-6FDD3DCF4C75}"/>
              </a:ext>
            </a:extLst>
          </p:cNvPr>
          <p:cNvSpPr/>
          <p:nvPr userDrawn="1"/>
        </p:nvSpPr>
        <p:spPr>
          <a:xfrm>
            <a:off x="1" y="3430800"/>
            <a:ext cx="12193200" cy="17095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rgbClr val="FFFFFF"/>
              </a:solidFill>
            </a:endParaRP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977AAE7D-0196-9F4D-B283-7D1FD9111E7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6369" y="900000"/>
            <a:ext cx="2373312" cy="234042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200"/>
            </a:lvl4pPr>
            <a:lvl5pPr marL="1828800" indent="0" algn="ctr">
              <a:buNone/>
              <a:defRPr sz="2200"/>
            </a:lvl5pPr>
          </a:lstStyle>
          <a:p>
            <a:pPr lvl="0"/>
            <a:r>
              <a:rPr lang="en-GB" dirty="0" err="1"/>
              <a:t>Tuo</a:t>
            </a:r>
            <a:r>
              <a:rPr lang="en-GB" dirty="0"/>
              <a:t> </a:t>
            </a:r>
            <a:r>
              <a:rPr lang="en-GB" dirty="0" err="1"/>
              <a:t>tähän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nosto</a:t>
            </a:r>
            <a:r>
              <a:rPr lang="en-GB" dirty="0"/>
              <a:t>/</a:t>
            </a:r>
            <a:r>
              <a:rPr lang="en-GB" dirty="0" err="1"/>
              <a:t>lainaus</a:t>
            </a:r>
            <a:r>
              <a:rPr lang="en-GB" dirty="0"/>
              <a:t> tai </a:t>
            </a:r>
            <a:r>
              <a:rPr lang="en-GB" dirty="0" err="1"/>
              <a:t>poista</a:t>
            </a:r>
            <a:r>
              <a:rPr lang="en-GB" dirty="0"/>
              <a:t> </a:t>
            </a:r>
            <a:r>
              <a:rPr lang="en-GB" dirty="0" err="1"/>
              <a:t>laatikko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lainausmerkit</a:t>
            </a:r>
            <a:endParaRPr lang="fi-FI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1128D9-EEBF-4F45-A268-45F1629E9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430799"/>
            <a:ext cx="3049200" cy="1710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380DB9-3B72-2742-95D5-5A45E093F535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fi-FI">
                <a:solidFill>
                  <a:srgbClr val="303030"/>
                </a:solidFill>
              </a:rPr>
              <a:t>14.12.2020–18.01.2022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90B40-AD65-6C4F-8D61-BB4C0B82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>
                <a:solidFill>
                  <a:srgbClr val="303030"/>
                </a:solidFill>
              </a:rPr>
              <a:t>Tilannekuvakyselyt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838BB-9E60-0145-9E7A-E33D0340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1917" y="6484540"/>
            <a:ext cx="511629" cy="365125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2CC271-BBF5-3F46-90AE-792A663E0CFB}" type="slidenum">
              <a:rPr lang="en-GB">
                <a:solidFill>
                  <a:srgbClr val="303030"/>
                </a:solidFill>
              </a:rPr>
              <a:pPr/>
              <a:t>‹#›</a:t>
            </a:fld>
            <a:endParaRPr lang="en-GB">
              <a:solidFill>
                <a:srgbClr val="303030"/>
              </a:solidFill>
            </a:endParaRPr>
          </a:p>
        </p:txBody>
      </p:sp>
      <p:pic>
        <p:nvPicPr>
          <p:cNvPr id="16" name="Kuva 15" descr="Kuvia THL:n henkilökunnasta työnsä äärellä">
            <a:extLst>
              <a:ext uri="{FF2B5EF4-FFF2-40B4-BE49-F238E27FC236}">
                <a16:creationId xmlns:a16="http://schemas.microsoft.com/office/drawing/2014/main" id="{455990A6-02DB-4456-99BB-58174A61D699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9200" y="0"/>
            <a:ext cx="9151200" cy="3430800"/>
          </a:xfrm>
          <a:prstGeom prst="rect">
            <a:avLst/>
          </a:prstGeom>
        </p:spPr>
      </p:pic>
      <p:sp>
        <p:nvSpPr>
          <p:cNvPr id="17" name="Title 9">
            <a:extLst>
              <a:ext uri="{FF2B5EF4-FFF2-40B4-BE49-F238E27FC236}">
                <a16:creationId xmlns:a16="http://schemas.microsoft.com/office/drawing/2014/main" id="{A0724612-2AF8-49C6-8F24-384C56B780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8400" y="3582341"/>
            <a:ext cx="9129600" cy="1446859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1">
                <a:solidFill>
                  <a:schemeClr val="accent6"/>
                </a:solidFill>
              </a:defRPr>
            </a:lvl1pPr>
          </a:lstStyle>
          <a:p>
            <a:r>
              <a:rPr lang="fi-FI" dirty="0"/>
              <a:t>Kirjoita väliotsikko tähän</a:t>
            </a:r>
          </a:p>
        </p:txBody>
      </p:sp>
    </p:spTree>
    <p:extLst>
      <p:ext uri="{BB962C8B-B14F-4D97-AF65-F5344CB8AC3E}">
        <p14:creationId xmlns:p14="http://schemas.microsoft.com/office/powerpoint/2010/main" val="1388549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lehti sininen - valmiit kuv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DF186A6-5757-EB45-884D-547B434A3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200" y="0"/>
            <a:ext cx="3048000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2CF501-2D67-C548-86F5-386AE9BA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5379"/>
          <a:stretch/>
        </p:blipFill>
        <p:spPr>
          <a:xfrm>
            <a:off x="0" y="5139001"/>
            <a:ext cx="12192000" cy="1296434"/>
          </a:xfrm>
          <a:prstGeom prst="rect">
            <a:avLst/>
          </a:prstGeom>
        </p:spPr>
      </p:pic>
      <p:sp>
        <p:nvSpPr>
          <p:cNvPr id="13" name="Suorakulmio 12">
            <a:extLst>
              <a:ext uri="{FF2B5EF4-FFF2-40B4-BE49-F238E27FC236}">
                <a16:creationId xmlns:a16="http://schemas.microsoft.com/office/drawing/2014/main" id="{DEDDE960-22D9-4D5C-8397-45448EC0CC05}"/>
              </a:ext>
            </a:extLst>
          </p:cNvPr>
          <p:cNvSpPr/>
          <p:nvPr userDrawn="1"/>
        </p:nvSpPr>
        <p:spPr>
          <a:xfrm>
            <a:off x="1" y="3430800"/>
            <a:ext cx="12193200" cy="17095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rgbClr val="FFFFFF"/>
              </a:solidFill>
            </a:endParaRP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977AAE7D-0196-9F4D-B283-7D1FD9111E7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6369" y="900000"/>
            <a:ext cx="2373312" cy="228286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200"/>
            </a:lvl4pPr>
            <a:lvl5pPr marL="1828800" indent="0" algn="ctr">
              <a:buNone/>
              <a:defRPr sz="2200"/>
            </a:lvl5pPr>
          </a:lstStyle>
          <a:p>
            <a:pPr lvl="0"/>
            <a:r>
              <a:rPr lang="en-GB" dirty="0" err="1"/>
              <a:t>Tuo</a:t>
            </a:r>
            <a:r>
              <a:rPr lang="en-GB" dirty="0"/>
              <a:t> </a:t>
            </a:r>
            <a:r>
              <a:rPr lang="en-GB" dirty="0" err="1"/>
              <a:t>tähän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nosto</a:t>
            </a:r>
            <a:r>
              <a:rPr lang="en-GB" dirty="0"/>
              <a:t>/</a:t>
            </a:r>
            <a:r>
              <a:rPr lang="en-GB" dirty="0" err="1"/>
              <a:t>lainaus</a:t>
            </a:r>
            <a:r>
              <a:rPr lang="en-GB" dirty="0"/>
              <a:t> tai </a:t>
            </a:r>
            <a:r>
              <a:rPr lang="en-GB" dirty="0" err="1"/>
              <a:t>poista</a:t>
            </a:r>
            <a:r>
              <a:rPr lang="en-GB" dirty="0"/>
              <a:t> </a:t>
            </a:r>
            <a:r>
              <a:rPr lang="en-GB" dirty="0" err="1"/>
              <a:t>laatikko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lainausmerkit</a:t>
            </a:r>
            <a:endParaRPr lang="fi-FI" dirty="0"/>
          </a:p>
        </p:txBody>
      </p:sp>
      <p:pic>
        <p:nvPicPr>
          <p:cNvPr id="21" name="Picture 20" descr="Kuvia suomalaisista arjen askareissaan">
            <a:extLst>
              <a:ext uri="{FF2B5EF4-FFF2-40B4-BE49-F238E27FC236}">
                <a16:creationId xmlns:a16="http://schemas.microsoft.com/office/drawing/2014/main" id="{9575D91E-9689-424E-A14F-1DC817AF791B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9200" y="0"/>
            <a:ext cx="3054000" cy="3429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EF3BED7-B95B-D84F-AF4D-BB3229036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429001"/>
            <a:ext cx="3049200" cy="1713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380DB9-3B72-2742-95D5-5A45E093F535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fi-FI">
                <a:solidFill>
                  <a:srgbClr val="303030"/>
                </a:solidFill>
              </a:rPr>
              <a:t>14.12.2020–18.01.2022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90B40-AD65-6C4F-8D61-BB4C0B82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>
                <a:solidFill>
                  <a:srgbClr val="303030"/>
                </a:solidFill>
              </a:rPr>
              <a:t>Tilannekuvakyselyt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838BB-9E60-0145-9E7A-E33D0340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1917" y="6484540"/>
            <a:ext cx="511629" cy="365125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2CC271-BBF5-3F46-90AE-792A663E0CFB}" type="slidenum">
              <a:rPr lang="en-GB">
                <a:solidFill>
                  <a:srgbClr val="303030"/>
                </a:solidFill>
              </a:rPr>
              <a:pPr/>
              <a:t>‹#›</a:t>
            </a:fld>
            <a:endParaRPr lang="en-GB">
              <a:solidFill>
                <a:srgbClr val="303030"/>
              </a:solidFill>
            </a:endParaRPr>
          </a:p>
        </p:txBody>
      </p:sp>
      <p:pic>
        <p:nvPicPr>
          <p:cNvPr id="22" name="Kuva 21">
            <a:extLst>
              <a:ext uri="{FF2B5EF4-FFF2-40B4-BE49-F238E27FC236}">
                <a16:creationId xmlns:a16="http://schemas.microsoft.com/office/drawing/2014/main" id="{44F2EFD4-1C67-40EB-A6B2-4E4E67946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6095999" cy="3429001"/>
          </a:xfrm>
          <a:prstGeom prst="rect">
            <a:avLst/>
          </a:prstGeom>
        </p:spPr>
      </p:pic>
      <p:sp>
        <p:nvSpPr>
          <p:cNvPr id="17" name="Title 9">
            <a:extLst>
              <a:ext uri="{FF2B5EF4-FFF2-40B4-BE49-F238E27FC236}">
                <a16:creationId xmlns:a16="http://schemas.microsoft.com/office/drawing/2014/main" id="{F534777B-8380-4B2B-A195-EA69944F8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8400" y="3582341"/>
            <a:ext cx="9129600" cy="1446859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fi-FI" dirty="0"/>
              <a:t>Kirjoita väliotsikko tähän</a:t>
            </a:r>
          </a:p>
        </p:txBody>
      </p:sp>
    </p:spTree>
    <p:extLst>
      <p:ext uri="{BB962C8B-B14F-4D97-AF65-F5344CB8AC3E}">
        <p14:creationId xmlns:p14="http://schemas.microsoft.com/office/powerpoint/2010/main" val="17272568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researc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208D9F56-578C-FA48-B005-7E511BB49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394"/>
          <a:stretch/>
        </p:blipFill>
        <p:spPr>
          <a:xfrm>
            <a:off x="0" y="5140801"/>
            <a:ext cx="12192000" cy="1713144"/>
          </a:xfrm>
          <a:prstGeom prst="rect">
            <a:avLst/>
          </a:prstGeom>
        </p:spPr>
      </p:pic>
      <p:sp>
        <p:nvSpPr>
          <p:cNvPr id="2" name="Title 1" descr="Laboratoriossa tutkitaan tietokoneen näytöltä dna tuloksia">
            <a:extLst>
              <a:ext uri="{FF2B5EF4-FFF2-40B4-BE49-F238E27FC236}">
                <a16:creationId xmlns:a16="http://schemas.microsoft.com/office/drawing/2014/main" id="{6F7E592F-8DA0-FD46-9F27-D1363BC532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632400"/>
            <a:ext cx="12192000" cy="702000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4200" b="1">
                <a:solidFill>
                  <a:schemeClr val="tx1"/>
                </a:solidFill>
              </a:defRPr>
            </a:lvl1pPr>
          </a:lstStyle>
          <a:p>
            <a:r>
              <a:rPr lang="fi-FI" dirty="0"/>
              <a:t>Type presentation title here (max. 50 characters)</a:t>
            </a:r>
            <a:endParaRPr lang="en-GB" dirty="0"/>
          </a:p>
        </p:txBody>
      </p:sp>
      <p:sp>
        <p:nvSpPr>
          <p:cNvPr id="23" name="Text Placeholder 21" descr="Laboratoriossa tutkitaan tietokoneen näytöltä dna tuloksia">
            <a:extLst>
              <a:ext uri="{FF2B5EF4-FFF2-40B4-BE49-F238E27FC236}">
                <a16:creationId xmlns:a16="http://schemas.microsoft.com/office/drawing/2014/main" id="{2FEC5214-C18A-C946-966B-0E908424C92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4327200"/>
            <a:ext cx="12192000" cy="604800"/>
          </a:xfrm>
          <a:prstGeom prst="rect">
            <a:avLst/>
          </a:prstGeom>
        </p:spPr>
        <p:txBody>
          <a:bodyPr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fi-FI" dirty="0"/>
              <a:t>Type subtitle here</a:t>
            </a:r>
          </a:p>
        </p:txBody>
      </p:sp>
      <p:pic>
        <p:nvPicPr>
          <p:cNvPr id="17" name="Picture Placeholder 24">
            <a:extLst>
              <a:ext uri="{FF2B5EF4-FFF2-40B4-BE49-F238E27FC236}">
                <a16:creationId xmlns:a16="http://schemas.microsoft.com/office/drawing/2014/main" id="{B6747A57-6FA4-0E46-B932-64F750329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06" y="1713600"/>
            <a:ext cx="3049200" cy="1713600"/>
          </a:xfrm>
          <a:prstGeom prst="rect">
            <a:avLst/>
          </a:prstGeom>
        </p:spPr>
      </p:pic>
      <p:pic>
        <p:nvPicPr>
          <p:cNvPr id="13" name="Picture Placeholder 26" descr="Photo collage of THL's research activities">
            <a:extLst>
              <a:ext uri="{FF2B5EF4-FFF2-40B4-BE49-F238E27FC236}">
                <a16:creationId xmlns:a16="http://schemas.microsoft.com/office/drawing/2014/main" id="{129B7C40-F36B-D243-972A-0DD9BD256CD8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9200" y="0"/>
            <a:ext cx="3049200" cy="1713600"/>
          </a:xfrm>
          <a:prstGeom prst="rect">
            <a:avLst/>
          </a:prstGeom>
        </p:spPr>
      </p:pic>
      <p:pic>
        <p:nvPicPr>
          <p:cNvPr id="14" name="Picture Placeholder 22">
            <a:extLst>
              <a:ext uri="{FF2B5EF4-FFF2-40B4-BE49-F238E27FC236}">
                <a16:creationId xmlns:a16="http://schemas.microsoft.com/office/drawing/2014/main" id="{5D86BEE0-10F8-6947-BB77-5E096F12B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9200" y="1713600"/>
            <a:ext cx="3049200" cy="1713600"/>
          </a:xfrm>
          <a:prstGeom prst="rect">
            <a:avLst/>
          </a:prstGeom>
        </p:spPr>
      </p:pic>
      <p:grpSp>
        <p:nvGrpSpPr>
          <p:cNvPr id="22" name="Group 17" descr="THL:n logo">
            <a:extLst>
              <a:ext uri="{FF2B5EF4-FFF2-40B4-BE49-F238E27FC236}">
                <a16:creationId xmlns:a16="http://schemas.microsoft.com/office/drawing/2014/main" id="{64D6A81C-C30B-40FE-BECC-FE10CBC27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04157" y="519848"/>
            <a:ext cx="1896143" cy="677099"/>
            <a:chOff x="2633663" y="2192338"/>
            <a:chExt cx="6926262" cy="2473325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4ECAF118-777D-4C53-BAD2-89144D130812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743575" y="2598738"/>
              <a:ext cx="985838" cy="1857375"/>
            </a:xfrm>
            <a:custGeom>
              <a:avLst/>
              <a:gdLst>
                <a:gd name="T0" fmla="*/ 1818 w 2733"/>
                <a:gd name="T1" fmla="*/ 2142 h 5151"/>
                <a:gd name="T2" fmla="*/ 2733 w 2733"/>
                <a:gd name="T3" fmla="*/ 2142 h 5151"/>
                <a:gd name="T4" fmla="*/ 2733 w 2733"/>
                <a:gd name="T5" fmla="*/ 1087 h 5151"/>
                <a:gd name="T6" fmla="*/ 1816 w 2733"/>
                <a:gd name="T7" fmla="*/ 1087 h 5151"/>
                <a:gd name="T8" fmla="*/ 1816 w 2733"/>
                <a:gd name="T9" fmla="*/ 520 h 5151"/>
                <a:gd name="T10" fmla="*/ 1296 w 2733"/>
                <a:gd name="T11" fmla="*/ 0 h 5151"/>
                <a:gd name="T12" fmla="*/ 523 w 2733"/>
                <a:gd name="T13" fmla="*/ 0 h 5151"/>
                <a:gd name="T14" fmla="*/ 523 w 2733"/>
                <a:gd name="T15" fmla="*/ 1087 h 5151"/>
                <a:gd name="T16" fmla="*/ 0 w 2733"/>
                <a:gd name="T17" fmla="*/ 1087 h 5151"/>
                <a:gd name="T18" fmla="*/ 0 w 2733"/>
                <a:gd name="T19" fmla="*/ 2142 h 5151"/>
                <a:gd name="T20" fmla="*/ 523 w 2733"/>
                <a:gd name="T21" fmla="*/ 2142 h 5151"/>
                <a:gd name="T22" fmla="*/ 523 w 2733"/>
                <a:gd name="T23" fmla="*/ 3627 h 5151"/>
                <a:gd name="T24" fmla="*/ 2359 w 2733"/>
                <a:gd name="T25" fmla="*/ 5151 h 5151"/>
                <a:gd name="T26" fmla="*/ 2733 w 2733"/>
                <a:gd name="T27" fmla="*/ 5128 h 5151"/>
                <a:gd name="T28" fmla="*/ 2733 w 2733"/>
                <a:gd name="T29" fmla="*/ 3955 h 5151"/>
                <a:gd name="T30" fmla="*/ 2550 w 2733"/>
                <a:gd name="T31" fmla="*/ 3963 h 5151"/>
                <a:gd name="T32" fmla="*/ 1818 w 2733"/>
                <a:gd name="T33" fmla="*/ 3447 h 5151"/>
                <a:gd name="T34" fmla="*/ 1818 w 2733"/>
                <a:gd name="T35" fmla="*/ 2142 h 5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33" h="5151">
                  <a:moveTo>
                    <a:pt x="1818" y="2142"/>
                  </a:moveTo>
                  <a:lnTo>
                    <a:pt x="2733" y="2142"/>
                  </a:lnTo>
                  <a:lnTo>
                    <a:pt x="2733" y="1087"/>
                  </a:lnTo>
                  <a:lnTo>
                    <a:pt x="1816" y="1087"/>
                  </a:lnTo>
                  <a:lnTo>
                    <a:pt x="1816" y="520"/>
                  </a:lnTo>
                  <a:cubicBezTo>
                    <a:pt x="1816" y="520"/>
                    <a:pt x="1816" y="0"/>
                    <a:pt x="1296" y="0"/>
                  </a:cubicBezTo>
                  <a:lnTo>
                    <a:pt x="523" y="0"/>
                  </a:lnTo>
                  <a:lnTo>
                    <a:pt x="523" y="1087"/>
                  </a:lnTo>
                  <a:lnTo>
                    <a:pt x="0" y="1087"/>
                  </a:lnTo>
                  <a:lnTo>
                    <a:pt x="0" y="2142"/>
                  </a:lnTo>
                  <a:lnTo>
                    <a:pt x="523" y="2142"/>
                  </a:lnTo>
                  <a:lnTo>
                    <a:pt x="523" y="3627"/>
                  </a:lnTo>
                  <a:cubicBezTo>
                    <a:pt x="523" y="4980"/>
                    <a:pt x="1706" y="5151"/>
                    <a:pt x="2359" y="5151"/>
                  </a:cubicBezTo>
                  <a:cubicBezTo>
                    <a:pt x="2582" y="5151"/>
                    <a:pt x="2733" y="5128"/>
                    <a:pt x="2733" y="5128"/>
                  </a:cubicBezTo>
                  <a:lnTo>
                    <a:pt x="2733" y="3955"/>
                  </a:lnTo>
                  <a:cubicBezTo>
                    <a:pt x="2733" y="3955"/>
                    <a:pt x="2661" y="3963"/>
                    <a:pt x="2550" y="3963"/>
                  </a:cubicBezTo>
                  <a:cubicBezTo>
                    <a:pt x="2287" y="3963"/>
                    <a:pt x="1818" y="3901"/>
                    <a:pt x="1818" y="3447"/>
                  </a:cubicBezTo>
                  <a:lnTo>
                    <a:pt x="1818" y="214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3D663EC5-0453-484A-B3BE-6D683C53C07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7046913" y="2425700"/>
              <a:ext cx="1587500" cy="2016125"/>
            </a:xfrm>
            <a:custGeom>
              <a:avLst/>
              <a:gdLst>
                <a:gd name="T0" fmla="*/ 3299 w 4405"/>
                <a:gd name="T1" fmla="*/ 5589 h 5589"/>
                <a:gd name="T2" fmla="*/ 4405 w 4405"/>
                <a:gd name="T3" fmla="*/ 5589 h 5589"/>
                <a:gd name="T4" fmla="*/ 4405 w 4405"/>
                <a:gd name="T5" fmla="*/ 4456 h 5589"/>
                <a:gd name="T6" fmla="*/ 4405 w 4405"/>
                <a:gd name="T7" fmla="*/ 4456 h 5589"/>
                <a:gd name="T8" fmla="*/ 4201 w 4405"/>
                <a:gd name="T9" fmla="*/ 4456 h 5589"/>
                <a:gd name="T10" fmla="*/ 3928 w 4405"/>
                <a:gd name="T11" fmla="*/ 4183 h 5589"/>
                <a:gd name="T12" fmla="*/ 3928 w 4405"/>
                <a:gd name="T13" fmla="*/ 2976 h 5589"/>
                <a:gd name="T14" fmla="*/ 2539 w 4405"/>
                <a:gd name="T15" fmla="*/ 1470 h 5589"/>
                <a:gd name="T16" fmla="*/ 1293 w 4405"/>
                <a:gd name="T17" fmla="*/ 2106 h 5589"/>
                <a:gd name="T18" fmla="*/ 1294 w 4405"/>
                <a:gd name="T19" fmla="*/ 520 h 5589"/>
                <a:gd name="T20" fmla="*/ 773 w 4405"/>
                <a:gd name="T21" fmla="*/ 0 h 5589"/>
                <a:gd name="T22" fmla="*/ 0 w 4405"/>
                <a:gd name="T23" fmla="*/ 0 h 5589"/>
                <a:gd name="T24" fmla="*/ 0 w 4405"/>
                <a:gd name="T25" fmla="*/ 3305 h 5589"/>
                <a:gd name="T26" fmla="*/ 0 w 4405"/>
                <a:gd name="T27" fmla="*/ 5589 h 5589"/>
                <a:gd name="T28" fmla="*/ 1290 w 4405"/>
                <a:gd name="T29" fmla="*/ 5589 h 5589"/>
                <a:gd name="T30" fmla="*/ 1290 w 4405"/>
                <a:gd name="T31" fmla="*/ 3807 h 5589"/>
                <a:gd name="T32" fmla="*/ 1362 w 4405"/>
                <a:gd name="T33" fmla="*/ 3291 h 5589"/>
                <a:gd name="T34" fmla="*/ 2181 w 4405"/>
                <a:gd name="T35" fmla="*/ 2697 h 5589"/>
                <a:gd name="T36" fmla="*/ 2635 w 4405"/>
                <a:gd name="T37" fmla="*/ 3229 h 5589"/>
                <a:gd name="T38" fmla="*/ 2635 w 4405"/>
                <a:gd name="T39" fmla="*/ 4937 h 5589"/>
                <a:gd name="T40" fmla="*/ 3299 w 4405"/>
                <a:gd name="T41" fmla="*/ 5589 h 5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05" h="5589">
                  <a:moveTo>
                    <a:pt x="3299" y="5589"/>
                  </a:moveTo>
                  <a:lnTo>
                    <a:pt x="4405" y="5589"/>
                  </a:lnTo>
                  <a:lnTo>
                    <a:pt x="4405" y="4456"/>
                  </a:lnTo>
                  <a:lnTo>
                    <a:pt x="4405" y="4456"/>
                  </a:lnTo>
                  <a:lnTo>
                    <a:pt x="4201" y="4456"/>
                  </a:lnTo>
                  <a:cubicBezTo>
                    <a:pt x="3928" y="4456"/>
                    <a:pt x="3928" y="4183"/>
                    <a:pt x="3928" y="4183"/>
                  </a:cubicBezTo>
                  <a:lnTo>
                    <a:pt x="3928" y="2976"/>
                  </a:lnTo>
                  <a:cubicBezTo>
                    <a:pt x="3927" y="1845"/>
                    <a:pt x="3366" y="1470"/>
                    <a:pt x="2539" y="1470"/>
                  </a:cubicBezTo>
                  <a:cubicBezTo>
                    <a:pt x="2001" y="1470"/>
                    <a:pt x="1525" y="1710"/>
                    <a:pt x="1293" y="2106"/>
                  </a:cubicBezTo>
                  <a:lnTo>
                    <a:pt x="1294" y="520"/>
                  </a:lnTo>
                  <a:cubicBezTo>
                    <a:pt x="1294" y="520"/>
                    <a:pt x="1294" y="0"/>
                    <a:pt x="773" y="0"/>
                  </a:cubicBezTo>
                  <a:lnTo>
                    <a:pt x="0" y="0"/>
                  </a:lnTo>
                  <a:lnTo>
                    <a:pt x="0" y="3305"/>
                  </a:lnTo>
                  <a:lnTo>
                    <a:pt x="0" y="5589"/>
                  </a:lnTo>
                  <a:lnTo>
                    <a:pt x="1290" y="5589"/>
                  </a:lnTo>
                  <a:lnTo>
                    <a:pt x="1290" y="3807"/>
                  </a:lnTo>
                  <a:cubicBezTo>
                    <a:pt x="1290" y="3619"/>
                    <a:pt x="1306" y="3448"/>
                    <a:pt x="1362" y="3291"/>
                  </a:cubicBezTo>
                  <a:cubicBezTo>
                    <a:pt x="1481" y="2940"/>
                    <a:pt x="1760" y="2697"/>
                    <a:pt x="2181" y="2697"/>
                  </a:cubicBezTo>
                  <a:cubicBezTo>
                    <a:pt x="2484" y="2697"/>
                    <a:pt x="2635" y="2854"/>
                    <a:pt x="2635" y="3229"/>
                  </a:cubicBezTo>
                  <a:lnTo>
                    <a:pt x="2635" y="4937"/>
                  </a:lnTo>
                  <a:cubicBezTo>
                    <a:pt x="2635" y="5336"/>
                    <a:pt x="2893" y="5589"/>
                    <a:pt x="3299" y="5589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17008E42-981F-4E73-80F2-F75E2BB3607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921750" y="2598738"/>
              <a:ext cx="638175" cy="1843088"/>
            </a:xfrm>
            <a:custGeom>
              <a:avLst/>
              <a:gdLst>
                <a:gd name="T0" fmla="*/ 1771 w 1771"/>
                <a:gd name="T1" fmla="*/ 5112 h 5112"/>
                <a:gd name="T2" fmla="*/ 1771 w 1771"/>
                <a:gd name="T3" fmla="*/ 3979 h 5112"/>
                <a:gd name="T4" fmla="*/ 1566 w 1771"/>
                <a:gd name="T5" fmla="*/ 3979 h 5112"/>
                <a:gd name="T6" fmla="*/ 1293 w 1771"/>
                <a:gd name="T7" fmla="*/ 3706 h 5112"/>
                <a:gd name="T8" fmla="*/ 1293 w 1771"/>
                <a:gd name="T9" fmla="*/ 520 h 5112"/>
                <a:gd name="T10" fmla="*/ 773 w 1771"/>
                <a:gd name="T11" fmla="*/ 0 h 5112"/>
                <a:gd name="T12" fmla="*/ 0 w 1771"/>
                <a:gd name="T13" fmla="*/ 0 h 5112"/>
                <a:gd name="T14" fmla="*/ 0 w 1771"/>
                <a:gd name="T15" fmla="*/ 4460 h 5112"/>
                <a:gd name="T16" fmla="*/ 664 w 1771"/>
                <a:gd name="T17" fmla="*/ 5112 h 5112"/>
                <a:gd name="T18" fmla="*/ 1771 w 1771"/>
                <a:gd name="T19" fmla="*/ 5112 h 5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1" h="5112">
                  <a:moveTo>
                    <a:pt x="1771" y="5112"/>
                  </a:moveTo>
                  <a:lnTo>
                    <a:pt x="1771" y="3979"/>
                  </a:lnTo>
                  <a:lnTo>
                    <a:pt x="1566" y="3979"/>
                  </a:lnTo>
                  <a:cubicBezTo>
                    <a:pt x="1293" y="3979"/>
                    <a:pt x="1293" y="3706"/>
                    <a:pt x="1293" y="3706"/>
                  </a:cubicBezTo>
                  <a:lnTo>
                    <a:pt x="1293" y="520"/>
                  </a:lnTo>
                  <a:cubicBezTo>
                    <a:pt x="1293" y="520"/>
                    <a:pt x="1293" y="0"/>
                    <a:pt x="773" y="0"/>
                  </a:cubicBezTo>
                  <a:lnTo>
                    <a:pt x="0" y="0"/>
                  </a:lnTo>
                  <a:lnTo>
                    <a:pt x="0" y="4460"/>
                  </a:lnTo>
                  <a:cubicBezTo>
                    <a:pt x="0" y="4859"/>
                    <a:pt x="259" y="5112"/>
                    <a:pt x="664" y="5112"/>
                  </a:cubicBezTo>
                  <a:lnTo>
                    <a:pt x="1771" y="51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27" name="Oval 8">
              <a:extLst>
                <a:ext uri="{FF2B5EF4-FFF2-40B4-BE49-F238E27FC236}">
                  <a16:creationId xmlns:a16="http://schemas.microsoft.com/office/drawing/2014/main" id="{C9135A5B-549B-49D5-AB03-C53089D90F0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633663" y="2192338"/>
              <a:ext cx="2471738" cy="2473325"/>
            </a:xfrm>
            <a:prstGeom prst="ellipse">
              <a:avLst/>
            </a:prstGeom>
            <a:solidFill>
              <a:srgbClr val="78C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AE51EE85-F28D-4371-A8E0-E13C7D5042E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3971925" y="2928938"/>
              <a:ext cx="849313" cy="601663"/>
            </a:xfrm>
            <a:custGeom>
              <a:avLst/>
              <a:gdLst>
                <a:gd name="T0" fmla="*/ 0 w 2357"/>
                <a:gd name="T1" fmla="*/ 1295 h 1670"/>
                <a:gd name="T2" fmla="*/ 1113 w 2357"/>
                <a:gd name="T3" fmla="*/ 198 h 1670"/>
                <a:gd name="T4" fmla="*/ 2357 w 2357"/>
                <a:gd name="T5" fmla="*/ 530 h 1670"/>
                <a:gd name="T6" fmla="*/ 1545 w 2357"/>
                <a:gd name="T7" fmla="*/ 1529 h 1670"/>
                <a:gd name="T8" fmla="*/ 0 w 2357"/>
                <a:gd name="T9" fmla="*/ 1295 h 1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7" h="1670">
                  <a:moveTo>
                    <a:pt x="0" y="1295"/>
                  </a:moveTo>
                  <a:cubicBezTo>
                    <a:pt x="317" y="719"/>
                    <a:pt x="689" y="336"/>
                    <a:pt x="1113" y="198"/>
                  </a:cubicBezTo>
                  <a:cubicBezTo>
                    <a:pt x="1721" y="0"/>
                    <a:pt x="2073" y="377"/>
                    <a:pt x="2357" y="530"/>
                  </a:cubicBezTo>
                  <a:cubicBezTo>
                    <a:pt x="2217" y="820"/>
                    <a:pt x="2151" y="1331"/>
                    <a:pt x="1545" y="1529"/>
                  </a:cubicBezTo>
                  <a:cubicBezTo>
                    <a:pt x="1111" y="1670"/>
                    <a:pt x="595" y="1573"/>
                    <a:pt x="0" y="12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41E45731-52EA-4DD4-A4B1-14658F64780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3617913" y="2427288"/>
              <a:ext cx="503238" cy="893763"/>
            </a:xfrm>
            <a:custGeom>
              <a:avLst/>
              <a:gdLst>
                <a:gd name="T0" fmla="*/ 0 w 1399"/>
                <a:gd name="T1" fmla="*/ 1081 h 2477"/>
                <a:gd name="T2" fmla="*/ 700 w 1399"/>
                <a:gd name="T3" fmla="*/ 0 h 2477"/>
                <a:gd name="T4" fmla="*/ 1399 w 1399"/>
                <a:gd name="T5" fmla="*/ 1081 h 2477"/>
                <a:gd name="T6" fmla="*/ 700 w 1399"/>
                <a:gd name="T7" fmla="*/ 2477 h 2477"/>
                <a:gd name="T8" fmla="*/ 0 w 1399"/>
                <a:gd name="T9" fmla="*/ 1081 h 2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9" h="2477">
                  <a:moveTo>
                    <a:pt x="0" y="1081"/>
                  </a:moveTo>
                  <a:cubicBezTo>
                    <a:pt x="0" y="443"/>
                    <a:pt x="467" y="222"/>
                    <a:pt x="700" y="0"/>
                  </a:cubicBezTo>
                  <a:cubicBezTo>
                    <a:pt x="932" y="223"/>
                    <a:pt x="1399" y="440"/>
                    <a:pt x="1399" y="1081"/>
                  </a:cubicBezTo>
                  <a:cubicBezTo>
                    <a:pt x="1399" y="1525"/>
                    <a:pt x="1150" y="1998"/>
                    <a:pt x="700" y="2477"/>
                  </a:cubicBezTo>
                  <a:cubicBezTo>
                    <a:pt x="251" y="1998"/>
                    <a:pt x="0" y="1536"/>
                    <a:pt x="0" y="1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BED394E4-4F3C-4A35-8026-159AF36F52C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917825" y="2928938"/>
              <a:ext cx="849313" cy="601663"/>
            </a:xfrm>
            <a:custGeom>
              <a:avLst/>
              <a:gdLst>
                <a:gd name="T0" fmla="*/ 2357 w 2357"/>
                <a:gd name="T1" fmla="*/ 1294 h 1669"/>
                <a:gd name="T2" fmla="*/ 812 w 2357"/>
                <a:gd name="T3" fmla="*/ 1528 h 1669"/>
                <a:gd name="T4" fmla="*/ 0 w 2357"/>
                <a:gd name="T5" fmla="*/ 529 h 1669"/>
                <a:gd name="T6" fmla="*/ 1245 w 2357"/>
                <a:gd name="T7" fmla="*/ 197 h 1669"/>
                <a:gd name="T8" fmla="*/ 2357 w 2357"/>
                <a:gd name="T9" fmla="*/ 1294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7" h="1669">
                  <a:moveTo>
                    <a:pt x="2357" y="1294"/>
                  </a:moveTo>
                  <a:cubicBezTo>
                    <a:pt x="1762" y="1572"/>
                    <a:pt x="1246" y="1669"/>
                    <a:pt x="812" y="1528"/>
                  </a:cubicBezTo>
                  <a:cubicBezTo>
                    <a:pt x="206" y="1331"/>
                    <a:pt x="140" y="819"/>
                    <a:pt x="0" y="529"/>
                  </a:cubicBezTo>
                  <a:cubicBezTo>
                    <a:pt x="284" y="376"/>
                    <a:pt x="636" y="0"/>
                    <a:pt x="1245" y="197"/>
                  </a:cubicBezTo>
                  <a:cubicBezTo>
                    <a:pt x="1668" y="335"/>
                    <a:pt x="2040" y="718"/>
                    <a:pt x="2357" y="12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E3BA7083-CD0D-4AB7-87B3-4C19942A0C7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3171825" y="3516313"/>
              <a:ext cx="663575" cy="742950"/>
            </a:xfrm>
            <a:custGeom>
              <a:avLst/>
              <a:gdLst>
                <a:gd name="T0" fmla="*/ 1762 w 1844"/>
                <a:gd name="T1" fmla="*/ 0 h 2059"/>
                <a:gd name="T2" fmla="*/ 1507 w 1844"/>
                <a:gd name="T3" fmla="*/ 1541 h 2059"/>
                <a:gd name="T4" fmla="*/ 305 w 1844"/>
                <a:gd name="T5" fmla="*/ 2004 h 2059"/>
                <a:gd name="T6" fmla="*/ 375 w 1844"/>
                <a:gd name="T7" fmla="*/ 719 h 2059"/>
                <a:gd name="T8" fmla="*/ 1762 w 1844"/>
                <a:gd name="T9" fmla="*/ 0 h 2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059">
                  <a:moveTo>
                    <a:pt x="1762" y="0"/>
                  </a:moveTo>
                  <a:cubicBezTo>
                    <a:pt x="1844" y="652"/>
                    <a:pt x="1768" y="1181"/>
                    <a:pt x="1507" y="1541"/>
                  </a:cubicBezTo>
                  <a:cubicBezTo>
                    <a:pt x="1130" y="2059"/>
                    <a:pt x="625" y="1961"/>
                    <a:pt x="305" y="2004"/>
                  </a:cubicBezTo>
                  <a:cubicBezTo>
                    <a:pt x="248" y="1687"/>
                    <a:pt x="0" y="1235"/>
                    <a:pt x="375" y="719"/>
                  </a:cubicBezTo>
                  <a:cubicBezTo>
                    <a:pt x="643" y="349"/>
                    <a:pt x="1117" y="124"/>
                    <a:pt x="1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C2A10138-9146-4C2F-B7AD-68F3CB73247E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3903663" y="3516313"/>
              <a:ext cx="663575" cy="742950"/>
            </a:xfrm>
            <a:custGeom>
              <a:avLst/>
              <a:gdLst>
                <a:gd name="T0" fmla="*/ 1537 w 1843"/>
                <a:gd name="T1" fmla="*/ 2004 h 2057"/>
                <a:gd name="T2" fmla="*/ 335 w 1843"/>
                <a:gd name="T3" fmla="*/ 1541 h 2057"/>
                <a:gd name="T4" fmla="*/ 80 w 1843"/>
                <a:gd name="T5" fmla="*/ 0 h 2057"/>
                <a:gd name="T6" fmla="*/ 1467 w 1843"/>
                <a:gd name="T7" fmla="*/ 719 h 2057"/>
                <a:gd name="T8" fmla="*/ 1537 w 1843"/>
                <a:gd name="T9" fmla="*/ 2004 h 2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3" h="2057">
                  <a:moveTo>
                    <a:pt x="1537" y="2004"/>
                  </a:moveTo>
                  <a:cubicBezTo>
                    <a:pt x="1218" y="1961"/>
                    <a:pt x="710" y="2057"/>
                    <a:pt x="335" y="1541"/>
                  </a:cubicBezTo>
                  <a:cubicBezTo>
                    <a:pt x="67" y="1172"/>
                    <a:pt x="0" y="651"/>
                    <a:pt x="80" y="0"/>
                  </a:cubicBezTo>
                  <a:cubicBezTo>
                    <a:pt x="726" y="123"/>
                    <a:pt x="1205" y="359"/>
                    <a:pt x="1467" y="719"/>
                  </a:cubicBezTo>
                  <a:cubicBezTo>
                    <a:pt x="1843" y="1237"/>
                    <a:pt x="1594" y="1687"/>
                    <a:pt x="1537" y="20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</p:grpSp>
      <p:pic>
        <p:nvPicPr>
          <p:cNvPr id="33" name="Kuva 32">
            <a:extLst>
              <a:ext uri="{FF2B5EF4-FFF2-40B4-BE49-F238E27FC236}">
                <a16:creationId xmlns:a16="http://schemas.microsoft.com/office/drawing/2014/main" id="{B27ACDFD-A0DB-462E-A696-D186D7DA9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8400" y="0"/>
            <a:ext cx="6096807" cy="3427200"/>
          </a:xfrm>
          <a:prstGeom prst="rect">
            <a:avLst/>
          </a:prstGeom>
        </p:spPr>
      </p:pic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863EDC62-BB49-CF40-B45C-B7F2E201C3A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740556" y="5518800"/>
            <a:ext cx="4713287" cy="396000"/>
          </a:xfrm>
          <a:prstGeom prst="rect">
            <a:avLst/>
          </a:prstGeom>
        </p:spPr>
        <p:txBody>
          <a:bodyPr lIns="9000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200"/>
            </a:lvl2pPr>
            <a:lvl3pPr marL="914400" indent="0">
              <a:buNone/>
              <a:defRPr sz="2200"/>
            </a:lvl3pPr>
            <a:lvl4pPr marL="1371600" indent="0">
              <a:buNone/>
              <a:defRPr sz="2200"/>
            </a:lvl4pPr>
            <a:lvl5pPr marL="1828800" indent="0">
              <a:buNone/>
              <a:defRPr sz="2200"/>
            </a:lvl5pPr>
          </a:lstStyle>
          <a:p>
            <a:pPr lvl="0"/>
            <a:r>
              <a:rPr lang="en-GB" dirty="0" err="1"/>
              <a:t>Firstname Lastname</a:t>
            </a:r>
            <a:endParaRPr lang="fi-FI" dirty="0"/>
          </a:p>
        </p:txBody>
      </p:sp>
      <p:sp>
        <p:nvSpPr>
          <p:cNvPr id="36" name="Date Placeholder 24">
            <a:extLst>
              <a:ext uri="{FF2B5EF4-FFF2-40B4-BE49-F238E27FC236}">
                <a16:creationId xmlns:a16="http://schemas.microsoft.com/office/drawing/2014/main" id="{7E73208C-9D46-DA4F-B2EF-A53E97F8F1DC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4738673" y="5857200"/>
            <a:ext cx="2717053" cy="396000"/>
          </a:xfrm>
          <a:prstGeom prst="rect">
            <a:avLst/>
          </a:prstGeom>
        </p:spPr>
        <p:txBody>
          <a:bodyPr lIns="90000" tIns="0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fi-FI">
                <a:solidFill>
                  <a:srgbClr val="303030"/>
                </a:solidFill>
              </a:rPr>
              <a:t>14.12.2020–18.01.2022</a:t>
            </a:r>
            <a:endParaRPr lang="fi-FI" dirty="0">
              <a:solidFill>
                <a:srgbClr val="30303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F30BA3-8A17-44FE-B270-F5F782AC54E3}"/>
              </a:ext>
            </a:extLst>
          </p:cNvPr>
          <p:cNvSpPr txBox="1"/>
          <p:nvPr userDrawn="1"/>
        </p:nvSpPr>
        <p:spPr>
          <a:xfrm>
            <a:off x="3473150" y="6216351"/>
            <a:ext cx="525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303030"/>
                </a:solidFill>
              </a:rPr>
              <a:t>Finnish Institute for Health and Welfare</a:t>
            </a:r>
            <a:endParaRPr lang="fi-FI" b="1" dirty="0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48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E545AB3B-3244-474F-A3AE-70A64CB01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207434"/>
            <a:ext cx="6402917" cy="6354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Kuva 10">
            <a:extLst>
              <a:ext uri="{FF2B5EF4-FFF2-40B4-BE49-F238E27FC236}">
                <a16:creationId xmlns:a16="http://schemas.microsoft.com/office/drawing/2014/main" id="{8A9D969B-4AD9-446F-BF3E-0BDCA1B9C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00" y="5922434"/>
            <a:ext cx="1458384" cy="861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kstiruutu 11">
            <a:extLst>
              <a:ext uri="{FF2B5EF4-FFF2-40B4-BE49-F238E27FC236}">
                <a16:creationId xmlns:a16="http://schemas.microsoft.com/office/drawing/2014/main" id="{DBE6B6B0-CE14-431D-8173-B3956F7A0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3051" y="6555318"/>
            <a:ext cx="4343400" cy="23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13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i-FI" altLang="fi-FI" sz="1100">
                <a:solidFill>
                  <a:srgbClr val="393F40"/>
                </a:solidFill>
              </a:rPr>
              <a:t>Digitalisoimme yhteiskuntaa – yhdessä onnistumme</a:t>
            </a:r>
          </a:p>
        </p:txBody>
      </p: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17728" y="2319211"/>
            <a:ext cx="5494528" cy="14688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/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617728" y="3897601"/>
            <a:ext cx="5494528" cy="10141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tx1">
                    <a:lumMod val="5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2382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väliotsiko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952" y="275167"/>
            <a:ext cx="10953448" cy="1143000"/>
          </a:xfrm>
          <a:prstGeom prst="rect">
            <a:avLst/>
          </a:prstGeom>
        </p:spPr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38627" y="1600202"/>
            <a:ext cx="10943772" cy="7704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2900" b="1" i="0">
                <a:solidFill>
                  <a:schemeClr val="accent1"/>
                </a:solidFill>
              </a:defRPr>
            </a:lvl1pPr>
            <a:lvl2pPr marL="609585" indent="0">
              <a:buFontTx/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10"/>
          </p:nvPr>
        </p:nvSpPr>
        <p:spPr>
          <a:xfrm>
            <a:off x="666752" y="2552702"/>
            <a:ext cx="10915649" cy="31272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5599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isällön paikkamerkki 5"/>
          <p:cNvSpPr>
            <a:spLocks noGrp="1"/>
          </p:cNvSpPr>
          <p:nvPr>
            <p:ph sz="quarter" idx="10"/>
          </p:nvPr>
        </p:nvSpPr>
        <p:spPr>
          <a:xfrm>
            <a:off x="657983" y="1600201"/>
            <a:ext cx="5331579" cy="40797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952" y="275167"/>
            <a:ext cx="10953448" cy="1143000"/>
          </a:xfrm>
          <a:prstGeom prst="rect">
            <a:avLst/>
          </a:prstGeom>
        </p:spPr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10" name="Sisällön paikkamerkki 5"/>
          <p:cNvSpPr>
            <a:spLocks noGrp="1"/>
          </p:cNvSpPr>
          <p:nvPr>
            <p:ph sz="quarter" idx="11"/>
          </p:nvPr>
        </p:nvSpPr>
        <p:spPr>
          <a:xfrm>
            <a:off x="6250821" y="1600201"/>
            <a:ext cx="5331579" cy="40797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1448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älisiv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0FB3395-BFCD-47A8-81EF-A7051DD2D49A}"/>
              </a:ext>
            </a:extLst>
          </p:cNvPr>
          <p:cNvSpPr/>
          <p:nvPr/>
        </p:nvSpPr>
        <p:spPr bwMode="hidden">
          <a:xfrm>
            <a:off x="260351" y="1016001"/>
            <a:ext cx="3820583" cy="3898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defTabSz="914377">
              <a:defRPr/>
            </a:pPr>
            <a:endParaRPr lang="en-US">
              <a:solidFill>
                <a:srgbClr val="0092D2"/>
              </a:solidFill>
            </a:endParaRPr>
          </a:p>
        </p:txBody>
      </p:sp>
      <p:sp>
        <p:nvSpPr>
          <p:cNvPr id="16" name="Tekstin paikkamerkki 18"/>
          <p:cNvSpPr>
            <a:spLocks noGrp="1"/>
          </p:cNvSpPr>
          <p:nvPr>
            <p:ph type="body" sz="quarter" idx="13"/>
          </p:nvPr>
        </p:nvSpPr>
        <p:spPr>
          <a:xfrm>
            <a:off x="4559808" y="1703481"/>
            <a:ext cx="6280832" cy="230452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>
              <a:buNone/>
              <a:defRPr sz="3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0" name="Otsikko 2"/>
          <p:cNvSpPr>
            <a:spLocks noGrp="1"/>
          </p:cNvSpPr>
          <p:nvPr>
            <p:ph type="title"/>
          </p:nvPr>
        </p:nvSpPr>
        <p:spPr>
          <a:xfrm>
            <a:off x="617729" y="1593088"/>
            <a:ext cx="3080512" cy="28935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5600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siv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9">
            <a:extLst>
              <a:ext uri="{FF2B5EF4-FFF2-40B4-BE49-F238E27FC236}">
                <a16:creationId xmlns:a16="http://schemas.microsoft.com/office/drawing/2014/main" id="{921FA9CE-643F-4D76-AC54-20A80CCB4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34" y="1219200"/>
            <a:ext cx="359621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kstin paikkamerkki 4"/>
          <p:cNvSpPr>
            <a:spLocks noGrp="1"/>
          </p:cNvSpPr>
          <p:nvPr>
            <p:ph type="body" sz="quarter" idx="10"/>
          </p:nvPr>
        </p:nvSpPr>
        <p:spPr>
          <a:xfrm>
            <a:off x="4471040" y="1819200"/>
            <a:ext cx="6619200" cy="2304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185197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älisiv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9">
            <a:extLst>
              <a:ext uri="{FF2B5EF4-FFF2-40B4-BE49-F238E27FC236}">
                <a16:creationId xmlns:a16="http://schemas.microsoft.com/office/drawing/2014/main" id="{29EB5355-4AF7-4DB4-8CC8-53145E566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1" y="1098551"/>
            <a:ext cx="4023783" cy="3907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kstin paikkamerkki 4"/>
          <p:cNvSpPr>
            <a:spLocks noGrp="1"/>
          </p:cNvSpPr>
          <p:nvPr>
            <p:ph type="body" sz="quarter" idx="10"/>
          </p:nvPr>
        </p:nvSpPr>
        <p:spPr>
          <a:xfrm>
            <a:off x="4471040" y="1819200"/>
            <a:ext cx="6619200" cy="2304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149439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15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Kuva 12">
            <a:extLst>
              <a:ext uri="{FF2B5EF4-FFF2-40B4-BE49-F238E27FC236}">
                <a16:creationId xmlns:a16="http://schemas.microsoft.com/office/drawing/2014/main" id="{BEF2D3C2-1E57-4E6F-B726-B8AC246CDA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00" y="5922434"/>
            <a:ext cx="1458384" cy="861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kstiruutu 16">
            <a:extLst>
              <a:ext uri="{FF2B5EF4-FFF2-40B4-BE49-F238E27FC236}">
                <a16:creationId xmlns:a16="http://schemas.microsoft.com/office/drawing/2014/main" id="{0B0504D5-583E-4423-B401-F16B13989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5834" y="6551085"/>
            <a:ext cx="434551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13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defTabSz="914377" fontAlgn="base">
              <a:spcBef>
                <a:spcPct val="0"/>
              </a:spcBef>
              <a:spcAft>
                <a:spcPct val="0"/>
              </a:spcAft>
              <a:defRPr/>
            </a:pPr>
            <a:endParaRPr lang="fi-FI" altLang="fi-FI" sz="1100">
              <a:solidFill>
                <a:srgbClr val="393F40"/>
              </a:solidFill>
            </a:endParaRPr>
          </a:p>
        </p:txBody>
      </p:sp>
      <p:sp>
        <p:nvSpPr>
          <p:cNvPr id="1028" name="Otsikon paikkamerkki 4">
            <a:extLst>
              <a:ext uri="{FF2B5EF4-FFF2-40B4-BE49-F238E27FC236}">
                <a16:creationId xmlns:a16="http://schemas.microsoft.com/office/drawing/2014/main" id="{811C3B50-68C8-40E2-A139-8CB0792EE19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6185"/>
            <a:ext cx="10515600" cy="132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/>
              <a:t>Muokkaa perustyyl. napsautt.</a:t>
            </a:r>
          </a:p>
        </p:txBody>
      </p:sp>
      <p:sp>
        <p:nvSpPr>
          <p:cNvPr id="7" name="Tekstin paikkamerkki 3">
            <a:extLst>
              <a:ext uri="{FF2B5EF4-FFF2-40B4-BE49-F238E27FC236}">
                <a16:creationId xmlns:a16="http://schemas.microsoft.com/office/drawing/2014/main" id="{AE3EEA86-F888-44CA-8E62-6B9AA9F59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  <a:p>
            <a:pPr lvl="5"/>
            <a:r>
              <a:rPr lang="fi-FI" dirty="0"/>
              <a:t>6</a:t>
            </a:r>
          </a:p>
          <a:p>
            <a:pPr lvl="6"/>
            <a:r>
              <a:rPr lang="fi-FI" dirty="0"/>
              <a:t>7</a:t>
            </a:r>
          </a:p>
          <a:p>
            <a:pPr lvl="7"/>
            <a:r>
              <a:rPr lang="fi-FI" dirty="0"/>
              <a:t>8</a:t>
            </a:r>
          </a:p>
          <a:p>
            <a:pPr lvl="8"/>
            <a:r>
              <a:rPr lang="fi-FI" dirty="0"/>
              <a:t>9</a:t>
            </a:r>
          </a:p>
          <a:p>
            <a:pPr lvl="4"/>
            <a:endParaRPr lang="fi-FI" dirty="0"/>
          </a:p>
          <a:p>
            <a:pPr lvl="4"/>
            <a:endParaRPr lang="fi-FI" dirty="0"/>
          </a:p>
        </p:txBody>
      </p:sp>
      <p:pic>
        <p:nvPicPr>
          <p:cNvPr id="1030" name="Picture 8" descr="VRK_pikselit_sininen.png">
            <a:extLst>
              <a:ext uri="{FF2B5EF4-FFF2-40B4-BE49-F238E27FC236}">
                <a16:creationId xmlns:a16="http://schemas.microsoft.com/office/drawing/2014/main" id="{0FF838B7-1031-49E3-B36D-2B99FCF75FBC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27701"/>
            <a:ext cx="3054351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kstiruutu 8">
            <a:extLst>
              <a:ext uri="{FF2B5EF4-FFF2-40B4-BE49-F238E27FC236}">
                <a16:creationId xmlns:a16="http://schemas.microsoft.com/office/drawing/2014/main" id="{65FFD56B-BE67-4861-A111-332A067CB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3051" y="6555318"/>
            <a:ext cx="4343400" cy="23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13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defTabSz="91437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i-FI" altLang="fi-FI" sz="1100">
                <a:solidFill>
                  <a:srgbClr val="393F40"/>
                </a:solidFill>
              </a:rPr>
              <a:t>Digitalisoimme yhteiskuntaa – yhdessä onnistumme</a:t>
            </a:r>
          </a:p>
        </p:txBody>
      </p:sp>
    </p:spTree>
    <p:extLst>
      <p:ext uri="{BB962C8B-B14F-4D97-AF65-F5344CB8AC3E}">
        <p14:creationId xmlns:p14="http://schemas.microsoft.com/office/powerpoint/2010/main" val="370951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</p:sldLayoutIdLst>
  <p:hf hdr="0"/>
  <p:txStyles>
    <p:titleStyle>
      <a:lvl1pPr algn="ctr" defTabSz="609585" rtl="0" eaLnBrk="0" fontAlgn="base" hangingPunct="0">
        <a:spcBef>
          <a:spcPct val="0"/>
        </a:spcBef>
        <a:spcAft>
          <a:spcPct val="0"/>
        </a:spcAft>
        <a:defRPr sz="43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09585" rtl="0" eaLnBrk="0" fontAlgn="base" hangingPunct="0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Corbel" panose="020B0503020204020204" pitchFamily="34" charset="0"/>
        </a:defRPr>
      </a:lvl2pPr>
      <a:lvl3pPr algn="ctr" defTabSz="609585" rtl="0" eaLnBrk="0" fontAlgn="base" hangingPunct="0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Corbel" panose="020B0503020204020204" pitchFamily="34" charset="0"/>
        </a:defRPr>
      </a:lvl3pPr>
      <a:lvl4pPr algn="ctr" defTabSz="609585" rtl="0" eaLnBrk="0" fontAlgn="base" hangingPunct="0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Corbel" panose="020B0503020204020204" pitchFamily="34" charset="0"/>
        </a:defRPr>
      </a:lvl4pPr>
      <a:lvl5pPr algn="ctr" defTabSz="609585" rtl="0" eaLnBrk="0" fontAlgn="base" hangingPunct="0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Corbel" panose="020B0503020204020204" pitchFamily="34" charset="0"/>
        </a:defRPr>
      </a:lvl5pPr>
      <a:lvl6pPr marL="609585" algn="ctr" defTabSz="609585" rtl="0" fontAlgn="base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Corbel" panose="020B0503020204020204" pitchFamily="34" charset="0"/>
        </a:defRPr>
      </a:lvl6pPr>
      <a:lvl7pPr marL="1219170" algn="ctr" defTabSz="609585" rtl="0" fontAlgn="base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Corbel" panose="020B0503020204020204" pitchFamily="34" charset="0"/>
        </a:defRPr>
      </a:lvl7pPr>
      <a:lvl8pPr marL="1828754" algn="ctr" defTabSz="609585" rtl="0" fontAlgn="base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Corbel" panose="020B0503020204020204" pitchFamily="34" charset="0"/>
        </a:defRPr>
      </a:lvl8pPr>
      <a:lvl9pPr marL="2438339" algn="ctr" defTabSz="609585" rtl="0" fontAlgn="base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Corbel" panose="020B0503020204020204" pitchFamily="34" charset="0"/>
        </a:defRPr>
      </a:lvl9pPr>
    </p:titleStyle>
    <p:bodyStyle>
      <a:lvl1pPr marL="609585" indent="-609585" algn="l" defTabSz="609585" rtl="0" eaLnBrk="0" fontAlgn="base" hangingPunct="0">
        <a:spcBef>
          <a:spcPts val="1333"/>
        </a:spcBef>
        <a:spcAft>
          <a:spcPct val="0"/>
        </a:spcAft>
        <a:buClr>
          <a:srgbClr val="009FDA"/>
        </a:buClr>
        <a:buFont typeface="Arial" panose="020B0604020202020204" pitchFamily="34" charset="0"/>
        <a:buChar char="•"/>
        <a:defRPr sz="2700" kern="1200">
          <a:solidFill>
            <a:srgbClr val="1D1F20"/>
          </a:solidFill>
          <a:latin typeface="Corbel"/>
          <a:ea typeface="+mn-ea"/>
          <a:cs typeface="+mn-cs"/>
        </a:defRPr>
      </a:lvl1pPr>
      <a:lvl2pPr marL="1102756" indent="-455073" algn="l" defTabSz="609585" rtl="0" eaLnBrk="0" fontAlgn="base" hangingPunct="0">
        <a:spcBef>
          <a:spcPct val="20000"/>
        </a:spcBef>
        <a:spcAft>
          <a:spcPct val="0"/>
        </a:spcAft>
        <a:buClr>
          <a:srgbClr val="009FDA"/>
        </a:buClr>
        <a:buFont typeface="Corbel" panose="020B0503020204020204" pitchFamily="34" charset="0"/>
        <a:buChar char="–"/>
        <a:defRPr kern="1200">
          <a:solidFill>
            <a:srgbClr val="1D1F20"/>
          </a:solidFill>
          <a:latin typeface="+mn-lt"/>
          <a:ea typeface="+mn-ea"/>
          <a:cs typeface="+mn-cs"/>
        </a:defRPr>
      </a:lvl2pPr>
      <a:lvl3pPr marL="1631910" indent="-455073" algn="l" defTabSz="609585" rtl="0" eaLnBrk="0" fontAlgn="base" hangingPunct="0">
        <a:spcBef>
          <a:spcPct val="20000"/>
        </a:spcBef>
        <a:spcAft>
          <a:spcPct val="0"/>
        </a:spcAft>
        <a:buClr>
          <a:srgbClr val="009FDA"/>
        </a:buClr>
        <a:buFont typeface="Wingdings" panose="05000000000000000000" pitchFamily="2" charset="2"/>
        <a:buChar char="§"/>
        <a:defRPr sz="2100" kern="1200">
          <a:solidFill>
            <a:srgbClr val="1D1F20"/>
          </a:solidFill>
          <a:latin typeface="+mn-lt"/>
          <a:ea typeface="+mn-ea"/>
          <a:cs typeface="+mn-cs"/>
        </a:defRPr>
      </a:lvl3pPr>
      <a:lvl4pPr marL="2158946" indent="-455073" algn="l" defTabSz="609585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Corbel" panose="020B0503020204020204" pitchFamily="34" charset="0"/>
        <a:buChar char="–"/>
        <a:defRPr sz="1900" kern="1200">
          <a:solidFill>
            <a:srgbClr val="1D1F20"/>
          </a:solidFill>
          <a:latin typeface="+mn-lt"/>
          <a:ea typeface="+mn-ea"/>
          <a:cs typeface="+mn-cs"/>
        </a:defRPr>
      </a:lvl4pPr>
      <a:lvl5pPr marL="2508188" indent="-306910" algn="l" defTabSz="609585" rtl="0" eaLnBrk="0" fontAlgn="base" hangingPunct="0">
        <a:spcBef>
          <a:spcPct val="20000"/>
        </a:spcBef>
        <a:spcAft>
          <a:spcPct val="0"/>
        </a:spcAft>
        <a:buClr>
          <a:srgbClr val="009FDA"/>
        </a:buClr>
        <a:buFont typeface="Courier New" panose="02070309020205020404" pitchFamily="49" charset="0"/>
        <a:buChar char="o"/>
        <a:defRPr sz="1600" kern="1200">
          <a:solidFill>
            <a:srgbClr val="1D1F20"/>
          </a:solidFill>
          <a:latin typeface="+mn-lt"/>
          <a:ea typeface="+mn-ea"/>
          <a:cs typeface="+mn-cs"/>
        </a:defRPr>
      </a:lvl5pPr>
      <a:lvl6pPr marL="2995009" indent="-306910" algn="l" defTabSz="609585" rtl="0" eaLnBrk="1" latinLnBrk="0" hangingPunct="1">
        <a:spcBef>
          <a:spcPts val="373"/>
        </a:spcBef>
        <a:buClr>
          <a:srgbClr val="009FDA"/>
        </a:buClr>
        <a:buFont typeface="Arial"/>
        <a:buChar char="•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6pPr>
      <a:lvl7pPr marL="3344250" indent="-306910" algn="l" defTabSz="609585" rtl="0" eaLnBrk="1" latinLnBrk="0" hangingPunct="1">
        <a:spcBef>
          <a:spcPts val="373"/>
        </a:spcBef>
        <a:buClr>
          <a:srgbClr val="009FDA"/>
        </a:buClr>
        <a:buFont typeface="Arial"/>
        <a:buChar char="•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7pPr>
      <a:lvl8pPr marL="3710425" indent="-306910" algn="l" defTabSz="609585" rtl="0" eaLnBrk="1" latinLnBrk="0" hangingPunct="1">
        <a:spcBef>
          <a:spcPts val="373"/>
        </a:spcBef>
        <a:buClr>
          <a:srgbClr val="009FDA"/>
        </a:buClr>
        <a:buFont typeface="Arial"/>
        <a:buChar char="•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8pPr>
      <a:lvl9pPr marL="4057549" indent="-306910" algn="l" defTabSz="609585" rtl="0" eaLnBrk="1" latinLnBrk="0" hangingPunct="1">
        <a:spcBef>
          <a:spcPts val="373"/>
        </a:spcBef>
        <a:buClr>
          <a:srgbClr val="009FDA"/>
        </a:buClr>
        <a:buFont typeface="Arial"/>
        <a:buChar char="•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D8CD7-CFA3-9A4E-B24B-ECDB1C19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8" y="180000"/>
            <a:ext cx="10753200" cy="1186372"/>
          </a:xfrm>
          <a:prstGeom prst="rect">
            <a:avLst/>
          </a:prstGeom>
        </p:spPr>
        <p:txBody>
          <a:bodyPr vert="horz" lIns="0" tIns="36000" rIns="72000" bIns="36000" rtlCol="0" anchor="ctr">
            <a:noAutofit/>
          </a:bodyPr>
          <a:lstStyle/>
          <a:p>
            <a:r>
              <a:rPr lang="en-GB" dirty="0" err="1"/>
              <a:t>Lisää</a:t>
            </a:r>
            <a:r>
              <a:rPr lang="en-GB" dirty="0"/>
              <a:t> </a:t>
            </a:r>
            <a:r>
              <a:rPr lang="en-GB" dirty="0" err="1"/>
              <a:t>otsikko</a:t>
            </a:r>
            <a:r>
              <a:rPr lang="en-GB" dirty="0"/>
              <a:t> </a:t>
            </a:r>
            <a:r>
              <a:rPr lang="en-GB" dirty="0" err="1"/>
              <a:t>napsauttamalla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F43FC-41AF-1047-89AF-270EC8B09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98" y="1475999"/>
            <a:ext cx="10753200" cy="4680000"/>
          </a:xfrm>
          <a:prstGeom prst="rect">
            <a:avLst/>
          </a:prstGeom>
        </p:spPr>
        <p:txBody>
          <a:bodyPr vert="horz" lIns="0" tIns="72000" rIns="0" bIns="72000" rtlCol="0">
            <a:noAutofit/>
          </a:bodyPr>
          <a:lstStyle/>
          <a:p>
            <a:pPr lvl="0"/>
            <a:r>
              <a:rPr lang="en-US" dirty="0" err="1"/>
              <a:t>Lisää</a:t>
            </a:r>
            <a:r>
              <a:rPr lang="en-US" dirty="0"/>
              <a:t> </a:t>
            </a:r>
            <a:r>
              <a:rPr lang="en-US" dirty="0" err="1"/>
              <a:t>tekstiä</a:t>
            </a:r>
            <a:r>
              <a:rPr lang="en-US" dirty="0"/>
              <a:t> </a:t>
            </a:r>
            <a:r>
              <a:rPr lang="en-US" dirty="0" err="1"/>
              <a:t>napsauttamalla</a:t>
            </a:r>
            <a:endParaRPr lang="en-US" dirty="0"/>
          </a:p>
          <a:p>
            <a:pPr lvl="1"/>
            <a:r>
              <a:rPr lang="en-US" dirty="0" err="1"/>
              <a:t>Testitaso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Tekstitaso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Tekstitaso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Tekstitaso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68C792-92AA-5543-893A-7655E958C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71364" y="6484540"/>
            <a:ext cx="1081270" cy="380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i-FI">
                <a:solidFill>
                  <a:srgbClr val="303030"/>
                </a:solidFill>
              </a:rPr>
              <a:t>14.12.2020–18.01.2022</a:t>
            </a:r>
            <a:endParaRPr lang="fi-FI" dirty="0">
              <a:solidFill>
                <a:srgbClr val="30303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904C-F799-2642-B251-6E349BF88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20068" y="6484540"/>
            <a:ext cx="6953061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B161F-1984-DA44-A538-C66E74D53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8605" y="6484540"/>
            <a:ext cx="511629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‹#›</a:t>
            </a:fld>
            <a:endParaRPr lang="en-GB" dirty="0">
              <a:solidFill>
                <a:srgbClr val="303030"/>
              </a:solidFill>
            </a:endParaRPr>
          </a:p>
        </p:txBody>
      </p:sp>
      <p:grpSp>
        <p:nvGrpSpPr>
          <p:cNvPr id="29" name="Group 17">
            <a:extLst>
              <a:ext uri="{FF2B5EF4-FFF2-40B4-BE49-F238E27FC236}">
                <a16:creationId xmlns:a16="http://schemas.microsoft.com/office/drawing/2014/main" id="{7E0E12FC-D761-4D04-90EC-7F07BD7889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0725" y="6527292"/>
            <a:ext cx="689711" cy="246291"/>
            <a:chOff x="2633663" y="2192338"/>
            <a:chExt cx="6926262" cy="2473325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60C26619-2D90-4997-9BA6-2BFC19057EAA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743575" y="2598738"/>
              <a:ext cx="985838" cy="1857375"/>
            </a:xfrm>
            <a:custGeom>
              <a:avLst/>
              <a:gdLst>
                <a:gd name="T0" fmla="*/ 1818 w 2733"/>
                <a:gd name="T1" fmla="*/ 2142 h 5151"/>
                <a:gd name="T2" fmla="*/ 2733 w 2733"/>
                <a:gd name="T3" fmla="*/ 2142 h 5151"/>
                <a:gd name="T4" fmla="*/ 2733 w 2733"/>
                <a:gd name="T5" fmla="*/ 1087 h 5151"/>
                <a:gd name="T6" fmla="*/ 1816 w 2733"/>
                <a:gd name="T7" fmla="*/ 1087 h 5151"/>
                <a:gd name="T8" fmla="*/ 1816 w 2733"/>
                <a:gd name="T9" fmla="*/ 520 h 5151"/>
                <a:gd name="T10" fmla="*/ 1296 w 2733"/>
                <a:gd name="T11" fmla="*/ 0 h 5151"/>
                <a:gd name="T12" fmla="*/ 523 w 2733"/>
                <a:gd name="T13" fmla="*/ 0 h 5151"/>
                <a:gd name="T14" fmla="*/ 523 w 2733"/>
                <a:gd name="T15" fmla="*/ 1087 h 5151"/>
                <a:gd name="T16" fmla="*/ 0 w 2733"/>
                <a:gd name="T17" fmla="*/ 1087 h 5151"/>
                <a:gd name="T18" fmla="*/ 0 w 2733"/>
                <a:gd name="T19" fmla="*/ 2142 h 5151"/>
                <a:gd name="T20" fmla="*/ 523 w 2733"/>
                <a:gd name="T21" fmla="*/ 2142 h 5151"/>
                <a:gd name="T22" fmla="*/ 523 w 2733"/>
                <a:gd name="T23" fmla="*/ 3627 h 5151"/>
                <a:gd name="T24" fmla="*/ 2359 w 2733"/>
                <a:gd name="T25" fmla="*/ 5151 h 5151"/>
                <a:gd name="T26" fmla="*/ 2733 w 2733"/>
                <a:gd name="T27" fmla="*/ 5128 h 5151"/>
                <a:gd name="T28" fmla="*/ 2733 w 2733"/>
                <a:gd name="T29" fmla="*/ 3955 h 5151"/>
                <a:gd name="T30" fmla="*/ 2550 w 2733"/>
                <a:gd name="T31" fmla="*/ 3963 h 5151"/>
                <a:gd name="T32" fmla="*/ 1818 w 2733"/>
                <a:gd name="T33" fmla="*/ 3447 h 5151"/>
                <a:gd name="T34" fmla="*/ 1818 w 2733"/>
                <a:gd name="T35" fmla="*/ 2142 h 5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33" h="5151">
                  <a:moveTo>
                    <a:pt x="1818" y="2142"/>
                  </a:moveTo>
                  <a:lnTo>
                    <a:pt x="2733" y="2142"/>
                  </a:lnTo>
                  <a:lnTo>
                    <a:pt x="2733" y="1087"/>
                  </a:lnTo>
                  <a:lnTo>
                    <a:pt x="1816" y="1087"/>
                  </a:lnTo>
                  <a:lnTo>
                    <a:pt x="1816" y="520"/>
                  </a:lnTo>
                  <a:cubicBezTo>
                    <a:pt x="1816" y="520"/>
                    <a:pt x="1816" y="0"/>
                    <a:pt x="1296" y="0"/>
                  </a:cubicBezTo>
                  <a:lnTo>
                    <a:pt x="523" y="0"/>
                  </a:lnTo>
                  <a:lnTo>
                    <a:pt x="523" y="1087"/>
                  </a:lnTo>
                  <a:lnTo>
                    <a:pt x="0" y="1087"/>
                  </a:lnTo>
                  <a:lnTo>
                    <a:pt x="0" y="2142"/>
                  </a:lnTo>
                  <a:lnTo>
                    <a:pt x="523" y="2142"/>
                  </a:lnTo>
                  <a:lnTo>
                    <a:pt x="523" y="3627"/>
                  </a:lnTo>
                  <a:cubicBezTo>
                    <a:pt x="523" y="4980"/>
                    <a:pt x="1706" y="5151"/>
                    <a:pt x="2359" y="5151"/>
                  </a:cubicBezTo>
                  <a:cubicBezTo>
                    <a:pt x="2582" y="5151"/>
                    <a:pt x="2733" y="5128"/>
                    <a:pt x="2733" y="5128"/>
                  </a:cubicBezTo>
                  <a:lnTo>
                    <a:pt x="2733" y="3955"/>
                  </a:lnTo>
                  <a:cubicBezTo>
                    <a:pt x="2733" y="3955"/>
                    <a:pt x="2661" y="3963"/>
                    <a:pt x="2550" y="3963"/>
                  </a:cubicBezTo>
                  <a:cubicBezTo>
                    <a:pt x="2287" y="3963"/>
                    <a:pt x="1818" y="3901"/>
                    <a:pt x="1818" y="3447"/>
                  </a:cubicBezTo>
                  <a:lnTo>
                    <a:pt x="1818" y="214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C4750652-CB08-4C8E-BD7D-4647FE851D2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7046913" y="2425700"/>
              <a:ext cx="1587500" cy="2016125"/>
            </a:xfrm>
            <a:custGeom>
              <a:avLst/>
              <a:gdLst>
                <a:gd name="T0" fmla="*/ 3299 w 4405"/>
                <a:gd name="T1" fmla="*/ 5589 h 5589"/>
                <a:gd name="T2" fmla="*/ 4405 w 4405"/>
                <a:gd name="T3" fmla="*/ 5589 h 5589"/>
                <a:gd name="T4" fmla="*/ 4405 w 4405"/>
                <a:gd name="T5" fmla="*/ 4456 h 5589"/>
                <a:gd name="T6" fmla="*/ 4405 w 4405"/>
                <a:gd name="T7" fmla="*/ 4456 h 5589"/>
                <a:gd name="T8" fmla="*/ 4201 w 4405"/>
                <a:gd name="T9" fmla="*/ 4456 h 5589"/>
                <a:gd name="T10" fmla="*/ 3928 w 4405"/>
                <a:gd name="T11" fmla="*/ 4183 h 5589"/>
                <a:gd name="T12" fmla="*/ 3928 w 4405"/>
                <a:gd name="T13" fmla="*/ 2976 h 5589"/>
                <a:gd name="T14" fmla="*/ 2539 w 4405"/>
                <a:gd name="T15" fmla="*/ 1470 h 5589"/>
                <a:gd name="T16" fmla="*/ 1293 w 4405"/>
                <a:gd name="T17" fmla="*/ 2106 h 5589"/>
                <a:gd name="T18" fmla="*/ 1294 w 4405"/>
                <a:gd name="T19" fmla="*/ 520 h 5589"/>
                <a:gd name="T20" fmla="*/ 773 w 4405"/>
                <a:gd name="T21" fmla="*/ 0 h 5589"/>
                <a:gd name="T22" fmla="*/ 0 w 4405"/>
                <a:gd name="T23" fmla="*/ 0 h 5589"/>
                <a:gd name="T24" fmla="*/ 0 w 4405"/>
                <a:gd name="T25" fmla="*/ 3305 h 5589"/>
                <a:gd name="T26" fmla="*/ 0 w 4405"/>
                <a:gd name="T27" fmla="*/ 5589 h 5589"/>
                <a:gd name="T28" fmla="*/ 1290 w 4405"/>
                <a:gd name="T29" fmla="*/ 5589 h 5589"/>
                <a:gd name="T30" fmla="*/ 1290 w 4405"/>
                <a:gd name="T31" fmla="*/ 3807 h 5589"/>
                <a:gd name="T32" fmla="*/ 1362 w 4405"/>
                <a:gd name="T33" fmla="*/ 3291 h 5589"/>
                <a:gd name="T34" fmla="*/ 2181 w 4405"/>
                <a:gd name="T35" fmla="*/ 2697 h 5589"/>
                <a:gd name="T36" fmla="*/ 2635 w 4405"/>
                <a:gd name="T37" fmla="*/ 3229 h 5589"/>
                <a:gd name="T38" fmla="*/ 2635 w 4405"/>
                <a:gd name="T39" fmla="*/ 4937 h 5589"/>
                <a:gd name="T40" fmla="*/ 3299 w 4405"/>
                <a:gd name="T41" fmla="*/ 5589 h 5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05" h="5589">
                  <a:moveTo>
                    <a:pt x="3299" y="5589"/>
                  </a:moveTo>
                  <a:lnTo>
                    <a:pt x="4405" y="5589"/>
                  </a:lnTo>
                  <a:lnTo>
                    <a:pt x="4405" y="4456"/>
                  </a:lnTo>
                  <a:lnTo>
                    <a:pt x="4405" y="4456"/>
                  </a:lnTo>
                  <a:lnTo>
                    <a:pt x="4201" y="4456"/>
                  </a:lnTo>
                  <a:cubicBezTo>
                    <a:pt x="3928" y="4456"/>
                    <a:pt x="3928" y="4183"/>
                    <a:pt x="3928" y="4183"/>
                  </a:cubicBezTo>
                  <a:lnTo>
                    <a:pt x="3928" y="2976"/>
                  </a:lnTo>
                  <a:cubicBezTo>
                    <a:pt x="3927" y="1845"/>
                    <a:pt x="3366" y="1470"/>
                    <a:pt x="2539" y="1470"/>
                  </a:cubicBezTo>
                  <a:cubicBezTo>
                    <a:pt x="2001" y="1470"/>
                    <a:pt x="1525" y="1710"/>
                    <a:pt x="1293" y="2106"/>
                  </a:cubicBezTo>
                  <a:lnTo>
                    <a:pt x="1294" y="520"/>
                  </a:lnTo>
                  <a:cubicBezTo>
                    <a:pt x="1294" y="520"/>
                    <a:pt x="1294" y="0"/>
                    <a:pt x="773" y="0"/>
                  </a:cubicBezTo>
                  <a:lnTo>
                    <a:pt x="0" y="0"/>
                  </a:lnTo>
                  <a:lnTo>
                    <a:pt x="0" y="3305"/>
                  </a:lnTo>
                  <a:lnTo>
                    <a:pt x="0" y="5589"/>
                  </a:lnTo>
                  <a:lnTo>
                    <a:pt x="1290" y="5589"/>
                  </a:lnTo>
                  <a:lnTo>
                    <a:pt x="1290" y="3807"/>
                  </a:lnTo>
                  <a:cubicBezTo>
                    <a:pt x="1290" y="3619"/>
                    <a:pt x="1306" y="3448"/>
                    <a:pt x="1362" y="3291"/>
                  </a:cubicBezTo>
                  <a:cubicBezTo>
                    <a:pt x="1481" y="2940"/>
                    <a:pt x="1760" y="2697"/>
                    <a:pt x="2181" y="2697"/>
                  </a:cubicBezTo>
                  <a:cubicBezTo>
                    <a:pt x="2484" y="2697"/>
                    <a:pt x="2635" y="2854"/>
                    <a:pt x="2635" y="3229"/>
                  </a:cubicBezTo>
                  <a:lnTo>
                    <a:pt x="2635" y="4937"/>
                  </a:lnTo>
                  <a:cubicBezTo>
                    <a:pt x="2635" y="5336"/>
                    <a:pt x="2893" y="5589"/>
                    <a:pt x="3299" y="5589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74D74125-DE27-406A-9899-F63B0FB60E2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921750" y="2598738"/>
              <a:ext cx="638175" cy="1843088"/>
            </a:xfrm>
            <a:custGeom>
              <a:avLst/>
              <a:gdLst>
                <a:gd name="T0" fmla="*/ 1771 w 1771"/>
                <a:gd name="T1" fmla="*/ 5112 h 5112"/>
                <a:gd name="T2" fmla="*/ 1771 w 1771"/>
                <a:gd name="T3" fmla="*/ 3979 h 5112"/>
                <a:gd name="T4" fmla="*/ 1566 w 1771"/>
                <a:gd name="T5" fmla="*/ 3979 h 5112"/>
                <a:gd name="T6" fmla="*/ 1293 w 1771"/>
                <a:gd name="T7" fmla="*/ 3706 h 5112"/>
                <a:gd name="T8" fmla="*/ 1293 w 1771"/>
                <a:gd name="T9" fmla="*/ 520 h 5112"/>
                <a:gd name="T10" fmla="*/ 773 w 1771"/>
                <a:gd name="T11" fmla="*/ 0 h 5112"/>
                <a:gd name="T12" fmla="*/ 0 w 1771"/>
                <a:gd name="T13" fmla="*/ 0 h 5112"/>
                <a:gd name="T14" fmla="*/ 0 w 1771"/>
                <a:gd name="T15" fmla="*/ 4460 h 5112"/>
                <a:gd name="T16" fmla="*/ 664 w 1771"/>
                <a:gd name="T17" fmla="*/ 5112 h 5112"/>
                <a:gd name="T18" fmla="*/ 1771 w 1771"/>
                <a:gd name="T19" fmla="*/ 5112 h 5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1" h="5112">
                  <a:moveTo>
                    <a:pt x="1771" y="5112"/>
                  </a:moveTo>
                  <a:lnTo>
                    <a:pt x="1771" y="3979"/>
                  </a:lnTo>
                  <a:lnTo>
                    <a:pt x="1566" y="3979"/>
                  </a:lnTo>
                  <a:cubicBezTo>
                    <a:pt x="1293" y="3979"/>
                    <a:pt x="1293" y="3706"/>
                    <a:pt x="1293" y="3706"/>
                  </a:cubicBezTo>
                  <a:lnTo>
                    <a:pt x="1293" y="520"/>
                  </a:lnTo>
                  <a:cubicBezTo>
                    <a:pt x="1293" y="520"/>
                    <a:pt x="1293" y="0"/>
                    <a:pt x="773" y="0"/>
                  </a:cubicBezTo>
                  <a:lnTo>
                    <a:pt x="0" y="0"/>
                  </a:lnTo>
                  <a:lnTo>
                    <a:pt x="0" y="4460"/>
                  </a:lnTo>
                  <a:cubicBezTo>
                    <a:pt x="0" y="4859"/>
                    <a:pt x="259" y="5112"/>
                    <a:pt x="664" y="5112"/>
                  </a:cubicBezTo>
                  <a:lnTo>
                    <a:pt x="1771" y="51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33" name="Oval 8">
              <a:extLst>
                <a:ext uri="{FF2B5EF4-FFF2-40B4-BE49-F238E27FC236}">
                  <a16:creationId xmlns:a16="http://schemas.microsoft.com/office/drawing/2014/main" id="{B3131A15-2CE2-49AA-BA13-896652A28265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633663" y="2192338"/>
              <a:ext cx="2471738" cy="2473325"/>
            </a:xfrm>
            <a:prstGeom prst="ellipse">
              <a:avLst/>
            </a:prstGeom>
            <a:solidFill>
              <a:srgbClr val="78C1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02042A85-9C58-4C9F-BC74-146EC4DBF495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3971925" y="2928938"/>
              <a:ext cx="849313" cy="601663"/>
            </a:xfrm>
            <a:custGeom>
              <a:avLst/>
              <a:gdLst>
                <a:gd name="T0" fmla="*/ 0 w 2357"/>
                <a:gd name="T1" fmla="*/ 1295 h 1670"/>
                <a:gd name="T2" fmla="*/ 1113 w 2357"/>
                <a:gd name="T3" fmla="*/ 198 h 1670"/>
                <a:gd name="T4" fmla="*/ 2357 w 2357"/>
                <a:gd name="T5" fmla="*/ 530 h 1670"/>
                <a:gd name="T6" fmla="*/ 1545 w 2357"/>
                <a:gd name="T7" fmla="*/ 1529 h 1670"/>
                <a:gd name="T8" fmla="*/ 0 w 2357"/>
                <a:gd name="T9" fmla="*/ 1295 h 1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7" h="1670">
                  <a:moveTo>
                    <a:pt x="0" y="1295"/>
                  </a:moveTo>
                  <a:cubicBezTo>
                    <a:pt x="317" y="719"/>
                    <a:pt x="689" y="336"/>
                    <a:pt x="1113" y="198"/>
                  </a:cubicBezTo>
                  <a:cubicBezTo>
                    <a:pt x="1721" y="0"/>
                    <a:pt x="2073" y="377"/>
                    <a:pt x="2357" y="530"/>
                  </a:cubicBezTo>
                  <a:cubicBezTo>
                    <a:pt x="2217" y="820"/>
                    <a:pt x="2151" y="1331"/>
                    <a:pt x="1545" y="1529"/>
                  </a:cubicBezTo>
                  <a:cubicBezTo>
                    <a:pt x="1111" y="1670"/>
                    <a:pt x="595" y="1573"/>
                    <a:pt x="0" y="12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A7D3EF6E-B533-4CAB-93A3-C4B9E0AC166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3617913" y="2427288"/>
              <a:ext cx="503238" cy="893763"/>
            </a:xfrm>
            <a:custGeom>
              <a:avLst/>
              <a:gdLst>
                <a:gd name="T0" fmla="*/ 0 w 1399"/>
                <a:gd name="T1" fmla="*/ 1081 h 2477"/>
                <a:gd name="T2" fmla="*/ 700 w 1399"/>
                <a:gd name="T3" fmla="*/ 0 h 2477"/>
                <a:gd name="T4" fmla="*/ 1399 w 1399"/>
                <a:gd name="T5" fmla="*/ 1081 h 2477"/>
                <a:gd name="T6" fmla="*/ 700 w 1399"/>
                <a:gd name="T7" fmla="*/ 2477 h 2477"/>
                <a:gd name="T8" fmla="*/ 0 w 1399"/>
                <a:gd name="T9" fmla="*/ 1081 h 2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9" h="2477">
                  <a:moveTo>
                    <a:pt x="0" y="1081"/>
                  </a:moveTo>
                  <a:cubicBezTo>
                    <a:pt x="0" y="443"/>
                    <a:pt x="467" y="222"/>
                    <a:pt x="700" y="0"/>
                  </a:cubicBezTo>
                  <a:cubicBezTo>
                    <a:pt x="932" y="223"/>
                    <a:pt x="1399" y="440"/>
                    <a:pt x="1399" y="1081"/>
                  </a:cubicBezTo>
                  <a:cubicBezTo>
                    <a:pt x="1399" y="1525"/>
                    <a:pt x="1150" y="1998"/>
                    <a:pt x="700" y="2477"/>
                  </a:cubicBezTo>
                  <a:cubicBezTo>
                    <a:pt x="251" y="1998"/>
                    <a:pt x="0" y="1536"/>
                    <a:pt x="0" y="1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58367FC8-1CD7-49FC-A1FB-5330BBB5657A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2917825" y="2928938"/>
              <a:ext cx="849313" cy="601663"/>
            </a:xfrm>
            <a:custGeom>
              <a:avLst/>
              <a:gdLst>
                <a:gd name="T0" fmla="*/ 2357 w 2357"/>
                <a:gd name="T1" fmla="*/ 1294 h 1669"/>
                <a:gd name="T2" fmla="*/ 812 w 2357"/>
                <a:gd name="T3" fmla="*/ 1528 h 1669"/>
                <a:gd name="T4" fmla="*/ 0 w 2357"/>
                <a:gd name="T5" fmla="*/ 529 h 1669"/>
                <a:gd name="T6" fmla="*/ 1245 w 2357"/>
                <a:gd name="T7" fmla="*/ 197 h 1669"/>
                <a:gd name="T8" fmla="*/ 2357 w 2357"/>
                <a:gd name="T9" fmla="*/ 1294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7" h="1669">
                  <a:moveTo>
                    <a:pt x="2357" y="1294"/>
                  </a:moveTo>
                  <a:cubicBezTo>
                    <a:pt x="1762" y="1572"/>
                    <a:pt x="1246" y="1669"/>
                    <a:pt x="812" y="1528"/>
                  </a:cubicBezTo>
                  <a:cubicBezTo>
                    <a:pt x="206" y="1331"/>
                    <a:pt x="140" y="819"/>
                    <a:pt x="0" y="529"/>
                  </a:cubicBezTo>
                  <a:cubicBezTo>
                    <a:pt x="284" y="376"/>
                    <a:pt x="636" y="0"/>
                    <a:pt x="1245" y="197"/>
                  </a:cubicBezTo>
                  <a:cubicBezTo>
                    <a:pt x="1668" y="335"/>
                    <a:pt x="2040" y="718"/>
                    <a:pt x="2357" y="12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993D038B-5696-4114-9C42-1EEBD27B3EB9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3171825" y="3516313"/>
              <a:ext cx="663575" cy="742950"/>
            </a:xfrm>
            <a:custGeom>
              <a:avLst/>
              <a:gdLst>
                <a:gd name="T0" fmla="*/ 1762 w 1844"/>
                <a:gd name="T1" fmla="*/ 0 h 2059"/>
                <a:gd name="T2" fmla="*/ 1507 w 1844"/>
                <a:gd name="T3" fmla="*/ 1541 h 2059"/>
                <a:gd name="T4" fmla="*/ 305 w 1844"/>
                <a:gd name="T5" fmla="*/ 2004 h 2059"/>
                <a:gd name="T6" fmla="*/ 375 w 1844"/>
                <a:gd name="T7" fmla="*/ 719 h 2059"/>
                <a:gd name="T8" fmla="*/ 1762 w 1844"/>
                <a:gd name="T9" fmla="*/ 0 h 2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2059">
                  <a:moveTo>
                    <a:pt x="1762" y="0"/>
                  </a:moveTo>
                  <a:cubicBezTo>
                    <a:pt x="1844" y="652"/>
                    <a:pt x="1768" y="1181"/>
                    <a:pt x="1507" y="1541"/>
                  </a:cubicBezTo>
                  <a:cubicBezTo>
                    <a:pt x="1130" y="2059"/>
                    <a:pt x="625" y="1961"/>
                    <a:pt x="305" y="2004"/>
                  </a:cubicBezTo>
                  <a:cubicBezTo>
                    <a:pt x="248" y="1687"/>
                    <a:pt x="0" y="1235"/>
                    <a:pt x="375" y="719"/>
                  </a:cubicBezTo>
                  <a:cubicBezTo>
                    <a:pt x="643" y="349"/>
                    <a:pt x="1117" y="124"/>
                    <a:pt x="1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1DE297DB-37C4-4B30-B318-144BC7200C6F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3903663" y="3516313"/>
              <a:ext cx="663575" cy="742950"/>
            </a:xfrm>
            <a:custGeom>
              <a:avLst/>
              <a:gdLst>
                <a:gd name="T0" fmla="*/ 1537 w 1843"/>
                <a:gd name="T1" fmla="*/ 2004 h 2057"/>
                <a:gd name="T2" fmla="*/ 335 w 1843"/>
                <a:gd name="T3" fmla="*/ 1541 h 2057"/>
                <a:gd name="T4" fmla="*/ 80 w 1843"/>
                <a:gd name="T5" fmla="*/ 0 h 2057"/>
                <a:gd name="T6" fmla="*/ 1467 w 1843"/>
                <a:gd name="T7" fmla="*/ 719 h 2057"/>
                <a:gd name="T8" fmla="*/ 1537 w 1843"/>
                <a:gd name="T9" fmla="*/ 2004 h 2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3" h="2057">
                  <a:moveTo>
                    <a:pt x="1537" y="2004"/>
                  </a:moveTo>
                  <a:cubicBezTo>
                    <a:pt x="1218" y="1961"/>
                    <a:pt x="710" y="2057"/>
                    <a:pt x="335" y="1541"/>
                  </a:cubicBezTo>
                  <a:cubicBezTo>
                    <a:pt x="67" y="1172"/>
                    <a:pt x="0" y="651"/>
                    <a:pt x="80" y="0"/>
                  </a:cubicBezTo>
                  <a:cubicBezTo>
                    <a:pt x="726" y="123"/>
                    <a:pt x="1205" y="359"/>
                    <a:pt x="1467" y="719"/>
                  </a:cubicBezTo>
                  <a:cubicBezTo>
                    <a:pt x="1843" y="1237"/>
                    <a:pt x="1594" y="1687"/>
                    <a:pt x="1537" y="20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>
                <a:solidFill>
                  <a:srgbClr val="30303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244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42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b="1" kern="1200" spc="-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125" indent="-3651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20725" indent="-355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84250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55713" indent="-2714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6688" indent="-18097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52" userDrawn="1">
          <p15:clr>
            <a:srgbClr val="F26B43"/>
          </p15:clr>
        </p15:guide>
        <p15:guide id="2" pos="7225" userDrawn="1">
          <p15:clr>
            <a:srgbClr val="F26B43"/>
          </p15:clr>
        </p15:guide>
        <p15:guide id="3" orient="horz" pos="3884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orient="horz" pos="3238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19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3F80679-38EF-4218-A191-DE1CDB8E4E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1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3" name="Alatunnisteen paikkamerkki 4">
            <a:extLst>
              <a:ext uri="{FF2B5EF4-FFF2-40B4-BE49-F238E27FC236}">
                <a16:creationId xmlns:a16="http://schemas.microsoft.com/office/drawing/2014/main" id="{42007F19-474B-47D9-BA75-890335B3183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ln>
            <a:noFill/>
          </a:ln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23C153A2-5EF7-48B3-9088-79D7DF32FCB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  <p:sp>
        <p:nvSpPr>
          <p:cNvPr id="40" name="Otsikko 5">
            <a:extLst>
              <a:ext uri="{FF2B5EF4-FFF2-40B4-BE49-F238E27FC236}">
                <a16:creationId xmlns:a16="http://schemas.microsoft.com/office/drawing/2014/main" id="{CD0C6899-46F2-4E06-B425-FD5E41F62950}"/>
              </a:ext>
            </a:extLst>
          </p:cNvPr>
          <p:cNvSpPr txBox="1">
            <a:spLocks/>
          </p:cNvSpPr>
          <p:nvPr/>
        </p:nvSpPr>
        <p:spPr>
          <a:xfrm>
            <a:off x="0" y="2132856"/>
            <a:ext cx="12192000" cy="977408"/>
          </a:xfrm>
          <a:prstGeom prst="rect">
            <a:avLst/>
          </a:prstGeom>
        </p:spPr>
        <p:txBody>
          <a:bodyPr vert="horz" lIns="0" tIns="36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0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3600" dirty="0"/>
              <a:t>Sosiaali- ja terveydenhuollon palvelujen saatavuus</a:t>
            </a:r>
            <a:br>
              <a:rPr lang="fi-FI" sz="3600" dirty="0"/>
            </a:br>
            <a:r>
              <a:rPr lang="fi-FI" sz="3600" dirty="0"/>
              <a:t>ja henkilöstön riittävyys koronaepidemian aikana</a:t>
            </a:r>
          </a:p>
        </p:txBody>
      </p:sp>
      <p:sp>
        <p:nvSpPr>
          <p:cNvPr id="43" name="Päivämäärän paikkamerkki 2">
            <a:extLst>
              <a:ext uri="{FF2B5EF4-FFF2-40B4-BE49-F238E27FC236}">
                <a16:creationId xmlns:a16="http://schemas.microsoft.com/office/drawing/2014/main" id="{96CAEB47-7E5D-4676-8BCB-2FA7B63BB5B5}"/>
              </a:ext>
            </a:extLst>
          </p:cNvPr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7.2.2022</a:t>
            </a:fld>
            <a:endParaRPr lang="fi-FI" dirty="0"/>
          </a:p>
        </p:txBody>
      </p:sp>
      <p:sp>
        <p:nvSpPr>
          <p:cNvPr id="12" name="Tekstin paikkamerkki 2">
            <a:extLst>
              <a:ext uri="{FF2B5EF4-FFF2-40B4-BE49-F238E27FC236}">
                <a16:creationId xmlns:a16="http://schemas.microsoft.com/office/drawing/2014/main" id="{7072E2ED-22EF-4CB4-8F46-4FD2C4F0EF1A}"/>
              </a:ext>
            </a:extLst>
          </p:cNvPr>
          <p:cNvSpPr txBox="1">
            <a:spLocks/>
          </p:cNvSpPr>
          <p:nvPr/>
        </p:nvSpPr>
        <p:spPr>
          <a:xfrm>
            <a:off x="0" y="3126600"/>
            <a:ext cx="12192000" cy="604800"/>
          </a:xfrm>
          <a:prstGeom prst="rect">
            <a:avLst/>
          </a:prstGeom>
        </p:spPr>
        <p:txBody>
          <a:bodyPr/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i-FI" sz="2000" b="1" dirty="0">
                <a:solidFill>
                  <a:srgbClr val="0066FF"/>
                </a:solidFill>
              </a:rPr>
              <a:t>Tilannekuva viikoittain (14.12.2020–17.01.2022)</a:t>
            </a:r>
          </a:p>
        </p:txBody>
      </p:sp>
      <p:sp>
        <p:nvSpPr>
          <p:cNvPr id="9" name="Tekstin paikkamerkki 2">
            <a:extLst>
              <a:ext uri="{FF2B5EF4-FFF2-40B4-BE49-F238E27FC236}">
                <a16:creationId xmlns:a16="http://schemas.microsoft.com/office/drawing/2014/main" id="{299988A6-1ED2-46F3-BA1B-71C79461B4A7}"/>
              </a:ext>
            </a:extLst>
          </p:cNvPr>
          <p:cNvSpPr txBox="1">
            <a:spLocks/>
          </p:cNvSpPr>
          <p:nvPr/>
        </p:nvSpPr>
        <p:spPr>
          <a:xfrm>
            <a:off x="119336" y="3772861"/>
            <a:ext cx="12192000" cy="604800"/>
          </a:xfrm>
          <a:prstGeom prst="rect">
            <a:avLst/>
          </a:prstGeom>
        </p:spPr>
        <p:txBody>
          <a:bodyPr/>
          <a:lstStyle>
            <a:lvl1pPr marL="365125" indent="-3651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725" indent="-355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425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5713" indent="-2714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6688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i-FI" sz="2000" dirty="0"/>
              <a:t>Eeva </a:t>
            </a:r>
            <a:r>
              <a:rPr lang="fi-FI" sz="2000" dirty="0" err="1"/>
              <a:t>Reissell</a:t>
            </a:r>
            <a:r>
              <a:rPr lang="fi-FI" sz="2000" dirty="0"/>
              <a:t> 2022–</a:t>
            </a:r>
          </a:p>
          <a:p>
            <a:pPr marL="0" indent="0" algn="ctr">
              <a:buNone/>
            </a:pPr>
            <a:r>
              <a:rPr lang="fi-FI" sz="2000" dirty="0"/>
              <a:t>Vesa Jormanainen 2020–2021</a:t>
            </a:r>
          </a:p>
        </p:txBody>
      </p:sp>
    </p:spTree>
    <p:extLst>
      <p:ext uri="{BB962C8B-B14F-4D97-AF65-F5344CB8AC3E}">
        <p14:creationId xmlns:p14="http://schemas.microsoft.com/office/powerpoint/2010/main" val="34252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10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7.2.2022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Perusterveydenhuolto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Kouluterveydenhuolto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vuosina 2020–2022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0DD57316-0FDF-442A-B636-C4EA18D2E63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3B66DCD9-95A3-4CE6-89FE-578BB45EEA6B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3486600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11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7.2.2022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Perusterveydenhuolto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Opiskeluterveydenhuolto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vuosina 2020–2022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34B3F0BA-F434-4A8A-956A-63D395BE676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9075E533-E84E-43FA-A7F8-FE28C22A490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1282224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12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7.2.2022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Perusterveydenhuolto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Kuntoutus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vuosina 2020–2022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051A29B8-400C-49B7-B2A1-50780F9889F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A583798E-A8D5-45A7-A172-B23E43791F7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804237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13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7.2.2022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Perusterveydenhuolto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Suun terveydenhuolto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vuosina 2020–2022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7BA45F48-3F66-4A2A-9371-A08C2436A51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92AF59B8-F35A-4D76-AD09-0E05BC8A107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1690296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14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7.2.2022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Perusterveydenhuolto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Mielenterveystyö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vuosina 2020–2022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76F3B56A-DE09-4772-883E-230501F37C2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0E33C6EC-E16C-4660-980E-6AA4527577B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3903885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15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7.2.2022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Perusterveydenhuolto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Päihdetyö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vuosina 2020–2022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6B321AEA-3100-4EAE-8FE9-8FA7C05952D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5DB991BA-5195-490B-9552-DBC4C1B47C8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32218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16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7.2.2022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Perusterveydenhuolto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Rokotukset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vuonna 2021-2022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770A4F63-CD13-47E4-B49D-C1DA751950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93FB7001-3D33-463C-A0D5-D19B2571A60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3234668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17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7.2.2022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Perusterveydenhuolto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Testaukset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vuonna 2021-2022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98A8D9B8-5D55-416B-841E-81ADE4B9B8F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BE54BD6A-CBAF-44F0-9665-16B298CFE2F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3408236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18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7.2.2022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Perusterveydenhuolto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Tartunnanjäljitys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vuonna 2021-2022</a:t>
            </a:r>
            <a:endParaRPr lang="fi-FI" sz="2400" b="0" i="1" dirty="0"/>
          </a:p>
        </p:txBody>
      </p:sp>
      <p:sp>
        <p:nvSpPr>
          <p:cNvPr id="9" name="Alatunnisteen paikkamerkki 4">
            <a:extLst>
              <a:ext uri="{FF2B5EF4-FFF2-40B4-BE49-F238E27FC236}">
                <a16:creationId xmlns:a16="http://schemas.microsoft.com/office/drawing/2014/main" id="{0898C303-B710-458D-89FD-DD31B68C67F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2A28E739-5F66-4D37-A7AE-0D45041F013D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1424444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19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7.2.2022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Perusterveydenhuolto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Rajat ylittävä matkustaja-liikenne: terveysneuvonta ja ohjaus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vuonna 2021-2022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78FB06EB-AA1E-452B-B952-24A83258232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8CA379FC-61ED-48DD-8DF1-91041D26FB6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401341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3F80679-38EF-4218-A191-DE1CDB8E4E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2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34" name="Otsikko 1">
            <a:extLst>
              <a:ext uri="{FF2B5EF4-FFF2-40B4-BE49-F238E27FC236}">
                <a16:creationId xmlns:a16="http://schemas.microsoft.com/office/drawing/2014/main" id="{1D102D8A-F990-439A-9874-94DA6E9E6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8" y="180000"/>
            <a:ext cx="10753200" cy="1188000"/>
          </a:xfrm>
        </p:spPr>
        <p:txBody>
          <a:bodyPr/>
          <a:lstStyle/>
          <a:p>
            <a:r>
              <a:rPr lang="fi-FI" dirty="0"/>
              <a:t>Aikataulu</a:t>
            </a:r>
          </a:p>
        </p:txBody>
      </p:sp>
      <p:sp>
        <p:nvSpPr>
          <p:cNvPr id="35" name="Sisällön paikkamerkki 2">
            <a:extLst>
              <a:ext uri="{FF2B5EF4-FFF2-40B4-BE49-F238E27FC236}">
                <a16:creationId xmlns:a16="http://schemas.microsoft.com/office/drawing/2014/main" id="{305F6BE5-5309-4845-9111-0613BD9380E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95400" y="1124744"/>
            <a:ext cx="10753200" cy="4968552"/>
          </a:xfrm>
        </p:spPr>
        <p:txBody>
          <a:bodyPr/>
          <a:lstStyle/>
          <a:p>
            <a:pPr lvl="1"/>
            <a:r>
              <a:rPr lang="fi-FI" sz="1200" i="1" dirty="0"/>
              <a:t>Esitestaus</a:t>
            </a:r>
            <a:r>
              <a:rPr lang="fi-FI" sz="1200" dirty="0"/>
              <a:t> + </a:t>
            </a:r>
            <a:r>
              <a:rPr lang="fi-FI" sz="1200" i="1" dirty="0"/>
              <a:t>tuotantopilotti</a:t>
            </a:r>
            <a:r>
              <a:rPr lang="fi-FI" sz="1200" dirty="0"/>
              <a:t> </a:t>
            </a:r>
            <a:r>
              <a:rPr lang="fi-FI" sz="1200" dirty="0" err="1"/>
              <a:t>vk</a:t>
            </a:r>
            <a:r>
              <a:rPr lang="fi-FI" sz="1200" dirty="0"/>
              <a:t> 50/2020 (11.–14.12.2020)			</a:t>
            </a:r>
            <a:r>
              <a:rPr lang="fi-FI" sz="1200" b="1" dirty="0"/>
              <a:t>21. kysely </a:t>
            </a:r>
            <a:r>
              <a:rPr lang="fi-FI" sz="1200" dirty="0" err="1"/>
              <a:t>vk</a:t>
            </a:r>
            <a:r>
              <a:rPr lang="fi-FI" sz="1200" dirty="0"/>
              <a:t> 19/2021 (10.–16.6.2021): </a:t>
            </a:r>
            <a:r>
              <a:rPr lang="fi-FI" sz="1200" i="1" dirty="0"/>
              <a:t>Suomi (ml. Ahvenanmaa)</a:t>
            </a:r>
            <a:endParaRPr lang="fi-FI" sz="1200" dirty="0"/>
          </a:p>
          <a:p>
            <a:pPr lvl="1"/>
            <a:r>
              <a:rPr lang="fi-FI" sz="1200" b="1" dirty="0"/>
              <a:t>1. kysely </a:t>
            </a:r>
            <a:r>
              <a:rPr lang="fi-FI" sz="1200" dirty="0" err="1"/>
              <a:t>vk</a:t>
            </a:r>
            <a:r>
              <a:rPr lang="fi-FI" sz="1200" dirty="0"/>
              <a:t> 51/2020 (14.–20.12.2020): </a:t>
            </a:r>
            <a:r>
              <a:rPr lang="fi-FI" sz="1200" i="1" dirty="0"/>
              <a:t>Manner-Suomi (pl. Ahvenanmaa)		</a:t>
            </a:r>
            <a:r>
              <a:rPr lang="fi-FI" sz="1200" b="1" dirty="0"/>
              <a:t>22. kysely </a:t>
            </a:r>
            <a:r>
              <a:rPr lang="fi-FI" sz="1200" dirty="0"/>
              <a:t>vk 21/2021 (21.–30.5.2021): </a:t>
            </a:r>
            <a:r>
              <a:rPr lang="fi-FI" sz="1200" i="1" dirty="0"/>
              <a:t>Suomi (ml. Ahvenanmaa)</a:t>
            </a:r>
            <a:endParaRPr lang="fi-FI" sz="1200" dirty="0"/>
          </a:p>
          <a:p>
            <a:pPr lvl="1"/>
            <a:r>
              <a:rPr lang="fi-FI" sz="1200" b="1" dirty="0"/>
              <a:t>2. kysely </a:t>
            </a:r>
            <a:r>
              <a:rPr lang="fi-FI" sz="1200" dirty="0" err="1"/>
              <a:t>vk</a:t>
            </a:r>
            <a:r>
              <a:rPr lang="fi-FI" sz="1200" dirty="0"/>
              <a:t> 52/2020 (21.–27.12.2020): </a:t>
            </a:r>
            <a:r>
              <a:rPr lang="fi-FI" sz="1200" i="1" dirty="0"/>
              <a:t>Suomi (ml. Ahvenanmaa)		</a:t>
            </a:r>
            <a:r>
              <a:rPr lang="fi-FI" sz="1200" b="1" dirty="0"/>
              <a:t>23. kysely </a:t>
            </a:r>
            <a:r>
              <a:rPr lang="fi-FI" sz="1200" dirty="0"/>
              <a:t>vk 23/2021 (7.–13.6.2021): </a:t>
            </a:r>
            <a:r>
              <a:rPr lang="fi-FI" sz="1200" i="1" dirty="0"/>
              <a:t>Suomi (ml. Ahvenanmaa)</a:t>
            </a:r>
          </a:p>
          <a:p>
            <a:pPr lvl="1"/>
            <a:r>
              <a:rPr lang="fi-FI" sz="1200" b="1" dirty="0"/>
              <a:t>3. kysely </a:t>
            </a:r>
            <a:r>
              <a:rPr lang="fi-FI" sz="1200" dirty="0" err="1"/>
              <a:t>vk</a:t>
            </a:r>
            <a:r>
              <a:rPr lang="fi-FI" sz="1200" dirty="0"/>
              <a:t> 53/2020 (28.12.2020–3.1.2021): </a:t>
            </a:r>
            <a:r>
              <a:rPr lang="fi-FI" sz="1200" i="1" dirty="0"/>
              <a:t>Suomi (ml. Ahvenanmaa)</a:t>
            </a:r>
          </a:p>
          <a:p>
            <a:pPr lvl="1"/>
            <a:r>
              <a:rPr lang="fi-FI" sz="1200" b="1" dirty="0"/>
              <a:t>4. kysely </a:t>
            </a:r>
            <a:r>
              <a:rPr lang="fi-FI" sz="1200" dirty="0" err="1"/>
              <a:t>vk</a:t>
            </a:r>
            <a:r>
              <a:rPr lang="fi-FI" sz="1200" dirty="0"/>
              <a:t> 1/2021 (4.–10.1.2021): </a:t>
            </a:r>
            <a:r>
              <a:rPr lang="fi-FI" sz="1200" i="1" dirty="0"/>
              <a:t>Suomi (ml. Ahvenanmaa)			</a:t>
            </a:r>
            <a:r>
              <a:rPr lang="fi-FI" sz="1200" b="1" dirty="0"/>
              <a:t>24. kysely </a:t>
            </a:r>
            <a:r>
              <a:rPr lang="fi-FI" sz="1200" dirty="0"/>
              <a:t>vk 31/2021 (2.–8.8.2021): </a:t>
            </a:r>
            <a:r>
              <a:rPr lang="fi-FI" sz="1200" i="1" dirty="0"/>
              <a:t>Suomi (ml. Ahvenanmaa)</a:t>
            </a:r>
          </a:p>
          <a:p>
            <a:pPr lvl="1"/>
            <a:r>
              <a:rPr lang="fi-FI" sz="1200" b="1" dirty="0"/>
              <a:t>5. kysely </a:t>
            </a:r>
            <a:r>
              <a:rPr lang="fi-FI" sz="1200" dirty="0" err="1"/>
              <a:t>vk</a:t>
            </a:r>
            <a:r>
              <a:rPr lang="fi-FI" sz="1200" dirty="0"/>
              <a:t> 2/2021 (11.–17.1.2021): </a:t>
            </a:r>
            <a:r>
              <a:rPr lang="fi-FI" sz="1200" i="1" dirty="0"/>
              <a:t>Suomi (ml. Ahvenanmaa)</a:t>
            </a:r>
          </a:p>
          <a:p>
            <a:pPr lvl="1"/>
            <a:r>
              <a:rPr lang="fi-FI" sz="1200" b="1" dirty="0"/>
              <a:t>6. kysely </a:t>
            </a:r>
            <a:r>
              <a:rPr lang="fi-FI" sz="1200" dirty="0" err="1"/>
              <a:t>vk</a:t>
            </a:r>
            <a:r>
              <a:rPr lang="fi-FI" sz="1200" dirty="0"/>
              <a:t> 3/2021 (18.–24.1.2021): </a:t>
            </a:r>
            <a:r>
              <a:rPr lang="fi-FI" sz="1200" i="1" dirty="0"/>
              <a:t>Suomi (ml. Ahvenanmaa)		</a:t>
            </a:r>
            <a:r>
              <a:rPr lang="fi-FI" sz="1200" b="1" dirty="0"/>
              <a:t>25. kysely </a:t>
            </a:r>
            <a:r>
              <a:rPr lang="fi-FI" sz="1200" dirty="0"/>
              <a:t>vk 33/2021 (16.–22.8.2021): </a:t>
            </a:r>
            <a:r>
              <a:rPr lang="fi-FI" sz="1200" i="1" dirty="0"/>
              <a:t>Suomi (ml. Ahvenanmaa)</a:t>
            </a:r>
          </a:p>
          <a:p>
            <a:pPr lvl="1"/>
            <a:r>
              <a:rPr lang="fi-FI" sz="1200" b="1" dirty="0"/>
              <a:t>7. kysely </a:t>
            </a:r>
            <a:r>
              <a:rPr lang="fi-FI" sz="1200" dirty="0" err="1"/>
              <a:t>vk</a:t>
            </a:r>
            <a:r>
              <a:rPr lang="fi-FI" sz="1200" dirty="0"/>
              <a:t> 4/2021 (25.–31.1.2021): </a:t>
            </a:r>
            <a:r>
              <a:rPr lang="fi-FI" sz="1200" i="1" dirty="0"/>
              <a:t>Suomi (ml. Ahvenanmaa)		</a:t>
            </a:r>
            <a:r>
              <a:rPr lang="fi-FI" sz="1200" b="1" dirty="0"/>
              <a:t>26. kysely </a:t>
            </a:r>
            <a:r>
              <a:rPr lang="fi-FI" sz="1200" dirty="0"/>
              <a:t>vk 35/2021 (30.8.–5.9.2021): </a:t>
            </a:r>
            <a:r>
              <a:rPr lang="fi-FI" sz="1200" i="1" dirty="0"/>
              <a:t>Suomi (ml. Ahvenanmaa)</a:t>
            </a:r>
          </a:p>
          <a:p>
            <a:pPr lvl="1"/>
            <a:r>
              <a:rPr lang="fi-FI" sz="1200" b="1" dirty="0"/>
              <a:t>8. kysely </a:t>
            </a:r>
            <a:r>
              <a:rPr lang="fi-FI" sz="1200" dirty="0" err="1"/>
              <a:t>vk</a:t>
            </a:r>
            <a:r>
              <a:rPr lang="fi-FI" sz="1200" dirty="0"/>
              <a:t> 5/2021 (1.–7.2.2021): </a:t>
            </a:r>
            <a:r>
              <a:rPr lang="fi-FI" sz="1200" i="1" dirty="0"/>
              <a:t>Suomi (ml. Ahvenanmaa)			</a:t>
            </a:r>
            <a:r>
              <a:rPr lang="fi-FI" sz="1200" b="1" dirty="0"/>
              <a:t>27. kysely </a:t>
            </a:r>
            <a:r>
              <a:rPr lang="fi-FI" sz="1200" dirty="0"/>
              <a:t>vk 37/2021 (13.–19.9.2021): </a:t>
            </a:r>
            <a:r>
              <a:rPr lang="fi-FI" sz="1200" i="1" dirty="0"/>
              <a:t>Suomi (ml. Ahvenanmaa)</a:t>
            </a:r>
          </a:p>
          <a:p>
            <a:pPr lvl="1"/>
            <a:r>
              <a:rPr lang="fi-FI" sz="1200" b="1" dirty="0"/>
              <a:t>9. kysely </a:t>
            </a:r>
            <a:r>
              <a:rPr lang="fi-FI" sz="1200" dirty="0" err="1"/>
              <a:t>vk</a:t>
            </a:r>
            <a:r>
              <a:rPr lang="fi-FI" sz="1200" dirty="0"/>
              <a:t> 6/2021 (8.–14.2.2021): </a:t>
            </a:r>
            <a:r>
              <a:rPr lang="fi-FI" sz="1200" i="1" dirty="0"/>
              <a:t>Suomi (ml. Ahvenanmaa)			</a:t>
            </a:r>
            <a:r>
              <a:rPr lang="fi-FI" sz="1200" b="1" dirty="0"/>
              <a:t>28. kysely </a:t>
            </a:r>
            <a:r>
              <a:rPr lang="fi-FI" sz="1200" dirty="0"/>
              <a:t>vk 39/2021 (27.9.–3.10.2021): </a:t>
            </a:r>
            <a:r>
              <a:rPr lang="fi-FI" sz="1200" i="1" dirty="0"/>
              <a:t>Suomi (ml. Ahvenanmaa)</a:t>
            </a:r>
            <a:endParaRPr lang="fi-FI" sz="1200" b="1" dirty="0"/>
          </a:p>
          <a:p>
            <a:pPr lvl="1"/>
            <a:r>
              <a:rPr lang="fi-FI" sz="1200" b="1" dirty="0"/>
              <a:t>10. kysely </a:t>
            </a:r>
            <a:r>
              <a:rPr lang="fi-FI" sz="1200" dirty="0" err="1"/>
              <a:t>vk</a:t>
            </a:r>
            <a:r>
              <a:rPr lang="fi-FI" sz="1200" dirty="0"/>
              <a:t> 7/2021 (15.–21.2.2021): </a:t>
            </a:r>
            <a:r>
              <a:rPr lang="fi-FI" sz="1200" i="1" dirty="0"/>
              <a:t>Suomi (ml. Ahvenanmaa)		</a:t>
            </a:r>
            <a:r>
              <a:rPr lang="fi-FI" sz="1200" b="1" dirty="0"/>
              <a:t>29. kysely </a:t>
            </a:r>
            <a:r>
              <a:rPr lang="fi-FI" sz="1200" dirty="0"/>
              <a:t>vk 41/2021 (11.–17.10.2021): </a:t>
            </a:r>
            <a:r>
              <a:rPr lang="fi-FI" sz="1200" i="1" dirty="0"/>
              <a:t>Suomi (ml. Ahvenanmaa)</a:t>
            </a:r>
          </a:p>
          <a:p>
            <a:pPr lvl="1"/>
            <a:r>
              <a:rPr lang="fi-FI" sz="1200" b="1" dirty="0"/>
              <a:t>11. kysely </a:t>
            </a:r>
            <a:r>
              <a:rPr lang="fi-FI" sz="1200" dirty="0" err="1"/>
              <a:t>vk</a:t>
            </a:r>
            <a:r>
              <a:rPr lang="fi-FI" sz="1200" dirty="0"/>
              <a:t> 8/2021 (22.–28.2.2021): </a:t>
            </a:r>
            <a:r>
              <a:rPr lang="fi-FI" sz="1200" i="1" dirty="0"/>
              <a:t>Suomi (ml. Ahvenanmaa)		</a:t>
            </a:r>
            <a:r>
              <a:rPr lang="fi-FI" sz="1200" b="1" dirty="0"/>
              <a:t>30. kysely </a:t>
            </a:r>
            <a:r>
              <a:rPr lang="fi-FI" sz="1200" dirty="0"/>
              <a:t>vk 43/2021 (25.–31.10.2021): </a:t>
            </a:r>
            <a:r>
              <a:rPr lang="fi-FI" sz="1200" i="1" dirty="0"/>
              <a:t>Suomi (ml. Ahvenanmaa)</a:t>
            </a:r>
          </a:p>
          <a:p>
            <a:pPr lvl="1"/>
            <a:r>
              <a:rPr lang="fi-FI" sz="1200" b="1" dirty="0"/>
              <a:t>12. kysely </a:t>
            </a:r>
            <a:r>
              <a:rPr lang="fi-FI" sz="1200" dirty="0" err="1"/>
              <a:t>vk</a:t>
            </a:r>
            <a:r>
              <a:rPr lang="fi-FI" sz="1200" dirty="0"/>
              <a:t> 9/2021 (1.–7.3.2021): </a:t>
            </a:r>
            <a:r>
              <a:rPr lang="fi-FI" sz="1200" i="1" dirty="0"/>
              <a:t>Suomi (ml. Ahvenanmaa)			</a:t>
            </a:r>
            <a:r>
              <a:rPr lang="fi-FI" sz="1200" b="1" dirty="0">
                <a:highlight>
                  <a:srgbClr val="FFFF00"/>
                </a:highlight>
              </a:rPr>
              <a:t>31. kysely </a:t>
            </a:r>
            <a:r>
              <a:rPr lang="fi-FI" sz="1200" dirty="0">
                <a:highlight>
                  <a:srgbClr val="FFFF00"/>
                </a:highlight>
              </a:rPr>
              <a:t>vk 47/2021 (22.–28.11.2021): </a:t>
            </a:r>
            <a:r>
              <a:rPr lang="fi-FI" sz="1200" i="1" dirty="0">
                <a:highlight>
                  <a:srgbClr val="FFFF00"/>
                </a:highlight>
              </a:rPr>
              <a:t>Suomi (ml. Ahvenanmaa)</a:t>
            </a:r>
          </a:p>
          <a:p>
            <a:pPr lvl="1"/>
            <a:r>
              <a:rPr lang="fi-FI" sz="1200" b="1" dirty="0"/>
              <a:t>13. kysely </a:t>
            </a:r>
            <a:r>
              <a:rPr lang="fi-FI" sz="1200" dirty="0" err="1"/>
              <a:t>vk</a:t>
            </a:r>
            <a:r>
              <a:rPr lang="fi-FI" sz="1200" dirty="0"/>
              <a:t> 10/2021 (8.–14.3.2021): </a:t>
            </a:r>
            <a:r>
              <a:rPr lang="fi-FI" sz="1200" i="1" dirty="0"/>
              <a:t>Suomi (ml. Ahvenanmaa)		</a:t>
            </a:r>
            <a:r>
              <a:rPr lang="fi-FI" sz="1200" b="1" dirty="0"/>
              <a:t>32. kysely </a:t>
            </a:r>
            <a:r>
              <a:rPr lang="fi-FI" sz="1200" dirty="0"/>
              <a:t>vk 51/2021 (20.–26.12.2021): </a:t>
            </a:r>
            <a:r>
              <a:rPr lang="fi-FI" sz="1200" i="1" dirty="0"/>
              <a:t>Suomi (ml. Ahvenanmaa)</a:t>
            </a:r>
          </a:p>
          <a:p>
            <a:pPr lvl="1"/>
            <a:r>
              <a:rPr lang="fi-FI" sz="1200" b="1" dirty="0"/>
              <a:t>14. kysely </a:t>
            </a:r>
            <a:r>
              <a:rPr lang="fi-FI" sz="1200" dirty="0"/>
              <a:t>vk 11/2021 (15.–21.3.2021): </a:t>
            </a:r>
            <a:r>
              <a:rPr lang="fi-FI" sz="1200" i="1" dirty="0"/>
              <a:t>Suomi (ml. Ahvenanmaa)		</a:t>
            </a:r>
          </a:p>
          <a:p>
            <a:pPr lvl="1"/>
            <a:r>
              <a:rPr lang="fi-FI" sz="1200" b="1" dirty="0"/>
              <a:t>15. kysely </a:t>
            </a:r>
            <a:r>
              <a:rPr lang="fi-FI" sz="1200" dirty="0" err="1"/>
              <a:t>vk</a:t>
            </a:r>
            <a:r>
              <a:rPr lang="fi-FI" sz="1200" dirty="0"/>
              <a:t> 12/2021 (22.–28.3.2021): </a:t>
            </a:r>
            <a:r>
              <a:rPr lang="fi-FI" sz="1200" i="1" dirty="0"/>
              <a:t>Suomi (ml. Ahvenanmaa)		</a:t>
            </a:r>
          </a:p>
          <a:p>
            <a:pPr lvl="1"/>
            <a:r>
              <a:rPr lang="fi-FI" sz="1200" b="1" dirty="0"/>
              <a:t>16. kysely </a:t>
            </a:r>
            <a:r>
              <a:rPr lang="fi-FI" sz="1200" dirty="0" err="1"/>
              <a:t>vk</a:t>
            </a:r>
            <a:r>
              <a:rPr lang="fi-FI" sz="1200" dirty="0"/>
              <a:t> 13/2021 (29.3.–4.4.2021): </a:t>
            </a:r>
            <a:r>
              <a:rPr lang="fi-FI" sz="1200" i="1" dirty="0"/>
              <a:t>Suomi (ml. Ahvenanmaa)</a:t>
            </a:r>
          </a:p>
          <a:p>
            <a:pPr lvl="1"/>
            <a:r>
              <a:rPr lang="fi-FI" sz="1200" b="1" dirty="0"/>
              <a:t>17. kysely </a:t>
            </a:r>
            <a:r>
              <a:rPr lang="fi-FI" sz="1200" dirty="0" err="1"/>
              <a:t>vk</a:t>
            </a:r>
            <a:r>
              <a:rPr lang="fi-FI" sz="1200" dirty="0"/>
              <a:t> 14/2021 (5.–11.4.2021): </a:t>
            </a:r>
            <a:r>
              <a:rPr lang="fi-FI" sz="1200" i="1" dirty="0"/>
              <a:t>Suomi (ml. Ahvenanmaa)</a:t>
            </a:r>
          </a:p>
          <a:p>
            <a:pPr lvl="1"/>
            <a:r>
              <a:rPr lang="fi-FI" sz="1200" b="1" dirty="0"/>
              <a:t>18. kysely </a:t>
            </a:r>
            <a:r>
              <a:rPr lang="fi-FI" sz="1200" dirty="0" err="1"/>
              <a:t>vk</a:t>
            </a:r>
            <a:r>
              <a:rPr lang="fi-FI" sz="1200" dirty="0"/>
              <a:t> 15/2021 (12.–18.4.2021): </a:t>
            </a:r>
            <a:r>
              <a:rPr lang="fi-FI" sz="1200" i="1" dirty="0"/>
              <a:t>Suomi (ml. Ahvenanmaa)</a:t>
            </a:r>
          </a:p>
          <a:p>
            <a:pPr lvl="1"/>
            <a:r>
              <a:rPr lang="fi-FI" sz="1200" b="1" dirty="0"/>
              <a:t>19. kysely </a:t>
            </a:r>
            <a:r>
              <a:rPr lang="fi-FI" sz="1200" dirty="0" err="1"/>
              <a:t>vk</a:t>
            </a:r>
            <a:r>
              <a:rPr lang="fi-FI" sz="1200" dirty="0"/>
              <a:t> 16/2021 (19.–25.4.2021): </a:t>
            </a:r>
            <a:r>
              <a:rPr lang="fi-FI" sz="1200" i="1" dirty="0"/>
              <a:t>Suomi (ml. Ahvenanmaa)</a:t>
            </a:r>
          </a:p>
          <a:p>
            <a:pPr lvl="1"/>
            <a:r>
              <a:rPr lang="fi-FI" sz="1200" b="1" dirty="0"/>
              <a:t>20. kysely </a:t>
            </a:r>
            <a:r>
              <a:rPr lang="fi-FI" sz="1200" dirty="0" err="1"/>
              <a:t>vk</a:t>
            </a:r>
            <a:r>
              <a:rPr lang="fi-FI" sz="1200" dirty="0"/>
              <a:t> 17/2021 (26.4.–2.5.2021): </a:t>
            </a:r>
            <a:r>
              <a:rPr lang="fi-FI" sz="1200" i="1" dirty="0"/>
              <a:t>Suomi (ml. Ahvenanmaa)</a:t>
            </a:r>
          </a:p>
          <a:p>
            <a:pPr marL="365125" lvl="1" indent="0">
              <a:buNone/>
            </a:pPr>
            <a:endParaRPr lang="fi-FI" sz="1200" i="1" dirty="0"/>
          </a:p>
        </p:txBody>
      </p:sp>
      <p:sp>
        <p:nvSpPr>
          <p:cNvPr id="8" name="Päivämäärän paikkamerkki 2">
            <a:extLst>
              <a:ext uri="{FF2B5EF4-FFF2-40B4-BE49-F238E27FC236}">
                <a16:creationId xmlns:a16="http://schemas.microsoft.com/office/drawing/2014/main" id="{2F985A3D-6852-4C90-8B92-E718ABCC9D92}"/>
              </a:ext>
            </a:extLst>
          </p:cNvPr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7.2.2022</a:t>
            </a:fld>
            <a:endParaRPr lang="fi-FI" dirty="0"/>
          </a:p>
        </p:txBody>
      </p:sp>
      <p:sp>
        <p:nvSpPr>
          <p:cNvPr id="13" name="Alatunnisteen paikkamerkki 4">
            <a:extLst>
              <a:ext uri="{FF2B5EF4-FFF2-40B4-BE49-F238E27FC236}">
                <a16:creationId xmlns:a16="http://schemas.microsoft.com/office/drawing/2014/main" id="{CC7DC81A-8367-4A3D-9FBF-E5E0A874421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  <a:ln>
            <a:noFill/>
          </a:ln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2DDDC6E0-150D-43CA-A347-EE98B65D56C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2239091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20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7.2.2022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Perusterveydenhuolto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Rajat ylittävä matkustaja-liikenne: koronatodistusten tarkastaminen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vuonna 2021-2022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5D2399B4-A063-4FB4-B3FE-69BF7164C2D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6BC64AA0-8ECB-4C5E-AB8D-C9915EA5EBE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1613261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21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7.2.2022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Perusterveydenhuolto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Rajat ylittävä matkustaja-liikenne: testaus maahan saavuttaessa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vuonna 2021-2022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18CAF91C-7457-4F0B-A47B-DD0331D5A8F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818C61EE-9CDD-4C93-9499-2EB044B130C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212268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22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7.2.2022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Perusterveydenhuolto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Rajat ylittävä matkustaja-liikenne: 2-testin suorittaminen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vuonna 2021-2022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39C04A7D-97D2-40BB-B449-6C4B6F67A51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6A563DCD-9657-4074-BA19-6F85D4B1AE2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1918526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23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7.2.2022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Perusterveydenhuolto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Lasten tarvitsemat mielenterveyspalvelut alueella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vuonna 2021-2022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46DC2D3D-38E7-44F0-93D1-742C9063AB7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956A0959-79E5-4E3C-936F-00E81E745F7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1100010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24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7.2.2022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Perusterveydenhuolto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Nuorten tarvitsemat mielenterveyspalvelut alueella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vuonna 2021-2022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70FE8C84-23AA-40A5-B949-5201595CC0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DAA8D787-77DD-48D3-9F21-B990866F561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1987793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25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7.2.2022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Perusterveydenhuolto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Aikuisten tarvitsemat mielenterveyspalvelut alueella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vuonna 2021-2022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5C1A16B2-4C73-46F0-9F9E-2A264CFFD3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8D71C276-DEDF-427F-A3A3-8A72E3FA97C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737175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26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7.2.2022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Sosiaalihuolto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Vastaajat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Tilannekuvakyselyyn vastanneet organisaatiot (prosenttia) viikoittain vuosina 2020–2022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589B998F-72C4-44C9-8DC0-495C48D9F29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8FE590CB-1F25-49C9-976B-599C3C60088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3721191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27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7.2.2022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Sosiaalihuolto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Iäkkäät, kotiin annettavat palvelut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vuosina 2020–2022</a:t>
            </a:r>
            <a:endParaRPr lang="fi-FI" sz="2400" b="0" i="1" dirty="0"/>
          </a:p>
        </p:txBody>
      </p:sp>
      <p:sp>
        <p:nvSpPr>
          <p:cNvPr id="9" name="Alatunnisteen paikkamerkki 4">
            <a:extLst>
              <a:ext uri="{FF2B5EF4-FFF2-40B4-BE49-F238E27FC236}">
                <a16:creationId xmlns:a16="http://schemas.microsoft.com/office/drawing/2014/main" id="{802A56E3-BEA0-4EC4-AA45-1B01AB3DC2A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8F496325-9E16-4435-8B82-90E55D81444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518963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28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7.2.2022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Sosiaalihuolto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Iäkkäät, ympärivuorokautiset palvelut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vuosina 2020–2022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9B450E75-34BA-4E94-969C-118DF685D13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8A49E167-443D-4C9D-8687-626DF4B5FE2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77554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29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7.2.2022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Sosiaalihuolto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Lapsiperheiden palvelut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vuosina 2020–2022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874118BE-04F3-4C49-ACED-E19AF0A0B6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6E72A7D6-B36A-4F47-A779-F6E9FE3CD64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77239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3F80679-38EF-4218-A191-DE1CDB8E4E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3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30" name="Otsikko 1">
            <a:extLst>
              <a:ext uri="{FF2B5EF4-FFF2-40B4-BE49-F238E27FC236}">
                <a16:creationId xmlns:a16="http://schemas.microsoft.com/office/drawing/2014/main" id="{2397FD8F-C422-458E-846C-BB1633751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548680"/>
            <a:ext cx="3431786" cy="5544616"/>
          </a:xfrm>
        </p:spPr>
        <p:txBody>
          <a:bodyPr/>
          <a:lstStyle/>
          <a:p>
            <a:r>
              <a:rPr lang="fi-FI" sz="3200" dirty="0"/>
              <a:t>Sairaanhoitopiirit</a:t>
            </a:r>
            <a:br>
              <a:rPr lang="fi-FI" sz="3200" dirty="0"/>
            </a:br>
            <a:r>
              <a:rPr lang="fi-FI" sz="800" dirty="0"/>
              <a:t> </a:t>
            </a:r>
            <a:br>
              <a:rPr lang="fi-FI" sz="3200" dirty="0"/>
            </a:br>
            <a:r>
              <a:rPr lang="fi-FI" sz="3200" dirty="0"/>
              <a:t>ESH vastaajat</a:t>
            </a:r>
            <a:br>
              <a:rPr lang="fi-FI" sz="3200" dirty="0"/>
            </a:br>
            <a:r>
              <a:rPr lang="fi-FI" sz="3200" dirty="0"/>
              <a:t>PTH vastaajat</a:t>
            </a:r>
            <a:br>
              <a:rPr lang="fi-FI" sz="3200" dirty="0"/>
            </a:br>
            <a:r>
              <a:rPr lang="fi-FI" sz="3200" dirty="0"/>
              <a:t>SOS vastaajat</a:t>
            </a:r>
            <a:br>
              <a:rPr lang="fi-FI" sz="3200" dirty="0"/>
            </a:br>
            <a:r>
              <a:rPr lang="fi-FI" sz="800" dirty="0"/>
              <a:t> </a:t>
            </a:r>
            <a:br>
              <a:rPr lang="fi-FI" sz="3200" dirty="0"/>
            </a:br>
            <a:r>
              <a:rPr lang="fi-FI" sz="3200" dirty="0"/>
              <a:t>Kunnat</a:t>
            </a:r>
            <a:br>
              <a:rPr lang="fi-FI" sz="3200" dirty="0"/>
            </a:br>
            <a:r>
              <a:rPr lang="fi-FI" sz="800" dirty="0"/>
              <a:t> </a:t>
            </a:r>
            <a:br>
              <a:rPr lang="fi-FI" sz="3200" dirty="0"/>
            </a:br>
            <a:r>
              <a:rPr lang="fi-FI" sz="3200" dirty="0"/>
              <a:t>Asukkaat</a:t>
            </a:r>
          </a:p>
        </p:txBody>
      </p:sp>
      <p:graphicFrame>
        <p:nvGraphicFramePr>
          <p:cNvPr id="31" name="Taulukko 30">
            <a:extLst>
              <a:ext uri="{FF2B5EF4-FFF2-40B4-BE49-F238E27FC236}">
                <a16:creationId xmlns:a16="http://schemas.microsoft.com/office/drawing/2014/main" id="{D1943258-0D10-4757-B659-75A66C3187EE}"/>
              </a:ext>
            </a:extLst>
          </p:cNvPr>
          <p:cNvGraphicFramePr>
            <a:graphicFrameLocks noGrp="1"/>
          </p:cNvGraphicFramePr>
          <p:nvPr/>
        </p:nvGraphicFramePr>
        <p:xfrm>
          <a:off x="4583832" y="44624"/>
          <a:ext cx="6040744" cy="6385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56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9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9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i-FI" sz="1100" dirty="0">
                          <a:solidFill>
                            <a:schemeClr val="bg1"/>
                          </a:solidFill>
                        </a:rPr>
                        <a:t>Sairaanhoitopiiri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dirty="0">
                          <a:solidFill>
                            <a:schemeClr val="bg1"/>
                          </a:solidFill>
                        </a:rPr>
                        <a:t>ESH</a:t>
                      </a:r>
                    </a:p>
                    <a:p>
                      <a:pPr algn="ctr"/>
                      <a:r>
                        <a:rPr lang="fi-FI" sz="1100" dirty="0">
                          <a:solidFill>
                            <a:schemeClr val="bg1"/>
                          </a:solidFill>
                        </a:rPr>
                        <a:t>Vastaajat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dirty="0">
                          <a:solidFill>
                            <a:schemeClr val="bg1"/>
                          </a:solidFill>
                        </a:rPr>
                        <a:t>PTH </a:t>
                      </a:r>
                    </a:p>
                    <a:p>
                      <a:pPr algn="ctr"/>
                      <a:r>
                        <a:rPr lang="fi-FI" sz="1100" dirty="0">
                          <a:solidFill>
                            <a:schemeClr val="bg1"/>
                          </a:solidFill>
                        </a:rPr>
                        <a:t>Vastaajat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dirty="0">
                          <a:solidFill>
                            <a:schemeClr val="bg1"/>
                          </a:solidFill>
                        </a:rPr>
                        <a:t>SOS</a:t>
                      </a:r>
                    </a:p>
                    <a:p>
                      <a:pPr algn="ctr"/>
                      <a:r>
                        <a:rPr lang="fi-FI" sz="1100" dirty="0">
                          <a:solidFill>
                            <a:schemeClr val="bg1"/>
                          </a:solidFill>
                        </a:rPr>
                        <a:t>Vastaajat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dirty="0">
                          <a:solidFill>
                            <a:schemeClr val="bg1"/>
                          </a:solidFill>
                        </a:rPr>
                        <a:t>Kunnat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dirty="0">
                          <a:solidFill>
                            <a:schemeClr val="bg1"/>
                          </a:solidFill>
                        </a:rPr>
                        <a:t>Asukkaat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216">
                <a:tc>
                  <a:txBody>
                    <a:bodyPr/>
                    <a:lstStyle/>
                    <a:p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Helsingin ja Uudenmaan 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</a:rPr>
                        <a:t>shp</a:t>
                      </a:r>
                      <a:endParaRPr lang="fi-FI" sz="1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HUS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1 685 983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Pirkanmaan</a:t>
                      </a:r>
                      <a:r>
                        <a:rPr lang="fi-FI" sz="11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i-FI" sz="1100" b="1" baseline="0" dirty="0" err="1">
                          <a:solidFill>
                            <a:schemeClr val="tx1"/>
                          </a:solidFill>
                        </a:rPr>
                        <a:t>shp</a:t>
                      </a:r>
                      <a:endParaRPr lang="fi-FI" sz="1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PSHP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537 226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112">
                <a:tc>
                  <a:txBody>
                    <a:bodyPr/>
                    <a:lstStyle/>
                    <a:p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Varsinais-Suomen 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</a:rPr>
                        <a:t>shp</a:t>
                      </a:r>
                      <a:endParaRPr lang="fi-FI" sz="1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VSSHP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482 169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984">
                <a:tc>
                  <a:txBody>
                    <a:bodyPr/>
                    <a:lstStyle/>
                    <a:p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Pohjois-Pohjanmaan 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</a:rPr>
                        <a:t>shp</a:t>
                      </a:r>
                      <a:endParaRPr lang="fi-FI" sz="1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PPSHP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410 112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176">
                <a:tc>
                  <a:txBody>
                    <a:bodyPr/>
                    <a:lstStyle/>
                    <a:p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Keski-Suomen 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</a:rPr>
                        <a:t>shp</a:t>
                      </a:r>
                      <a:endParaRPr lang="fi-FI" sz="1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KSSHP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252 716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360">
                <a:tc>
                  <a:txBody>
                    <a:bodyPr/>
                    <a:lstStyle/>
                    <a:p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Pohjois-Savon 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</a:rPr>
                        <a:t>shp</a:t>
                      </a:r>
                      <a:endParaRPr lang="fi-FI" sz="1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PSSHP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244 236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3360">
                <a:tc>
                  <a:txBody>
                    <a:bodyPr/>
                    <a:lstStyle/>
                    <a:p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Satakunnan 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</a:rPr>
                        <a:t>shp</a:t>
                      </a:r>
                      <a:endParaRPr lang="fi-FI" sz="1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SSHP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216 734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3360">
                <a:tc>
                  <a:txBody>
                    <a:bodyPr/>
                    <a:lstStyle/>
                    <a:p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Päijät-Hämeen 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</a:rPr>
                        <a:t>shp</a:t>
                      </a:r>
                      <a:endParaRPr lang="fi-FI" sz="1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PHSHP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210 057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3360">
                <a:tc>
                  <a:txBody>
                    <a:bodyPr/>
                    <a:lstStyle/>
                    <a:p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Etelä-Pohjanmaan 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</a:rPr>
                        <a:t>shp</a:t>
                      </a:r>
                      <a:endParaRPr lang="fi-FI" sz="1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EPSHP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193 207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3360">
                <a:tc>
                  <a:txBody>
                    <a:bodyPr/>
                    <a:lstStyle/>
                    <a:p>
                      <a:pPr algn="l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Kanta-Hämeen 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</a:rPr>
                        <a:t>shp</a:t>
                      </a:r>
                      <a:endParaRPr lang="fi-FI" sz="1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KHSHP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170 925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3360">
                <a:tc>
                  <a:txBody>
                    <a:bodyPr/>
                    <a:lstStyle/>
                    <a:p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Vaasan 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</a:rPr>
                        <a:t>shp</a:t>
                      </a:r>
                      <a:endParaRPr lang="fi-FI" sz="1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VSHP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169 495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3360">
                <a:tc>
                  <a:txBody>
                    <a:bodyPr/>
                    <a:lstStyle/>
                    <a:p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Pohjois-Karjalan</a:t>
                      </a:r>
                      <a:r>
                        <a:rPr lang="fi-FI" sz="11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i-FI" sz="1100" b="1" baseline="0" dirty="0" err="1">
                          <a:solidFill>
                            <a:schemeClr val="tx1"/>
                          </a:solidFill>
                        </a:rPr>
                        <a:t>shp</a:t>
                      </a:r>
                      <a:endParaRPr lang="fi-FI" sz="1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PKSHP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164 465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3360">
                <a:tc>
                  <a:txBody>
                    <a:bodyPr/>
                    <a:lstStyle/>
                    <a:p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Kymenlaakson 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</a:rPr>
                        <a:t>shp</a:t>
                      </a:r>
                      <a:endParaRPr lang="fi-FI" sz="1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 err="1">
                          <a:solidFill>
                            <a:schemeClr val="tx1"/>
                          </a:solidFill>
                        </a:rPr>
                        <a:t>KymSHP</a:t>
                      </a:r>
                      <a:endParaRPr lang="fi-FI" sz="1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164 456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3360">
                <a:tc>
                  <a:txBody>
                    <a:bodyPr/>
                    <a:lstStyle/>
                    <a:p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Etelä-Karjalan 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</a:rPr>
                        <a:t>shp</a:t>
                      </a:r>
                      <a:endParaRPr lang="fi-FI" sz="1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EKSHP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127 757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3360">
                <a:tc>
                  <a:txBody>
                    <a:bodyPr/>
                    <a:lstStyle/>
                    <a:p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Lapin 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</a:rPr>
                        <a:t>shp</a:t>
                      </a:r>
                      <a:endParaRPr lang="fi-FI" sz="1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LSHP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116 866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3360">
                <a:tc>
                  <a:txBody>
                    <a:bodyPr/>
                    <a:lstStyle/>
                    <a:p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Etelä-Savon 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</a:rPr>
                        <a:t>shp</a:t>
                      </a:r>
                      <a:endParaRPr lang="fi-FI" sz="1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ESSHP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98 823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3360">
                <a:tc>
                  <a:txBody>
                    <a:bodyPr/>
                    <a:lstStyle/>
                    <a:p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Keski-Pohjanmaa 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</a:rPr>
                        <a:t>shp</a:t>
                      </a:r>
                      <a:endParaRPr lang="fi-FI" sz="1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KPSHP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77 304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3360">
                <a:tc>
                  <a:txBody>
                    <a:bodyPr/>
                    <a:lstStyle/>
                    <a:p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Kainuun 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</a:rPr>
                        <a:t>shp</a:t>
                      </a:r>
                      <a:endParaRPr lang="fi-FI" sz="1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KSHP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72 306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3360">
                <a:tc>
                  <a:txBody>
                    <a:bodyPr/>
                    <a:lstStyle/>
                    <a:p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Länsi-Pohjan 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</a:rPr>
                        <a:t>shp</a:t>
                      </a:r>
                      <a:endParaRPr lang="fi-FI" sz="1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LPSHP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60 295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3360">
                <a:tc>
                  <a:txBody>
                    <a:bodyPr/>
                    <a:lstStyle/>
                    <a:p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Itä-Savon 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</a:rPr>
                        <a:t>shp</a:t>
                      </a:r>
                      <a:endParaRPr lang="fi-FI" sz="1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ISSHP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40 258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3360">
                <a:tc>
                  <a:txBody>
                    <a:bodyPr/>
                    <a:lstStyle/>
                    <a:p>
                      <a:r>
                        <a:rPr lang="fi-FI" sz="1100" b="1" dirty="0">
                          <a:solidFill>
                            <a:schemeClr val="bg1"/>
                          </a:solidFill>
                        </a:rPr>
                        <a:t>Manner-Suomi yhteensä</a:t>
                      </a:r>
                    </a:p>
                  </a:txBody>
                  <a:tcP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bg1"/>
                          </a:solidFill>
                        </a:rPr>
                        <a:t>131</a:t>
                      </a:r>
                    </a:p>
                  </a:txBody>
                  <a:tcP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bg1"/>
                          </a:solidFill>
                        </a:rPr>
                        <a:t>193</a:t>
                      </a:r>
                    </a:p>
                  </a:txBody>
                  <a:tcP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bg1"/>
                          </a:solidFill>
                        </a:rPr>
                        <a:t>294</a:t>
                      </a:r>
                    </a:p>
                  </a:txBody>
                  <a:tcP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bg1"/>
                          </a:solidFill>
                        </a:rPr>
                        <a:t>5 495 390</a:t>
                      </a:r>
                    </a:p>
                  </a:txBody>
                  <a:tcP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3360">
                <a:tc>
                  <a:txBody>
                    <a:bodyPr/>
                    <a:lstStyle/>
                    <a:p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Ahvenanmaan 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</a:rPr>
                        <a:t>shp</a:t>
                      </a:r>
                      <a:endParaRPr lang="fi-FI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ÅHS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tx1"/>
                          </a:solidFill>
                        </a:rPr>
                        <a:t>29 884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33360">
                <a:tc>
                  <a:txBody>
                    <a:bodyPr/>
                    <a:lstStyle/>
                    <a:p>
                      <a:r>
                        <a:rPr lang="fi-FI" sz="1100" b="1" dirty="0">
                          <a:solidFill>
                            <a:schemeClr val="bg1"/>
                          </a:solidFill>
                        </a:rPr>
                        <a:t>Kaikki yhteensä</a:t>
                      </a:r>
                    </a:p>
                  </a:txBody>
                  <a:tcP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bg1"/>
                          </a:solidFill>
                        </a:rPr>
                        <a:t>133</a:t>
                      </a:r>
                    </a:p>
                  </a:txBody>
                  <a:tcP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bg1"/>
                          </a:solidFill>
                        </a:rPr>
                        <a:t>209</a:t>
                      </a:r>
                    </a:p>
                  </a:txBody>
                  <a:tcP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bg1"/>
                          </a:solidFill>
                        </a:rPr>
                        <a:t>310</a:t>
                      </a:r>
                    </a:p>
                  </a:txBody>
                  <a:tcP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100" b="1" dirty="0">
                          <a:solidFill>
                            <a:schemeClr val="bg1"/>
                          </a:solidFill>
                        </a:rPr>
                        <a:t>5 525 274</a:t>
                      </a:r>
                    </a:p>
                  </a:txBody>
                  <a:tcP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8" name="Päivämäärän paikkamerkki 2">
            <a:extLst>
              <a:ext uri="{FF2B5EF4-FFF2-40B4-BE49-F238E27FC236}">
                <a16:creationId xmlns:a16="http://schemas.microsoft.com/office/drawing/2014/main" id="{0A460278-B012-4B61-9F58-6436C1D383F2}"/>
              </a:ext>
            </a:extLst>
          </p:cNvPr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7.2.2022</a:t>
            </a:fld>
            <a:endParaRPr lang="fi-FI" dirty="0"/>
          </a:p>
        </p:txBody>
      </p:sp>
      <p:sp>
        <p:nvSpPr>
          <p:cNvPr id="13" name="Alatunnisteen paikkamerkki 4">
            <a:extLst>
              <a:ext uri="{FF2B5EF4-FFF2-40B4-BE49-F238E27FC236}">
                <a16:creationId xmlns:a16="http://schemas.microsoft.com/office/drawing/2014/main" id="{721D4AC2-E7C3-4725-8BA4-D51E6BD35D4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CB551AA6-4DBB-4D1E-8DE6-E31073C977A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1340561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30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7.2.2022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Sosiaalihuolto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Lastensuojelun palvelut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vuosina 2020–2022</a:t>
            </a:r>
            <a:endParaRPr lang="fi-FI" sz="2400" b="0" i="1" dirty="0"/>
          </a:p>
        </p:txBody>
      </p:sp>
      <p:sp>
        <p:nvSpPr>
          <p:cNvPr id="16" name="Alatunnisteen paikkamerkki 4">
            <a:extLst>
              <a:ext uri="{FF2B5EF4-FFF2-40B4-BE49-F238E27FC236}">
                <a16:creationId xmlns:a16="http://schemas.microsoft.com/office/drawing/2014/main" id="{EB625D3E-FE6C-4858-A62A-C931B28E40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7" name="Date Placeholder 1">
            <a:extLst>
              <a:ext uri="{FF2B5EF4-FFF2-40B4-BE49-F238E27FC236}">
                <a16:creationId xmlns:a16="http://schemas.microsoft.com/office/drawing/2014/main" id="{C0596F29-A90B-4C57-9352-6112CB44714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2131860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31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7.2.2022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Sosiaalihuolto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Vammaispalvelut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vuosina 2020–2022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6F2A2FF2-DD7D-4E31-9B6A-069F24508A4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8F7CC611-7707-415C-B9D4-8CE7C53ACF5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2260932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32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7.2.2022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Sosiaalihuolto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Työikäisten palvelut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vuosina 2020–2022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871361AB-E488-4A39-9FC0-0F38A5C4384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D6D41EF2-4DE7-4967-ACFC-A6DA8209986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33679144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33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7.2.2022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Sosiaalihuolto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Perheoikeudelliset palvelut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vuosina 2020–2022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D6074C3E-8091-4FF8-916F-7B2BF1EA825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7E072E15-B05A-48EE-9608-CD107116CB2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3126592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34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7.2.2022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Sosiaalihuolto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Toimeentulotuen (kunta) palvelut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vuosina 2020–2022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DBEBDDEC-AA69-4064-8E64-DEBCB979EE2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49A05F7C-6495-4F12-BFBE-C59C8029841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3019821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35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7.2.2022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Sosiaalihuolto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Tilapäisen asumisen palvelut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vuosina 2020–2022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1633F2F5-6953-4AD1-9727-2A4D511C151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62C31247-B33B-40DD-9D9D-7100CAD16C9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185628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36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7.2.2022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Sosiaalihuolto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Sosiaalipäivystyksen palvelut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vuosina 2020–2022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502DD4FE-5510-4ACD-BEBC-BE6C93A3EE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96F6961D-4794-493D-87B9-F2CE6FD5DA1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36255950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37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7.2.2022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Sosiaalihuolto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Päihdetyön palvelut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vuonna 2021-2022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BFEA9EF6-6963-484A-8946-9EC65A5AB92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AFEC0DE6-AC46-4C82-B57D-2044288E8EA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16216122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38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7.2.2022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Sosiaalihuolto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Omaishoitajien palvelut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vuonna 2021-2022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B53EE8AD-6AF4-4F50-A843-49A29FDBE11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44F00000-02E4-4DEB-B0CF-632D51A147A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27248316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39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7.2.2022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Erikoissairaanhoito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Vastaajat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Tilannekuvakyselyyn vastanneet organisaatiot (prosenttia) viikoittain vuosina 2020–2022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E0A1C604-D8F5-4777-A571-B62C2139131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AB35F558-5A00-4605-BAF9-720B3FF9029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4237373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3F80679-38EF-4218-A191-DE1CDB8E4E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4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9" name="Otsikko 1">
            <a:extLst>
              <a:ext uri="{FF2B5EF4-FFF2-40B4-BE49-F238E27FC236}">
                <a16:creationId xmlns:a16="http://schemas.microsoft.com/office/drawing/2014/main" id="{4DEF2B5A-D7EF-4A27-8E2D-36B5C4044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8" y="180000"/>
            <a:ext cx="10753200" cy="1188000"/>
          </a:xfrm>
        </p:spPr>
        <p:txBody>
          <a:bodyPr/>
          <a:lstStyle/>
          <a:p>
            <a:r>
              <a:rPr lang="fi-FI" dirty="0"/>
              <a:t>Kyselyn liikennevalovastausten määrittelyt</a:t>
            </a:r>
          </a:p>
        </p:txBody>
      </p:sp>
      <p:sp>
        <p:nvSpPr>
          <p:cNvPr id="21" name="Sisällön paikkamerkki 2">
            <a:extLst>
              <a:ext uri="{FF2B5EF4-FFF2-40B4-BE49-F238E27FC236}">
                <a16:creationId xmlns:a16="http://schemas.microsoft.com/office/drawing/2014/main" id="{DE901D01-897E-46C9-95BA-4C1D9D17552F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703512" y="1268760"/>
            <a:ext cx="9770412" cy="4680000"/>
          </a:xfrm>
        </p:spPr>
        <p:txBody>
          <a:bodyPr/>
          <a:lstStyle/>
          <a:p>
            <a:pPr marL="0" indent="0">
              <a:buNone/>
            </a:pPr>
            <a:r>
              <a:rPr lang="fi-FI" sz="2400" b="1" dirty="0"/>
              <a:t>Hyvä</a:t>
            </a:r>
          </a:p>
          <a:p>
            <a:pPr marL="0" indent="0">
              <a:buNone/>
            </a:pPr>
            <a:r>
              <a:rPr lang="fi-FI" sz="1800" dirty="0"/>
              <a:t>Normaaliolojen mukainen</a:t>
            </a:r>
          </a:p>
          <a:p>
            <a:pPr marL="0" indent="0">
              <a:buNone/>
            </a:pPr>
            <a:r>
              <a:rPr lang="fi-FI" sz="2400" b="1" dirty="0"/>
              <a:t>Kohtalainen</a:t>
            </a:r>
          </a:p>
          <a:p>
            <a:pPr marL="0" indent="0">
              <a:buNone/>
            </a:pPr>
            <a:r>
              <a:rPr lang="fi-FI" sz="1800" dirty="0"/>
              <a:t>Erityistilannejärjestelyjä käynnissä, ja siten esimerkiksi jonkin verran viiveitä, jonojen kasvamista, etäyhteyspalveluja jne., mutta palvelut kuitenkin pyörivät</a:t>
            </a:r>
          </a:p>
          <a:p>
            <a:pPr marL="0" indent="0">
              <a:buNone/>
            </a:pPr>
            <a:r>
              <a:rPr lang="fi-FI" sz="2400" b="1" dirty="0"/>
              <a:t>Huolestuttava</a:t>
            </a:r>
          </a:p>
          <a:p>
            <a:pPr marL="0" indent="0">
              <a:buNone/>
            </a:pPr>
            <a:r>
              <a:rPr lang="fi-FI" sz="1800" dirty="0"/>
              <a:t>Joitakin yksittäisiä palveluja suljettu tai tauotettu, ei kyetä toteuttamaan kaikkia suunniteltuja kontrollikäyntejä, ohjataan enenevästi asiakkaita epätarkoituksenmukaisesti päivystyksiin yms., satunnaista, mutta toistuvaa henkilöstövajausta</a:t>
            </a:r>
          </a:p>
          <a:p>
            <a:pPr marL="0" indent="0">
              <a:buNone/>
            </a:pPr>
            <a:r>
              <a:rPr lang="fi-FI" sz="2400" b="1" dirty="0"/>
              <a:t>Vaikeutunut</a:t>
            </a:r>
          </a:p>
          <a:p>
            <a:pPr marL="0" indent="0">
              <a:buNone/>
            </a:pPr>
            <a:r>
              <a:rPr lang="fi-FI" sz="1800" dirty="0"/>
              <a:t>Jatkuvasti päivittäin toistuva henkilöstövajaus, jota ei kyetä korjaamaan, tilannekuvan ylläpito kokonaisuudessaan jäljessä tai ei kyetä ylläpitämään, ei-kiireellinen toiminta valtaosin keskeytynyt yms.</a:t>
            </a:r>
          </a:p>
          <a:p>
            <a:pPr marL="0" indent="0">
              <a:buNone/>
            </a:pPr>
            <a:r>
              <a:rPr lang="fi-FI" sz="2400" b="1" dirty="0"/>
              <a:t>Ei osaa sanoa</a:t>
            </a:r>
            <a:r>
              <a:rPr lang="fi-FI" sz="2000" dirty="0"/>
              <a:t> (ei raportoida)</a:t>
            </a:r>
            <a:endParaRPr lang="fi-FI" sz="2400" b="1" dirty="0"/>
          </a:p>
        </p:txBody>
      </p:sp>
      <p:sp>
        <p:nvSpPr>
          <p:cNvPr id="22" name="Ellipsi 21">
            <a:extLst>
              <a:ext uri="{FF2B5EF4-FFF2-40B4-BE49-F238E27FC236}">
                <a16:creationId xmlns:a16="http://schemas.microsoft.com/office/drawing/2014/main" id="{292B1A3F-C50B-4D26-9765-2B0E5A6B1F29}"/>
              </a:ext>
            </a:extLst>
          </p:cNvPr>
          <p:cNvSpPr/>
          <p:nvPr/>
        </p:nvSpPr>
        <p:spPr>
          <a:xfrm>
            <a:off x="1127448" y="1340768"/>
            <a:ext cx="360040" cy="360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3200" dirty="0"/>
          </a:p>
        </p:txBody>
      </p:sp>
      <p:sp>
        <p:nvSpPr>
          <p:cNvPr id="23" name="Ellipsi 22">
            <a:extLst>
              <a:ext uri="{FF2B5EF4-FFF2-40B4-BE49-F238E27FC236}">
                <a16:creationId xmlns:a16="http://schemas.microsoft.com/office/drawing/2014/main" id="{52027FA8-A526-4D26-962D-850EF9016EF1}"/>
              </a:ext>
            </a:extLst>
          </p:cNvPr>
          <p:cNvSpPr/>
          <p:nvPr/>
        </p:nvSpPr>
        <p:spPr>
          <a:xfrm>
            <a:off x="1127448" y="2132856"/>
            <a:ext cx="360040" cy="3600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3200" dirty="0"/>
          </a:p>
        </p:txBody>
      </p:sp>
      <p:sp>
        <p:nvSpPr>
          <p:cNvPr id="24" name="Ellipsi 23">
            <a:extLst>
              <a:ext uri="{FF2B5EF4-FFF2-40B4-BE49-F238E27FC236}">
                <a16:creationId xmlns:a16="http://schemas.microsoft.com/office/drawing/2014/main" id="{03275CA2-1DC6-4D27-88F5-2D9930375AB4}"/>
              </a:ext>
            </a:extLst>
          </p:cNvPr>
          <p:cNvSpPr/>
          <p:nvPr/>
        </p:nvSpPr>
        <p:spPr>
          <a:xfrm>
            <a:off x="1127448" y="3212976"/>
            <a:ext cx="360040" cy="36004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3200" dirty="0"/>
          </a:p>
        </p:txBody>
      </p:sp>
      <p:sp>
        <p:nvSpPr>
          <p:cNvPr id="25" name="Ellipsi 24">
            <a:extLst>
              <a:ext uri="{FF2B5EF4-FFF2-40B4-BE49-F238E27FC236}">
                <a16:creationId xmlns:a16="http://schemas.microsoft.com/office/drawing/2014/main" id="{02AF2910-5841-49DD-8FE0-BD5F67462749}"/>
              </a:ext>
            </a:extLst>
          </p:cNvPr>
          <p:cNvSpPr/>
          <p:nvPr/>
        </p:nvSpPr>
        <p:spPr>
          <a:xfrm>
            <a:off x="1127448" y="4581128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3200" dirty="0"/>
          </a:p>
        </p:txBody>
      </p:sp>
      <p:sp>
        <p:nvSpPr>
          <p:cNvPr id="12" name="Päivämäärän paikkamerkki 2">
            <a:extLst>
              <a:ext uri="{FF2B5EF4-FFF2-40B4-BE49-F238E27FC236}">
                <a16:creationId xmlns:a16="http://schemas.microsoft.com/office/drawing/2014/main" id="{01E9531C-7155-4546-810A-3595C7BEADD6}"/>
              </a:ext>
            </a:extLst>
          </p:cNvPr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7.2.2022</a:t>
            </a:fld>
            <a:endParaRPr lang="fi-FI" dirty="0"/>
          </a:p>
        </p:txBody>
      </p:sp>
      <p:sp>
        <p:nvSpPr>
          <p:cNvPr id="15" name="Alatunnisteen paikkamerkki 4">
            <a:extLst>
              <a:ext uri="{FF2B5EF4-FFF2-40B4-BE49-F238E27FC236}">
                <a16:creationId xmlns:a16="http://schemas.microsoft.com/office/drawing/2014/main" id="{2A84C561-35AF-4442-AE65-6031FC9BE4C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89C35595-5E4A-493B-9001-E394754E25A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21769028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40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7.2.2022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Erikoissairaanhoito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Somaattiset ja psykiatria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palvelunjärjestäjien arvion mukaan viikoittain vuonna 2021-2022</a:t>
            </a:r>
            <a:endParaRPr lang="fi-FI" sz="2400" b="0" i="1" dirty="0"/>
          </a:p>
        </p:txBody>
      </p:sp>
      <p:sp>
        <p:nvSpPr>
          <p:cNvPr id="14" name="Alatunnisteen paikkamerkki 4">
            <a:extLst>
              <a:ext uri="{FF2B5EF4-FFF2-40B4-BE49-F238E27FC236}">
                <a16:creationId xmlns:a16="http://schemas.microsoft.com/office/drawing/2014/main" id="{122F35F0-64AD-4C92-B743-6AEEA5F620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C16411D2-FB4E-4A07-BF07-820066C7F53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2618397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41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7.2.2022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Erikoissairaanhoito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Somaattinen, poliklinikat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Henkilöstön riittävyys palvelunjärjestäjien arvion mukaan viikoittain vuosina 2020–2022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521CDAE0-269D-418D-AB72-E594EC59154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178E1082-E242-40B3-A8E8-241073B25CB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7694471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42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7.2.2022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Erikoissairaanhoito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Somaattinen, vuodeosastohoito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Henkilöstön riittävyys palvelunjärjestäjien arvion mukaan viikoittain vuosina 2020–2022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1583A68E-6067-4A50-BA33-5365317681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BFB3CEE7-21EE-455D-B1DF-E2772910234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42164883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43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7.2.2022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Erikoissairaanhoito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Psykiatria, poliklinikat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Henkilöstön riittävyys palvelunjärjestäjien arvion mukaan viikoittain vuosina 2020–2022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4DD866E1-17DF-4539-AF76-277DA7D6F5A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7F816000-865D-447E-A902-CA6CA210C0F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28302138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44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7.2.2022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Erikoissairaanhoito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Psykiatria, vuodeosastohoito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Henkilöstön riittävyys palvelunjärjestäjien arvion mukaan viikoittain vuosina 2020–2022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B1A92050-2695-47C4-AAEF-738C697A26D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F22EBB4E-222B-402A-ABE5-3075FC4B8BF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2000174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45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7.2.2022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Erikoissairaanhoito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Tehohoito, vuodeosastohoito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Henkilöstön riittävyys palvelunjärjestäjien arvion mukaan viikoittain vuosina 2020–2022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F263D0C8-11A3-41F2-A67D-FEB0022EAFE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5E71178D-CA72-4E53-AA80-BF87E5F192A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3464285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3F80679-38EF-4218-A191-DE1CDB8E4E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5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73B4DF-9BE5-4965-B13D-19734D3934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6" name="Otsikko 3">
            <a:extLst>
              <a:ext uri="{FF2B5EF4-FFF2-40B4-BE49-F238E27FC236}">
                <a16:creationId xmlns:a16="http://schemas.microsoft.com/office/drawing/2014/main" id="{547FA061-9B3F-4720-83E5-9C60FFD1E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Vastaajat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Tilannekuvakyselyyn vastanneet perusterveydenhuollon, sosiaalihuollon ja erikoissairaanhoidon organisaatiot (prosenttia) viikoittain vuosina 2020–2022</a:t>
            </a:r>
            <a:endParaRPr lang="fi-FI" sz="2400" b="0" i="1" dirty="0"/>
          </a:p>
        </p:txBody>
      </p:sp>
      <p:sp>
        <p:nvSpPr>
          <p:cNvPr id="11" name="Alatunnisteen paikkamerkki 4">
            <a:extLst>
              <a:ext uri="{FF2B5EF4-FFF2-40B4-BE49-F238E27FC236}">
                <a16:creationId xmlns:a16="http://schemas.microsoft.com/office/drawing/2014/main" id="{06AD3980-C75F-4281-8734-F913F68EC0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06A58A8F-E642-4EFE-AD19-21994F7E735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  <p:sp>
        <p:nvSpPr>
          <p:cNvPr id="18" name="Päivämäärän paikkamerkki 2">
            <a:extLst>
              <a:ext uri="{FF2B5EF4-FFF2-40B4-BE49-F238E27FC236}">
                <a16:creationId xmlns:a16="http://schemas.microsoft.com/office/drawing/2014/main" id="{C612AB8D-ADEB-4511-B431-046B32F2070B}"/>
              </a:ext>
            </a:extLst>
          </p:cNvPr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7.2.2022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5411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6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7.2.2022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Perusterveydenhuolto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Vastaajat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Tilannekuvakyselyyn vastanneet organisaatiot (prosenttia) viikoittain vuosina 2020–2022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99E7A682-5FC1-454A-A023-387E0B85258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FA0EC3C6-A899-41A6-AF72-CF33B88CD45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409574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7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7.2.2022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Perusterveydenhuolto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Avosairaanhoito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vuosina 2020–2022</a:t>
            </a:r>
            <a:endParaRPr lang="fi-FI" sz="2400" b="0" i="1" dirty="0"/>
          </a:p>
        </p:txBody>
      </p:sp>
      <p:sp>
        <p:nvSpPr>
          <p:cNvPr id="14" name="Alatunnisteen paikkamerkki 4">
            <a:extLst>
              <a:ext uri="{FF2B5EF4-FFF2-40B4-BE49-F238E27FC236}">
                <a16:creationId xmlns:a16="http://schemas.microsoft.com/office/drawing/2014/main" id="{603AF966-6B90-44F7-9DB8-32D7946B035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2DAB3005-CAC0-4386-99DD-0CD0FA8A66F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3507872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8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7.2.2022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Perusterveydenhuolto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Vuodeosastohoito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vuosina 2020–2022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8BBC92BE-FFE1-4B3E-ABF7-1A98B231ECB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710D805C-CEC3-4B78-8987-E83D3C4E2FC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1537776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/>
          <p:cNvSpPr>
            <a:spLocks noGrp="1"/>
          </p:cNvSpPr>
          <p:nvPr>
            <p:ph type="sldNum" sz="quarter" idx="16"/>
          </p:nvPr>
        </p:nvSpPr>
        <p:spPr>
          <a:xfrm>
            <a:off x="10958605" y="6484540"/>
            <a:ext cx="511629" cy="365125"/>
          </a:xfrm>
        </p:spPr>
        <p:txBody>
          <a:bodyPr/>
          <a:lstStyle/>
          <a:p>
            <a:fld id="{882CC271-BBF5-3F46-90AE-792A663E0CFB}" type="slidenum">
              <a:rPr lang="en-GB" smtClean="0">
                <a:solidFill>
                  <a:srgbClr val="303030"/>
                </a:solidFill>
              </a:rPr>
              <a:pPr/>
              <a:t>9</a:t>
            </a:fld>
            <a:endParaRPr lang="en-GB">
              <a:solidFill>
                <a:srgbClr val="303030"/>
              </a:solidFill>
            </a:endParaRPr>
          </a:p>
        </p:txBody>
      </p:sp>
      <p:sp>
        <p:nvSpPr>
          <p:cNvPr id="10" name="Päivämäärän paikkamerkki 2"/>
          <p:cNvSpPr txBox="1">
            <a:spLocks/>
          </p:cNvSpPr>
          <p:nvPr/>
        </p:nvSpPr>
        <p:spPr>
          <a:xfrm>
            <a:off x="1487488" y="6525344"/>
            <a:ext cx="27432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i-FI"/>
            </a:defPPr>
            <a:lvl1pPr marL="0" algn="l" defTabSz="914400" rtl="0" eaLnBrk="1" latinLnBrk="0" hangingPunct="1">
              <a:defRPr sz="1200" kern="1200">
                <a:solidFill>
                  <a:srgbClr val="0066A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E57822-A939-4808-A1F0-798441A58022}" type="datetime1">
              <a:rPr lang="fi-FI" smtClean="0"/>
              <a:pPr/>
              <a:t>7.2.2022</a:t>
            </a:fld>
            <a:endParaRPr lang="fi-FI" dirty="0"/>
          </a:p>
        </p:txBody>
      </p:sp>
      <p:sp>
        <p:nvSpPr>
          <p:cNvPr id="21" name="Otsikko 3"/>
          <p:cNvSpPr>
            <a:spLocks noGrp="1"/>
          </p:cNvSpPr>
          <p:nvPr>
            <p:ph type="title"/>
          </p:nvPr>
        </p:nvSpPr>
        <p:spPr>
          <a:xfrm>
            <a:off x="719998" y="440800"/>
            <a:ext cx="10753200" cy="1188000"/>
          </a:xfrm>
        </p:spPr>
        <p:txBody>
          <a:bodyPr/>
          <a:lstStyle/>
          <a:p>
            <a:r>
              <a:rPr lang="fi-FI" dirty="0"/>
              <a:t>Perusterveydenhuolto </a:t>
            </a:r>
            <a:r>
              <a:rPr lang="fi-FI" b="0" dirty="0"/>
              <a:t>–</a:t>
            </a:r>
            <a:r>
              <a:rPr lang="fi-FI" dirty="0"/>
              <a:t> </a:t>
            </a:r>
            <a:r>
              <a:rPr lang="fi-FI" sz="3600" b="0" i="1" dirty="0"/>
              <a:t>Neuvolat</a:t>
            </a:r>
            <a:br>
              <a:rPr lang="fi-FI" b="0" i="1" dirty="0"/>
            </a:br>
            <a:r>
              <a:rPr lang="fi-FI" sz="1000" b="0" i="1" dirty="0"/>
              <a:t> </a:t>
            </a:r>
            <a:br>
              <a:rPr lang="fi-FI" sz="2400" b="0" i="1" dirty="0"/>
            </a:br>
            <a:r>
              <a:rPr lang="fi-FI" sz="2400" b="0" dirty="0"/>
              <a:t>Palvelujen saatavuus tai henkilöstön riittävyys palvelunjärjestäjien arvion mukaan viikoittain vuosina 2020–2022</a:t>
            </a:r>
            <a:endParaRPr lang="fi-FI" sz="2400" b="0" i="1" dirty="0"/>
          </a:p>
        </p:txBody>
      </p:sp>
      <p:sp>
        <p:nvSpPr>
          <p:cNvPr id="12" name="Alatunnisteen paikkamerkki 4">
            <a:extLst>
              <a:ext uri="{FF2B5EF4-FFF2-40B4-BE49-F238E27FC236}">
                <a16:creationId xmlns:a16="http://schemas.microsoft.com/office/drawing/2014/main" id="{B483ED67-BE7D-4F19-9B42-63C4CA0EB6B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51251" y="6483883"/>
            <a:ext cx="6953061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Tilannekuvakyselyt</a:t>
            </a:r>
            <a:endParaRPr lang="en-GB" dirty="0">
              <a:solidFill>
                <a:srgbClr val="303030"/>
              </a:solidFill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3E0E305B-BA26-4111-B56D-1E90A99F240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879976" y="6482102"/>
            <a:ext cx="1872208" cy="365522"/>
          </a:xfrm>
        </p:spPr>
        <p:txBody>
          <a:bodyPr/>
          <a:lstStyle/>
          <a:p>
            <a:r>
              <a:rPr lang="fi-FI" dirty="0">
                <a:solidFill>
                  <a:srgbClr val="303030"/>
                </a:solidFill>
              </a:rPr>
              <a:t>14.12.2020–18.01.2022</a:t>
            </a:r>
          </a:p>
        </p:txBody>
      </p:sp>
    </p:spTree>
    <p:extLst>
      <p:ext uri="{BB962C8B-B14F-4D97-AF65-F5344CB8AC3E}">
        <p14:creationId xmlns:p14="http://schemas.microsoft.com/office/powerpoint/2010/main" val="2573977611"/>
      </p:ext>
    </p:extLst>
  </p:cSld>
  <p:clrMapOvr>
    <a:masterClrMapping/>
  </p:clrMapOvr>
</p:sld>
</file>

<file path=ppt/theme/theme1.xml><?xml version="1.0" encoding="utf-8"?>
<a:theme xmlns:a="http://schemas.openxmlformats.org/drawingml/2006/main" name="VRK sininen">
  <a:themeElements>
    <a:clrScheme name="Sininen pohja">
      <a:dk1>
        <a:srgbClr val="393F40"/>
      </a:dk1>
      <a:lt1>
        <a:srgbClr val="FFFFFF"/>
      </a:lt1>
      <a:dk2>
        <a:srgbClr val="214992"/>
      </a:dk2>
      <a:lt2>
        <a:srgbClr val="009FDA"/>
      </a:lt2>
      <a:accent1>
        <a:srgbClr val="009FDA"/>
      </a:accent1>
      <a:accent2>
        <a:srgbClr val="F0AB00"/>
      </a:accent2>
      <a:accent3>
        <a:srgbClr val="499914"/>
      </a:accent3>
      <a:accent4>
        <a:srgbClr val="E84D25"/>
      </a:accent4>
      <a:accent5>
        <a:srgbClr val="4E9EB8"/>
      </a:accent5>
      <a:accent6>
        <a:srgbClr val="E0249A"/>
      </a:accent6>
      <a:hlink>
        <a:srgbClr val="E0249A"/>
      </a:hlink>
      <a:folHlink>
        <a:srgbClr val="BA003E"/>
      </a:folHlink>
    </a:clrScheme>
    <a:fontScheme name="Pixel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hja_FI_visiolla.potx" id="{36CE1BB6-56CF-430D-8E03-FE7E09CAA240}" vid="{2C453F95-8957-431A-AEE5-8DE9684BBA7A}"/>
    </a:ext>
  </a:extLst>
</a:theme>
</file>

<file path=ppt/theme/theme2.xml><?xml version="1.0" encoding="utf-8"?>
<a:theme xmlns:a="http://schemas.openxmlformats.org/drawingml/2006/main" name="THL_ppt-pohja_FI_2019">
  <a:themeElements>
    <a:clrScheme name="THL tilastovärit">
      <a:dk1>
        <a:srgbClr val="303030"/>
      </a:dk1>
      <a:lt1>
        <a:srgbClr val="FFFFFF"/>
      </a:lt1>
      <a:dk2>
        <a:srgbClr val="7BC143"/>
      </a:dk2>
      <a:lt2>
        <a:srgbClr val="F2F2F2"/>
      </a:lt2>
      <a:accent1>
        <a:srgbClr val="519B2F"/>
      </a:accent1>
      <a:accent2>
        <a:srgbClr val="2F61AD"/>
      </a:accent2>
      <a:accent3>
        <a:srgbClr val="FAA61A"/>
      </a:accent3>
      <a:accent4>
        <a:srgbClr val="CC77AC"/>
      </a:accent4>
      <a:accent5>
        <a:srgbClr val="28A0C1"/>
      </a:accent5>
      <a:accent6>
        <a:srgbClr val="BE3F71"/>
      </a:accent6>
      <a:hlink>
        <a:srgbClr val="2F61AD"/>
      </a:hlink>
      <a:folHlink>
        <a:srgbClr val="5191CD"/>
      </a:folHlink>
    </a:clrScheme>
    <a:fontScheme name="THL 2019 09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0D279F72-949A-449F-91DB-D9F6B2DC6D5F}" vid="{1403DCCF-56B2-4717-AF3C-30E5419E1E79}"/>
    </a:ext>
  </a:extLst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Kanta PowerPoint-malli</Template>
  <TotalTime>236053</TotalTime>
  <Words>1812</Words>
  <Application>Microsoft Office PowerPoint</Application>
  <PresentationFormat>Widescreen</PresentationFormat>
  <Paragraphs>417</Paragraphs>
  <Slides>45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Corbel</vt:lpstr>
      <vt:lpstr>Courier New</vt:lpstr>
      <vt:lpstr>Source Sans Pro</vt:lpstr>
      <vt:lpstr>Wingdings</vt:lpstr>
      <vt:lpstr>VRK sininen</vt:lpstr>
      <vt:lpstr>THL_ppt-pohja_FI_2019</vt:lpstr>
      <vt:lpstr>PowerPoint Presentation</vt:lpstr>
      <vt:lpstr>Aikataulu</vt:lpstr>
      <vt:lpstr>Sairaanhoitopiirit   ESH vastaajat PTH vastaajat SOS vastaajat   Kunnat   Asukkaat</vt:lpstr>
      <vt:lpstr>Kyselyn liikennevalovastausten määrittelyt</vt:lpstr>
      <vt:lpstr>Vastaajat   Tilannekuvakyselyyn vastanneet perusterveydenhuollon, sosiaalihuollon ja erikoissairaanhoidon organisaatiot (prosenttia) viikoittain vuosina 2020–2022</vt:lpstr>
      <vt:lpstr>Perusterveydenhuolto – Vastaajat   Tilannekuvakyselyyn vastanneet organisaatiot (prosenttia) viikoittain vuosina 2020–2022</vt:lpstr>
      <vt:lpstr>Perusterveydenhuolto – Avosairaanhoito   Palvelujen saatavuus tai henkilöstön riittävyys palvelunjärjestäjien arvion mukaan viikoittain vuosina 2020–2022</vt:lpstr>
      <vt:lpstr>Perusterveydenhuolto – Vuodeosastohoito   Palvelujen saatavuus tai henkilöstön riittävyys palvelunjärjestäjien arvion mukaan viikoittain vuosina 2020–2022</vt:lpstr>
      <vt:lpstr>Perusterveydenhuolto – Neuvolat   Palvelujen saatavuus tai henkilöstön riittävyys palvelunjärjestäjien arvion mukaan viikoittain vuosina 2020–2022</vt:lpstr>
      <vt:lpstr>Perusterveydenhuolto – Kouluterveydenhuolto   Palvelujen saatavuus tai henkilöstön riittävyys palvelunjärjestäjien arvion mukaan viikoittain vuosina 2020–2022</vt:lpstr>
      <vt:lpstr>Perusterveydenhuolto – Opiskeluterveydenhuolto   Palvelujen saatavuus tai henkilöstön riittävyys palvelunjärjestäjien arvion mukaan viikoittain vuosina 2020–2022</vt:lpstr>
      <vt:lpstr>Perusterveydenhuolto – Kuntoutus   Palvelujen saatavuus tai henkilöstön riittävyys palvelunjärjestäjien arvion mukaan viikoittain vuosina 2020–2022</vt:lpstr>
      <vt:lpstr>Perusterveydenhuolto – Suun terveydenhuolto   Palvelujen saatavuus tai henkilöstön riittävyys palvelunjärjestäjien arvion mukaan viikoittain vuosina 2020–2022</vt:lpstr>
      <vt:lpstr>Perusterveydenhuolto – Mielenterveystyö   Palvelujen saatavuus tai henkilöstön riittävyys palvelunjärjestäjien arvion mukaan viikoittain vuosina 2020–2022</vt:lpstr>
      <vt:lpstr>Perusterveydenhuolto – Päihdetyö   Palvelujen saatavuus tai henkilöstön riittävyys palvelunjärjestäjien arvion mukaan viikoittain vuosina 2020–2022</vt:lpstr>
      <vt:lpstr>Perusterveydenhuolto – Rokotukset   Palvelujen saatavuus tai henkilöstön riittävyys palvelunjärjestäjien arvion mukaan viikoittain vuonna 2021-2022</vt:lpstr>
      <vt:lpstr>Perusterveydenhuolto – Testaukset   Palvelujen saatavuus tai henkilöstön riittävyys palvelunjärjestäjien arvion mukaan viikoittain vuonna 2021-2022</vt:lpstr>
      <vt:lpstr>Perusterveydenhuolto – Tartunnanjäljitys   Palvelujen saatavuus tai henkilöstön riittävyys palvelunjärjestäjien arvion mukaan viikoittain vuonna 2021-2022</vt:lpstr>
      <vt:lpstr>Perusterveydenhuolto – Rajat ylittävä matkustaja-liikenne: terveysneuvonta ja ohjaus   Palvelujen saatavuus tai henkilöstön riittävyys palvelunjärjestäjien arvion mukaan viikoittain vuonna 2021-2022</vt:lpstr>
      <vt:lpstr>Perusterveydenhuolto – Rajat ylittävä matkustaja-liikenne: koronatodistusten tarkastaminen   Palvelujen saatavuus tai henkilöstön riittävyys palvelunjärjestäjien arvion mukaan viikoittain vuonna 2021-2022</vt:lpstr>
      <vt:lpstr>Perusterveydenhuolto – Rajat ylittävä matkustaja-liikenne: testaus maahan saavuttaessa   Palvelujen saatavuus tai henkilöstön riittävyys palvelunjärjestäjien arvion mukaan viikoittain vuonna 2021-2022</vt:lpstr>
      <vt:lpstr>Perusterveydenhuolto – Rajat ylittävä matkustaja-liikenne: 2-testin suorittaminen   Palvelujen saatavuus tai henkilöstön riittävyys palvelunjärjestäjien arvion mukaan viikoittain vuonna 2021-2022</vt:lpstr>
      <vt:lpstr>Perusterveydenhuolto – Lasten tarvitsemat mielenterveyspalvelut alueella   Palvelujen saatavuus tai henkilöstön riittävyys palvelunjärjestäjien arvion mukaan viikoittain vuonna 2021-2022</vt:lpstr>
      <vt:lpstr>Perusterveydenhuolto – Nuorten tarvitsemat mielenterveyspalvelut alueella   Palvelujen saatavuus tai henkilöstön riittävyys palvelunjärjestäjien arvion mukaan viikoittain vuonna 2021-2022</vt:lpstr>
      <vt:lpstr>Perusterveydenhuolto – Aikuisten tarvitsemat mielenterveyspalvelut alueella   Palvelujen saatavuus tai henkilöstön riittävyys palvelunjärjestäjien arvion mukaan viikoittain vuonna 2021-2022</vt:lpstr>
      <vt:lpstr>Sosiaalihuolto – Vastaajat   Tilannekuvakyselyyn vastanneet organisaatiot (prosenttia) viikoittain vuosina 2020–2022</vt:lpstr>
      <vt:lpstr>Sosiaalihuolto – Iäkkäät, kotiin annettavat palvelut   Palvelujen saatavuus tai henkilöstön riittävyys palvelunjärjestäjien arvion mukaan viikoittain vuosina 2020–2022</vt:lpstr>
      <vt:lpstr>Sosiaalihuolto – Iäkkäät, ympärivuorokautiset palvelut   Palvelujen saatavuus tai henkilöstön riittävyys palvelunjärjestäjien arvion mukaan viikoittain vuosina 2020–2022</vt:lpstr>
      <vt:lpstr>Sosiaalihuolto – Lapsiperheiden palvelut   Palvelujen saatavuus tai henkilöstön riittävyys palvelunjärjestäjien arvion mukaan viikoittain vuosina 2020–2022</vt:lpstr>
      <vt:lpstr>Sosiaalihuolto – Lastensuojelun palvelut   Palvelujen saatavuus tai henkilöstön riittävyys palvelunjärjestäjien arvion mukaan viikoittain vuosina 2020–2022</vt:lpstr>
      <vt:lpstr>Sosiaalihuolto – Vammaispalvelut   Palvelujen saatavuus tai henkilöstön riittävyys palvelunjärjestäjien arvion mukaan viikoittain vuosina 2020–2022</vt:lpstr>
      <vt:lpstr>Sosiaalihuolto – Työikäisten palvelut   Palvelujen saatavuus tai henkilöstön riittävyys palvelunjärjestäjien arvion mukaan viikoittain vuosina 2020–2022</vt:lpstr>
      <vt:lpstr>Sosiaalihuolto – Perheoikeudelliset palvelut   Palvelujen saatavuus tai henkilöstön riittävyys palvelunjärjestäjien arvion mukaan viikoittain vuosina 2020–2022</vt:lpstr>
      <vt:lpstr>Sosiaalihuolto – Toimeentulotuen (kunta) palvelut   Palvelujen saatavuus tai henkilöstön riittävyys palvelunjärjestäjien arvion mukaan viikoittain vuosina 2020–2022</vt:lpstr>
      <vt:lpstr>Sosiaalihuolto – Tilapäisen asumisen palvelut   Palvelujen saatavuus tai henkilöstön riittävyys palvelunjärjestäjien arvion mukaan viikoittain vuosina 2020–2022</vt:lpstr>
      <vt:lpstr>Sosiaalihuolto – Sosiaalipäivystyksen palvelut   Palvelujen saatavuus tai henkilöstön riittävyys palvelunjärjestäjien arvion mukaan viikoittain vuosina 2020–2022</vt:lpstr>
      <vt:lpstr>Sosiaalihuolto – Päihdetyön palvelut   Palvelujen saatavuus tai henkilöstön riittävyys palvelunjärjestäjien arvion mukaan viikoittain vuonna 2021-2022</vt:lpstr>
      <vt:lpstr>Sosiaalihuolto – Omaishoitajien palvelut   Palvelujen saatavuus tai henkilöstön riittävyys palvelunjärjestäjien arvion mukaan viikoittain vuonna 2021-2022</vt:lpstr>
      <vt:lpstr>Erikoissairaanhoito – Vastaajat   Tilannekuvakyselyyn vastanneet organisaatiot (prosenttia) viikoittain vuosina 2020–2022</vt:lpstr>
      <vt:lpstr>Erikoissairaanhoito – Somaattiset ja psykiatria   Palvelujen saatavuus palvelunjärjestäjien arvion mukaan viikoittain vuonna 2021-2022</vt:lpstr>
      <vt:lpstr>Erikoissairaanhoito – Somaattinen, poliklinikat   Henkilöstön riittävyys palvelunjärjestäjien arvion mukaan viikoittain vuosina 2020–2022</vt:lpstr>
      <vt:lpstr>Erikoissairaanhoito – Somaattinen, vuodeosastohoito   Henkilöstön riittävyys palvelunjärjestäjien arvion mukaan viikoittain vuosina 2020–2022</vt:lpstr>
      <vt:lpstr>Erikoissairaanhoito – Psykiatria, poliklinikat   Henkilöstön riittävyys palvelunjärjestäjien arvion mukaan viikoittain vuosina 2020–2022</vt:lpstr>
      <vt:lpstr>Erikoissairaanhoito – Psykiatria, vuodeosastohoito   Henkilöstön riittävyys palvelunjärjestäjien arvion mukaan viikoittain vuosina 2020–2022</vt:lpstr>
      <vt:lpstr>Erikoissairaanhoito – Tehohoito, vuodeosastohoito   Henkilöstön riittävyys palvelunjärjestäjien arvion mukaan viikoittain vuosina 2020–2022</vt:lpstr>
    </vt:vector>
  </TitlesOfParts>
  <Company>Kela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Lundqvist Tiia</dc:creator>
  <cp:lastModifiedBy>Zhi Zhou</cp:lastModifiedBy>
  <cp:revision>2411</cp:revision>
  <cp:lastPrinted>2021-11-29T09:03:48Z</cp:lastPrinted>
  <dcterms:created xsi:type="dcterms:W3CDTF">2018-06-13T07:32:50Z</dcterms:created>
  <dcterms:modified xsi:type="dcterms:W3CDTF">2022-02-07T11:58:15Z</dcterms:modified>
</cp:coreProperties>
</file>