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57" r:id="rId3"/>
    <p:sldId id="265" r:id="rId4"/>
    <p:sldId id="256" r:id="rId5"/>
    <p:sldId id="266" r:id="rId6"/>
    <p:sldId id="268" r:id="rId7"/>
    <p:sldId id="267" r:id="rId8"/>
    <p:sldId id="269" r:id="rId9"/>
    <p:sldId id="270" r:id="rId10"/>
    <p:sldId id="290" r:id="rId11"/>
    <p:sldId id="271" r:id="rId12"/>
    <p:sldId id="273" r:id="rId13"/>
    <p:sldId id="302" r:id="rId14"/>
    <p:sldId id="274" r:id="rId15"/>
    <p:sldId id="275" r:id="rId16"/>
    <p:sldId id="276" r:id="rId17"/>
    <p:sldId id="277" r:id="rId18"/>
    <p:sldId id="279" r:id="rId19"/>
    <p:sldId id="280" r:id="rId20"/>
    <p:sldId id="278" r:id="rId21"/>
    <p:sldId id="285" r:id="rId22"/>
    <p:sldId id="287" r:id="rId23"/>
    <p:sldId id="283" r:id="rId24"/>
    <p:sldId id="284" r:id="rId25"/>
    <p:sldId id="295" r:id="rId26"/>
    <p:sldId id="293" r:id="rId27"/>
    <p:sldId id="294" r:id="rId28"/>
    <p:sldId id="292" r:id="rId29"/>
    <p:sldId id="291" r:id="rId30"/>
    <p:sldId id="317" r:id="rId31"/>
    <p:sldId id="297" r:id="rId32"/>
    <p:sldId id="298" r:id="rId33"/>
    <p:sldId id="299" r:id="rId34"/>
    <p:sldId id="300" r:id="rId35"/>
    <p:sldId id="303" r:id="rId36"/>
    <p:sldId id="304" r:id="rId37"/>
    <p:sldId id="305" r:id="rId38"/>
    <p:sldId id="306" r:id="rId39"/>
    <p:sldId id="307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288" r:id="rId49"/>
    <p:sldId id="28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5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1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8E8FE-7D34-46D8-B0B3-9F46FF160A93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452B-076D-4ED4-85A9-DC851D196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ha1-online.com/" TargetMode="Externa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7/02/announcing-first-sha1-collision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dnet.co.kr/view/?no=20170227105154&amp;re=R_2017051209543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lib.net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kdiff3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ve7/git/blob/master/git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x.tistory.com/96?category=195631" TargetMode="External"/><Relationship Id="rId2" Type="http://schemas.openxmlformats.org/officeDocument/2006/relationships/hyperlink" Target="https://academy.realm.io/kr/posts/360andev-savvas-dalkitsis-using-git-like-a-p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happyprogrammer-in-jeju/git-%EB%82%B4%EB%B6%80-%EA%B5%AC%EC%A1%B0%EB%A5%BC-%EC%95%8C%EC%95%84%EB%B3%B4%EC%9E%90-1-%EA%B8%B0%EB%B3%B8-%EC%98%A4%EB%B8%8C%EC%A0%9D%ED%8A%B8-81b34f85fe53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5741" y="1624519"/>
            <a:ext cx="9144000" cy="3094731"/>
          </a:xfrm>
          <a:effectLst>
            <a:outerShdw blurRad="50800" dist="292100" dir="2700000" algn="tl" rotWithShape="0">
              <a:prstClr val="black">
                <a:alpha val="14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20000" smtClean="0"/>
              <a:t>Git</a:t>
            </a:r>
            <a:endParaRPr lang="ko-KR" altLang="en-US" sz="20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26" y="3016314"/>
            <a:ext cx="1583885" cy="15838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11" y="3255585"/>
            <a:ext cx="2102189" cy="11053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/>
          <p:cNvSpPr txBox="1"/>
          <p:nvPr/>
        </p:nvSpPr>
        <p:spPr>
          <a:xfrm>
            <a:off x="5738305" y="5865778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권영찬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.git </a:t>
            </a:r>
            <a:r>
              <a:rPr lang="ko-KR" altLang="en-US" sz="20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저장 영역</a:t>
            </a:r>
            <a:endParaRPr lang="ko-KR" altLang="en-US" sz="20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083668" y="1645356"/>
            <a:ext cx="2237362" cy="2169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Working Directory</a:t>
            </a:r>
            <a:endParaRPr lang="ko-KR" altLang="en-US" sz="2400"/>
          </a:p>
        </p:txBody>
      </p:sp>
      <p:sp>
        <p:nvSpPr>
          <p:cNvPr id="19" name="타원 18"/>
          <p:cNvSpPr/>
          <p:nvPr/>
        </p:nvSpPr>
        <p:spPr>
          <a:xfrm>
            <a:off x="6974141" y="1645356"/>
            <a:ext cx="2237362" cy="2169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lang="ko-KR" altLang="en-US" sz="2200"/>
          </a:p>
        </p:txBody>
      </p:sp>
      <p:sp>
        <p:nvSpPr>
          <p:cNvPr id="20" name="타원 19"/>
          <p:cNvSpPr/>
          <p:nvPr/>
        </p:nvSpPr>
        <p:spPr>
          <a:xfrm>
            <a:off x="3083668" y="4143099"/>
            <a:ext cx="2237362" cy="2169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</p:txBody>
      </p:sp>
      <p:sp>
        <p:nvSpPr>
          <p:cNvPr id="21" name="타원 20"/>
          <p:cNvSpPr/>
          <p:nvPr/>
        </p:nvSpPr>
        <p:spPr>
          <a:xfrm>
            <a:off x="6974141" y="4143099"/>
            <a:ext cx="2237362" cy="2169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Stash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0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41395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.git </a:t>
            </a:r>
            <a:r>
              <a:rPr lang="ko-KR" altLang="en-US" sz="20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저장 영역</a:t>
            </a:r>
            <a:endParaRPr lang="ko-KR" altLang="en-US" sz="20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11153" y="3666893"/>
            <a:ext cx="5676061" cy="1380777"/>
            <a:chOff x="6336644" y="3531691"/>
            <a:chExt cx="5676061" cy="138077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336644" y="3531691"/>
              <a:ext cx="5676061" cy="13807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97122" y="3640540"/>
              <a:ext cx="549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Stash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일반적인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Directory &gt; Index &gt; Repository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           어지는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영역과는 다른 별개의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임시영역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임시적으로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작업사항을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저장해놓고 나중에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꺼내올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있다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85661" y="1704153"/>
            <a:ext cx="5701553" cy="1886251"/>
            <a:chOff x="6311153" y="1586697"/>
            <a:chExt cx="5701553" cy="189406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311153" y="1586697"/>
              <a:ext cx="5676061" cy="189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97123" y="1726439"/>
              <a:ext cx="551558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파일이나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폴더를 변경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이력별로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저장해 두는 곳</a:t>
              </a:r>
            </a:p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.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디렉토리 내에 존재함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Local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 :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파일이 저장되는 개인 저장소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Remote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 :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파일이 원격 저장소 전용 서버에서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관리되며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사람이 함께 공유하기 위한 저장소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9599" y="2421551"/>
            <a:ext cx="5676061" cy="1152290"/>
            <a:chOff x="652390" y="1586699"/>
            <a:chExt cx="5676061" cy="115229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52390" y="1586699"/>
              <a:ext cx="5676061" cy="11522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868" y="1732022"/>
              <a:ext cx="55155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Directory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작업영역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디렉토리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git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이력과 관련된 정보가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저장되어있는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제외한 모든 영역을 말함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코드를 수정하고 추가하는 변경이 이루어지는 영역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09600" y="3648370"/>
            <a:ext cx="5676061" cy="2341799"/>
            <a:chOff x="635092" y="3169539"/>
            <a:chExt cx="5676061" cy="2341799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5092" y="3169539"/>
              <a:ext cx="5676061" cy="23417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5570" y="3353095"/>
              <a:ext cx="54900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Index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Working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Directory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정보가 저장되기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상태를 기록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스테이징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한다고도 표현함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Staging Area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불리기도한다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.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git/index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파일로 관리됨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git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명령어로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Directory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Index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영역으로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정보가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저장됨</a:t>
              </a:r>
            </a:p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git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commit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명령어로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Index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영역에서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1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10078879" y="3257759"/>
            <a:ext cx="1551441" cy="65297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SHA-1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246518" y="3526016"/>
            <a:ext cx="3360682" cy="1521449"/>
            <a:chOff x="2442264" y="3544953"/>
            <a:chExt cx="4593589" cy="92595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442264" y="3544953"/>
              <a:ext cx="4593589" cy="9259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24084" y="3797555"/>
              <a:ext cx="4511769" cy="449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데이터든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담을 수 있고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그 데이터의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SHA1 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해시값을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키값으로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해서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저장한다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21292" y="1887585"/>
            <a:ext cx="2390181" cy="652976"/>
            <a:chOff x="890494" y="1791429"/>
            <a:chExt cx="2390181" cy="65297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890494" y="1791429"/>
              <a:ext cx="2390181" cy="6529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6734" y="1916971"/>
              <a:ext cx="19437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체크섬</a:t>
              </a:r>
              <a:r>
                <a:rPr lang="ko-KR" altLang="en-US" sz="20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구하기</a:t>
              </a:r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58" y="2319702"/>
            <a:ext cx="1284052" cy="95017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72" y="3932602"/>
            <a:ext cx="1298338" cy="97250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71" y="1795454"/>
            <a:ext cx="1654623" cy="107826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오른쪽 화살표 15"/>
          <p:cNvSpPr/>
          <p:nvPr/>
        </p:nvSpPr>
        <p:spPr>
          <a:xfrm rot="1085363">
            <a:off x="8295434" y="2265937"/>
            <a:ext cx="456202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9081942" y="3374085"/>
            <a:ext cx="1109967" cy="468219"/>
            <a:chOff x="8261788" y="3305120"/>
            <a:chExt cx="1109967" cy="468219"/>
          </a:xfrm>
        </p:grpSpPr>
        <p:sp>
          <p:nvSpPr>
            <p:cNvPr id="15" name="오른쪽 화살표 14"/>
            <p:cNvSpPr/>
            <p:nvPr/>
          </p:nvSpPr>
          <p:spPr>
            <a:xfrm rot="5400000">
              <a:off x="8217852" y="3361073"/>
              <a:ext cx="456202" cy="368330"/>
            </a:xfrm>
            <a:prstGeom prst="rightArrow">
              <a:avLst/>
            </a:prstGeom>
            <a:solidFill>
              <a:schemeClr val="tx1"/>
            </a:solidFill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4088" y="3305120"/>
              <a:ext cx="797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SHA-1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74947" y="5577858"/>
            <a:ext cx="3262872" cy="652976"/>
            <a:chOff x="6401181" y="3068711"/>
            <a:chExt cx="3873306" cy="65297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401181" y="3068711"/>
              <a:ext cx="3806975" cy="6529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121" y="3234945"/>
              <a:ext cx="3642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진수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160 Bit -&gt; 16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진수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40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33711" y="1884939"/>
            <a:ext cx="1349147" cy="652976"/>
            <a:chOff x="1153738" y="1907299"/>
            <a:chExt cx="1349147" cy="65297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53738" y="1907299"/>
              <a:ext cx="1349147" cy="6529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28655" y="2007682"/>
              <a:ext cx="1074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endParaRPr lang="ko-KR" altLang="en-US" sz="2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오른쪽 화살표 30"/>
          <p:cNvSpPr/>
          <p:nvPr/>
        </p:nvSpPr>
        <p:spPr>
          <a:xfrm rot="7817877">
            <a:off x="8987353" y="5095073"/>
            <a:ext cx="357777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135439" y="3322637"/>
            <a:ext cx="152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http://www.sha1-online.com/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69595" y="3480963"/>
            <a:ext cx="3917774" cy="1611556"/>
            <a:chOff x="796617" y="4448793"/>
            <a:chExt cx="4593589" cy="1252766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796617" y="4448793"/>
              <a:ext cx="4593589" cy="12527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ysClr val="windowText" lastClr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589" y="4642288"/>
              <a:ext cx="4511768" cy="90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단순한 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40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밸류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저장방식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위에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방식으로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담고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그걸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 가져다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활용해서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결국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겉으로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보기에는 </a:t>
              </a:r>
              <a:endPara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시스템을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쓸 수 있게 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된다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02373" y="2540326"/>
            <a:ext cx="182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체크섬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중복검사의 한 형태</a:t>
            </a:r>
            <a:endParaRPr lang="ko-KR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5549548" y="6182120"/>
            <a:ext cx="5413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2</a:t>
            </a:r>
            <a:r>
              <a:rPr lang="ko-KR" altLang="en-US" sz="1100" smtClean="0"/>
              <a:t>의 </a:t>
            </a:r>
            <a:r>
              <a:rPr lang="en-US" altLang="ko-KR" sz="1100" smtClean="0"/>
              <a:t>160 </a:t>
            </a:r>
            <a:r>
              <a:rPr lang="ko-KR" altLang="en-US" sz="1100" smtClean="0"/>
              <a:t>제곱 </a:t>
            </a:r>
            <a:r>
              <a:rPr lang="en-US" altLang="ko-KR" sz="1100" smtClean="0"/>
              <a:t>: 1,461,501,637,330,902,918,203,684,832,716,283,019,655,932,542,976</a:t>
            </a:r>
            <a:endParaRPr lang="ko-KR" altLang="en-US" sz="1100"/>
          </a:p>
        </p:txBody>
      </p:sp>
      <p:cxnSp>
        <p:nvCxnSpPr>
          <p:cNvPr id="37" name="직선 연결선 36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2452255" y="1712422"/>
            <a:ext cx="5503025" cy="1271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SHA-1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한계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02" y="1770596"/>
            <a:ext cx="6249272" cy="3524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527" y="5694766"/>
            <a:ext cx="826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security.googleblog.com/2017/02/announcing-first-sha1-collision.html</a:t>
            </a:r>
            <a:endParaRPr lang="en-US" altLang="ko-KR"/>
          </a:p>
          <a:p>
            <a:r>
              <a:rPr lang="en-US" altLang="ko-KR">
                <a:hlinkClick r:id="rId4"/>
              </a:rPr>
              <a:t>https://www.zdnet.co.kr/view/?no=20170227105154&amp;re=R_20170512095432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5929" y="2979664"/>
            <a:ext cx="2255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SHA1 </a:t>
            </a:r>
            <a:r>
              <a:rPr lang="ko-KR" altLang="en-US" b="1"/>
              <a:t>암호 깬 </a:t>
            </a:r>
            <a:r>
              <a:rPr lang="ko-KR" altLang="en-US" b="1" smtClean="0"/>
              <a:t>구글</a:t>
            </a:r>
            <a:endParaRPr lang="en-US" altLang="ko-KR" b="1"/>
          </a:p>
          <a:p>
            <a:pPr algn="ctr"/>
            <a:endParaRPr lang="en-US" altLang="ko-KR" b="1" smtClean="0"/>
          </a:p>
          <a:p>
            <a:pPr algn="ctr"/>
            <a:r>
              <a:rPr lang="en-US" altLang="ko-KR" b="1" smtClean="0"/>
              <a:t>"</a:t>
            </a:r>
            <a:r>
              <a:rPr lang="ko-KR" altLang="en-US" b="1"/>
              <a:t>깃 저장소에 </a:t>
            </a:r>
            <a:endParaRPr lang="en-US" altLang="ko-KR" b="1" smtClean="0"/>
          </a:p>
          <a:p>
            <a:pPr algn="ctr"/>
            <a:r>
              <a:rPr lang="ko-KR" altLang="en-US" b="1" smtClean="0"/>
              <a:t>정상</a:t>
            </a:r>
            <a:r>
              <a:rPr lang="en-US" altLang="ko-KR" b="1"/>
              <a:t>-</a:t>
            </a:r>
            <a:r>
              <a:rPr lang="ko-KR" altLang="en-US" b="1"/>
              <a:t>백도어 </a:t>
            </a:r>
            <a:endParaRPr lang="en-US" altLang="ko-KR" b="1" smtClean="0"/>
          </a:p>
          <a:p>
            <a:pPr algn="ctr"/>
            <a:r>
              <a:rPr lang="ko-KR" altLang="en-US" b="1" smtClean="0"/>
              <a:t>소스코드 </a:t>
            </a:r>
            <a:endParaRPr lang="en-US" altLang="ko-KR" b="1" smtClean="0"/>
          </a:p>
          <a:p>
            <a:pPr algn="ctr"/>
            <a:r>
              <a:rPr lang="ko-KR" altLang="en-US" b="1" smtClean="0"/>
              <a:t>공존 </a:t>
            </a:r>
            <a:r>
              <a:rPr lang="ko-KR" altLang="en-US" b="1"/>
              <a:t>가능성</a:t>
            </a:r>
            <a:r>
              <a:rPr lang="en-US" altLang="ko-KR" b="1"/>
              <a:t>"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59515" y="2979664"/>
            <a:ext cx="2653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리누스 </a:t>
            </a:r>
            <a:r>
              <a:rPr lang="ko-KR" altLang="en-US" b="1" smtClean="0"/>
              <a:t>토발즈</a:t>
            </a:r>
            <a:endParaRPr lang="en-US" altLang="ko-KR" b="1" smtClean="0"/>
          </a:p>
          <a:p>
            <a:pPr algn="ctr"/>
            <a:r>
              <a:rPr lang="ko-KR" altLang="en-US" b="1" smtClean="0"/>
              <a:t> </a:t>
            </a:r>
            <a:endParaRPr lang="en-US" altLang="ko-KR" b="1" smtClean="0"/>
          </a:p>
          <a:p>
            <a:pPr algn="ctr"/>
            <a:r>
              <a:rPr lang="en-US" altLang="ko-KR" b="1" smtClean="0"/>
              <a:t>"</a:t>
            </a:r>
            <a:r>
              <a:rPr lang="en-US" altLang="ko-KR" b="1"/>
              <a:t>SHA1 </a:t>
            </a:r>
            <a:r>
              <a:rPr lang="ko-KR" altLang="en-US" b="1"/>
              <a:t>기반 깃 쓴다고 당장 하늘 안 무너져</a:t>
            </a:r>
            <a:r>
              <a:rPr lang="en-US" altLang="ko-KR" b="1"/>
              <a:t>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기본 </a:t>
            </a:r>
            <a:r>
              <a:rPr lang="ko-KR" altLang="en-US" sz="20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오브젝트 종류</a:t>
            </a:r>
            <a:endParaRPr lang="ko-KR" altLang="en-US" sz="20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51661" y="1810336"/>
            <a:ext cx="1681861" cy="2341459"/>
            <a:chOff x="3439013" y="1810336"/>
            <a:chExt cx="1681861" cy="23414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39013" y="1810336"/>
              <a:ext cx="1681861" cy="17566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Blob</a:t>
              </a:r>
            </a:p>
            <a:p>
              <a:pPr algn="ctr"/>
              <a:r>
                <a:rPr lang="en-US" altLang="ko-KR" sz="240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Tree</a:t>
              </a:r>
            </a:p>
            <a:p>
              <a:pPr algn="ctr"/>
              <a:r>
                <a:rPr lang="en-US" altLang="ko-KR" sz="240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commit</a:t>
              </a:r>
              <a:endParaRPr lang="ko-KR" altLang="en-US" sz="24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1109" y="3567020"/>
              <a:ext cx="797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  <a:p>
              <a:pPr algn="ct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SHA-1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27442" y="1810336"/>
            <a:ext cx="1681861" cy="2341459"/>
            <a:chOff x="7443566" y="1810336"/>
            <a:chExt cx="1681861" cy="234145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7443566" y="1810336"/>
              <a:ext cx="1681861" cy="17566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Branch</a:t>
              </a:r>
            </a:p>
            <a:p>
              <a:pPr algn="ctr"/>
              <a:r>
                <a:rPr lang="en-US" altLang="ko-KR" sz="240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remote</a:t>
              </a:r>
            </a:p>
            <a:p>
              <a:pPr algn="ctr"/>
              <a:r>
                <a:rPr lang="en-US" altLang="ko-KR" sz="240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tag</a:t>
              </a:r>
              <a:endParaRPr lang="ko-KR" altLang="en-US" sz="24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2876" y="3567020"/>
              <a:ext cx="1083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Refs by</a:t>
              </a:r>
            </a:p>
            <a:p>
              <a:pPr algn="ct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4344453" y="3503257"/>
            <a:ext cx="3982988" cy="290825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mtClean="0">
                <a:solidFill>
                  <a:sysClr val="windowText" lastClr="000000"/>
                </a:solidFill>
                <a:latin typeface="+mn-ea"/>
              </a:rPr>
              <a:t>git cat-file –p id</a:t>
            </a:r>
          </a:p>
          <a:p>
            <a:pPr algn="ctr"/>
            <a:r>
              <a:rPr lang="en-US" altLang="ko-KR" sz="1600" smtClean="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 smtClean="0">
                <a:solidFill>
                  <a:sysClr val="windowText" lastClr="000000"/>
                </a:solidFill>
                <a:latin typeface="+mn-ea"/>
              </a:rPr>
              <a:t>파일의 내용 확인</a:t>
            </a:r>
            <a:endParaRPr lang="en-US" altLang="ko-KR" sz="160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en-US" altLang="ko-KR" sz="2400">
                <a:solidFill>
                  <a:sysClr val="windowText" lastClr="000000"/>
                </a:solidFill>
                <a:latin typeface="+mn-ea"/>
              </a:rPr>
              <a:t>g</a:t>
            </a:r>
            <a:r>
              <a:rPr lang="en-US" altLang="ko-KR" sz="2400" smtClean="0">
                <a:solidFill>
                  <a:sysClr val="windowText" lastClr="000000"/>
                </a:solidFill>
                <a:latin typeface="+mn-ea"/>
              </a:rPr>
              <a:t>it cat-file –t id</a:t>
            </a:r>
          </a:p>
          <a:p>
            <a:pPr algn="ctr"/>
            <a:r>
              <a:rPr lang="en-US" altLang="ko-KR" sz="1600" smtClean="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 smtClean="0">
                <a:solidFill>
                  <a:sysClr val="windowText" lastClr="000000"/>
                </a:solidFill>
                <a:latin typeface="+mn-ea"/>
              </a:rPr>
              <a:t>파일의 타입 확인</a:t>
            </a:r>
            <a:endParaRPr lang="en-US" altLang="ko-KR" sz="1600" smtClean="0">
              <a:solidFill>
                <a:sysClr val="windowText" lastClr="000000"/>
              </a:solidFill>
              <a:latin typeface="+mn-ea"/>
            </a:endParaRPr>
          </a:p>
          <a:p>
            <a:pPr lvl="0" algn="ctr"/>
            <a:r>
              <a:rPr lang="ko-KR" altLang="ko-KR" sz="2400">
                <a:solidFill>
                  <a:srgbClr val="242729"/>
                </a:solidFill>
                <a:latin typeface="+mn-ea"/>
              </a:rPr>
              <a:t>git ls-files --stage</a:t>
            </a:r>
            <a:r>
              <a:rPr lang="ko-KR" altLang="ko-KR" sz="20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lvl="0" algn="ctr"/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- Index </a:t>
            </a:r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내용 확인</a:t>
            </a:r>
            <a:endParaRPr lang="en-US" altLang="ko-KR" sz="160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>
            <a:endCxn id="14" idx="1"/>
          </p:cNvCxnSpPr>
          <p:nvPr/>
        </p:nvCxnSpPr>
        <p:spPr>
          <a:xfrm flipV="1">
            <a:off x="4231178" y="2688678"/>
            <a:ext cx="4096264" cy="39534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92582" y="2909455"/>
            <a:ext cx="1238596" cy="340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91" y="2932098"/>
            <a:ext cx="5944430" cy="88594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578753" y="3419959"/>
            <a:ext cx="619433" cy="43816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Blob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389785" y="2588941"/>
            <a:ext cx="357777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26093" y="3460316"/>
            <a:ext cx="7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67186" y="5323644"/>
            <a:ext cx="8952469" cy="108793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같은 메타데이터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(metadata) 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없이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데이터 자체만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문서에 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따르면 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.git/objects/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저장하는 파일들은 </a:t>
            </a:r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zlib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압축되어 저장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8" y="1296971"/>
            <a:ext cx="5772956" cy="11907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11475" y="4400043"/>
            <a:ext cx="621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Blob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 형식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blob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바이트수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(\0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헤더의 끝을 알림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바디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test1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7697" y="5028049"/>
            <a:ext cx="272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파일 내용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blob 22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test1</a:t>
            </a:r>
            <a:r>
              <a:rPr lang="ko-KR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198186" y="3901722"/>
            <a:ext cx="6543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생성된 파일 이름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a5bce3fd2565d8f458555a0c6f42d0504a848bd5</a:t>
            </a:r>
            <a:endParaRPr lang="ko-KR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35330" y="1437605"/>
            <a:ext cx="1681861" cy="226536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</a:t>
            </a:r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Test1.txt </a:t>
            </a:r>
            <a:endParaRPr lang="en-US" altLang="ko-KR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test1</a:t>
            </a:r>
            <a:endParaRPr lang="en-US" altLang="ko-KR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후 </a:t>
            </a:r>
            <a:endParaRPr lang="en-US" altLang="ko-KR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add, commit </a:t>
            </a:r>
            <a:endParaRPr lang="ko-KR" altLang="en-US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77981" y="2812371"/>
            <a:ext cx="619433" cy="43816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8812" y="2846788"/>
            <a:ext cx="7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 rot="5400000">
            <a:off x="5964531" y="2534383"/>
            <a:ext cx="357777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9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3615706" y="1660682"/>
            <a:ext cx="6791829" cy="75471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endParaRPr lang="en-US" altLang="ko-KR" sz="200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35330" y="1797527"/>
            <a:ext cx="1681861" cy="226536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</a:t>
            </a:r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Test2.txt </a:t>
            </a:r>
            <a:endParaRPr lang="en-US" altLang="ko-KR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test2,</a:t>
            </a:r>
          </a:p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</a:t>
            </a:r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lang="en-US" altLang="ko-KR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후 </a:t>
            </a:r>
            <a:endParaRPr lang="en-US" altLang="ko-KR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add, commit </a:t>
            </a:r>
            <a:endParaRPr lang="ko-KR" altLang="en-US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257929" y="2956583"/>
            <a:ext cx="357777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84059" y="2814465"/>
            <a:ext cx="7013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파일 바디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좋게 나열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100644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blob a5bce3fd2565d8f458555a0c6f42d0504a848bd5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test1.txt</a:t>
            </a:r>
          </a:p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100644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blob </a:t>
            </a:r>
            <a:r>
              <a:rPr lang="ko-KR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8a8363d93e61185f6df18ed61321626be514c7f4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test2.txt</a:t>
            </a:r>
          </a:p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040000(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tree </a:t>
            </a:r>
            <a:r>
              <a:rPr lang="ko-KR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8a8363d93e61185f6df18ed61321626be514c7f4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0968" y="1820412"/>
            <a:ext cx="621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Tree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 형식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tree_</a:t>
            </a:r>
            <a:r>
              <a:rPr lang="ko-KR" altLang="en-US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바이트수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(\0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헤더의 끝을 알림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	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바디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\0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5784" y="4160429"/>
            <a:ext cx="739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맨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앞에 타입에는 문자열로 </a:t>
            </a:r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100644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100755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040000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등의 여섯 자리 문자열이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차례로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파일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뜻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타입이 더 있을 수 있다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4837" y="5225772"/>
            <a:ext cx="7917389" cy="75201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이름과 기본 속성</a:t>
            </a:r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어느 디렉터리에 속하는 지의 정보를 </a:t>
            </a:r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 </a:t>
            </a:r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오브젝트에 기록한다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7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6" y="2135638"/>
            <a:ext cx="3232011" cy="25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"/>
          <a:stretch/>
        </p:blipFill>
        <p:spPr>
          <a:xfrm>
            <a:off x="6099650" y="2117910"/>
            <a:ext cx="5155252" cy="3059447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978187" y="3346316"/>
            <a:ext cx="615218" cy="549825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30843" y="1346640"/>
            <a:ext cx="604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commit object</a:t>
            </a:r>
            <a:r>
              <a:rPr lang="ko-KR" altLang="en-US" smtClean="0"/>
              <a:t>는 </a:t>
            </a:r>
            <a:r>
              <a:rPr lang="en-US" altLang="ko-KR" smtClean="0">
                <a:solidFill>
                  <a:srgbClr val="FF0000"/>
                </a:solidFill>
              </a:rPr>
              <a:t>root tree</a:t>
            </a:r>
            <a:r>
              <a:rPr lang="ko-KR" altLang="en-US" smtClean="0"/>
              <a:t>와 </a:t>
            </a:r>
            <a:r>
              <a:rPr lang="ko-KR" altLang="en-US" smtClean="0">
                <a:solidFill>
                  <a:srgbClr val="FF0000"/>
                </a:solidFill>
              </a:rPr>
              <a:t>부모 커밋</a:t>
            </a:r>
            <a:r>
              <a:rPr lang="ko-KR" altLang="en-US" smtClean="0"/>
              <a:t>의 정보</a:t>
            </a:r>
            <a:r>
              <a:rPr lang="en-US" altLang="ko-KR" smtClean="0"/>
              <a:t>,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작성자의 정보</a:t>
            </a:r>
            <a:r>
              <a:rPr lang="ko-KR" altLang="en-US" smtClean="0"/>
              <a:t>와 </a:t>
            </a:r>
            <a:r>
              <a:rPr lang="ko-KR" altLang="en-US" smtClean="0">
                <a:solidFill>
                  <a:srgbClr val="FF0000"/>
                </a:solidFill>
              </a:rPr>
              <a:t>커밋한 사람</a:t>
            </a:r>
            <a:r>
              <a:rPr lang="ko-KR" altLang="en-US" smtClean="0"/>
              <a:t>의 정보를 갖는다</a:t>
            </a:r>
            <a:r>
              <a:rPr lang="en-US" altLang="ko-KR" smtClean="0"/>
              <a:t>!!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749001" y="2568102"/>
            <a:ext cx="1356088" cy="758758"/>
          </a:xfrm>
          <a:custGeom>
            <a:avLst/>
            <a:gdLst>
              <a:gd name="connsiteX0" fmla="*/ 996165 w 1356088"/>
              <a:gd name="connsiteY0" fmla="*/ 729575 h 758758"/>
              <a:gd name="connsiteX1" fmla="*/ 947527 w 1356088"/>
              <a:gd name="connsiteY1" fmla="*/ 739302 h 758758"/>
              <a:gd name="connsiteX2" fmla="*/ 859978 w 1356088"/>
              <a:gd name="connsiteY2" fmla="*/ 749030 h 758758"/>
              <a:gd name="connsiteX3" fmla="*/ 791884 w 1356088"/>
              <a:gd name="connsiteY3" fmla="*/ 758758 h 758758"/>
              <a:gd name="connsiteX4" fmla="*/ 305501 w 1356088"/>
              <a:gd name="connsiteY4" fmla="*/ 749030 h 758758"/>
              <a:gd name="connsiteX5" fmla="*/ 276318 w 1356088"/>
              <a:gd name="connsiteY5" fmla="*/ 739302 h 758758"/>
              <a:gd name="connsiteX6" fmla="*/ 227680 w 1356088"/>
              <a:gd name="connsiteY6" fmla="*/ 729575 h 758758"/>
              <a:gd name="connsiteX7" fmla="*/ 198497 w 1356088"/>
              <a:gd name="connsiteY7" fmla="*/ 710119 h 758758"/>
              <a:gd name="connsiteX8" fmla="*/ 140131 w 1356088"/>
              <a:gd name="connsiteY8" fmla="*/ 690664 h 758758"/>
              <a:gd name="connsiteX9" fmla="*/ 81765 w 1356088"/>
              <a:gd name="connsiteY9" fmla="*/ 661481 h 758758"/>
              <a:gd name="connsiteX10" fmla="*/ 23399 w 1356088"/>
              <a:gd name="connsiteY10" fmla="*/ 612843 h 758758"/>
              <a:gd name="connsiteX11" fmla="*/ 13671 w 1356088"/>
              <a:gd name="connsiteY11" fmla="*/ 583660 h 758758"/>
              <a:gd name="connsiteX12" fmla="*/ 13671 w 1356088"/>
              <a:gd name="connsiteY12" fmla="*/ 330741 h 758758"/>
              <a:gd name="connsiteX13" fmla="*/ 33127 w 1356088"/>
              <a:gd name="connsiteY13" fmla="*/ 291830 h 758758"/>
              <a:gd name="connsiteX14" fmla="*/ 42854 w 1356088"/>
              <a:gd name="connsiteY14" fmla="*/ 262647 h 758758"/>
              <a:gd name="connsiteX15" fmla="*/ 81765 w 1356088"/>
              <a:gd name="connsiteY15" fmla="*/ 233464 h 758758"/>
              <a:gd name="connsiteX16" fmla="*/ 110948 w 1356088"/>
              <a:gd name="connsiteY16" fmla="*/ 204281 h 758758"/>
              <a:gd name="connsiteX17" fmla="*/ 140131 w 1356088"/>
              <a:gd name="connsiteY17" fmla="*/ 165370 h 758758"/>
              <a:gd name="connsiteX18" fmla="*/ 188769 w 1356088"/>
              <a:gd name="connsiteY18" fmla="*/ 107004 h 758758"/>
              <a:gd name="connsiteX19" fmla="*/ 217952 w 1356088"/>
              <a:gd name="connsiteY19" fmla="*/ 97277 h 758758"/>
              <a:gd name="connsiteX20" fmla="*/ 237408 w 1356088"/>
              <a:gd name="connsiteY20" fmla="*/ 77821 h 758758"/>
              <a:gd name="connsiteX21" fmla="*/ 324956 w 1356088"/>
              <a:gd name="connsiteY21" fmla="*/ 38911 h 758758"/>
              <a:gd name="connsiteX22" fmla="*/ 587603 w 1356088"/>
              <a:gd name="connsiteY22" fmla="*/ 0 h 758758"/>
              <a:gd name="connsiteX23" fmla="*/ 957254 w 1356088"/>
              <a:gd name="connsiteY23" fmla="*/ 9728 h 758758"/>
              <a:gd name="connsiteX24" fmla="*/ 996165 w 1356088"/>
              <a:gd name="connsiteY24" fmla="*/ 29183 h 758758"/>
              <a:gd name="connsiteX25" fmla="*/ 1073986 w 1356088"/>
              <a:gd name="connsiteY25" fmla="*/ 38911 h 758758"/>
              <a:gd name="connsiteX26" fmla="*/ 1132352 w 1356088"/>
              <a:gd name="connsiteY26" fmla="*/ 68094 h 758758"/>
              <a:gd name="connsiteX27" fmla="*/ 1239356 w 1356088"/>
              <a:gd name="connsiteY27" fmla="*/ 107004 h 758758"/>
              <a:gd name="connsiteX28" fmla="*/ 1297722 w 1356088"/>
              <a:gd name="connsiteY28" fmla="*/ 136187 h 758758"/>
              <a:gd name="connsiteX29" fmla="*/ 1326905 w 1356088"/>
              <a:gd name="connsiteY29" fmla="*/ 155643 h 758758"/>
              <a:gd name="connsiteX30" fmla="*/ 1336633 w 1356088"/>
              <a:gd name="connsiteY30" fmla="*/ 184826 h 758758"/>
              <a:gd name="connsiteX31" fmla="*/ 1356088 w 1356088"/>
              <a:gd name="connsiteY31" fmla="*/ 291830 h 758758"/>
              <a:gd name="connsiteX32" fmla="*/ 1346361 w 1356088"/>
              <a:gd name="connsiteY32" fmla="*/ 496111 h 758758"/>
              <a:gd name="connsiteX33" fmla="*/ 1336633 w 1356088"/>
              <a:gd name="connsiteY33" fmla="*/ 535021 h 758758"/>
              <a:gd name="connsiteX34" fmla="*/ 1297722 w 1356088"/>
              <a:gd name="connsiteY34" fmla="*/ 573932 h 758758"/>
              <a:gd name="connsiteX35" fmla="*/ 1249084 w 1356088"/>
              <a:gd name="connsiteY35" fmla="*/ 622570 h 758758"/>
              <a:gd name="connsiteX36" fmla="*/ 1180990 w 1356088"/>
              <a:gd name="connsiteY36" fmla="*/ 671209 h 758758"/>
              <a:gd name="connsiteX37" fmla="*/ 1151808 w 1356088"/>
              <a:gd name="connsiteY37" fmla="*/ 710119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56088" h="758758">
                <a:moveTo>
                  <a:pt x="996165" y="729575"/>
                </a:moveTo>
                <a:cubicBezTo>
                  <a:pt x="979952" y="732817"/>
                  <a:pt x="963895" y="736964"/>
                  <a:pt x="947527" y="739302"/>
                </a:cubicBezTo>
                <a:cubicBezTo>
                  <a:pt x="918459" y="743454"/>
                  <a:pt x="889114" y="745388"/>
                  <a:pt x="859978" y="749030"/>
                </a:cubicBezTo>
                <a:cubicBezTo>
                  <a:pt x="837227" y="751874"/>
                  <a:pt x="814582" y="755515"/>
                  <a:pt x="791884" y="758758"/>
                </a:cubicBezTo>
                <a:lnTo>
                  <a:pt x="305501" y="749030"/>
                </a:lnTo>
                <a:cubicBezTo>
                  <a:pt x="295254" y="748643"/>
                  <a:pt x="286266" y="741789"/>
                  <a:pt x="276318" y="739302"/>
                </a:cubicBezTo>
                <a:cubicBezTo>
                  <a:pt x="260278" y="735292"/>
                  <a:pt x="243893" y="732817"/>
                  <a:pt x="227680" y="729575"/>
                </a:cubicBezTo>
                <a:cubicBezTo>
                  <a:pt x="217952" y="723090"/>
                  <a:pt x="209181" y="714867"/>
                  <a:pt x="198497" y="710119"/>
                </a:cubicBezTo>
                <a:cubicBezTo>
                  <a:pt x="179757" y="701790"/>
                  <a:pt x="157195" y="702039"/>
                  <a:pt x="140131" y="690664"/>
                </a:cubicBezTo>
                <a:cubicBezTo>
                  <a:pt x="56497" y="634909"/>
                  <a:pt x="162313" y="701755"/>
                  <a:pt x="81765" y="661481"/>
                </a:cubicBezTo>
                <a:cubicBezTo>
                  <a:pt x="54678" y="647937"/>
                  <a:pt x="44914" y="634358"/>
                  <a:pt x="23399" y="612843"/>
                </a:cubicBezTo>
                <a:cubicBezTo>
                  <a:pt x="20156" y="603115"/>
                  <a:pt x="16158" y="593608"/>
                  <a:pt x="13671" y="583660"/>
                </a:cubicBezTo>
                <a:cubicBezTo>
                  <a:pt x="-8678" y="494260"/>
                  <a:pt x="82" y="443982"/>
                  <a:pt x="13671" y="330741"/>
                </a:cubicBezTo>
                <a:cubicBezTo>
                  <a:pt x="15399" y="316343"/>
                  <a:pt x="27415" y="305159"/>
                  <a:pt x="33127" y="291830"/>
                </a:cubicBezTo>
                <a:cubicBezTo>
                  <a:pt x="37166" y="282405"/>
                  <a:pt x="36290" y="270524"/>
                  <a:pt x="42854" y="262647"/>
                </a:cubicBezTo>
                <a:cubicBezTo>
                  <a:pt x="53233" y="250192"/>
                  <a:pt x="69455" y="244015"/>
                  <a:pt x="81765" y="233464"/>
                </a:cubicBezTo>
                <a:cubicBezTo>
                  <a:pt x="92210" y="224511"/>
                  <a:pt x="101995" y="214726"/>
                  <a:pt x="110948" y="204281"/>
                </a:cubicBezTo>
                <a:cubicBezTo>
                  <a:pt x="121499" y="191971"/>
                  <a:pt x="130708" y="178563"/>
                  <a:pt x="140131" y="165370"/>
                </a:cubicBezTo>
                <a:cubicBezTo>
                  <a:pt x="156444" y="142531"/>
                  <a:pt x="163995" y="123520"/>
                  <a:pt x="188769" y="107004"/>
                </a:cubicBezTo>
                <a:cubicBezTo>
                  <a:pt x="197301" y="101316"/>
                  <a:pt x="208224" y="100519"/>
                  <a:pt x="217952" y="97277"/>
                </a:cubicBezTo>
                <a:cubicBezTo>
                  <a:pt x="224437" y="90792"/>
                  <a:pt x="230246" y="83551"/>
                  <a:pt x="237408" y="77821"/>
                </a:cubicBezTo>
                <a:cubicBezTo>
                  <a:pt x="266444" y="54592"/>
                  <a:pt x="285687" y="48728"/>
                  <a:pt x="324956" y="38911"/>
                </a:cubicBezTo>
                <a:cubicBezTo>
                  <a:pt x="462877" y="4430"/>
                  <a:pt x="376186" y="22254"/>
                  <a:pt x="587603" y="0"/>
                </a:cubicBezTo>
                <a:cubicBezTo>
                  <a:pt x="710820" y="3243"/>
                  <a:pt x="834308" y="946"/>
                  <a:pt x="957254" y="9728"/>
                </a:cubicBezTo>
                <a:cubicBezTo>
                  <a:pt x="971718" y="10761"/>
                  <a:pt x="982097" y="25666"/>
                  <a:pt x="996165" y="29183"/>
                </a:cubicBezTo>
                <a:cubicBezTo>
                  <a:pt x="1021527" y="35523"/>
                  <a:pt x="1048046" y="35668"/>
                  <a:pt x="1073986" y="38911"/>
                </a:cubicBezTo>
                <a:cubicBezTo>
                  <a:pt x="1093441" y="48639"/>
                  <a:pt x="1112273" y="59728"/>
                  <a:pt x="1132352" y="68094"/>
                </a:cubicBezTo>
                <a:cubicBezTo>
                  <a:pt x="1186827" y="90792"/>
                  <a:pt x="1189095" y="81873"/>
                  <a:pt x="1239356" y="107004"/>
                </a:cubicBezTo>
                <a:cubicBezTo>
                  <a:pt x="1314782" y="144718"/>
                  <a:pt x="1224373" y="111739"/>
                  <a:pt x="1297722" y="136187"/>
                </a:cubicBezTo>
                <a:cubicBezTo>
                  <a:pt x="1307450" y="142672"/>
                  <a:pt x="1319602" y="146514"/>
                  <a:pt x="1326905" y="155643"/>
                </a:cubicBezTo>
                <a:cubicBezTo>
                  <a:pt x="1333311" y="163650"/>
                  <a:pt x="1333816" y="174967"/>
                  <a:pt x="1336633" y="184826"/>
                </a:cubicBezTo>
                <a:cubicBezTo>
                  <a:pt x="1349739" y="230694"/>
                  <a:pt x="1348215" y="236717"/>
                  <a:pt x="1356088" y="291830"/>
                </a:cubicBezTo>
                <a:cubicBezTo>
                  <a:pt x="1352846" y="359924"/>
                  <a:pt x="1351797" y="428157"/>
                  <a:pt x="1346361" y="496111"/>
                </a:cubicBezTo>
                <a:cubicBezTo>
                  <a:pt x="1345295" y="509438"/>
                  <a:pt x="1343719" y="523684"/>
                  <a:pt x="1336633" y="535021"/>
                </a:cubicBezTo>
                <a:cubicBezTo>
                  <a:pt x="1326911" y="550576"/>
                  <a:pt x="1307897" y="558670"/>
                  <a:pt x="1297722" y="573932"/>
                </a:cubicBezTo>
                <a:cubicBezTo>
                  <a:pt x="1260253" y="630136"/>
                  <a:pt x="1299524" y="579336"/>
                  <a:pt x="1249084" y="622570"/>
                </a:cubicBezTo>
                <a:cubicBezTo>
                  <a:pt x="1190332" y="672929"/>
                  <a:pt x="1234613" y="653334"/>
                  <a:pt x="1180990" y="671209"/>
                </a:cubicBezTo>
                <a:cubicBezTo>
                  <a:pt x="1149515" y="702685"/>
                  <a:pt x="1151808" y="686635"/>
                  <a:pt x="1151808" y="7101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309370" y="3287949"/>
            <a:ext cx="1254868" cy="632298"/>
          </a:xfrm>
          <a:custGeom>
            <a:avLst/>
            <a:gdLst>
              <a:gd name="connsiteX0" fmla="*/ 1147864 w 1254868"/>
              <a:gd name="connsiteY0" fmla="*/ 564204 h 632298"/>
              <a:gd name="connsiteX1" fmla="*/ 1089498 w 1254868"/>
              <a:gd name="connsiteY1" fmla="*/ 573932 h 632298"/>
              <a:gd name="connsiteX2" fmla="*/ 1011677 w 1254868"/>
              <a:gd name="connsiteY2" fmla="*/ 593387 h 632298"/>
              <a:gd name="connsiteX3" fmla="*/ 963039 w 1254868"/>
              <a:gd name="connsiteY3" fmla="*/ 603115 h 632298"/>
              <a:gd name="connsiteX4" fmla="*/ 924128 w 1254868"/>
              <a:gd name="connsiteY4" fmla="*/ 622570 h 632298"/>
              <a:gd name="connsiteX5" fmla="*/ 885217 w 1254868"/>
              <a:gd name="connsiteY5" fmla="*/ 632298 h 632298"/>
              <a:gd name="connsiteX6" fmla="*/ 301558 w 1254868"/>
              <a:gd name="connsiteY6" fmla="*/ 622570 h 632298"/>
              <a:gd name="connsiteX7" fmla="*/ 233464 w 1254868"/>
              <a:gd name="connsiteY7" fmla="*/ 593387 h 632298"/>
              <a:gd name="connsiteX8" fmla="*/ 145915 w 1254868"/>
              <a:gd name="connsiteY8" fmla="*/ 554477 h 632298"/>
              <a:gd name="connsiteX9" fmla="*/ 77821 w 1254868"/>
              <a:gd name="connsiteY9" fmla="*/ 496111 h 632298"/>
              <a:gd name="connsiteX10" fmla="*/ 58366 w 1254868"/>
              <a:gd name="connsiteY10" fmla="*/ 466928 h 632298"/>
              <a:gd name="connsiteX11" fmla="*/ 48639 w 1254868"/>
              <a:gd name="connsiteY11" fmla="*/ 437745 h 632298"/>
              <a:gd name="connsiteX12" fmla="*/ 19456 w 1254868"/>
              <a:gd name="connsiteY12" fmla="*/ 418289 h 632298"/>
              <a:gd name="connsiteX13" fmla="*/ 9728 w 1254868"/>
              <a:gd name="connsiteY13" fmla="*/ 379379 h 632298"/>
              <a:gd name="connsiteX14" fmla="*/ 0 w 1254868"/>
              <a:gd name="connsiteY14" fmla="*/ 350196 h 632298"/>
              <a:gd name="connsiteX15" fmla="*/ 9728 w 1254868"/>
              <a:gd name="connsiteY15" fmla="*/ 243191 h 632298"/>
              <a:gd name="connsiteX16" fmla="*/ 48639 w 1254868"/>
              <a:gd name="connsiteY16" fmla="*/ 184825 h 632298"/>
              <a:gd name="connsiteX17" fmla="*/ 68094 w 1254868"/>
              <a:gd name="connsiteY17" fmla="*/ 155642 h 632298"/>
              <a:gd name="connsiteX18" fmla="*/ 136187 w 1254868"/>
              <a:gd name="connsiteY18" fmla="*/ 116732 h 632298"/>
              <a:gd name="connsiteX19" fmla="*/ 165370 w 1254868"/>
              <a:gd name="connsiteY19" fmla="*/ 97277 h 632298"/>
              <a:gd name="connsiteX20" fmla="*/ 223736 w 1254868"/>
              <a:gd name="connsiteY20" fmla="*/ 77821 h 632298"/>
              <a:gd name="connsiteX21" fmla="*/ 340468 w 1254868"/>
              <a:gd name="connsiteY21" fmla="*/ 38911 h 632298"/>
              <a:gd name="connsiteX22" fmla="*/ 428017 w 1254868"/>
              <a:gd name="connsiteY22" fmla="*/ 29183 h 632298"/>
              <a:gd name="connsiteX23" fmla="*/ 457200 w 1254868"/>
              <a:gd name="connsiteY23" fmla="*/ 19455 h 632298"/>
              <a:gd name="connsiteX24" fmla="*/ 642026 w 1254868"/>
              <a:gd name="connsiteY24" fmla="*/ 0 h 632298"/>
              <a:gd name="connsiteX25" fmla="*/ 953311 w 1254868"/>
              <a:gd name="connsiteY25" fmla="*/ 9728 h 632298"/>
              <a:gd name="connsiteX26" fmla="*/ 1001949 w 1254868"/>
              <a:gd name="connsiteY26" fmla="*/ 19455 h 632298"/>
              <a:gd name="connsiteX27" fmla="*/ 1089498 w 1254868"/>
              <a:gd name="connsiteY27" fmla="*/ 87549 h 632298"/>
              <a:gd name="connsiteX28" fmla="*/ 1118681 w 1254868"/>
              <a:gd name="connsiteY28" fmla="*/ 107004 h 632298"/>
              <a:gd name="connsiteX29" fmla="*/ 1157592 w 1254868"/>
              <a:gd name="connsiteY29" fmla="*/ 145915 h 632298"/>
              <a:gd name="connsiteX30" fmla="*/ 1186775 w 1254868"/>
              <a:gd name="connsiteY30" fmla="*/ 194553 h 632298"/>
              <a:gd name="connsiteX31" fmla="*/ 1196502 w 1254868"/>
              <a:gd name="connsiteY31" fmla="*/ 223736 h 632298"/>
              <a:gd name="connsiteX32" fmla="*/ 1235413 w 1254868"/>
              <a:gd name="connsiteY32" fmla="*/ 282102 h 632298"/>
              <a:gd name="connsiteX33" fmla="*/ 1245141 w 1254868"/>
              <a:gd name="connsiteY33" fmla="*/ 321013 h 632298"/>
              <a:gd name="connsiteX34" fmla="*/ 1254868 w 1254868"/>
              <a:gd name="connsiteY34" fmla="*/ 350196 h 632298"/>
              <a:gd name="connsiteX35" fmla="*/ 1245141 w 1254868"/>
              <a:gd name="connsiteY35" fmla="*/ 476655 h 632298"/>
              <a:gd name="connsiteX36" fmla="*/ 1225685 w 1254868"/>
              <a:gd name="connsiteY36" fmla="*/ 496111 h 632298"/>
              <a:gd name="connsiteX37" fmla="*/ 1225685 w 1254868"/>
              <a:gd name="connsiteY37" fmla="*/ 505838 h 6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4868" h="632298">
                <a:moveTo>
                  <a:pt x="1147864" y="564204"/>
                </a:moveTo>
                <a:cubicBezTo>
                  <a:pt x="1128409" y="567447"/>
                  <a:pt x="1108784" y="569799"/>
                  <a:pt x="1089498" y="573932"/>
                </a:cubicBezTo>
                <a:cubicBezTo>
                  <a:pt x="1063353" y="579535"/>
                  <a:pt x="1037896" y="588143"/>
                  <a:pt x="1011677" y="593387"/>
                </a:cubicBezTo>
                <a:lnTo>
                  <a:pt x="963039" y="603115"/>
                </a:lnTo>
                <a:cubicBezTo>
                  <a:pt x="950069" y="609600"/>
                  <a:pt x="937706" y="617478"/>
                  <a:pt x="924128" y="622570"/>
                </a:cubicBezTo>
                <a:cubicBezTo>
                  <a:pt x="911610" y="627264"/>
                  <a:pt x="898587" y="632298"/>
                  <a:pt x="885217" y="632298"/>
                </a:cubicBezTo>
                <a:cubicBezTo>
                  <a:pt x="690637" y="632298"/>
                  <a:pt x="496111" y="625813"/>
                  <a:pt x="301558" y="622570"/>
                </a:cubicBezTo>
                <a:cubicBezTo>
                  <a:pt x="198623" y="596836"/>
                  <a:pt x="319839" y="631775"/>
                  <a:pt x="233464" y="593387"/>
                </a:cubicBezTo>
                <a:cubicBezTo>
                  <a:pt x="182749" y="570848"/>
                  <a:pt x="181477" y="584958"/>
                  <a:pt x="145915" y="554477"/>
                </a:cubicBezTo>
                <a:cubicBezTo>
                  <a:pt x="63354" y="483711"/>
                  <a:pt x="144818" y="540775"/>
                  <a:pt x="77821" y="496111"/>
                </a:cubicBezTo>
                <a:cubicBezTo>
                  <a:pt x="71336" y="486383"/>
                  <a:pt x="63594" y="477385"/>
                  <a:pt x="58366" y="466928"/>
                </a:cubicBezTo>
                <a:cubicBezTo>
                  <a:pt x="53780" y="457757"/>
                  <a:pt x="55044" y="445752"/>
                  <a:pt x="48639" y="437745"/>
                </a:cubicBezTo>
                <a:cubicBezTo>
                  <a:pt x="41336" y="428616"/>
                  <a:pt x="29184" y="424774"/>
                  <a:pt x="19456" y="418289"/>
                </a:cubicBezTo>
                <a:cubicBezTo>
                  <a:pt x="16213" y="405319"/>
                  <a:pt x="13401" y="392234"/>
                  <a:pt x="9728" y="379379"/>
                </a:cubicBezTo>
                <a:cubicBezTo>
                  <a:pt x="6911" y="369520"/>
                  <a:pt x="0" y="360450"/>
                  <a:pt x="0" y="350196"/>
                </a:cubicBezTo>
                <a:cubicBezTo>
                  <a:pt x="0" y="314381"/>
                  <a:pt x="2704" y="278311"/>
                  <a:pt x="9728" y="243191"/>
                </a:cubicBezTo>
                <a:cubicBezTo>
                  <a:pt x="17571" y="203976"/>
                  <a:pt x="28868" y="209539"/>
                  <a:pt x="48639" y="184825"/>
                </a:cubicBezTo>
                <a:cubicBezTo>
                  <a:pt x="55942" y="175696"/>
                  <a:pt x="59827" y="163909"/>
                  <a:pt x="68094" y="155642"/>
                </a:cubicBezTo>
                <a:cubicBezTo>
                  <a:pt x="83893" y="139843"/>
                  <a:pt x="118386" y="126904"/>
                  <a:pt x="136187" y="116732"/>
                </a:cubicBezTo>
                <a:cubicBezTo>
                  <a:pt x="146338" y="110932"/>
                  <a:pt x="154687" y="102025"/>
                  <a:pt x="165370" y="97277"/>
                </a:cubicBezTo>
                <a:cubicBezTo>
                  <a:pt x="184110" y="88948"/>
                  <a:pt x="205393" y="86992"/>
                  <a:pt x="223736" y="77821"/>
                </a:cubicBezTo>
                <a:cubicBezTo>
                  <a:pt x="268765" y="55307"/>
                  <a:pt x="281396" y="45475"/>
                  <a:pt x="340468" y="38911"/>
                </a:cubicBezTo>
                <a:lnTo>
                  <a:pt x="428017" y="29183"/>
                </a:lnTo>
                <a:cubicBezTo>
                  <a:pt x="437745" y="25940"/>
                  <a:pt x="447111" y="21289"/>
                  <a:pt x="457200" y="19455"/>
                </a:cubicBezTo>
                <a:cubicBezTo>
                  <a:pt x="499699" y="11728"/>
                  <a:pt x="606067" y="3269"/>
                  <a:pt x="642026" y="0"/>
                </a:cubicBezTo>
                <a:cubicBezTo>
                  <a:pt x="745788" y="3243"/>
                  <a:pt x="849650" y="4125"/>
                  <a:pt x="953311" y="9728"/>
                </a:cubicBezTo>
                <a:cubicBezTo>
                  <a:pt x="969821" y="10620"/>
                  <a:pt x="986897" y="12613"/>
                  <a:pt x="1001949" y="19455"/>
                </a:cubicBezTo>
                <a:cubicBezTo>
                  <a:pt x="1066856" y="48958"/>
                  <a:pt x="1046667" y="51857"/>
                  <a:pt x="1089498" y="87549"/>
                </a:cubicBezTo>
                <a:cubicBezTo>
                  <a:pt x="1098479" y="95033"/>
                  <a:pt x="1109804" y="99396"/>
                  <a:pt x="1118681" y="107004"/>
                </a:cubicBezTo>
                <a:cubicBezTo>
                  <a:pt x="1132608" y="118941"/>
                  <a:pt x="1157592" y="145915"/>
                  <a:pt x="1157592" y="145915"/>
                </a:cubicBezTo>
                <a:cubicBezTo>
                  <a:pt x="1185147" y="228585"/>
                  <a:pt x="1146716" y="127789"/>
                  <a:pt x="1186775" y="194553"/>
                </a:cubicBezTo>
                <a:cubicBezTo>
                  <a:pt x="1192051" y="203346"/>
                  <a:pt x="1191522" y="214773"/>
                  <a:pt x="1196502" y="223736"/>
                </a:cubicBezTo>
                <a:cubicBezTo>
                  <a:pt x="1207857" y="244176"/>
                  <a:pt x="1235413" y="282102"/>
                  <a:pt x="1235413" y="282102"/>
                </a:cubicBezTo>
                <a:cubicBezTo>
                  <a:pt x="1238656" y="295072"/>
                  <a:pt x="1241468" y="308158"/>
                  <a:pt x="1245141" y="321013"/>
                </a:cubicBezTo>
                <a:cubicBezTo>
                  <a:pt x="1247958" y="330872"/>
                  <a:pt x="1254868" y="339942"/>
                  <a:pt x="1254868" y="350196"/>
                </a:cubicBezTo>
                <a:cubicBezTo>
                  <a:pt x="1254868" y="392474"/>
                  <a:pt x="1253432" y="435198"/>
                  <a:pt x="1245141" y="476655"/>
                </a:cubicBezTo>
                <a:cubicBezTo>
                  <a:pt x="1243342" y="485649"/>
                  <a:pt x="1230773" y="488480"/>
                  <a:pt x="1225685" y="496111"/>
                </a:cubicBezTo>
                <a:cubicBezTo>
                  <a:pt x="1223886" y="498809"/>
                  <a:pt x="1225685" y="502596"/>
                  <a:pt x="1225685" y="5058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원리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50" y="2961579"/>
            <a:ext cx="5618720" cy="32833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"/>
          <a:stretch/>
        </p:blipFill>
        <p:spPr>
          <a:xfrm>
            <a:off x="530044" y="1431856"/>
            <a:ext cx="5155252" cy="305944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80727" y="4491303"/>
            <a:ext cx="615218" cy="549825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충돌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(comflict)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94" y="2034796"/>
            <a:ext cx="5476317" cy="12511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11" y="3887416"/>
            <a:ext cx="4108677" cy="259210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6071725" y="3335407"/>
            <a:ext cx="478846" cy="549825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4" y="3230704"/>
            <a:ext cx="1130878" cy="11308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90" y="3243867"/>
            <a:ext cx="1130878" cy="11308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00692" y="361147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92" y="3078474"/>
            <a:ext cx="2855654" cy="149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둥근 사각형 17"/>
          <p:cNvSpPr/>
          <p:nvPr/>
        </p:nvSpPr>
        <p:spPr>
          <a:xfrm>
            <a:off x="9227059" y="2130006"/>
            <a:ext cx="2634861" cy="1060751"/>
          </a:xfrm>
          <a:prstGeom prst="round1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Fast-forward</a:t>
            </a: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이상적인 </a:t>
            </a:r>
            <a:r>
              <a:rPr lang="en-US" altLang="ko-KR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endParaRPr lang="ko-KR" altLang="en-US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9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56964" y="1605064"/>
            <a:ext cx="6113929" cy="43840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1929" y="476904"/>
            <a:ext cx="9144000" cy="993308"/>
          </a:xfrm>
        </p:spPr>
        <p:txBody>
          <a:bodyPr/>
          <a:lstStyle/>
          <a:p>
            <a:r>
              <a:rPr lang="en-US" altLang="ko-KR" smtClean="0"/>
              <a:t>Git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9707" y="2000882"/>
            <a:ext cx="4945282" cy="401962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ko-KR" altLang="en-US" smtClean="0">
                <a:latin typeface="+mn-ea"/>
              </a:rPr>
              <a:t>깃의 탄생과 목표</a:t>
            </a:r>
            <a:endParaRPr lang="en-US" altLang="ko-KR">
              <a:latin typeface="+mn-ea"/>
            </a:endParaRPr>
          </a:p>
          <a:p>
            <a:pPr marL="457200" indent="-457200" algn="l">
              <a:buAutoNum type="arabicPeriod"/>
            </a:pPr>
            <a:endParaRPr lang="en-US" altLang="ko-KR" sz="800" smtClean="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mtClean="0">
                <a:latin typeface="+mn-ea"/>
              </a:rPr>
              <a:t>깃의 강점</a:t>
            </a:r>
            <a:endParaRPr lang="en-US" altLang="ko-KR" smtClean="0">
              <a:latin typeface="+mn-ea"/>
            </a:endParaRPr>
          </a:p>
          <a:p>
            <a:pPr marL="457200" indent="-457200" algn="l">
              <a:buAutoNum type="arabicPeriod"/>
            </a:pPr>
            <a:endParaRPr lang="en-US" altLang="ko-KR" sz="800" smtClean="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mtClean="0">
                <a:latin typeface="+mn-ea"/>
              </a:rPr>
              <a:t>깃의 원리</a:t>
            </a:r>
            <a:endParaRPr lang="en-US" altLang="ko-KR">
              <a:latin typeface="+mn-ea"/>
            </a:endParaRPr>
          </a:p>
          <a:p>
            <a:pPr marL="457200" indent="-457200" algn="l">
              <a:buAutoNum type="arabicPeriod"/>
            </a:pPr>
            <a:endParaRPr lang="en-US" altLang="ko-KR" sz="800" smtClean="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mtClean="0">
                <a:latin typeface="+mn-ea"/>
              </a:rPr>
              <a:t>병합</a:t>
            </a:r>
            <a:r>
              <a:rPr lang="en-US" altLang="ko-KR" smtClean="0">
                <a:latin typeface="+mn-ea"/>
              </a:rPr>
              <a:t>(merge)</a:t>
            </a:r>
            <a:r>
              <a:rPr lang="ko-KR" altLang="en-US">
                <a:latin typeface="+mn-ea"/>
              </a:rPr>
              <a:t>과</a:t>
            </a:r>
            <a:r>
              <a:rPr lang="ko-KR" altLang="en-US" smtClean="0">
                <a:latin typeface="+mn-ea"/>
              </a:rPr>
              <a:t> 충돌</a:t>
            </a:r>
            <a:r>
              <a:rPr lang="en-US" altLang="ko-KR">
                <a:latin typeface="+mn-ea"/>
              </a:rPr>
              <a:t>(comflict)</a:t>
            </a:r>
            <a:endParaRPr lang="en-US" altLang="ko-KR" smtClean="0">
              <a:latin typeface="+mn-ea"/>
            </a:endParaRPr>
          </a:p>
          <a:p>
            <a:pPr marL="457200" indent="-457200" algn="l">
              <a:buAutoNum type="arabicPeriod"/>
            </a:pPr>
            <a:endParaRPr lang="en-US" altLang="ko-KR" sz="800" smtClean="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mtClean="0">
                <a:latin typeface="+mn-ea"/>
              </a:rPr>
              <a:t>자주 쓰는 명령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팁과 유용한 명령</a:t>
            </a:r>
            <a:r>
              <a:rPr lang="en-US" altLang="ko-KR" smtClean="0">
                <a:latin typeface="+mn-ea"/>
              </a:rPr>
              <a:t>)</a:t>
            </a:r>
            <a:endParaRPr lang="en-US" altLang="ko-KR">
              <a:latin typeface="+mn-ea"/>
            </a:endParaRPr>
          </a:p>
          <a:p>
            <a:pPr marL="457200" indent="-457200" algn="l">
              <a:buAutoNum type="arabicPeriod"/>
            </a:pPr>
            <a:endParaRPr lang="en-US" altLang="ko-KR" sz="800" smtClean="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mtClean="0">
                <a:latin typeface="+mn-ea"/>
              </a:rPr>
              <a:t>프로젝트 진행 흐름</a:t>
            </a:r>
            <a:endParaRPr lang="en-US" altLang="ko-KR" smtClean="0">
              <a:latin typeface="+mn-ea"/>
            </a:endParaRPr>
          </a:p>
          <a:p>
            <a:pPr marL="457200" indent="-457200" algn="l">
              <a:buAutoNum type="arabicPeriod"/>
            </a:pPr>
            <a:endParaRPr lang="en-US" altLang="ko-KR" sz="80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en-US" altLang="ko-KR" sz="2600" smtClean="0">
                <a:latin typeface="+mn-ea"/>
              </a:rPr>
              <a:t>Git add, commit </a:t>
            </a:r>
            <a:r>
              <a:rPr lang="ko-KR" altLang="en-US" sz="2600" smtClean="0">
                <a:latin typeface="+mn-ea"/>
              </a:rPr>
              <a:t>따라해보기</a:t>
            </a:r>
            <a:endParaRPr lang="en-US" altLang="ko-KR" sz="2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9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충돌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(comflict)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6" y="1341451"/>
            <a:ext cx="3745912" cy="23632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6" y="3970377"/>
            <a:ext cx="4709401" cy="2269831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5400000">
            <a:off x="5670067" y="3302245"/>
            <a:ext cx="520754" cy="549825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56087" y="4445541"/>
            <a:ext cx="2021748" cy="53453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커밋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56087" y="5001619"/>
            <a:ext cx="4949012" cy="98855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프로젝트에서는 많은 브랜치를 </a:t>
            </a:r>
            <a:endParaRPr lang="en-US" altLang="ko-KR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활용하기 때문에 많은 커밋 히스토리가 발생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8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충돌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(comflict)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complict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2683" y="1980029"/>
            <a:ext cx="6295868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comflict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시 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68" y="3134619"/>
            <a:ext cx="8754697" cy="30007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06979" y="1083727"/>
            <a:ext cx="620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파일의 같은 부분을 서로다르게 수정된 커밋을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할때 발생한다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5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충돌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(comflict)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complict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8537" y="2631971"/>
            <a:ext cx="654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kdiff3 (diff </a:t>
            </a:r>
            <a:r>
              <a:rPr lang="ko-KR" altLang="en-US"/>
              <a:t>와 </a:t>
            </a:r>
            <a:r>
              <a:rPr lang="en-US" altLang="ko-KR"/>
              <a:t>merge </a:t>
            </a:r>
            <a:r>
              <a:rPr lang="ko-KR" altLang="en-US"/>
              <a:t>툴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en-US" altLang="ko-KR">
                <a:hlinkClick r:id="rId2"/>
              </a:rPr>
              <a:t>https://sourceforge.net/projects/kdiff3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설치 후 ↓</a:t>
            </a:r>
            <a:endParaRPr lang="en-US" altLang="ko-KR"/>
          </a:p>
          <a:p>
            <a:r>
              <a:rPr lang="en-US" altLang="ko-KR"/>
              <a:t>git config --global --add merge.tool kdiff3</a:t>
            </a:r>
          </a:p>
          <a:p>
            <a:r>
              <a:rPr lang="en-US" altLang="ko-KR"/>
              <a:t>git config --global </a:t>
            </a:r>
            <a:r>
              <a:rPr lang="en-US" altLang="ko-KR" smtClean="0"/>
              <a:t>--add mergetool.kdiff3.path "C</a:t>
            </a:r>
            <a:r>
              <a:rPr lang="en-US" altLang="ko-KR"/>
              <a:t>:/</a:t>
            </a:r>
            <a:r>
              <a:rPr lang="en-US" altLang="ko-KR" smtClean="0"/>
              <a:t>Program Files/KDiff3/kdiff3.exe"</a:t>
            </a:r>
            <a:endParaRPr lang="en-US" altLang="ko-KR"/>
          </a:p>
          <a:p>
            <a:r>
              <a:rPr lang="en-US" altLang="ko-KR"/>
              <a:t>git config --global --add mergetool.kdiff3.trustExitCode false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42684" y="1496015"/>
            <a:ext cx="6295868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diff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툴 설치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6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충돌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(comflict)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rebase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75" y="2015808"/>
            <a:ext cx="6479249" cy="420369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0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충돌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(comflict)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rebase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0" y="1847043"/>
            <a:ext cx="10058400" cy="3621394"/>
          </a:xfrm>
          <a:prstGeom prst="rect">
            <a:avLst/>
          </a:prstGeom>
        </p:spPr>
      </p:pic>
      <p:sp>
        <p:nvSpPr>
          <p:cNvPr id="15" name="한쪽 모서리가 둥근 사각형 14"/>
          <p:cNvSpPr/>
          <p:nvPr/>
        </p:nvSpPr>
        <p:spPr>
          <a:xfrm>
            <a:off x="7441533" y="4688460"/>
            <a:ext cx="3755003" cy="908562"/>
          </a:xfrm>
          <a:prstGeom prst="round1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생기지 않는다</a:t>
            </a:r>
            <a:endParaRPr lang="en-US" altLang="ko-KR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fast-forward merge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11294" y="1975628"/>
            <a:ext cx="5710725" cy="58551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베이스 커밋을 바꾸는 과정에서 </a:t>
            </a:r>
            <a:r>
              <a:rPr lang="en-US" altLang="ko-KR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comflict</a:t>
            </a:r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 할 수 있다</a:t>
            </a:r>
            <a:endParaRPr lang="ko-KR" altLang="en-US" sz="160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쓰는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CLI </a:t>
            </a:r>
            <a:r>
              <a:rPr lang="ko-KR" altLang="en-US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환경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039" y="1742788"/>
            <a:ext cx="44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cd </a:t>
            </a:r>
            <a:r>
              <a:rPr lang="ko-KR" altLang="en-US" smtClean="0"/>
              <a:t>디렉토리이름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디렉토리 이동</a:t>
            </a:r>
            <a:endParaRPr lang="en-US" altLang="ko-KR" smtClean="0"/>
          </a:p>
          <a:p>
            <a:r>
              <a:rPr lang="en-US" altLang="ko-KR" smtClean="0"/>
              <a:t>pwd 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현재 디렉토리 위치를 알려준다</a:t>
            </a:r>
            <a:endParaRPr lang="en-US" altLang="ko-KR"/>
          </a:p>
          <a:p>
            <a:r>
              <a:rPr lang="en-US" altLang="ko-KR" smtClean="0"/>
              <a:t>mkdir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디렉토리를 생성</a:t>
            </a:r>
            <a:endParaRPr lang="en-US" altLang="ko-KR" smtClean="0"/>
          </a:p>
          <a:p>
            <a:r>
              <a:rPr lang="en-US" altLang="ko-KR" smtClean="0"/>
              <a:t>rmdir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디렉토리를 삭제</a:t>
            </a:r>
            <a:endParaRPr lang="en-US" altLang="ko-KR" smtClean="0"/>
          </a:p>
          <a:p>
            <a:r>
              <a:rPr lang="en-US" altLang="ko-KR" smtClean="0"/>
              <a:t>ls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현재 디렉토리의 모든 파일을 보여준다</a:t>
            </a:r>
            <a:endParaRPr lang="en-US" altLang="ko-KR" smtClean="0"/>
          </a:p>
          <a:p>
            <a:r>
              <a:rPr lang="en-US" altLang="ko-KR" smtClean="0"/>
              <a:t>cat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파일 내용을 보여준다</a:t>
            </a:r>
            <a:endParaRPr lang="en-US" altLang="ko-KR" smtClean="0"/>
          </a:p>
          <a:p>
            <a:r>
              <a:rPr lang="en-US" altLang="ko-KR" smtClean="0"/>
              <a:t>clear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화면을 지워준다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2732" y="1742788"/>
            <a:ext cx="3199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exit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종료</a:t>
            </a:r>
            <a:endParaRPr lang="en-US" altLang="ko-KR"/>
          </a:p>
          <a:p>
            <a:r>
              <a:rPr lang="en-US" altLang="ko-KR" smtClean="0"/>
              <a:t>cp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파일 복사</a:t>
            </a:r>
            <a:endParaRPr lang="en-US" altLang="ko-KR"/>
          </a:p>
          <a:p>
            <a:r>
              <a:rPr lang="en-US" altLang="ko-KR" smtClean="0"/>
              <a:t>Mv</a:t>
            </a:r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파일 이동</a:t>
            </a:r>
            <a:endParaRPr lang="en-US" altLang="ko-KR" smtClean="0"/>
          </a:p>
          <a:p>
            <a:r>
              <a:rPr lang="en-US" altLang="ko-KR" smtClean="0"/>
              <a:t>rm</a:t>
            </a:r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삭제</a:t>
            </a:r>
            <a:endParaRPr lang="en-US" altLang="ko-KR" smtClean="0"/>
          </a:p>
          <a:p>
            <a:r>
              <a:rPr lang="en-US" altLang="ko-KR"/>
              <a:t>v</a:t>
            </a:r>
            <a:r>
              <a:rPr lang="en-US" altLang="ko-KR" smtClean="0"/>
              <a:t>i</a:t>
            </a:r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텍스트 에디터 환경 실행</a:t>
            </a:r>
            <a:endParaRPr lang="en-US" altLang="ko-KR" smtClean="0"/>
          </a:p>
          <a:p>
            <a:r>
              <a:rPr lang="en-US" altLang="ko-KR" smtClean="0"/>
              <a:t>vim</a:t>
            </a:r>
            <a:endParaRPr lang="en-US" altLang="ko-KR"/>
          </a:p>
          <a:p>
            <a:r>
              <a:rPr lang="en-US" altLang="ko-KR" smtClean="0"/>
              <a:t>- vi </a:t>
            </a:r>
            <a:r>
              <a:rPr lang="ko-KR" altLang="en-US" smtClean="0"/>
              <a:t>상위 호환 텍스트 에디터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쓰는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Git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387" y="1305099"/>
            <a:ext cx="40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Git</a:t>
            </a:r>
            <a:r>
              <a:rPr lang="ko-KR" altLang="en-US" smtClean="0"/>
              <a:t>의 명령어는 모두 </a:t>
            </a:r>
            <a:r>
              <a:rPr lang="en-US" altLang="ko-KR" smtClean="0"/>
              <a:t>git</a:t>
            </a:r>
            <a:r>
              <a:rPr lang="ko-KR" altLang="en-US" smtClean="0"/>
              <a:t>으로 시작한다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387" y="1819071"/>
            <a:ext cx="46851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git init [</a:t>
            </a:r>
            <a:r>
              <a:rPr lang="ko-KR" altLang="en-US" smtClean="0"/>
              <a:t>디렉토리명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깃이 관리할 디렉토리 지정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 smtClean="0"/>
              <a:t>git add [</a:t>
            </a:r>
            <a:r>
              <a:rPr lang="ko-KR" altLang="en-US" smtClean="0"/>
              <a:t>파일명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커밋에</a:t>
            </a:r>
            <a:r>
              <a:rPr lang="en-US" altLang="ko-KR" smtClean="0"/>
              <a:t> </a:t>
            </a:r>
            <a:r>
              <a:rPr lang="ko-KR" altLang="en-US" smtClean="0"/>
              <a:t>적용할 파일 추가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 smtClean="0"/>
              <a:t>git commit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커밋 히스토리 생성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/>
              <a:t>g</a:t>
            </a:r>
            <a:r>
              <a:rPr lang="en-US" altLang="ko-KR" smtClean="0"/>
              <a:t>it log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커밋 히스토리 조회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 smtClean="0"/>
              <a:t>git config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깃 설정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/>
              <a:t>git</a:t>
            </a:r>
            <a:r>
              <a:rPr lang="en-US" altLang="ko-KR" smtClean="0"/>
              <a:t> status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깃의 현재 상태 확인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59836" y="1809342"/>
            <a:ext cx="6276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 diff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작업중인 </a:t>
            </a:r>
            <a:r>
              <a:rPr lang="ko-KR" altLang="en-US"/>
              <a:t>파일과 </a:t>
            </a:r>
            <a:r>
              <a:rPr lang="en-US" altLang="ko-KR"/>
              <a:t>add</a:t>
            </a:r>
            <a:r>
              <a:rPr lang="ko-KR" altLang="en-US"/>
              <a:t>된 파일의 </a:t>
            </a:r>
            <a:r>
              <a:rPr lang="ko-KR" altLang="en-US" smtClean="0"/>
              <a:t>변경비교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git branch [</a:t>
            </a:r>
            <a:r>
              <a:rPr lang="ko-KR" altLang="en-US"/>
              <a:t>브랜치이름</a:t>
            </a:r>
            <a:r>
              <a:rPr lang="en-US" altLang="ko-KR"/>
              <a:t>]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현재 </a:t>
            </a:r>
            <a:r>
              <a:rPr lang="ko-KR" altLang="en-US"/>
              <a:t>커밋을 베이스로하는 브랜치 생성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git checkout [</a:t>
            </a:r>
            <a:r>
              <a:rPr lang="ko-KR" altLang="en-US" smtClean="0"/>
              <a:t>브랜치이름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해당 브랜치로 변경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 smtClean="0"/>
              <a:t>git merge [</a:t>
            </a:r>
            <a:r>
              <a:rPr lang="ko-KR" altLang="en-US" smtClean="0"/>
              <a:t>브랜치이름</a:t>
            </a:r>
            <a:r>
              <a:rPr lang="en-US" altLang="ko-KR"/>
              <a:t> </a:t>
            </a:r>
            <a:r>
              <a:rPr lang="en-US" altLang="ko-KR" smtClean="0"/>
              <a:t>or </a:t>
            </a:r>
            <a:r>
              <a:rPr lang="ko-KR" altLang="en-US" smtClean="0"/>
              <a:t>리모트이름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현재 브랜치에 머지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git </a:t>
            </a:r>
            <a:r>
              <a:rPr lang="en-US" altLang="ko-KR" smtClean="0"/>
              <a:t>remote add [</a:t>
            </a:r>
            <a:r>
              <a:rPr lang="ko-KR" altLang="en-US" smtClean="0"/>
              <a:t>원격저장소이름</a:t>
            </a:r>
            <a:r>
              <a:rPr lang="en-US" altLang="ko-KR" smtClean="0"/>
              <a:t>] [</a:t>
            </a:r>
            <a:r>
              <a:rPr lang="ko-KR" altLang="en-US" smtClean="0"/>
              <a:t>원격저장소 주소 </a:t>
            </a:r>
            <a:r>
              <a:rPr lang="en-US" altLang="ko-KR" smtClean="0"/>
              <a:t>or </a:t>
            </a:r>
            <a:r>
              <a:rPr lang="ko-KR" altLang="en-US" smtClean="0"/>
              <a:t>경로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현재 깃프로젝트에 원격저장소 등록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g</a:t>
            </a:r>
            <a:r>
              <a:rPr lang="en-US" altLang="ko-KR" smtClean="0"/>
              <a:t>it clone [</a:t>
            </a:r>
            <a:r>
              <a:rPr lang="ko-KR" altLang="en-US" smtClean="0"/>
              <a:t>원격저장소 주소 </a:t>
            </a:r>
            <a:r>
              <a:rPr lang="en-US" altLang="ko-KR" smtClean="0"/>
              <a:t>or </a:t>
            </a:r>
            <a:r>
              <a:rPr lang="ko-KR" altLang="en-US" smtClean="0"/>
              <a:t>경로</a:t>
            </a:r>
            <a:r>
              <a:rPr lang="en-US" altLang="ko-KR" smtClean="0"/>
              <a:t>] [</a:t>
            </a:r>
            <a:r>
              <a:rPr lang="ko-KR" altLang="en-US" smtClean="0"/>
              <a:t>디렉토리명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해당 저장소를 복제</a:t>
            </a:r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1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쓰는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Git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387" y="1305099"/>
            <a:ext cx="40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Git</a:t>
            </a:r>
            <a:r>
              <a:rPr lang="ko-KR" altLang="en-US" smtClean="0"/>
              <a:t>의 명령어는 모두 </a:t>
            </a:r>
            <a:r>
              <a:rPr lang="en-US" altLang="ko-KR" smtClean="0"/>
              <a:t>git</a:t>
            </a:r>
            <a:r>
              <a:rPr lang="ko-KR" altLang="en-US" smtClean="0"/>
              <a:t>으로 시작한다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3387" y="1849313"/>
            <a:ext cx="101577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 tag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현재 커밋에 태그 지정 </a:t>
            </a:r>
            <a:endParaRPr lang="en-US" altLang="ko-KR"/>
          </a:p>
          <a:p>
            <a:r>
              <a:rPr lang="en-US" altLang="ko-KR"/>
              <a:t>git stash</a:t>
            </a:r>
          </a:p>
          <a:p>
            <a:r>
              <a:rPr lang="en-US" altLang="ko-KR"/>
              <a:t>- (</a:t>
            </a:r>
            <a:r>
              <a:rPr lang="ko-KR" altLang="en-US"/>
              <a:t>마지막 커밋 이후의 작업을 커밋하지 않고 나중에 다시 돌아와서 작업을 다시 하고 싶을 때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커밋하기 전의 워킹디렉토리 작업 내용을 </a:t>
            </a:r>
            <a:r>
              <a:rPr lang="en-US" altLang="ko-KR"/>
              <a:t>stash </a:t>
            </a:r>
            <a:r>
              <a:rPr lang="ko-KR" altLang="en-US"/>
              <a:t>영역에 저장</a:t>
            </a:r>
            <a:endParaRPr lang="en-US" altLang="ko-KR" smtClean="0"/>
          </a:p>
          <a:p>
            <a:r>
              <a:rPr lang="en-US" altLang="ko-KR" smtClean="0"/>
              <a:t>git reset id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특정 </a:t>
            </a:r>
            <a:r>
              <a:rPr lang="ko-KR" altLang="en-US"/>
              <a:t>지점의 과거 커밋으로 이동</a:t>
            </a:r>
            <a:r>
              <a:rPr lang="en-US" altLang="ko-KR"/>
              <a:t>, </a:t>
            </a:r>
            <a:r>
              <a:rPr lang="ko-KR" altLang="en-US"/>
              <a:t>이동 된 이후의 커밋은 삭제됨</a:t>
            </a:r>
            <a:endParaRPr lang="en-US" altLang="ko-KR"/>
          </a:p>
          <a:p>
            <a:r>
              <a:rPr lang="en-US" altLang="ko-KR"/>
              <a:t>git revert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특정 </a:t>
            </a:r>
            <a:r>
              <a:rPr lang="ko-KR" altLang="en-US"/>
              <a:t>버전으로 되돌리는데</a:t>
            </a:r>
            <a:r>
              <a:rPr lang="en-US" altLang="ko-KR"/>
              <a:t>, Working Directory </a:t>
            </a:r>
            <a:r>
              <a:rPr lang="ko-KR" altLang="en-US"/>
              <a:t>내용은 그대로 유지하고 되돌린 버전 이후의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모든 </a:t>
            </a:r>
            <a:r>
              <a:rPr lang="en-US" altLang="ko-KR"/>
              <a:t>commit </a:t>
            </a:r>
            <a:r>
              <a:rPr lang="ko-KR" altLang="en-US"/>
              <a:t>이력은 그대로 </a:t>
            </a:r>
            <a:r>
              <a:rPr lang="ko-KR" altLang="en-US" smtClean="0"/>
              <a:t>보존</a:t>
            </a:r>
            <a:endParaRPr lang="en-US" altLang="ko-KR" smtClean="0"/>
          </a:p>
          <a:p>
            <a:r>
              <a:rPr lang="en-US" altLang="ko-KR"/>
              <a:t>git fetch [</a:t>
            </a:r>
            <a:r>
              <a:rPr lang="ko-KR" altLang="en-US"/>
              <a:t>원격저장소이름</a:t>
            </a:r>
            <a:r>
              <a:rPr lang="en-US" altLang="ko-KR"/>
              <a:t>]</a:t>
            </a:r>
          </a:p>
          <a:p>
            <a:r>
              <a:rPr lang="en-US" altLang="ko-KR"/>
              <a:t>- </a:t>
            </a:r>
            <a:r>
              <a:rPr lang="ko-KR" altLang="en-US"/>
              <a:t>로컬 저장소와 원격저장소의 변경점 가져오기</a:t>
            </a:r>
            <a:endParaRPr lang="en-US" altLang="ko-KR"/>
          </a:p>
          <a:p>
            <a:r>
              <a:rPr lang="en-US" altLang="ko-KR"/>
              <a:t>git pull [</a:t>
            </a:r>
            <a:r>
              <a:rPr lang="ko-KR" altLang="en-US"/>
              <a:t>원격저장소이름</a:t>
            </a:r>
            <a:r>
              <a:rPr lang="en-US" altLang="ko-KR"/>
              <a:t>]</a:t>
            </a:r>
          </a:p>
          <a:p>
            <a:r>
              <a:rPr lang="en-US" altLang="ko-KR"/>
              <a:t>- </a:t>
            </a:r>
            <a:r>
              <a:rPr lang="ko-KR" altLang="en-US"/>
              <a:t>원격저장소 </a:t>
            </a:r>
            <a:r>
              <a:rPr lang="en-US" altLang="ko-KR"/>
              <a:t>fetch + merge</a:t>
            </a:r>
          </a:p>
          <a:p>
            <a:r>
              <a:rPr lang="en-US" altLang="ko-KR"/>
              <a:t>git </a:t>
            </a:r>
            <a:r>
              <a:rPr lang="en-US" altLang="ko-KR" smtClean="0"/>
              <a:t>push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원격 저장소에 현재 로컬저장소 커밋을 머지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03271" y="5620835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정리</a:t>
            </a:r>
            <a:endParaRPr lang="en-US" altLang="ko-KR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hlinkClick r:id="rId2"/>
              </a:rPr>
              <a:t>https://github.com/zave7/git/blob/master/git.txt</a:t>
            </a:r>
            <a:endParaRPr lang="en-US" altLang="ko-KR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흐름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x) Jquery project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35" y="1810143"/>
            <a:ext cx="5715798" cy="409632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494494" y="2981141"/>
            <a:ext cx="387714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기능 별 작업 혹은 정해놓은 룰 대로 커밋 </a:t>
            </a:r>
            <a:r>
              <a:rPr lang="en-US" altLang="ko-KR" smtClean="0"/>
              <a:t>&amp; </a:t>
            </a:r>
            <a:r>
              <a:rPr lang="ko-KR" altLang="en-US" smtClean="0"/>
              <a:t>푸쉬 해야한다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아무렇게나 커밋 푸쉬 할 경우</a:t>
            </a:r>
            <a:endParaRPr lang="en-US" altLang="ko-KR" smtClean="0"/>
          </a:p>
          <a:p>
            <a:r>
              <a:rPr lang="ko-KR" altLang="en-US" smtClean="0"/>
              <a:t>깃을 활용하는 의미가 사라져</a:t>
            </a:r>
            <a:endParaRPr lang="en-US" altLang="ko-KR" smtClean="0"/>
          </a:p>
          <a:p>
            <a:r>
              <a:rPr lang="ko-KR" altLang="en-US" smtClean="0"/>
              <a:t>단순 저장소에 지나지 않게된다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8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흐름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flow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3" y="1075765"/>
            <a:ext cx="4260581" cy="5531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5490" y="2204517"/>
            <a:ext cx="5904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master :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제품으로 출시될 수 있는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develop :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다음 출시 버전을 개발하는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feature :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개발하는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release :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이번 출시 버전을 준비하는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hotfixs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출시 버전에서 발생한 버그를 수정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1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19717" y="2133598"/>
            <a:ext cx="6113929" cy="24383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8604" y="3002485"/>
            <a:ext cx="48315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+mn-ea"/>
              </a:rPr>
              <a:t>1. </a:t>
            </a:r>
            <a:r>
              <a:rPr lang="ko-KR" altLang="en-US" sz="4000" smtClean="0">
                <a:latin typeface="+mn-ea"/>
              </a:rPr>
              <a:t>깃의 탄생과 </a:t>
            </a:r>
            <a:r>
              <a:rPr lang="ko-KR" altLang="en-US" sz="4000">
                <a:latin typeface="+mn-ea"/>
              </a:rPr>
              <a:t>목표</a:t>
            </a:r>
            <a:endParaRPr lang="en-US" altLang="ko-KR" sz="4000"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3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흐름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브랜치 전략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76" y="1305099"/>
            <a:ext cx="3067944" cy="26422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1" y="1305098"/>
            <a:ext cx="3229882" cy="2642267"/>
          </a:xfrm>
          <a:prstGeom prst="rect">
            <a:avLst/>
          </a:prstGeom>
          <a:effectLst>
            <a:softEdge rad="38100"/>
          </a:effectLst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3887426" y="4068843"/>
            <a:ext cx="598517" cy="4821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822276" y="4039301"/>
            <a:ext cx="615142" cy="5116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189568" y="3949284"/>
            <a:ext cx="2023353" cy="624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customizing</a:t>
            </a: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85943" y="4672460"/>
            <a:ext cx="3213675" cy="1847863"/>
            <a:chOff x="4485943" y="4620979"/>
            <a:chExt cx="3213675" cy="184786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943" y="4620979"/>
              <a:ext cx="3213675" cy="1847863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8" name="타원 17"/>
            <p:cNvSpPr/>
            <p:nvPr/>
          </p:nvSpPr>
          <p:spPr>
            <a:xfrm>
              <a:off x="6133872" y="5932837"/>
              <a:ext cx="1511123" cy="4786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Git flow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5130" y="1388500"/>
            <a:ext cx="3532910" cy="23511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7" y="1388500"/>
            <a:ext cx="3532910" cy="235112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44689" y="1378756"/>
            <a:ext cx="3532910" cy="235112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95130" y="4054636"/>
            <a:ext cx="3532910" cy="235112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26700" y="4052361"/>
            <a:ext cx="3532910" cy="235112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358270" y="4054636"/>
            <a:ext cx="3532910" cy="2351126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0644" y="1313121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61755" y="1293036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211634" y="1289127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56810" y="3933597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273088" y="3933597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38725" y="3877610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5130" y="1388500"/>
            <a:ext cx="3532910" cy="23511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7" y="1388500"/>
            <a:ext cx="3532910" cy="235112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44689" y="1378756"/>
            <a:ext cx="3532910" cy="235112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95130" y="4054636"/>
            <a:ext cx="3532910" cy="235112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26700" y="4052361"/>
            <a:ext cx="3532910" cy="235112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358270" y="4054636"/>
            <a:ext cx="3532910" cy="2351126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0644" y="1313121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61755" y="1293036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211634" y="1289127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56809" y="3933597"/>
            <a:ext cx="363793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4273088" y="3933597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38725" y="3877610"/>
            <a:ext cx="349958" cy="34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9998" y="3933597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5109" y="3933597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11634" y="387761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10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깃 디렉토리 생성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0" y="1305099"/>
            <a:ext cx="4027490" cy="2572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40" y="2468527"/>
            <a:ext cx="4027788" cy="25631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94" y="3856073"/>
            <a:ext cx="3988354" cy="257281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94983" y="4569065"/>
            <a:ext cx="1556388" cy="1265670"/>
            <a:chOff x="894983" y="4569065"/>
            <a:chExt cx="1556388" cy="1265670"/>
          </a:xfrm>
        </p:grpSpPr>
        <p:sp>
          <p:nvSpPr>
            <p:cNvPr id="15" name="타원 14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4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t1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9" y="1305099"/>
            <a:ext cx="4028794" cy="25803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35" y="2285619"/>
            <a:ext cx="4053061" cy="2570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3" y="3809729"/>
            <a:ext cx="4031502" cy="25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4" y="1305099"/>
            <a:ext cx="3694363" cy="2354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29" y="2393719"/>
            <a:ext cx="4175758" cy="2646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66" y="3890863"/>
            <a:ext cx="4157534" cy="263513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99650" y="3617909"/>
            <a:ext cx="211503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205401" y="3042587"/>
            <a:ext cx="2627314" cy="57532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29991" y="2859932"/>
            <a:ext cx="243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윈도우 에서만 작업시</a:t>
            </a:r>
            <a:endParaRPr lang="en-US" altLang="ko-KR" smtClean="0"/>
          </a:p>
          <a:p>
            <a:r>
              <a:rPr lang="en-US" altLang="ko-KR" smtClean="0"/>
              <a:t>: false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index, object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8" y="1305099"/>
            <a:ext cx="4226303" cy="23587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3" y="2302585"/>
            <a:ext cx="4256165" cy="2536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1" y="3663840"/>
            <a:ext cx="4690009" cy="2790701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438792" y="2800788"/>
            <a:ext cx="330741" cy="3404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25880" y="5145839"/>
            <a:ext cx="1556388" cy="1265670"/>
            <a:chOff x="894983" y="4569065"/>
            <a:chExt cx="1556388" cy="1265670"/>
          </a:xfrm>
        </p:grpSpPr>
        <p:sp>
          <p:nvSpPr>
            <p:cNvPr id="24" name="타원 23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3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2" y="1306788"/>
            <a:ext cx="4004979" cy="2551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3" y="2335164"/>
            <a:ext cx="4079594" cy="2770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35" y="3700442"/>
            <a:ext cx="4224089" cy="27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확인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8" y="1293626"/>
            <a:ext cx="4465381" cy="28211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23" y="2501422"/>
            <a:ext cx="4306127" cy="28098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32" y="3783305"/>
            <a:ext cx="4028068" cy="2628204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591223" y="2873346"/>
            <a:ext cx="330741" cy="3404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49323" y="2873346"/>
            <a:ext cx="330741" cy="3404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25880" y="5145839"/>
            <a:ext cx="1556388" cy="1265670"/>
            <a:chOff x="894983" y="4569065"/>
            <a:chExt cx="1556388" cy="1265670"/>
          </a:xfrm>
        </p:grpSpPr>
        <p:sp>
          <p:nvSpPr>
            <p:cNvPr id="25" name="타원 24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1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tree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9" y="1305100"/>
            <a:ext cx="5766755" cy="3796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84" y="2782111"/>
            <a:ext cx="6054016" cy="3629398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912524" y="1871840"/>
            <a:ext cx="330741" cy="3404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80608" y="1871840"/>
            <a:ext cx="330741" cy="3404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4440" y="1871840"/>
            <a:ext cx="330741" cy="3404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25880" y="5145839"/>
            <a:ext cx="1556388" cy="1265670"/>
            <a:chOff x="894983" y="4569065"/>
            <a:chExt cx="1556388" cy="1265670"/>
          </a:xfrm>
        </p:grpSpPr>
        <p:sp>
          <p:nvSpPr>
            <p:cNvPr id="26" name="타원 25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2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latin typeface="+mn-ea"/>
              </a:rPr>
              <a:t>1. </a:t>
            </a:r>
            <a:r>
              <a:rPr lang="ko-KR" altLang="en-US" sz="3200" smtClean="0">
                <a:solidFill>
                  <a:sysClr val="windowText" lastClr="000000"/>
                </a:solidFill>
                <a:latin typeface="+mn-ea"/>
              </a:rPr>
              <a:t>깃의 탄생과 목표</a:t>
            </a:r>
            <a:endParaRPr lang="ko-KR" altLang="en-US" sz="320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한쪽 모서리가 둥근 사각형 2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n-ea"/>
              </a:rPr>
              <a:t>탄생</a:t>
            </a:r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연결선 5"/>
          <p:cNvCxnSpPr>
            <a:stCxn id="2" idx="3"/>
            <a:endCxn id="3" idx="1"/>
          </p:cNvCxnSpPr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05106" y="1569384"/>
            <a:ext cx="11212096" cy="4577840"/>
            <a:chOff x="800612" y="1327576"/>
            <a:chExt cx="11212096" cy="4577840"/>
          </a:xfrm>
        </p:grpSpPr>
        <p:grpSp>
          <p:nvGrpSpPr>
            <p:cNvPr id="35" name="그룹 34"/>
            <p:cNvGrpSpPr/>
            <p:nvPr/>
          </p:nvGrpSpPr>
          <p:grpSpPr>
            <a:xfrm>
              <a:off x="800612" y="1327576"/>
              <a:ext cx="11212096" cy="4577840"/>
              <a:chOff x="800612" y="1305099"/>
              <a:chExt cx="11212096" cy="457784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800612" y="1345979"/>
                <a:ext cx="2539220" cy="1816427"/>
                <a:chOff x="800612" y="1345979"/>
                <a:chExt cx="2539220" cy="1816427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612" y="1721084"/>
                  <a:ext cx="2539220" cy="1441322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320358" y="1345979"/>
                  <a:ext cx="152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smtClean="0"/>
                    <a:t>Linux kernel</a:t>
                  </a:r>
                  <a:endParaRPr lang="ko-KR" altLang="en-US"/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65" y="1530645"/>
                <a:ext cx="1352145" cy="135214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8333" y="3203249"/>
                <a:ext cx="1416358" cy="1097677"/>
              </a:xfrm>
              <a:prstGeom prst="rect">
                <a:avLst/>
              </a:prstGeom>
              <a:effectLst>
                <a:softEdge rad="50800"/>
              </a:effectLst>
            </p:spPr>
          </p:pic>
          <p:grpSp>
            <p:nvGrpSpPr>
              <p:cNvPr id="24" name="그룹 23"/>
              <p:cNvGrpSpPr/>
              <p:nvPr/>
            </p:nvGrpSpPr>
            <p:grpSpPr>
              <a:xfrm>
                <a:off x="7155054" y="4584148"/>
                <a:ext cx="1784219" cy="955985"/>
                <a:chOff x="7077879" y="5008293"/>
                <a:chExt cx="1784219" cy="955985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879" y="5008293"/>
                  <a:ext cx="1274647" cy="955985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1389" y="5013527"/>
                  <a:ext cx="540709" cy="580195"/>
                </a:xfrm>
                <a:prstGeom prst="rect">
                  <a:avLst/>
                </a:prstGeom>
              </p:spPr>
            </p:pic>
          </p:grpSp>
          <p:grpSp>
            <p:nvGrpSpPr>
              <p:cNvPr id="28" name="그룹 27"/>
              <p:cNvGrpSpPr/>
              <p:nvPr/>
            </p:nvGrpSpPr>
            <p:grpSpPr>
              <a:xfrm>
                <a:off x="2293322" y="3894731"/>
                <a:ext cx="3543273" cy="1988208"/>
                <a:chOff x="2501630" y="4321579"/>
                <a:chExt cx="2668166" cy="1426723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3073" y="4321579"/>
                  <a:ext cx="1426723" cy="1426723"/>
                </a:xfrm>
                <a:prstGeom prst="rect">
                  <a:avLst/>
                </a:prstGeom>
                <a:effectLst>
                  <a:softEdge rad="50800"/>
                </a:effectLst>
              </p:spPr>
            </p:pic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630" y="4321579"/>
                  <a:ext cx="1349853" cy="1349853"/>
                </a:xfrm>
                <a:prstGeom prst="rect">
                  <a:avLst/>
                </a:prstGeom>
                <a:effectLst>
                  <a:softEdge rad="50800"/>
                </a:effectLst>
              </p:spPr>
            </p:pic>
          </p:grpSp>
          <p:sp>
            <p:nvSpPr>
              <p:cNvPr id="19" name="오른쪽 화살표 18"/>
              <p:cNvSpPr/>
              <p:nvPr/>
            </p:nvSpPr>
            <p:spPr>
              <a:xfrm>
                <a:off x="3582125" y="2087705"/>
                <a:ext cx="456202" cy="368330"/>
              </a:xfrm>
              <a:prstGeom prst="rightArrow">
                <a:avLst/>
              </a:prstGeom>
              <a:solidFill>
                <a:schemeClr val="tx1"/>
              </a:solidFill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오른쪽 화살표 19"/>
              <p:cNvSpPr/>
              <p:nvPr/>
            </p:nvSpPr>
            <p:spPr>
              <a:xfrm>
                <a:off x="5991439" y="2087705"/>
                <a:ext cx="456202" cy="368330"/>
              </a:xfrm>
              <a:prstGeom prst="rightArrow">
                <a:avLst/>
              </a:prstGeom>
              <a:solidFill>
                <a:schemeClr val="tx1"/>
              </a:solidFill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6823670" y="1305099"/>
                <a:ext cx="2446989" cy="2446989"/>
                <a:chOff x="7037088" y="1311766"/>
                <a:chExt cx="2446989" cy="2446989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37088" y="1311766"/>
                  <a:ext cx="2446989" cy="2446989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1137" y="2136226"/>
                  <a:ext cx="783266" cy="639316"/>
                </a:xfrm>
                <a:prstGeom prst="rect">
                  <a:avLst/>
                </a:prstGeom>
              </p:spPr>
            </p:pic>
          </p:grpSp>
          <p:sp>
            <p:nvSpPr>
              <p:cNvPr id="23" name="오른쪽 화살표 22"/>
              <p:cNvSpPr/>
              <p:nvPr/>
            </p:nvSpPr>
            <p:spPr>
              <a:xfrm rot="1924032">
                <a:off x="9335079" y="2939538"/>
                <a:ext cx="456202" cy="368330"/>
              </a:xfrm>
              <a:prstGeom prst="rightArrow">
                <a:avLst/>
              </a:prstGeom>
              <a:solidFill>
                <a:schemeClr val="tx1"/>
              </a:solidFill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 rot="9207563">
                <a:off x="9493817" y="4423426"/>
                <a:ext cx="456202" cy="368330"/>
              </a:xfrm>
              <a:prstGeom prst="rightArrow">
                <a:avLst/>
              </a:prstGeom>
              <a:solidFill>
                <a:schemeClr val="tx1"/>
              </a:solidFill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오른쪽 화살표 26"/>
              <p:cNvSpPr/>
              <p:nvPr/>
            </p:nvSpPr>
            <p:spPr>
              <a:xfrm rot="10800000">
                <a:off x="6040719" y="4913285"/>
                <a:ext cx="456202" cy="368330"/>
              </a:xfrm>
              <a:prstGeom prst="rightArrow">
                <a:avLst/>
              </a:prstGeom>
              <a:solidFill>
                <a:schemeClr val="tx1"/>
              </a:solidFill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9321354" y="1742817"/>
                <a:ext cx="2691354" cy="942422"/>
                <a:chOff x="9204370" y="1538533"/>
                <a:chExt cx="2838559" cy="94242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9218870" y="1942346"/>
                  <a:ext cx="2824059" cy="538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700" smtClean="0"/>
                    <a:t>DVCS</a:t>
                  </a:r>
                </a:p>
                <a:p>
                  <a:r>
                    <a:rPr lang="en-US" altLang="ko-KR" sz="1200"/>
                    <a:t>Distributed Version Control System</a:t>
                  </a:r>
                  <a:endParaRPr lang="en-US" altLang="ko-KR" sz="1200" smtClean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204370" y="1538533"/>
                  <a:ext cx="12869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BitKeeper</a:t>
                  </a:r>
                </a:p>
                <a:p>
                  <a:endParaRPr lang="ko-KR" alt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5091763" y="4123954"/>
              <a:ext cx="62257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smtClean="0"/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8" y="1305099"/>
            <a:ext cx="4497809" cy="2848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65" y="2320700"/>
            <a:ext cx="4795575" cy="30371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89" y="3443591"/>
            <a:ext cx="4475812" cy="29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t2 add index, object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3" y="1309851"/>
            <a:ext cx="4479573" cy="30347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38" y="2689806"/>
            <a:ext cx="4673023" cy="2647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53" y="3629021"/>
            <a:ext cx="4836247" cy="283525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080953" y="4104294"/>
            <a:ext cx="330741" cy="3404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25880" y="5145839"/>
            <a:ext cx="1556388" cy="1265670"/>
            <a:chOff x="894983" y="4569065"/>
            <a:chExt cx="1556388" cy="1265670"/>
          </a:xfrm>
        </p:grpSpPr>
        <p:sp>
          <p:nvSpPr>
            <p:cNvPr id="24" name="타원 23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7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commit -&gt; tree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" y="1305099"/>
            <a:ext cx="4794565" cy="31793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59" y="2453982"/>
            <a:ext cx="4742562" cy="28086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84" y="3693863"/>
            <a:ext cx="4784216" cy="280864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464995" y="3462269"/>
            <a:ext cx="330741" cy="3404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24712" y="3462269"/>
            <a:ext cx="330741" cy="3404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25880" y="5145839"/>
            <a:ext cx="1556388" cy="1265670"/>
            <a:chOff x="894983" y="4569065"/>
            <a:chExt cx="1556388" cy="1265670"/>
          </a:xfrm>
        </p:grpSpPr>
        <p:sp>
          <p:nvSpPr>
            <p:cNvPr id="17" name="타원 16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1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8" y="1305099"/>
            <a:ext cx="5980761" cy="33641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89" y="2441643"/>
            <a:ext cx="6355711" cy="40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9" y="1305099"/>
            <a:ext cx="4538455" cy="30093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6" y="1896894"/>
            <a:ext cx="4777118" cy="3159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09" y="3309122"/>
            <a:ext cx="4843711" cy="31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8" y="1305099"/>
            <a:ext cx="4567842" cy="257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23" y="2072597"/>
            <a:ext cx="4775742" cy="2197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78" y="4270389"/>
            <a:ext cx="4787622" cy="221561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973646" y="2431824"/>
            <a:ext cx="330741" cy="3404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1876" y="3062701"/>
            <a:ext cx="330741" cy="3404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9719" y="4805371"/>
            <a:ext cx="330741" cy="3404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25880" y="5145839"/>
            <a:ext cx="1556388" cy="1265670"/>
            <a:chOff x="894983" y="4569065"/>
            <a:chExt cx="1556388" cy="1265670"/>
          </a:xfrm>
        </p:grpSpPr>
        <p:sp>
          <p:nvSpPr>
            <p:cNvPr id="27" name="타원 26"/>
            <p:cNvSpPr/>
            <p:nvPr/>
          </p:nvSpPr>
          <p:spPr>
            <a:xfrm>
              <a:off x="894983" y="4569065"/>
              <a:ext cx="330741" cy="3404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94983" y="5031666"/>
              <a:ext cx="330741" cy="34046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94984" y="5494267"/>
              <a:ext cx="330741" cy="3404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2145" y="4569065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blob</a:t>
              </a: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2144" y="5002802"/>
              <a:ext cx="82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tree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30979" y="5460000"/>
              <a:ext cx="112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commit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1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t1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82" y="1475333"/>
            <a:ext cx="4858725" cy="32500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07" y="2840575"/>
            <a:ext cx="4839187" cy="32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 bash</a:t>
            </a:r>
            <a:endParaRPr lang="en-US" altLang="ko-KR" sz="3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endParaRPr lang="ko-KR" altLang="en-US" sz="2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1" y="1497107"/>
            <a:ext cx="5729312" cy="30452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73" y="3069304"/>
            <a:ext cx="5311475" cy="29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참조한 </a:t>
            </a:r>
            <a:r>
              <a:rPr lang="ko-KR" altLang="en-US" sz="320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사이트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60115" y="2436327"/>
            <a:ext cx="9102958" cy="24226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u="sng" smtClean="0">
              <a:latin typeface="+mj-lt"/>
              <a:hlinkClick r:id="rId2"/>
            </a:endParaRPr>
          </a:p>
          <a:p>
            <a:r>
              <a:rPr lang="en-US" altLang="ko-KR" sz="1600" u="sng" smtClean="0">
                <a:latin typeface="+mj-lt"/>
                <a:hlinkClick r:id="rId2"/>
              </a:rPr>
              <a:t>https</a:t>
            </a:r>
            <a:r>
              <a:rPr lang="en-US" altLang="ko-KR" sz="1600" u="sng">
                <a:latin typeface="+mj-lt"/>
                <a:hlinkClick r:id="rId2"/>
              </a:rPr>
              <a:t>://academy.realm.io/kr/posts/360andev-savvas-dalkitsis-using-git-like-a-pro</a:t>
            </a:r>
            <a:r>
              <a:rPr lang="en-US" altLang="ko-KR" sz="1600" u="sng" smtClean="0">
                <a:latin typeface="+mj-lt"/>
                <a:hlinkClick r:id="rId2"/>
              </a:rPr>
              <a:t>/</a:t>
            </a:r>
            <a:endParaRPr lang="en-US" altLang="ko-KR" sz="1600" u="sng" smtClean="0">
              <a:latin typeface="+mj-lt"/>
            </a:endParaRPr>
          </a:p>
          <a:p>
            <a:endParaRPr lang="en-US" altLang="ko-KR" sz="1600" u="sng" smtClean="0">
              <a:latin typeface="+mj-lt"/>
            </a:endParaRPr>
          </a:p>
          <a:p>
            <a:r>
              <a:rPr lang="en-US" altLang="ko-KR" sz="1600" u="sng">
                <a:hlinkClick r:id="rId3"/>
              </a:rPr>
              <a:t>https://</a:t>
            </a:r>
            <a:r>
              <a:rPr lang="en-US" altLang="ko-KR" sz="1600" u="sng" smtClean="0">
                <a:hlinkClick r:id="rId3"/>
              </a:rPr>
              <a:t>cyberx.tistory.com/96?category=195631</a:t>
            </a:r>
            <a:endParaRPr lang="en-US" altLang="ko-KR" sz="1600" u="sng" smtClean="0">
              <a:latin typeface="+mj-lt"/>
            </a:endParaRPr>
          </a:p>
          <a:p>
            <a:endParaRPr lang="en-US" altLang="ko-KR" sz="1600" u="sng" smtClean="0">
              <a:latin typeface="+mj-lt"/>
            </a:endParaRPr>
          </a:p>
          <a:p>
            <a:r>
              <a:rPr lang="en-US" altLang="ko-KR" sz="1600" u="sng">
                <a:hlinkClick r:id="rId4"/>
              </a:rPr>
              <a:t>https://medium.com/happyprogrammer-in-jeju/git-%EB%82%B4%EB%B6%80-%EA%B5%AC%EC%A1%B0%EB%A5%BC-%EC%95%8C%EC%95%84%EB%B3%B4%EC%9E%90-1-%EA%B8%B0%EB%B3%B8-%</a:t>
            </a:r>
            <a:r>
              <a:rPr lang="en-US" altLang="ko-KR" sz="1600" u="sng" smtClean="0">
                <a:hlinkClick r:id="rId4"/>
              </a:rPr>
              <a:t>EC%98%A4%EB%B8%8C%EC%A0%9D%ED%8A%B8-81b34f85fe53</a:t>
            </a:r>
            <a:endParaRPr lang="en-US" altLang="ko-KR" sz="1600" u="sng" smtClean="0"/>
          </a:p>
          <a:p>
            <a:endParaRPr lang="en-US" altLang="ko-KR" sz="1600" u="sng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9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19717" y="2133598"/>
            <a:ext cx="6113929" cy="24383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9910" y="2798799"/>
            <a:ext cx="383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5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0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latin typeface="+mn-ea"/>
              </a:rPr>
              <a:t>1. </a:t>
            </a:r>
            <a:r>
              <a:rPr lang="ko-KR" altLang="en-US" sz="3200" smtClean="0">
                <a:solidFill>
                  <a:sysClr val="windowText" lastClr="000000"/>
                </a:solidFill>
                <a:latin typeface="+mn-ea"/>
              </a:rPr>
              <a:t>깃의 시작과 목표</a:t>
            </a:r>
            <a:endParaRPr lang="ko-KR" altLang="en-US" sz="320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한쪽 모서리가 둥근 사각형 2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n-ea"/>
              </a:rPr>
              <a:t>목표</a:t>
            </a:r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43983" y="2330353"/>
            <a:ext cx="2363796" cy="1884353"/>
            <a:chOff x="1118348" y="1800367"/>
            <a:chExt cx="2363796" cy="18843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348" y="1800367"/>
              <a:ext cx="2363796" cy="1458905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675119" y="3315388"/>
              <a:ext cx="132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n-ea"/>
                </a:rPr>
                <a:t>빠른 속도</a:t>
              </a:r>
              <a:endParaRPr lang="ko-KR" altLang="en-US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21295" y="2089971"/>
            <a:ext cx="1750833" cy="2124735"/>
            <a:chOff x="4391395" y="1329736"/>
            <a:chExt cx="1750833" cy="21247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395" y="1329736"/>
              <a:ext cx="1750833" cy="17179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38892" y="3085139"/>
              <a:ext cx="1505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단순한 구조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885645" y="2336708"/>
            <a:ext cx="2199644" cy="2003289"/>
            <a:chOff x="6948700" y="2262986"/>
            <a:chExt cx="2199644" cy="20032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700" y="2262986"/>
              <a:ext cx="2102128" cy="1576596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7138541" y="3896943"/>
              <a:ext cx="2009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비선형적인 개발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147184" y="4634822"/>
            <a:ext cx="2149283" cy="1660808"/>
            <a:chOff x="9659565" y="1800367"/>
            <a:chExt cx="2149283" cy="166080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565" y="1800367"/>
              <a:ext cx="2149283" cy="1208972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10027528" y="3091843"/>
              <a:ext cx="1572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완벽한 분산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985036" y="4557620"/>
            <a:ext cx="2293478" cy="1898557"/>
            <a:chOff x="4260714" y="3917385"/>
            <a:chExt cx="2293478" cy="1898557"/>
          </a:xfrm>
        </p:grpSpPr>
        <p:grpSp>
          <p:nvGrpSpPr>
            <p:cNvPr id="13" name="그룹 12"/>
            <p:cNvGrpSpPr/>
            <p:nvPr/>
          </p:nvGrpSpPr>
          <p:grpSpPr>
            <a:xfrm>
              <a:off x="4260714" y="3917385"/>
              <a:ext cx="2293478" cy="1425263"/>
              <a:chOff x="4852156" y="4269220"/>
              <a:chExt cx="2917994" cy="1912957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2156" y="4269220"/>
                <a:ext cx="2917994" cy="1912957"/>
              </a:xfrm>
              <a:prstGeom prst="rect">
                <a:avLst/>
              </a:prstGeom>
              <a:effectLst>
                <a:softEdge rad="38100"/>
              </a:effectLst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461" y="5334869"/>
                <a:ext cx="891140" cy="771360"/>
              </a:xfrm>
              <a:prstGeom prst="rect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50800"/>
              </a:effec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4625624" y="5446610"/>
              <a:ext cx="1708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대형 프로젝트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64299" y="1436532"/>
            <a:ext cx="76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2005</a:t>
            </a:r>
            <a:r>
              <a:rPr lang="ko-KR" altLang="en-US">
                <a:latin typeface="+mn-ea"/>
              </a:rPr>
              <a:t>년 탄생하고 나서 아직도 초기 목표를 그대로 유지하고 </a:t>
            </a:r>
            <a:r>
              <a:rPr lang="ko-KR" altLang="en-US" smtClean="0">
                <a:latin typeface="+mn-ea"/>
              </a:rPr>
              <a:t>있다</a:t>
            </a:r>
            <a:r>
              <a:rPr lang="en-US" altLang="ko-KR" smtClean="0">
                <a:latin typeface="+mn-ea"/>
              </a:rPr>
              <a:t>!!!</a:t>
            </a:r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03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19717" y="2133598"/>
            <a:ext cx="6113929" cy="24383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06736" y="2945712"/>
            <a:ext cx="40610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+mn-ea"/>
              </a:rPr>
              <a:t>2. </a:t>
            </a:r>
            <a:r>
              <a:rPr lang="ko-KR" altLang="en-US" sz="4000" smtClean="0">
                <a:latin typeface="+mn-ea"/>
              </a:rPr>
              <a:t>깃의 강점</a:t>
            </a:r>
            <a:endParaRPr lang="en-US" altLang="ko-KR" sz="4000">
              <a:latin typeface="+mn-ea"/>
            </a:endParaRPr>
          </a:p>
          <a:p>
            <a:endParaRPr lang="ko-KR" altLang="en-US"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7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latin typeface="+mn-ea"/>
              </a:rPr>
              <a:t>2. </a:t>
            </a:r>
            <a:r>
              <a:rPr lang="ko-KR" altLang="en-US" sz="3200" smtClean="0">
                <a:solidFill>
                  <a:sysClr val="windowText" lastClr="000000"/>
                </a:solidFill>
                <a:latin typeface="+mn-ea"/>
              </a:rPr>
              <a:t>깃의 강점</a:t>
            </a:r>
            <a:endParaRPr lang="ko-KR" altLang="en-US" sz="320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SVN vs GIT</a:t>
            </a:r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765165" y="2276237"/>
            <a:ext cx="3051601" cy="4023134"/>
            <a:chOff x="1137769" y="1764887"/>
            <a:chExt cx="3313988" cy="4539478"/>
          </a:xfrm>
        </p:grpSpPr>
        <p:grpSp>
          <p:nvGrpSpPr>
            <p:cNvPr id="16" name="그룹 15"/>
            <p:cNvGrpSpPr/>
            <p:nvPr/>
          </p:nvGrpSpPr>
          <p:grpSpPr>
            <a:xfrm>
              <a:off x="1856258" y="3668191"/>
              <a:ext cx="2041302" cy="2068924"/>
              <a:chOff x="4396902" y="1174531"/>
              <a:chExt cx="2391498" cy="2391498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962" y="1719069"/>
                <a:ext cx="1253377" cy="1253377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6902" y="1174531"/>
                <a:ext cx="2391498" cy="2391498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769" y="1764887"/>
              <a:ext cx="3313988" cy="190330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186501" y="5644538"/>
              <a:ext cx="1517515" cy="65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Code</a:t>
              </a:r>
              <a:endPara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303078" y="2449279"/>
            <a:ext cx="1772847" cy="2977204"/>
            <a:chOff x="8009165" y="2927409"/>
            <a:chExt cx="1772847" cy="29772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165" y="2927409"/>
              <a:ext cx="1772847" cy="1196347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8322702" y="4773735"/>
              <a:ext cx="1379446" cy="1130878"/>
              <a:chOff x="5432775" y="4626790"/>
              <a:chExt cx="1379446" cy="113087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75" y="4626790"/>
                <a:ext cx="1130878" cy="1130878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2263" y="5160078"/>
                <a:ext cx="419958" cy="450626"/>
              </a:xfrm>
              <a:prstGeom prst="rect">
                <a:avLst/>
              </a:prstGeom>
            </p:spPr>
          </p:pic>
        </p:grpSp>
        <p:sp>
          <p:nvSpPr>
            <p:cNvPr id="22" name="오른쪽 화살표 21"/>
            <p:cNvSpPr/>
            <p:nvPr/>
          </p:nvSpPr>
          <p:spPr>
            <a:xfrm rot="5400000">
              <a:off x="8667487" y="4281063"/>
              <a:ext cx="456202" cy="36833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오른쪽 화살표 23"/>
          <p:cNvSpPr/>
          <p:nvPr/>
        </p:nvSpPr>
        <p:spPr>
          <a:xfrm>
            <a:off x="3946043" y="3569054"/>
            <a:ext cx="456202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8448161" y="3569054"/>
            <a:ext cx="456202" cy="368330"/>
          </a:xfrm>
          <a:prstGeom prst="rightArrow">
            <a:avLst/>
          </a:prstGeom>
          <a:solidFill>
            <a:schemeClr val="tx1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39" y="2387540"/>
            <a:ext cx="815534" cy="81553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0" y="2597654"/>
            <a:ext cx="2770632" cy="2423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3251" y="5045998"/>
            <a:ext cx="177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집중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0863" y="1307047"/>
            <a:ext cx="127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/>
              <a:t>SVN</a:t>
            </a:r>
            <a:endParaRPr lang="ko-KR" altLang="en-US" sz="3600"/>
          </a:p>
        </p:txBody>
      </p:sp>
      <p:cxnSp>
        <p:nvCxnSpPr>
          <p:cNvPr id="30" name="직선 연결선 29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224" y="233082"/>
            <a:ext cx="6113929" cy="8426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 sz="320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깃의 강점</a:t>
            </a:r>
            <a:endParaRPr lang="ko-KR" altLang="en-US" sz="320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677835" y="233082"/>
            <a:ext cx="3334871" cy="842683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76200"/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논리적</a:t>
            </a:r>
            <a:r>
              <a:rPr lang="en-US" altLang="ko-KR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(Snapshot)</a:t>
            </a:r>
            <a:r>
              <a:rPr lang="ko-KR" altLang="en-US" sz="2000" smtClean="0">
                <a:solidFill>
                  <a:schemeClr val="tx1"/>
                </a:solidFill>
                <a:ea typeface="맑은 고딕" panose="020B0503020000020004" pitchFamily="50" charset="-127"/>
              </a:rPr>
              <a:t> 단위</a:t>
            </a:r>
            <a:endParaRPr lang="ko-KR" altLang="en-US" sz="200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2279170" y="4241303"/>
            <a:ext cx="2324338" cy="542717"/>
          </a:xfrm>
          <a:prstGeom prst="round1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: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한쪽 모서리가 둥근 사각형 41"/>
          <p:cNvSpPr/>
          <p:nvPr/>
        </p:nvSpPr>
        <p:spPr>
          <a:xfrm>
            <a:off x="7625568" y="4241303"/>
            <a:ext cx="2324338" cy="542717"/>
          </a:xfrm>
          <a:prstGeom prst="round1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SVN :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개정판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3925" y="4990534"/>
            <a:ext cx="210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브랜치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7625568" y="5014454"/>
            <a:ext cx="1169689" cy="875489"/>
            <a:chOff x="7787154" y="4999493"/>
            <a:chExt cx="1169689" cy="875489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154" y="4999493"/>
              <a:ext cx="1169689" cy="875489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978236" y="5283183"/>
              <a:ext cx="9614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smtClean="0">
                  <a:latin typeface="+mn-ea"/>
                </a:rPr>
                <a:t>전체 소스</a:t>
              </a:r>
              <a:endParaRPr lang="ko-KR" altLang="en-US" sz="1300">
                <a:latin typeface="+mn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059211" y="4949678"/>
            <a:ext cx="3116763" cy="1139592"/>
            <a:chOff x="1589788" y="2001865"/>
            <a:chExt cx="3116763" cy="11395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580" y="2510305"/>
              <a:ext cx="538644" cy="6311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69" y="2044523"/>
              <a:ext cx="538644" cy="6311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788" y="2044523"/>
              <a:ext cx="538644" cy="63115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5" name="그룹 54"/>
            <p:cNvGrpSpPr/>
            <p:nvPr/>
          </p:nvGrpSpPr>
          <p:grpSpPr>
            <a:xfrm>
              <a:off x="2554090" y="2001865"/>
              <a:ext cx="2152461" cy="882358"/>
              <a:chOff x="2890258" y="1982250"/>
              <a:chExt cx="2152461" cy="882358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0258" y="1982250"/>
                <a:ext cx="882358" cy="88235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3772616" y="2286728"/>
                <a:ext cx="12701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: </a:t>
                </a:r>
                <a:r>
                  <a:rPr lang="ko-KR" altLang="en-US" sz="1400" smtClean="0"/>
                  <a:t>파일의 변화</a:t>
                </a:r>
                <a:endParaRPr lang="ko-KR" altLang="en-US" sz="1400"/>
              </a:p>
            </p:txBody>
          </p:sp>
        </p:grpSp>
      </p:grpSp>
      <p:sp>
        <p:nvSpPr>
          <p:cNvPr id="76" name="한쪽 모서리가 둥근 사각형 75"/>
          <p:cNvSpPr/>
          <p:nvPr/>
        </p:nvSpPr>
        <p:spPr>
          <a:xfrm>
            <a:off x="2357183" y="1949617"/>
            <a:ext cx="2535829" cy="1076338"/>
          </a:xfrm>
          <a:prstGeom prst="round1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스냅샷</a:t>
            </a:r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(Snapshot)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97" y="1291238"/>
            <a:ext cx="4732048" cy="28701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8" name="오른쪽 화살표 77"/>
          <p:cNvSpPr/>
          <p:nvPr/>
        </p:nvSpPr>
        <p:spPr>
          <a:xfrm>
            <a:off x="5298591" y="2242684"/>
            <a:ext cx="615218" cy="549825"/>
          </a:xfrm>
          <a:prstGeom prst="rightArrow">
            <a:avLst/>
          </a:prstGeom>
          <a:solidFill>
            <a:schemeClr val="bg1">
              <a:lumMod val="65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139" y="302744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과거의 한 때 존재하고 유지시킨 컴퓨터 파일과 디렉터리의 모임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8795256" y="4947261"/>
            <a:ext cx="627455" cy="669026"/>
            <a:chOff x="8956842" y="4932300"/>
            <a:chExt cx="627455" cy="669026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882" y="4932300"/>
              <a:ext cx="621415" cy="669026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8956842" y="5175200"/>
              <a:ext cx="6274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atin typeface="+mn-ea"/>
                </a:rPr>
                <a:t>전체 소스</a:t>
              </a:r>
              <a:endParaRPr lang="ko-KR" altLang="en-US" sz="800">
                <a:latin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192065" y="5524674"/>
            <a:ext cx="627455" cy="669026"/>
            <a:chOff x="8956842" y="4932300"/>
            <a:chExt cx="627455" cy="669026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882" y="4932300"/>
              <a:ext cx="621415" cy="669026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8956842" y="5175200"/>
              <a:ext cx="6274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atin typeface="+mn-ea"/>
                </a:rPr>
                <a:t>전체 소스</a:t>
              </a:r>
              <a:endParaRPr lang="ko-KR" altLang="en-US" sz="800">
                <a:latin typeface="+mn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9474592" y="4947261"/>
            <a:ext cx="627455" cy="669026"/>
            <a:chOff x="8956842" y="4932300"/>
            <a:chExt cx="627455" cy="669026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882" y="4932300"/>
              <a:ext cx="621415" cy="669026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8956842" y="5175200"/>
              <a:ext cx="6274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atin typeface="+mn-ea"/>
                </a:rPr>
                <a:t>전체 소스</a:t>
              </a:r>
              <a:endParaRPr lang="ko-KR" altLang="en-US" sz="800">
                <a:latin typeface="+mn-ea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6311153" y="654424"/>
            <a:ext cx="2366682" cy="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82100" y="1305099"/>
            <a:ext cx="11635100" cy="5368075"/>
            <a:chOff x="282100" y="1305099"/>
            <a:chExt cx="11635100" cy="53680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10222" y="1305099"/>
              <a:ext cx="1654" cy="5368075"/>
            </a:xfrm>
            <a:prstGeom prst="line">
              <a:avLst/>
            </a:prstGeom>
            <a:ln w="53975"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282100" y="6640843"/>
              <a:ext cx="11635100" cy="913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  <a:effectLst>
              <a:softEdge rad="12700"/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8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19717" y="2133598"/>
            <a:ext cx="6113929" cy="24383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64924" y="2937399"/>
            <a:ext cx="40610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ea typeface="맑은 고딕" panose="020B0503020000020004" pitchFamily="50" charset="-127"/>
              </a:rPr>
              <a:t>3</a:t>
            </a:r>
            <a:r>
              <a:rPr lang="en-US" altLang="ko-KR" sz="4000" smtClean="0">
                <a:ea typeface="맑은 고딕" panose="020B0503020000020004" pitchFamily="50" charset="-127"/>
              </a:rPr>
              <a:t>. </a:t>
            </a:r>
            <a:r>
              <a:rPr lang="ko-KR" altLang="en-US" sz="4000" smtClean="0">
                <a:ea typeface="맑은 고딕" panose="020B0503020000020004" pitchFamily="50" charset="-127"/>
              </a:rPr>
              <a:t>깃의 원리</a:t>
            </a:r>
            <a:endParaRPr lang="en-US" altLang="ko-KR" sz="4000">
              <a:ea typeface="맑은 고딕" panose="020B0503020000020004" pitchFamily="50" charset="-127"/>
            </a:endParaRPr>
          </a:p>
          <a:p>
            <a:endParaRPr lang="ko-KR" altLang="en-US"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4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1479</Words>
  <Application>Microsoft Office PowerPoint</Application>
  <PresentationFormat>와이드스크린</PresentationFormat>
  <Paragraphs>392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휴먼고딕</vt:lpstr>
      <vt:lpstr>Arial</vt:lpstr>
      <vt:lpstr>Office 테마</vt:lpstr>
      <vt:lpstr>Git</vt:lpstr>
      <vt:lpstr>Git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zave7@naver.com</dc:creator>
  <cp:lastModifiedBy>zave7@naver.com</cp:lastModifiedBy>
  <cp:revision>72</cp:revision>
  <dcterms:created xsi:type="dcterms:W3CDTF">2019-04-13T03:33:57Z</dcterms:created>
  <dcterms:modified xsi:type="dcterms:W3CDTF">2019-05-01T10:51:33Z</dcterms:modified>
</cp:coreProperties>
</file>