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64" r:id="rId4"/>
    <p:sldId id="262" r:id="rId5"/>
    <p:sldId id="265" r:id="rId6"/>
    <p:sldId id="266" r:id="rId7"/>
    <p:sldId id="267" r:id="rId8"/>
    <p:sldId id="268" r:id="rId9"/>
    <p:sldId id="269" r:id="rId10"/>
    <p:sldId id="270" r:id="rId11"/>
    <p:sldId id="271" r:id="rId12"/>
    <p:sldId id="272" r:id="rId13"/>
    <p:sldId id="273"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5AFA4FC-CF91-4F45-9F9A-D7AF546F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7311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4FF3E33-F76F-46C1-BBD9-16B9F3840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32946"/>
            <a:ext cx="9144000" cy="2133600"/>
          </a:xfrm>
          <a:prstGeom prst="rect">
            <a:avLst/>
          </a:prstGeom>
        </p:spPr>
      </p:pic>
    </p:spTree>
    <p:extLst>
      <p:ext uri="{BB962C8B-B14F-4D97-AF65-F5344CB8AC3E}">
        <p14:creationId xmlns:p14="http://schemas.microsoft.com/office/powerpoint/2010/main" val="15008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4FF3E33-F76F-46C1-BBD9-16B9F3840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32946"/>
            <a:ext cx="9144000" cy="2133600"/>
          </a:xfrm>
          <a:prstGeom prst="rect">
            <a:avLst/>
          </a:prstGeom>
        </p:spPr>
      </p:pic>
    </p:spTree>
    <p:extLst>
      <p:ext uri="{BB962C8B-B14F-4D97-AF65-F5344CB8AC3E}">
        <p14:creationId xmlns:p14="http://schemas.microsoft.com/office/powerpoint/2010/main" val="204077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DE934FF-F4E1-47C5-9CA5-30A81DDE2BE4}" type="datetimeFigureOut">
              <a:rPr lang="en-US" smtClean="0"/>
              <a:t>11-Apr-19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00785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FDE934FF-F4E1-47C5-9CA5-30A81DDE2BE4}" type="datetimeFigureOut">
              <a:rPr lang="en-US" smtClean="0"/>
              <a:t>11-Apr-19</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480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DE934FF-F4E1-47C5-9CA5-30A81DDE2BE4}" type="datetimeFigureOut">
              <a:rPr lang="en-US" smtClean="0"/>
              <a:t>11-Apr-19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95452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1AF80B6-E7B9-4E6C-9559-1B14F00729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35399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20946"/>
            <a:ext cx="7696200" cy="1200329"/>
          </a:xfrm>
          <a:prstGeom prst="rect">
            <a:avLst/>
          </a:prstGeom>
          <a:noFill/>
        </p:spPr>
        <p:txBody>
          <a:bodyPr wrap="square" rtlCol="0">
            <a:spAutoFit/>
          </a:bodyPr>
          <a:lstStyle/>
          <a:p>
            <a:pPr algn="ctr"/>
            <a:r>
              <a:rPr lang="en-US" sz="3600" b="1" dirty="0" smtClean="0">
                <a:solidFill>
                  <a:srgbClr val="FFC000"/>
                </a:solidFill>
                <a:latin typeface="Times New Roman" panose="02020603050405020304" pitchFamily="18" charset="0"/>
                <a:cs typeface="Times New Roman" panose="02020603050405020304" pitchFamily="18" charset="0"/>
              </a:rPr>
              <a:t>MINI PROJECT II</a:t>
            </a:r>
          </a:p>
          <a:p>
            <a:pPr algn="ctr"/>
            <a:r>
              <a:rPr lang="en-US" sz="3600" b="1" dirty="0" smtClean="0">
                <a:solidFill>
                  <a:srgbClr val="FFC000"/>
                </a:solidFill>
                <a:latin typeface="Times New Roman" panose="02020603050405020304" pitchFamily="18" charset="0"/>
                <a:cs typeface="Times New Roman" panose="02020603050405020304" pitchFamily="18" charset="0"/>
              </a:rPr>
              <a:t> 2019</a:t>
            </a:r>
            <a:endParaRPr lang="en-US" sz="3600" b="1" dirty="0">
              <a:solidFill>
                <a:srgbClr val="FFC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0" y="2057400"/>
            <a:ext cx="9067800" cy="646331"/>
          </a:xfrm>
          <a:prstGeom prst="rect">
            <a:avLst/>
          </a:prstGeom>
          <a:noFill/>
        </p:spPr>
        <p:txBody>
          <a:bodyPr wrap="square" rtlCol="0">
            <a:spAutoFit/>
          </a:bodyPr>
          <a:lstStyle/>
          <a:p>
            <a:pPr marL="944880" indent="-944880" algn="ctr"/>
            <a:r>
              <a:rPr lang="en-US" sz="3600" b="1" dirty="0" smtClean="0">
                <a:solidFill>
                  <a:srgbClr val="FFC000"/>
                </a:solidFill>
                <a:latin typeface="Times New Roman" panose="02020603050405020304" pitchFamily="18" charset="0"/>
                <a:cs typeface="Times New Roman" panose="02020603050405020304" pitchFamily="18" charset="0"/>
              </a:rPr>
              <a:t>Design and implementation of Android </a:t>
            </a:r>
            <a:endParaRPr lang="en-US" sz="3600" b="1" dirty="0">
              <a:solidFill>
                <a:srgbClr val="FFC000"/>
              </a:solidFill>
              <a:latin typeface="Times New Roman" panose="02020603050405020304" pitchFamily="18" charset="0"/>
              <a:cs typeface="Times New Roman" panose="02020603050405020304" pitchFamily="18" charset="0"/>
            </a:endParaRPr>
          </a:p>
        </p:txBody>
      </p:sp>
      <p:pic>
        <p:nvPicPr>
          <p:cNvPr id="4" name="image1.jpeg"/>
          <p:cNvPicPr>
            <a:picLocks noChangeAspect="1"/>
          </p:cNvPicPr>
          <p:nvPr/>
        </p:nvPicPr>
        <p:blipFill>
          <a:blip r:embed="rId2" cstate="print"/>
          <a:stretch>
            <a:fillRect/>
          </a:stretch>
        </p:blipFill>
        <p:spPr>
          <a:xfrm>
            <a:off x="3417772" y="3962400"/>
            <a:ext cx="2540635" cy="2440305"/>
          </a:xfrm>
          <a:prstGeom prst="rect">
            <a:avLst/>
          </a:prstGeom>
        </p:spPr>
      </p:pic>
      <p:sp>
        <p:nvSpPr>
          <p:cNvPr id="5" name="TextBox 4"/>
          <p:cNvSpPr txBox="1"/>
          <p:nvPr/>
        </p:nvSpPr>
        <p:spPr>
          <a:xfrm>
            <a:off x="1544782" y="2590800"/>
            <a:ext cx="6075218" cy="646331"/>
          </a:xfrm>
          <a:prstGeom prst="rect">
            <a:avLst/>
          </a:prstGeom>
          <a:noFill/>
        </p:spPr>
        <p:txBody>
          <a:bodyPr wrap="square" rtlCol="0">
            <a:spAutoFit/>
          </a:bodyPr>
          <a:lstStyle/>
          <a:p>
            <a:pPr marL="944880" indent="-944880" algn="ctr"/>
            <a:r>
              <a:rPr lang="en-US" sz="3600" b="1" dirty="0" smtClean="0">
                <a:solidFill>
                  <a:srgbClr val="FFC000"/>
                </a:solidFill>
                <a:latin typeface="Times New Roman" panose="02020603050405020304" pitchFamily="18" charset="0"/>
                <a:cs typeface="Times New Roman" panose="02020603050405020304" pitchFamily="18" charset="0"/>
                <a:sym typeface="+mn-ea"/>
              </a:rPr>
              <a:t>Application for easy driving</a:t>
            </a:r>
            <a:endParaRPr lang="en-US" sz="36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443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20604" y="499745"/>
            <a:ext cx="7212330" cy="768350"/>
          </a:xfrm>
          <a:prstGeom prst="rect">
            <a:avLst/>
          </a:prstGeom>
          <a:noFill/>
        </p:spPr>
        <p:txBody>
          <a:bodyPr wrap="square" rtlCol="0" anchor="t">
            <a:spAutoFit/>
          </a:bodyPr>
          <a:lstStyle/>
          <a:p>
            <a:pPr algn="ctr"/>
            <a:r>
              <a:rPr lang="en-US" sz="4400" b="1" dirty="0" smtClean="0">
                <a:solidFill>
                  <a:srgbClr val="FFC000"/>
                </a:solidFill>
                <a:latin typeface="Times New Roman" panose="02020603050405020304" pitchFamily="18" charset="0"/>
                <a:cs typeface="Times New Roman" panose="02020603050405020304" pitchFamily="18" charset="0"/>
                <a:sym typeface="+mn-ea"/>
              </a:rPr>
              <a:t>SNAPSHOT(CONTINUED)</a:t>
            </a:r>
          </a:p>
        </p:txBody>
      </p:sp>
      <p:pic>
        <p:nvPicPr>
          <p:cNvPr id="2" name="Content Placeholder 1"/>
          <p:cNvPicPr>
            <a:picLocks noGrp="1" noChangeAspect="1"/>
          </p:cNvPicPr>
          <p:nvPr>
            <p:ph/>
          </p:nvPr>
        </p:nvPicPr>
        <p:blipFill>
          <a:blip r:embed="rId2"/>
          <a:srcRect b="5987"/>
          <a:stretch>
            <a:fillRect/>
          </a:stretch>
        </p:blipFill>
        <p:spPr>
          <a:xfrm>
            <a:off x="685800" y="1268095"/>
            <a:ext cx="3505199" cy="5464175"/>
          </a:xfrm>
          <a:prstGeom prst="rect">
            <a:avLst/>
          </a:prstGeom>
        </p:spPr>
      </p:pic>
      <p:sp>
        <p:nvSpPr>
          <p:cNvPr id="11" name="TextBox 10"/>
          <p:cNvSpPr txBox="1"/>
          <p:nvPr/>
        </p:nvSpPr>
        <p:spPr>
          <a:xfrm>
            <a:off x="4491990" y="1479550"/>
            <a:ext cx="3993833" cy="2092881"/>
          </a:xfrm>
          <a:prstGeom prst="rect">
            <a:avLst/>
          </a:prstGeom>
          <a:noFill/>
        </p:spPr>
        <p:txBody>
          <a:bodyPr wrap="square" rtlCol="0">
            <a:spAutoFit/>
          </a:bodyPr>
          <a:lstStyle/>
          <a:p>
            <a:pPr marL="457200" indent="-457200" algn="just">
              <a:buClr>
                <a:srgbClr val="C55A11"/>
              </a:buClr>
              <a:buFont typeface="Wingdings" panose="05000000000000000000" charset="0"/>
              <a:buChar char="Ø"/>
            </a:pPr>
            <a:r>
              <a:rPr lang="en-US" sz="2600" dirty="0">
                <a:solidFill>
                  <a:schemeClr val="bg1"/>
                </a:solidFill>
                <a:latin typeface="Times New Roman" panose="02020603050405020304" pitchFamily="18" charset="0"/>
                <a:cs typeface="Times New Roman" panose="02020603050405020304" pitchFamily="18" charset="0"/>
              </a:rPr>
              <a:t>With the help of choose file button you can select documents and upload that document in a particular folder.</a:t>
            </a:r>
          </a:p>
        </p:txBody>
      </p:sp>
    </p:spTree>
    <p:extLst>
      <p:ext uri="{BB962C8B-B14F-4D97-AF65-F5344CB8AC3E}">
        <p14:creationId xmlns:p14="http://schemas.microsoft.com/office/powerpoint/2010/main" val="679607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20604" y="499745"/>
            <a:ext cx="7212330" cy="768350"/>
          </a:xfrm>
          <a:prstGeom prst="rect">
            <a:avLst/>
          </a:prstGeom>
          <a:noFill/>
        </p:spPr>
        <p:txBody>
          <a:bodyPr wrap="square" rtlCol="0" anchor="t">
            <a:spAutoFit/>
          </a:bodyPr>
          <a:lstStyle/>
          <a:p>
            <a:pPr algn="ctr"/>
            <a:r>
              <a:rPr lang="en-US" sz="4400" b="1" dirty="0" smtClean="0">
                <a:solidFill>
                  <a:srgbClr val="FFC000"/>
                </a:solidFill>
                <a:latin typeface="Times New Roman" panose="02020603050405020304" pitchFamily="18" charset="0"/>
                <a:cs typeface="Times New Roman" panose="02020603050405020304" pitchFamily="18" charset="0"/>
                <a:sym typeface="+mn-ea"/>
              </a:rPr>
              <a:t>SNAPSHOT(CONTINUED)</a:t>
            </a:r>
          </a:p>
        </p:txBody>
      </p:sp>
      <p:pic>
        <p:nvPicPr>
          <p:cNvPr id="2" name="Content Placeholder 1"/>
          <p:cNvPicPr>
            <a:picLocks noGrp="1" noChangeAspect="1"/>
          </p:cNvPicPr>
          <p:nvPr>
            <p:ph/>
          </p:nvPr>
        </p:nvPicPr>
        <p:blipFill>
          <a:blip r:embed="rId2"/>
          <a:srcRect b="5976"/>
          <a:stretch>
            <a:fillRect/>
          </a:stretch>
        </p:blipFill>
        <p:spPr>
          <a:xfrm>
            <a:off x="762000" y="1268095"/>
            <a:ext cx="3429001" cy="5328920"/>
          </a:xfrm>
          <a:prstGeom prst="rect">
            <a:avLst/>
          </a:prstGeom>
        </p:spPr>
      </p:pic>
      <p:sp>
        <p:nvSpPr>
          <p:cNvPr id="3" name="Text Box 2"/>
          <p:cNvSpPr txBox="1"/>
          <p:nvPr/>
        </p:nvSpPr>
        <p:spPr>
          <a:xfrm>
            <a:off x="4389121" y="1358900"/>
            <a:ext cx="4206716" cy="1692771"/>
          </a:xfrm>
          <a:prstGeom prst="rect">
            <a:avLst/>
          </a:prstGeom>
          <a:noFill/>
        </p:spPr>
        <p:txBody>
          <a:bodyPr wrap="square" rtlCol="0" anchor="t">
            <a:spAutoFit/>
          </a:bodyPr>
          <a:lstStyle/>
          <a:p>
            <a:pPr marL="457200" indent="-457200" algn="just">
              <a:buClr>
                <a:srgbClr val="C55A11"/>
              </a:buClr>
              <a:buFont typeface="Wingdings" panose="05000000000000000000" charset="0"/>
              <a:buChar char="Ø"/>
            </a:pPr>
            <a:r>
              <a:rPr lang="en-US" sz="2600" dirty="0" smtClean="0">
                <a:solidFill>
                  <a:schemeClr val="bg1"/>
                </a:solidFill>
                <a:latin typeface="Times New Roman" panose="02020603050405020304" pitchFamily="18" charset="0"/>
                <a:cs typeface="Times New Roman" panose="02020603050405020304" pitchFamily="18" charset="0"/>
                <a:sym typeface="+mn-ea"/>
              </a:rPr>
              <a:t>If user click on OWNER Button of device,the Owner login screen will be appeared. </a:t>
            </a:r>
            <a:endParaRPr lang="en-US" sz="2600" dirty="0">
              <a:solidFill>
                <a:schemeClr val="bg1"/>
              </a:solidFill>
            </a:endParaRPr>
          </a:p>
        </p:txBody>
      </p:sp>
    </p:spTree>
    <p:extLst>
      <p:ext uri="{BB962C8B-B14F-4D97-AF65-F5344CB8AC3E}">
        <p14:creationId xmlns:p14="http://schemas.microsoft.com/office/powerpoint/2010/main" val="38836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20604" y="499745"/>
            <a:ext cx="7212330" cy="768350"/>
          </a:xfrm>
          <a:prstGeom prst="rect">
            <a:avLst/>
          </a:prstGeom>
          <a:noFill/>
        </p:spPr>
        <p:txBody>
          <a:bodyPr wrap="square" rtlCol="0" anchor="t">
            <a:spAutoFit/>
          </a:bodyPr>
          <a:lstStyle/>
          <a:p>
            <a:pPr algn="ctr"/>
            <a:r>
              <a:rPr lang="en-US" sz="4400" b="1" dirty="0" smtClean="0">
                <a:solidFill>
                  <a:srgbClr val="FFC000"/>
                </a:solidFill>
                <a:latin typeface="Times New Roman" panose="02020603050405020304" pitchFamily="18" charset="0"/>
                <a:cs typeface="Times New Roman" panose="02020603050405020304" pitchFamily="18" charset="0"/>
                <a:sym typeface="+mn-ea"/>
              </a:rPr>
              <a:t>SNAPSHOT(CONTINUED)</a:t>
            </a:r>
          </a:p>
        </p:txBody>
      </p:sp>
      <p:pic>
        <p:nvPicPr>
          <p:cNvPr id="3075" name="Picture 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145381" y="1268096"/>
            <a:ext cx="3380424" cy="529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Box 1"/>
          <p:cNvSpPr txBox="1"/>
          <p:nvPr/>
        </p:nvSpPr>
        <p:spPr>
          <a:xfrm>
            <a:off x="4525804" y="1268095"/>
            <a:ext cx="4295299" cy="2092881"/>
          </a:xfrm>
          <a:prstGeom prst="rect">
            <a:avLst/>
          </a:prstGeom>
          <a:noFill/>
        </p:spPr>
        <p:txBody>
          <a:bodyPr wrap="square" rtlCol="0" anchor="t">
            <a:spAutoFit/>
          </a:bodyPr>
          <a:lstStyle/>
          <a:p>
            <a:pPr marL="457200" indent="-457200" algn="just">
              <a:buClr>
                <a:srgbClr val="C55A11"/>
              </a:buClr>
              <a:buFont typeface="Wingdings" panose="05000000000000000000" charset="0"/>
              <a:buChar char="Ø"/>
            </a:pPr>
            <a:r>
              <a:rPr lang="en-US" sz="2600" dirty="0" smtClean="0">
                <a:solidFill>
                  <a:schemeClr val="bg1"/>
                </a:solidFill>
                <a:latin typeface="Times New Roman" panose="02020603050405020304" pitchFamily="18" charset="0"/>
                <a:cs typeface="Times New Roman" panose="02020603050405020304" pitchFamily="18" charset="0"/>
                <a:sym typeface="+mn-ea"/>
              </a:rPr>
              <a:t>After successfully login owner may have two options -</a:t>
            </a:r>
            <a:endParaRPr lang="en-US" sz="2600" dirty="0" smtClean="0">
              <a:solidFill>
                <a:schemeClr val="bg1"/>
              </a:solidFill>
              <a:latin typeface="Times New Roman" panose="02020603050405020304" pitchFamily="18" charset="0"/>
              <a:cs typeface="Times New Roman" panose="02020603050405020304" pitchFamily="18" charset="0"/>
            </a:endParaRPr>
          </a:p>
          <a:p>
            <a:pPr marL="914400" lvl="1" indent="-457200" algn="just">
              <a:buClr>
                <a:srgbClr val="C55A11"/>
              </a:buClr>
              <a:buFont typeface="Wingdings" panose="05000000000000000000" charset="0"/>
              <a:buChar char="ü"/>
            </a:pPr>
            <a:r>
              <a:rPr lang="en-US" sz="2600" dirty="0">
                <a:solidFill>
                  <a:schemeClr val="bg1"/>
                </a:solidFill>
                <a:latin typeface="Times New Roman" panose="02020603050405020304" pitchFamily="18" charset="0"/>
                <a:cs typeface="Times New Roman" panose="02020603050405020304" pitchFamily="18" charset="0"/>
                <a:sym typeface="+mn-ea"/>
              </a:rPr>
              <a:t>Document</a:t>
            </a:r>
            <a:endParaRPr lang="en-US" sz="2600" dirty="0">
              <a:solidFill>
                <a:schemeClr val="bg1"/>
              </a:solidFill>
              <a:latin typeface="Times New Roman" panose="02020603050405020304" pitchFamily="18" charset="0"/>
              <a:cs typeface="Times New Roman" panose="02020603050405020304" pitchFamily="18" charset="0"/>
            </a:endParaRPr>
          </a:p>
          <a:p>
            <a:pPr marL="914400" lvl="1" indent="-457200" algn="just">
              <a:buClr>
                <a:srgbClr val="C55A11"/>
              </a:buClr>
              <a:buFont typeface="Wingdings" panose="05000000000000000000" charset="0"/>
              <a:buChar char="ü"/>
            </a:pPr>
            <a:r>
              <a:rPr lang="en-US" sz="2600" dirty="0">
                <a:solidFill>
                  <a:schemeClr val="bg1"/>
                </a:solidFill>
                <a:latin typeface="Times New Roman" panose="02020603050405020304" pitchFamily="18" charset="0"/>
                <a:cs typeface="Times New Roman" panose="02020603050405020304" pitchFamily="18" charset="0"/>
                <a:sym typeface="+mn-ea"/>
              </a:rPr>
              <a:t>Add Beneficiary</a:t>
            </a:r>
            <a:endParaRPr lang="en-US" sz="2600" dirty="0">
              <a:solidFill>
                <a:schemeClr val="bg1"/>
              </a:solidFill>
            </a:endParaRPr>
          </a:p>
        </p:txBody>
      </p:sp>
    </p:spTree>
    <p:extLst>
      <p:ext uri="{BB962C8B-B14F-4D97-AF65-F5344CB8AC3E}">
        <p14:creationId xmlns:p14="http://schemas.microsoft.com/office/powerpoint/2010/main" val="2420757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20604" y="499745"/>
            <a:ext cx="7212330" cy="768350"/>
          </a:xfrm>
          <a:prstGeom prst="rect">
            <a:avLst/>
          </a:prstGeom>
          <a:noFill/>
        </p:spPr>
        <p:txBody>
          <a:bodyPr wrap="square" rtlCol="0" anchor="t">
            <a:spAutoFit/>
          </a:bodyPr>
          <a:lstStyle/>
          <a:p>
            <a:pPr algn="ctr"/>
            <a:r>
              <a:rPr lang="en-US" sz="4400" b="1" dirty="0" smtClean="0">
                <a:solidFill>
                  <a:srgbClr val="FFC000"/>
                </a:solidFill>
                <a:latin typeface="Times New Roman" panose="02020603050405020304" pitchFamily="18" charset="0"/>
                <a:cs typeface="Times New Roman" panose="02020603050405020304" pitchFamily="18" charset="0"/>
                <a:sym typeface="+mn-ea"/>
              </a:rPr>
              <a:t>SNAPSHOT(CONTINUED)</a:t>
            </a:r>
          </a:p>
        </p:txBody>
      </p:sp>
      <p:pic>
        <p:nvPicPr>
          <p:cNvPr id="4098"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020604" y="1268095"/>
            <a:ext cx="3322795" cy="531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Box 1"/>
          <p:cNvSpPr txBox="1"/>
          <p:nvPr/>
        </p:nvSpPr>
        <p:spPr>
          <a:xfrm>
            <a:off x="4503897" y="1374140"/>
            <a:ext cx="4317206" cy="1692771"/>
          </a:xfrm>
          <a:prstGeom prst="rect">
            <a:avLst/>
          </a:prstGeom>
          <a:noFill/>
        </p:spPr>
        <p:txBody>
          <a:bodyPr wrap="square" rtlCol="0" anchor="t">
            <a:spAutoFit/>
          </a:bodyPr>
          <a:lstStyle/>
          <a:p>
            <a:pPr marL="457200" indent="-457200" algn="just">
              <a:buClr>
                <a:srgbClr val="C55A11"/>
              </a:buClr>
              <a:buFont typeface="Wingdings" panose="05000000000000000000" charset="0"/>
              <a:buChar char="Ø"/>
            </a:pPr>
            <a:r>
              <a:rPr lang="en-US" sz="2600" dirty="0">
                <a:solidFill>
                  <a:schemeClr val="bg1"/>
                </a:solidFill>
                <a:latin typeface="Times New Roman" panose="02020603050405020304" pitchFamily="18" charset="0"/>
                <a:cs typeface="Times New Roman" panose="02020603050405020304" pitchFamily="18" charset="0"/>
              </a:rPr>
              <a:t>Now, In this activity owner can see their own documents  related to their  vehicles.</a:t>
            </a:r>
          </a:p>
        </p:txBody>
      </p:sp>
    </p:spTree>
    <p:extLst>
      <p:ext uri="{BB962C8B-B14F-4D97-AF65-F5344CB8AC3E}">
        <p14:creationId xmlns:p14="http://schemas.microsoft.com/office/powerpoint/2010/main" val="1561950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 y="365125"/>
            <a:ext cx="9121140" cy="1325880"/>
          </a:xfrm>
        </p:spPr>
        <p:txBody>
          <a:bodyPr/>
          <a:lstStyle/>
          <a:p>
            <a:pPr algn="ctr"/>
            <a:r>
              <a:rPr lang="en-US" sz="4600" b="1" dirty="0">
                <a:solidFill>
                  <a:srgbClr val="FFC000"/>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772002" y="1691006"/>
            <a:ext cx="7486174" cy="4633595"/>
          </a:xfrm>
        </p:spPr>
        <p:txBody>
          <a:bodyPr/>
          <a:lstStyle/>
          <a:p>
            <a:pPr algn="just">
              <a:buClr>
                <a:srgbClr val="C55A11"/>
              </a:buClr>
              <a:buFont typeface="Wingdings" panose="05000000000000000000" charset="0"/>
              <a:buChar char="Ø"/>
            </a:pPr>
            <a:r>
              <a:rPr lang="en-US" dirty="0">
                <a:solidFill>
                  <a:schemeClr val="bg1"/>
                </a:solidFill>
                <a:latin typeface="Times New Roman" panose="02020603050405020304" pitchFamily="18" charset="0"/>
                <a:cs typeface="Times New Roman" panose="02020603050405020304" pitchFamily="18" charset="0"/>
              </a:rPr>
              <a:t>This is helpful for people as well as RTO and Police stations investigating a lost vehicle. The road worthiness certificates are easy to check as it would be readily available.</a:t>
            </a:r>
          </a:p>
          <a:p>
            <a:pPr algn="just">
              <a:buClr>
                <a:srgbClr val="C55A11"/>
              </a:buClr>
              <a:buFont typeface="Wingdings" panose="05000000000000000000" charset="0"/>
              <a:buChar char="Ø"/>
            </a:pPr>
            <a:r>
              <a:rPr lang="en-US" dirty="0">
                <a:solidFill>
                  <a:schemeClr val="bg1"/>
                </a:solidFill>
                <a:latin typeface="Times New Roman" panose="02020603050405020304" pitchFamily="18" charset="0"/>
                <a:cs typeface="Times New Roman" panose="02020603050405020304" pitchFamily="18" charset="0"/>
              </a:rPr>
              <a:t>This project helps in saving </a:t>
            </a:r>
            <a:r>
              <a:rPr lang="en-US" dirty="0" smtClean="0">
                <a:solidFill>
                  <a:schemeClr val="bg1"/>
                </a:solidFill>
                <a:latin typeface="Times New Roman" panose="02020603050405020304" pitchFamily="18" charset="0"/>
                <a:cs typeface="Times New Roman" panose="02020603050405020304" pitchFamily="18" charset="0"/>
              </a:rPr>
              <a:t>time effort </a:t>
            </a:r>
            <a:r>
              <a:rPr lang="en-US" dirty="0">
                <a:solidFill>
                  <a:schemeClr val="bg1"/>
                </a:solidFill>
                <a:latin typeface="Times New Roman" panose="02020603050405020304" pitchFamily="18" charset="0"/>
                <a:cs typeface="Times New Roman" panose="02020603050405020304" pitchFamily="18" charset="0"/>
              </a:rPr>
              <a:t>and </a:t>
            </a:r>
            <a:r>
              <a:rPr lang="en-US" dirty="0" smtClean="0">
                <a:solidFill>
                  <a:schemeClr val="bg1"/>
                </a:solidFill>
                <a:latin typeface="Times New Roman" panose="02020603050405020304" pitchFamily="18" charset="0"/>
                <a:cs typeface="Times New Roman" panose="02020603050405020304" pitchFamily="18" charset="0"/>
              </a:rPr>
              <a:t>money. It </a:t>
            </a:r>
            <a:r>
              <a:rPr lang="en-US" dirty="0">
                <a:solidFill>
                  <a:schemeClr val="bg1"/>
                </a:solidFill>
                <a:latin typeface="Times New Roman" panose="02020603050405020304" pitchFamily="18" charset="0"/>
                <a:cs typeface="Times New Roman" panose="02020603050405020304" pitchFamily="18" charset="0"/>
              </a:rPr>
              <a:t>also helps in detection of fake documents and stolen vehicles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5779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600" b="1" dirty="0">
                <a:solidFill>
                  <a:srgbClr val="FFC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726758" y="1690370"/>
            <a:ext cx="7788116" cy="5072380"/>
          </a:xfrm>
        </p:spPr>
        <p:txBody>
          <a:bodyPr/>
          <a:lstStyle/>
          <a:p>
            <a:pPr algn="just">
              <a:buClr>
                <a:srgbClr val="C55A11"/>
              </a:buClr>
              <a:buFont typeface="Wingdings" panose="05000000000000000000" charset="0"/>
              <a:buChar char="Ø"/>
            </a:pPr>
            <a:r>
              <a:rPr lang="en-US" dirty="0">
                <a:solidFill>
                  <a:schemeClr val="bg1"/>
                </a:solidFill>
                <a:latin typeface="Times New Roman" panose="02020603050405020304" pitchFamily="18" charset="0"/>
                <a:cs typeface="Times New Roman" panose="02020603050405020304" pitchFamily="18" charset="0"/>
              </a:rPr>
              <a:t>People face problem as stated. We have come up with an innovative and effective solution which would solve the given social problem.</a:t>
            </a:r>
          </a:p>
          <a:p>
            <a:pPr algn="just">
              <a:buClr>
                <a:srgbClr val="C55A11"/>
              </a:buClr>
              <a:buFont typeface="Wingdings" panose="05000000000000000000" charset="0"/>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123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0" y="762000"/>
            <a:ext cx="6172200" cy="2677656"/>
          </a:xfrm>
          <a:prstGeom prst="rect">
            <a:avLst/>
          </a:prstGeom>
          <a:noFill/>
        </p:spPr>
        <p:txBody>
          <a:bodyPr wrap="square" rtlCol="0">
            <a:spAutoFit/>
          </a:bodyPr>
          <a:lstStyle/>
          <a:p>
            <a:pPr indent="0" algn="ctr">
              <a:lnSpc>
                <a:spcPct val="150000"/>
              </a:lnSpc>
            </a:pPr>
            <a:r>
              <a:rPr lang="en-US" sz="2800" u="sng" dirty="0" smtClean="0">
                <a:solidFill>
                  <a:srgbClr val="FFC000"/>
                </a:solidFill>
                <a:latin typeface="Times New Roman" panose="02020603050405020304" pitchFamily="18" charset="0"/>
                <a:cs typeface="Times New Roman" panose="02020603050405020304" pitchFamily="18" charset="0"/>
              </a:rPr>
              <a:t>Supervised By</a:t>
            </a:r>
          </a:p>
          <a:p>
            <a:pPr indent="0" algn="ctr">
              <a:lnSpc>
                <a:spcPct val="150000"/>
              </a:lnSpc>
            </a:pPr>
            <a:r>
              <a:rPr lang="en-US" sz="2800" b="1" dirty="0" smtClean="0">
                <a:solidFill>
                  <a:srgbClr val="FFC000"/>
                </a:solidFill>
                <a:latin typeface="Times New Roman" panose="02020603050405020304" pitchFamily="18" charset="0"/>
                <a:cs typeface="Times New Roman" panose="02020603050405020304" pitchFamily="18" charset="0"/>
              </a:rPr>
              <a:t>Mr. Neeraj Khanna</a:t>
            </a:r>
          </a:p>
          <a:p>
            <a:pPr indent="0" algn="ctr"/>
            <a:r>
              <a:rPr lang="en-US" sz="2800" dirty="0" smtClean="0">
                <a:solidFill>
                  <a:srgbClr val="FFC000"/>
                </a:solidFill>
                <a:latin typeface="Times New Roman" panose="02020603050405020304" pitchFamily="18" charset="0"/>
                <a:cs typeface="Times New Roman" panose="02020603050405020304" pitchFamily="18" charset="0"/>
              </a:rPr>
              <a:t> Assistant professor</a:t>
            </a:r>
          </a:p>
          <a:p>
            <a:pPr indent="0" algn="ctr"/>
            <a:r>
              <a:rPr lang="en-US" sz="2800" dirty="0" smtClean="0">
                <a:solidFill>
                  <a:srgbClr val="FFC000"/>
                </a:solidFill>
                <a:latin typeface="Times New Roman" panose="02020603050405020304" pitchFamily="18" charset="0"/>
                <a:cs typeface="Times New Roman" panose="02020603050405020304" pitchFamily="18" charset="0"/>
              </a:rPr>
              <a:t>Training Department of Computer Engineering &amp; Applications</a:t>
            </a:r>
            <a:endParaRPr lang="en-US" sz="2800" dirty="0">
              <a:solidFill>
                <a:srgbClr val="FFC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76400" y="3439656"/>
            <a:ext cx="6324600" cy="2308324"/>
          </a:xfrm>
          <a:prstGeom prst="rect">
            <a:avLst/>
          </a:prstGeom>
          <a:noFill/>
        </p:spPr>
        <p:txBody>
          <a:bodyPr wrap="square" rtlCol="0">
            <a:spAutoFit/>
          </a:bodyPr>
          <a:lstStyle/>
          <a:p>
            <a:pPr indent="0" algn="ctr">
              <a:lnSpc>
                <a:spcPct val="100000"/>
              </a:lnSpc>
            </a:pPr>
            <a:endParaRPr lang="en-US" sz="2400" b="1" dirty="0" smtClean="0">
              <a:solidFill>
                <a:srgbClr val="00FFFF"/>
              </a:solidFill>
              <a:latin typeface="Times New Roman" panose="02020603050405020304" pitchFamily="18" charset="0"/>
              <a:cs typeface="Times New Roman" panose="02020603050405020304" pitchFamily="18" charset="0"/>
            </a:endParaRPr>
          </a:p>
          <a:p>
            <a:pPr indent="0" algn="ctr">
              <a:lnSpc>
                <a:spcPct val="100000"/>
              </a:lnSpc>
            </a:pPr>
            <a:r>
              <a:rPr lang="en-US" sz="2400" b="1" u="sng" dirty="0" smtClean="0">
                <a:solidFill>
                  <a:srgbClr val="FFFF00"/>
                </a:solidFill>
                <a:latin typeface="Times New Roman" panose="02020603050405020304" pitchFamily="18" charset="0"/>
                <a:cs typeface="Times New Roman" panose="02020603050405020304" pitchFamily="18" charset="0"/>
              </a:rPr>
              <a:t>Team Members</a:t>
            </a:r>
            <a:endParaRPr lang="en-US" sz="2400" b="0" u="sng" dirty="0" smtClean="0">
              <a:solidFill>
                <a:srgbClr val="FFFF00"/>
              </a:solidFill>
              <a:latin typeface="Times New Roman" panose="02020603050405020304" pitchFamily="18" charset="0"/>
              <a:cs typeface="Times New Roman" panose="02020603050405020304" pitchFamily="18" charset="0"/>
            </a:endParaRPr>
          </a:p>
          <a:p>
            <a:pPr indent="0" algn="ctr">
              <a:lnSpc>
                <a:spcPct val="100000"/>
              </a:lnSpc>
            </a:pPr>
            <a:r>
              <a:rPr lang="en-US" sz="2400" b="0" dirty="0" smtClean="0">
                <a:solidFill>
                  <a:srgbClr val="FFFF00"/>
                </a:solidFill>
                <a:latin typeface="Times New Roman" panose="02020603050405020304" pitchFamily="18" charset="0"/>
                <a:cs typeface="Times New Roman" panose="02020603050405020304" pitchFamily="18" charset="0"/>
              </a:rPr>
              <a:t>Ayaz Khan (161500154)</a:t>
            </a:r>
          </a:p>
          <a:p>
            <a:pPr indent="0" algn="ctr">
              <a:lnSpc>
                <a:spcPct val="100000"/>
              </a:lnSpc>
            </a:pPr>
            <a:r>
              <a:rPr lang="en-US" sz="2400" b="0" dirty="0" smtClean="0">
                <a:solidFill>
                  <a:srgbClr val="FFFF00"/>
                </a:solidFill>
                <a:latin typeface="Times New Roman" panose="02020603050405020304" pitchFamily="18" charset="0"/>
                <a:cs typeface="Times New Roman" panose="02020603050405020304" pitchFamily="18" charset="0"/>
              </a:rPr>
              <a:t>Honey Vishwakarma (161500243)</a:t>
            </a:r>
          </a:p>
          <a:p>
            <a:pPr indent="0" algn="ctr">
              <a:lnSpc>
                <a:spcPct val="100000"/>
              </a:lnSpc>
            </a:pPr>
            <a:r>
              <a:rPr lang="en-US" sz="2400" b="0" dirty="0" smtClean="0">
                <a:solidFill>
                  <a:srgbClr val="FFFF00"/>
                </a:solidFill>
                <a:latin typeface="Times New Roman" panose="02020603050405020304" pitchFamily="18" charset="0"/>
                <a:cs typeface="Times New Roman" panose="02020603050405020304" pitchFamily="18" charset="0"/>
              </a:rPr>
              <a:t>Shivangi Tripathi (161500278)</a:t>
            </a:r>
          </a:p>
          <a:p>
            <a:pPr indent="0" algn="ctr">
              <a:lnSpc>
                <a:spcPct val="100000"/>
              </a:lnSpc>
            </a:pPr>
            <a:r>
              <a:rPr lang="en-US" sz="2400" b="0" dirty="0" smtClean="0">
                <a:solidFill>
                  <a:srgbClr val="FFFF00"/>
                </a:solidFill>
                <a:latin typeface="Times New Roman" panose="02020603050405020304" pitchFamily="18" charset="0"/>
                <a:cs typeface="Times New Roman" panose="02020603050405020304" pitchFamily="18" charset="0"/>
              </a:rPr>
              <a:t>Zaved Alam (161500646)</a:t>
            </a:r>
            <a:endParaRPr lang="en-US"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788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800219"/>
          </a:xfrm>
          <a:prstGeom prst="rect">
            <a:avLst/>
          </a:prstGeom>
          <a:noFill/>
        </p:spPr>
        <p:txBody>
          <a:bodyPr wrap="square" rtlCol="0">
            <a:spAutoFit/>
          </a:bodyPr>
          <a:lstStyle/>
          <a:p>
            <a:pPr algn="ctr"/>
            <a:r>
              <a:rPr lang="en-US" sz="4600" b="1" u="sng" dirty="0" smtClean="0">
                <a:solidFill>
                  <a:srgbClr val="FFC000"/>
                </a:solidFill>
                <a:latin typeface="Times New Roman" panose="02020603050405020304" pitchFamily="18" charset="0"/>
                <a:cs typeface="Times New Roman" panose="02020603050405020304" pitchFamily="18" charset="0"/>
              </a:rPr>
              <a:t>INTRODUCTION</a:t>
            </a:r>
            <a:endParaRPr lang="en-US" sz="4600" b="1" u="sng" dirty="0">
              <a:solidFill>
                <a:srgbClr val="FFC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97873" y="1447800"/>
            <a:ext cx="5638800" cy="800219"/>
          </a:xfrm>
          <a:prstGeom prst="rect">
            <a:avLst/>
          </a:prstGeom>
          <a:noFill/>
        </p:spPr>
        <p:txBody>
          <a:bodyPr wrap="square" rtlCol="0">
            <a:spAutoFit/>
          </a:bodyPr>
          <a:lstStyle/>
          <a:p>
            <a:pPr marL="457200" indent="-457200">
              <a:buClr>
                <a:schemeClr val="accent6">
                  <a:lumMod val="75000"/>
                </a:schemeClr>
              </a:buClr>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What is the Actual  problem?</a:t>
            </a:r>
          </a:p>
          <a:p>
            <a:pPr marL="285750" indent="-285750">
              <a:buClr>
                <a:schemeClr val="accent6">
                  <a:lumMod val="75000"/>
                </a:schemeClr>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295400" y="3124200"/>
            <a:ext cx="184731" cy="369332"/>
          </a:xfrm>
          <a:prstGeom prst="rect">
            <a:avLst/>
          </a:prstGeom>
          <a:noFill/>
        </p:spPr>
        <p:txBody>
          <a:bodyPr wrap="none" rtlCol="0">
            <a:spAutoFit/>
          </a:bodyPr>
          <a:lstStyle/>
          <a:p>
            <a:endParaRPr lang="en-US" dirty="0"/>
          </a:p>
        </p:txBody>
      </p:sp>
      <p:sp>
        <p:nvSpPr>
          <p:cNvPr id="10" name="TextBox 9"/>
          <p:cNvSpPr txBox="1"/>
          <p:nvPr/>
        </p:nvSpPr>
        <p:spPr>
          <a:xfrm>
            <a:off x="1143000" y="2056686"/>
            <a:ext cx="7636165" cy="4801314"/>
          </a:xfrm>
          <a:prstGeom prst="rect">
            <a:avLst/>
          </a:prstGeom>
          <a:noFill/>
        </p:spPr>
        <p:txBody>
          <a:bodyPr wrap="square" rtlCol="0">
            <a:spAutoFit/>
          </a:bodyPr>
          <a:lstStyle/>
          <a:p>
            <a:pPr marL="457200" indent="-457200" algn="just">
              <a:buClr>
                <a:schemeClr val="accent6">
                  <a:lumMod val="75000"/>
                </a:schemeClr>
              </a:buClr>
              <a:buFont typeface="Wingdings" panose="05000000000000000000" pitchFamily="2" charset="2"/>
              <a:buChar char="Ø"/>
            </a:pPr>
            <a:r>
              <a:rPr lang="en-IN" sz="2600" dirty="0" smtClean="0">
                <a:solidFill>
                  <a:schemeClr val="bg1"/>
                </a:solidFill>
                <a:latin typeface="Times New Roman" panose="02020603050405020304" pitchFamily="18" charset="0"/>
                <a:cs typeface="Times New Roman" panose="02020603050405020304" pitchFamily="18" charset="0"/>
              </a:rPr>
              <a:t>Carrying all the documents and certificates daily is challenging. so </a:t>
            </a:r>
            <a:r>
              <a:rPr lang="en-IN" sz="2600" dirty="0" smtClean="0">
                <a:solidFill>
                  <a:schemeClr val="bg1"/>
                </a:solidFill>
                <a:effectLst/>
                <a:latin typeface="Times New Roman" panose="02020603050405020304" pitchFamily="18" charset="0"/>
                <a:cs typeface="Times New Roman" panose="02020603050405020304" pitchFamily="18" charset="0"/>
              </a:rPr>
              <a:t>we tend to keep the documents inside the vehicle. Sometimes people lose or forget them to carry. Suppose the vehicle is stolen, we lose our documents too </a:t>
            </a:r>
            <a:r>
              <a:rPr lang="en-IN" sz="2600" dirty="0" smtClean="0">
                <a:solidFill>
                  <a:schemeClr val="bg1"/>
                </a:solidFill>
                <a:latin typeface="Times New Roman" panose="02020603050405020304" pitchFamily="18" charset="0"/>
                <a:cs typeface="Times New Roman" panose="02020603050405020304" pitchFamily="18" charset="0"/>
              </a:rPr>
              <a:t>a Driving a vehicle is a very careful task. It requires a level of expertise and license along with the documents. As a vehicle owner, you are responsible for keeping your vehicle in roadworthy condition as well as presenting it for roadworthiness testing. It requires documents certificate for proof.</a:t>
            </a:r>
          </a:p>
          <a:p>
            <a:pPr marL="342900" lvl="0" indent="-342900" algn="just">
              <a:buClr>
                <a:schemeClr val="accent6">
                  <a:lumMod val="75000"/>
                </a:schemeClr>
              </a:buClr>
              <a:buFont typeface="Wingdings" panose="05000000000000000000" pitchFamily="2" charset="2"/>
              <a:buChar char="Ø"/>
            </a:pPr>
            <a:endParaRPr lang="en-IN" sz="200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502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685800"/>
            <a:ext cx="8229600" cy="3613297"/>
          </a:xfrm>
          <a:prstGeom prst="rect">
            <a:avLst/>
          </a:prstGeom>
          <a:noFill/>
        </p:spPr>
        <p:txBody>
          <a:bodyPr wrap="square" rtlCol="0">
            <a:spAutoFit/>
          </a:bodyPr>
          <a:lstStyle/>
          <a:p>
            <a:pPr marL="342900" indent="-342900" algn="just">
              <a:lnSpc>
                <a:spcPct val="110000"/>
              </a:lnSpc>
              <a:buFont typeface="Wingdings" panose="05000000000000000000" pitchFamily="2" charset="2"/>
              <a:buChar char="Ø"/>
            </a:pPr>
            <a:endParaRPr lang="en-US" sz="2600" dirty="0" smtClean="0">
              <a:solidFill>
                <a:schemeClr val="bg1"/>
              </a:solidFill>
              <a:latin typeface="Times New Roman" panose="02020603050405020304" pitchFamily="18" charset="0"/>
              <a:cs typeface="Times New Roman" panose="02020603050405020304" pitchFamily="18" charset="0"/>
            </a:endParaRPr>
          </a:p>
          <a:p>
            <a:pPr algn="just">
              <a:lnSpc>
                <a:spcPct val="11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10000"/>
              </a:lnSpc>
            </a:pPr>
            <a:endParaRPr lang="en-US" sz="26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10000"/>
              </a:lnSpc>
              <a:buClr>
                <a:schemeClr val="accent6">
                  <a:lumMod val="75000"/>
                </a:schemeClr>
              </a:buClr>
              <a:buFont typeface="Wingdings" panose="05000000000000000000" pitchFamily="2" charset="2"/>
              <a:buChar char="Ø"/>
            </a:pPr>
            <a:r>
              <a:rPr lang="en-US" sz="2600" dirty="0" smtClean="0">
                <a:solidFill>
                  <a:schemeClr val="bg1"/>
                </a:solidFill>
                <a:latin typeface="Times New Roman" panose="02020603050405020304" pitchFamily="18" charset="0"/>
                <a:cs typeface="Times New Roman" panose="02020603050405020304" pitchFamily="18" charset="0"/>
              </a:rPr>
              <a:t>To develop an android application for the necessary documents requires. By the help of this application we won’t need to worry about carrying and thus losing our documents. We could also save our time and money to obtain a new document.</a:t>
            </a:r>
            <a:endParaRPr lang="en-US" sz="2600" dirty="0" smtClean="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749686"/>
            <a:ext cx="9144000" cy="830997"/>
          </a:xfrm>
          <a:prstGeom prst="rect">
            <a:avLst/>
          </a:prstGeom>
          <a:noFill/>
        </p:spPr>
        <p:txBody>
          <a:bodyPr wrap="square" rtlCol="0">
            <a:spAutoFit/>
          </a:bodyPr>
          <a:lstStyle/>
          <a:p>
            <a:pPr algn="ctr"/>
            <a:r>
              <a:rPr lang="en-US" sz="4600" b="1" u="sng" dirty="0" smtClean="0">
                <a:solidFill>
                  <a:srgbClr val="FFC000"/>
                </a:solidFill>
                <a:latin typeface="Times New Roman" panose="02020603050405020304" pitchFamily="18" charset="0"/>
                <a:cs typeface="Times New Roman" panose="02020603050405020304" pitchFamily="18" charset="0"/>
              </a:rPr>
              <a:t>SOLUTION</a:t>
            </a:r>
            <a:endParaRPr lang="en-US" sz="4600" b="1" u="sng"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118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685800"/>
            <a:ext cx="6858000" cy="707886"/>
          </a:xfrm>
          <a:prstGeom prst="rect">
            <a:avLst/>
          </a:prstGeom>
          <a:noFill/>
        </p:spPr>
        <p:txBody>
          <a:bodyPr wrap="square" rtlCol="0">
            <a:spAutoFit/>
          </a:bodyPr>
          <a:lstStyle/>
          <a:p>
            <a:pPr algn="ctr"/>
            <a:r>
              <a:rPr lang="en-US" sz="4000" b="1" dirty="0" smtClean="0">
                <a:solidFill>
                  <a:srgbClr val="FFC000"/>
                </a:solidFill>
                <a:latin typeface="Times New Roman" panose="02020603050405020304" pitchFamily="18" charset="0"/>
                <a:cs typeface="Times New Roman" panose="02020603050405020304" pitchFamily="18" charset="0"/>
              </a:rPr>
              <a:t>FEATURES</a:t>
            </a:r>
            <a:endParaRPr lang="en-US" sz="4000" b="1" dirty="0">
              <a:solidFill>
                <a:srgbClr val="FFC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62000" y="1447800"/>
            <a:ext cx="7620000" cy="4893647"/>
          </a:xfrm>
          <a:prstGeom prst="rect">
            <a:avLst/>
          </a:prstGeom>
          <a:noFill/>
        </p:spPr>
        <p:txBody>
          <a:bodyPr wrap="square" rtlCol="0">
            <a:spAutoFit/>
          </a:bodyPr>
          <a:lstStyle/>
          <a:p>
            <a:pPr marL="457200" indent="-457200" algn="just">
              <a:buClr>
                <a:schemeClr val="accent6">
                  <a:lumMod val="75000"/>
                </a:schemeClr>
              </a:buClr>
              <a:buFont typeface="Wingdings" panose="05000000000000000000" pitchFamily="2" charset="2"/>
              <a:buChar char="Ø"/>
            </a:pPr>
            <a:r>
              <a:rPr lang="en-US" sz="2600" dirty="0" smtClean="0">
                <a:solidFill>
                  <a:schemeClr val="bg1"/>
                </a:solidFill>
                <a:latin typeface="Times New Roman" panose="02020603050405020304" pitchFamily="18" charset="0"/>
                <a:cs typeface="Times New Roman" panose="02020603050405020304" pitchFamily="18" charset="0"/>
              </a:rPr>
              <a:t>This digital wallet for all transport related  documents  will be  available On Android plateform.</a:t>
            </a:r>
          </a:p>
          <a:p>
            <a:pPr marL="457200" indent="-457200" algn="just">
              <a:buClr>
                <a:schemeClr val="accent6">
                  <a:lumMod val="75000"/>
                </a:schemeClr>
              </a:buClr>
              <a:buFont typeface="Wingdings" panose="05000000000000000000" pitchFamily="2" charset="2"/>
              <a:buChar char="Ø"/>
            </a:pPr>
            <a:r>
              <a:rPr lang="en-US" sz="2600" dirty="0" smtClean="0">
                <a:solidFill>
                  <a:schemeClr val="bg1"/>
                </a:solidFill>
                <a:latin typeface="Times New Roman" panose="02020603050405020304" pitchFamily="18" charset="0"/>
                <a:cs typeface="Times New Roman" panose="02020603050405020304" pitchFamily="18" charset="0"/>
              </a:rPr>
              <a:t>This would also offers option to add multiple Beneficiary. Therefore all the  Person who are registered as Beneficiary can also use someone’s</a:t>
            </a:r>
          </a:p>
          <a:p>
            <a:pPr marL="457200" indent="-457200" algn="just">
              <a:buClr>
                <a:schemeClr val="accent6">
                  <a:lumMod val="75000"/>
                </a:schemeClr>
              </a:buClr>
              <a:buFont typeface="Wingdings" panose="05000000000000000000" pitchFamily="2" charset="2"/>
              <a:buChar char="Ø"/>
            </a:pPr>
            <a:r>
              <a:rPr lang="en-US" sz="2600" dirty="0" smtClean="0">
                <a:solidFill>
                  <a:schemeClr val="bg1"/>
                </a:solidFill>
                <a:latin typeface="Times New Roman" panose="02020603050405020304" pitchFamily="18" charset="0"/>
                <a:cs typeface="Times New Roman" panose="02020603050405020304" pitchFamily="18" charset="0"/>
              </a:rPr>
              <a:t>Vehichle ,which is legally verified by RTA under Drivezy Wallet.</a:t>
            </a:r>
          </a:p>
          <a:p>
            <a:pPr marL="457200" indent="-457200" algn="just">
              <a:buClr>
                <a:schemeClr val="accent6">
                  <a:lumMod val="75000"/>
                </a:schemeClr>
              </a:buClr>
              <a:buFont typeface="Wingdings" panose="05000000000000000000" pitchFamily="2" charset="2"/>
              <a:buChar char="Ø"/>
            </a:pPr>
            <a:r>
              <a:rPr lang="en-US" sz="2600" dirty="0" smtClean="0">
                <a:solidFill>
                  <a:schemeClr val="bg1"/>
                </a:solidFill>
                <a:latin typeface="Times New Roman" panose="02020603050405020304" pitchFamily="18" charset="0"/>
                <a:cs typeface="Times New Roman" panose="02020603050405020304" pitchFamily="18" charset="0"/>
              </a:rPr>
              <a:t>Motorist can show Drivezy application on their smartphones to police or </a:t>
            </a:r>
          </a:p>
          <a:p>
            <a:pPr marL="457200" indent="-457200" algn="just">
              <a:buClr>
                <a:schemeClr val="accent6">
                  <a:lumMod val="75000"/>
                </a:schemeClr>
              </a:buClr>
              <a:buFont typeface="Wingdings" panose="05000000000000000000" pitchFamily="2" charset="2"/>
              <a:buChar char="Ø"/>
            </a:pPr>
            <a:r>
              <a:rPr lang="en-US" sz="2600" dirty="0" smtClean="0">
                <a:solidFill>
                  <a:schemeClr val="bg1"/>
                </a:solidFill>
                <a:latin typeface="Times New Roman" panose="02020603050405020304" pitchFamily="18" charset="0"/>
                <a:cs typeface="Times New Roman" panose="02020603050405020304" pitchFamily="18" charset="0"/>
              </a:rPr>
              <a:t>Road Transport Authority(RTA) authorities during checking.</a:t>
            </a:r>
          </a:p>
          <a:p>
            <a:pPr marL="457200" indent="-457200" algn="just">
              <a:buClr>
                <a:schemeClr val="accent6">
                  <a:lumMod val="75000"/>
                </a:schemeClr>
              </a:buClr>
              <a:buFont typeface="Wingdings" panose="05000000000000000000" pitchFamily="2" charset="2"/>
              <a:buChar char="Ø"/>
            </a:pPr>
            <a:endParaRPr lang="en-US" sz="2600" dirty="0" smtClean="0">
              <a:solidFill>
                <a:schemeClr val="bg1"/>
              </a:solidFill>
            </a:endParaRPr>
          </a:p>
        </p:txBody>
      </p:sp>
    </p:spTree>
    <p:extLst>
      <p:ext uri="{BB962C8B-B14F-4D97-AF65-F5344CB8AC3E}">
        <p14:creationId xmlns:p14="http://schemas.microsoft.com/office/powerpoint/2010/main" val="1870753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5421"/>
            <a:ext cx="3276600" cy="502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3"/>
          <p:cNvSpPr txBox="1"/>
          <p:nvPr/>
        </p:nvSpPr>
        <p:spPr>
          <a:xfrm>
            <a:off x="838200" y="413847"/>
            <a:ext cx="7212330" cy="768350"/>
          </a:xfrm>
          <a:prstGeom prst="rect">
            <a:avLst/>
          </a:prstGeom>
          <a:noFill/>
        </p:spPr>
        <p:txBody>
          <a:bodyPr wrap="square" rtlCol="0" anchor="t">
            <a:spAutoFit/>
          </a:bodyPr>
          <a:lstStyle/>
          <a:p>
            <a:pPr algn="ctr"/>
            <a:r>
              <a:rPr lang="en-US" sz="4400" b="1" dirty="0" smtClean="0">
                <a:solidFill>
                  <a:srgbClr val="FFC000"/>
                </a:solidFill>
                <a:latin typeface="Times New Roman" panose="02020603050405020304" pitchFamily="18" charset="0"/>
                <a:cs typeface="Times New Roman" panose="02020603050405020304" pitchFamily="18" charset="0"/>
                <a:sym typeface="+mn-ea"/>
              </a:rPr>
              <a:t>SNAPSHOT</a:t>
            </a:r>
          </a:p>
        </p:txBody>
      </p:sp>
      <p:sp>
        <p:nvSpPr>
          <p:cNvPr id="5" name="Text Box 4"/>
          <p:cNvSpPr txBox="1"/>
          <p:nvPr/>
        </p:nvSpPr>
        <p:spPr>
          <a:xfrm>
            <a:off x="4351973" y="1455420"/>
            <a:ext cx="3982879" cy="2893100"/>
          </a:xfrm>
          <a:prstGeom prst="rect">
            <a:avLst/>
          </a:prstGeom>
          <a:noFill/>
        </p:spPr>
        <p:txBody>
          <a:bodyPr wrap="square" rtlCol="0" anchor="t">
            <a:spAutoFit/>
          </a:bodyPr>
          <a:lstStyle/>
          <a:p>
            <a:pPr marL="457200" indent="-457200" algn="just">
              <a:buClr>
                <a:srgbClr val="843C0B"/>
              </a:buClr>
              <a:buFont typeface="Wingdings" panose="05000000000000000000" charset="0"/>
              <a:buChar char="Ø"/>
            </a:pPr>
            <a:r>
              <a:rPr lang="en-US" sz="2600" dirty="0" smtClean="0">
                <a:solidFill>
                  <a:schemeClr val="bg1"/>
                </a:solidFill>
                <a:latin typeface="Times New Roman" panose="02020603050405020304" pitchFamily="18" charset="0"/>
                <a:cs typeface="Times New Roman" panose="02020603050405020304" pitchFamily="18" charset="0"/>
                <a:sym typeface="+mn-ea"/>
              </a:rPr>
              <a:t>The blue marked item represent the Drivezy application ,on clicking it would open the application Which result the creation of main activity.</a:t>
            </a:r>
            <a:endParaRPr lang="en-US" sz="2600" dirty="0">
              <a:solidFill>
                <a:schemeClr val="bg1"/>
              </a:solidFill>
            </a:endParaRPr>
          </a:p>
        </p:txBody>
      </p:sp>
    </p:spTree>
    <p:extLst>
      <p:ext uri="{BB962C8B-B14F-4D97-AF65-F5344CB8AC3E}">
        <p14:creationId xmlns:p14="http://schemas.microsoft.com/office/powerpoint/2010/main" val="3552418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20604" y="499745"/>
            <a:ext cx="7212330" cy="768350"/>
          </a:xfrm>
          <a:prstGeom prst="rect">
            <a:avLst/>
          </a:prstGeom>
          <a:noFill/>
        </p:spPr>
        <p:txBody>
          <a:bodyPr wrap="square" rtlCol="0" anchor="t">
            <a:spAutoFit/>
          </a:bodyPr>
          <a:lstStyle/>
          <a:p>
            <a:pPr algn="ctr"/>
            <a:r>
              <a:rPr lang="en-US" sz="4400" b="1" dirty="0" smtClean="0">
                <a:solidFill>
                  <a:srgbClr val="FFC000"/>
                </a:solidFill>
                <a:latin typeface="Times New Roman" panose="02020603050405020304" pitchFamily="18" charset="0"/>
                <a:cs typeface="Times New Roman" panose="02020603050405020304" pitchFamily="18" charset="0"/>
                <a:sym typeface="+mn-ea"/>
              </a:rPr>
              <a:t>SNAPSHOT(CONTINUED)</a:t>
            </a:r>
          </a:p>
        </p:txBody>
      </p:sp>
      <p:pic>
        <p:nvPicPr>
          <p:cNvPr id="6" name="Content Placeholder 5"/>
          <p:cNvPicPr>
            <a:picLocks noGrp="1" noChangeAspect="1"/>
          </p:cNvPicPr>
          <p:nvPr>
            <p:ph/>
          </p:nvPr>
        </p:nvPicPr>
        <p:blipFill>
          <a:blip r:embed="rId2"/>
          <a:stretch>
            <a:fillRect/>
          </a:stretch>
        </p:blipFill>
        <p:spPr>
          <a:xfrm>
            <a:off x="838200" y="1376680"/>
            <a:ext cx="3429000" cy="5374640"/>
          </a:xfrm>
          <a:prstGeom prst="rect">
            <a:avLst/>
          </a:prstGeom>
        </p:spPr>
      </p:pic>
      <p:sp>
        <p:nvSpPr>
          <p:cNvPr id="8" name="Text Box 7"/>
          <p:cNvSpPr txBox="1"/>
          <p:nvPr/>
        </p:nvSpPr>
        <p:spPr>
          <a:xfrm>
            <a:off x="4351973" y="1455420"/>
            <a:ext cx="3982879" cy="3293209"/>
          </a:xfrm>
          <a:prstGeom prst="rect">
            <a:avLst/>
          </a:prstGeom>
          <a:noFill/>
        </p:spPr>
        <p:txBody>
          <a:bodyPr wrap="square" rtlCol="0" anchor="t">
            <a:spAutoFit/>
          </a:bodyPr>
          <a:lstStyle/>
          <a:p>
            <a:pPr marL="457200" indent="-457200" algn="just">
              <a:buClr>
                <a:srgbClr val="843C0B"/>
              </a:buClr>
              <a:buFont typeface="Wingdings" panose="05000000000000000000" charset="0"/>
              <a:buChar char="Ø"/>
            </a:pPr>
            <a:r>
              <a:rPr lang="en-US" sz="2600" dirty="0" smtClean="0">
                <a:solidFill>
                  <a:schemeClr val="bg1"/>
                </a:solidFill>
                <a:latin typeface="Times New Roman" panose="02020603050405020304" pitchFamily="18" charset="0"/>
                <a:cs typeface="Times New Roman" panose="02020603050405020304" pitchFamily="18" charset="0"/>
                <a:sym typeface="+mn-ea"/>
              </a:rPr>
              <a:t>This is the first screen or activity of the project output in which we have three options -</a:t>
            </a:r>
          </a:p>
          <a:p>
            <a:pPr marL="914400" lvl="1" indent="-457200" algn="just">
              <a:buClr>
                <a:srgbClr val="843C0B"/>
              </a:buClr>
              <a:buFont typeface="Wingdings" panose="05000000000000000000" charset="0"/>
              <a:buChar char="ü"/>
            </a:pPr>
            <a:r>
              <a:rPr lang="en-US" sz="2600" dirty="0" smtClean="0">
                <a:solidFill>
                  <a:schemeClr val="bg1"/>
                </a:solidFill>
                <a:latin typeface="Times New Roman" panose="02020603050405020304" pitchFamily="18" charset="0"/>
                <a:cs typeface="Times New Roman" panose="02020603050405020304" pitchFamily="18" charset="0"/>
                <a:sym typeface="+mn-ea"/>
              </a:rPr>
              <a:t>RTO</a:t>
            </a:r>
          </a:p>
          <a:p>
            <a:pPr marL="914400" lvl="1" indent="-457200" algn="just">
              <a:buClr>
                <a:srgbClr val="843C0B"/>
              </a:buClr>
              <a:buFont typeface="Wingdings" panose="05000000000000000000" charset="0"/>
              <a:buChar char="ü"/>
            </a:pPr>
            <a:r>
              <a:rPr lang="en-US" sz="2600" dirty="0" smtClean="0">
                <a:solidFill>
                  <a:schemeClr val="bg1"/>
                </a:solidFill>
                <a:latin typeface="Times New Roman" panose="02020603050405020304" pitchFamily="18" charset="0"/>
                <a:cs typeface="Times New Roman" panose="02020603050405020304" pitchFamily="18" charset="0"/>
                <a:sym typeface="+mn-ea"/>
              </a:rPr>
              <a:t>OWNER</a:t>
            </a:r>
          </a:p>
          <a:p>
            <a:pPr marL="914400" lvl="1" indent="-457200" algn="just">
              <a:buClr>
                <a:srgbClr val="843C0B"/>
              </a:buClr>
              <a:buFont typeface="Wingdings" panose="05000000000000000000" charset="0"/>
              <a:buChar char="ü"/>
            </a:pPr>
            <a:r>
              <a:rPr lang="en-US" sz="2600" dirty="0" smtClean="0">
                <a:solidFill>
                  <a:schemeClr val="bg1"/>
                </a:solidFill>
                <a:latin typeface="Times New Roman" panose="02020603050405020304" pitchFamily="18" charset="0"/>
                <a:cs typeface="Times New Roman" panose="02020603050405020304" pitchFamily="18" charset="0"/>
                <a:sym typeface="+mn-ea"/>
              </a:rPr>
              <a:t>BENEFICIARY</a:t>
            </a:r>
          </a:p>
          <a:p>
            <a:pPr marL="457200" indent="-457200" algn="just">
              <a:buClr>
                <a:srgbClr val="843C0B"/>
              </a:buClr>
              <a:buFont typeface="Wingdings" panose="05000000000000000000" charset="0"/>
              <a:buChar char="ü"/>
            </a:pPr>
            <a:endParaRPr lang="en-US" sz="2600" dirty="0"/>
          </a:p>
        </p:txBody>
      </p:sp>
    </p:spTree>
    <p:extLst>
      <p:ext uri="{BB962C8B-B14F-4D97-AF65-F5344CB8AC3E}">
        <p14:creationId xmlns:p14="http://schemas.microsoft.com/office/powerpoint/2010/main" val="1830122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20604" y="499745"/>
            <a:ext cx="7212330" cy="768350"/>
          </a:xfrm>
          <a:prstGeom prst="rect">
            <a:avLst/>
          </a:prstGeom>
          <a:noFill/>
        </p:spPr>
        <p:txBody>
          <a:bodyPr wrap="square" rtlCol="0" anchor="t">
            <a:spAutoFit/>
          </a:bodyPr>
          <a:lstStyle/>
          <a:p>
            <a:pPr algn="ctr"/>
            <a:r>
              <a:rPr lang="en-US" sz="4400" b="1" dirty="0" smtClean="0">
                <a:solidFill>
                  <a:srgbClr val="FFC000"/>
                </a:solidFill>
                <a:latin typeface="Times New Roman" panose="02020603050405020304" pitchFamily="18" charset="0"/>
                <a:cs typeface="Times New Roman" panose="02020603050405020304" pitchFamily="18" charset="0"/>
                <a:sym typeface="+mn-ea"/>
              </a:rPr>
              <a:t>SNAPSHOT(CONTINUED)</a:t>
            </a:r>
          </a:p>
        </p:txBody>
      </p:sp>
      <p:pic>
        <p:nvPicPr>
          <p:cNvPr id="1035" name="Picture 11"/>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992895" y="1268095"/>
            <a:ext cx="3322796" cy="5374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571048" y="1479550"/>
            <a:ext cx="3914775" cy="2092881"/>
          </a:xfrm>
          <a:prstGeom prst="rect">
            <a:avLst/>
          </a:prstGeom>
          <a:noFill/>
        </p:spPr>
        <p:txBody>
          <a:bodyPr wrap="square" rtlCol="0">
            <a:spAutoFit/>
          </a:bodyPr>
          <a:lstStyle/>
          <a:p>
            <a:pPr marL="457200" indent="-457200" algn="just">
              <a:buClr>
                <a:srgbClr val="C55A11"/>
              </a:buClr>
              <a:buFont typeface="Wingdings" panose="05000000000000000000" charset="0"/>
              <a:buChar char="Ø"/>
            </a:pPr>
            <a:r>
              <a:rPr lang="en-US" sz="2600" dirty="0" smtClean="0">
                <a:solidFill>
                  <a:schemeClr val="bg1"/>
                </a:solidFill>
                <a:latin typeface="Times New Roman" panose="02020603050405020304" pitchFamily="18" charset="0"/>
                <a:cs typeface="Times New Roman" panose="02020603050405020304" pitchFamily="18" charset="0"/>
              </a:rPr>
              <a:t>After app main activity launched if user click on RTO Button of device,the RTO login screen will be appeared.</a:t>
            </a:r>
            <a:endParaRPr lang="en-US"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0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20604" y="499745"/>
            <a:ext cx="7212330" cy="768350"/>
          </a:xfrm>
          <a:prstGeom prst="rect">
            <a:avLst/>
          </a:prstGeom>
          <a:noFill/>
        </p:spPr>
        <p:txBody>
          <a:bodyPr wrap="square" rtlCol="0" anchor="t">
            <a:spAutoFit/>
          </a:bodyPr>
          <a:lstStyle/>
          <a:p>
            <a:pPr algn="ctr"/>
            <a:r>
              <a:rPr lang="en-US" sz="4400" b="1" dirty="0" smtClean="0">
                <a:solidFill>
                  <a:srgbClr val="FFC000"/>
                </a:solidFill>
                <a:latin typeface="Times New Roman" panose="02020603050405020304" pitchFamily="18" charset="0"/>
                <a:cs typeface="Times New Roman" panose="02020603050405020304" pitchFamily="18" charset="0"/>
                <a:sym typeface="+mn-ea"/>
              </a:rPr>
              <a:t>SNAPSHOT(CONTINUED)</a:t>
            </a:r>
          </a:p>
        </p:txBody>
      </p:sp>
      <p:pic>
        <p:nvPicPr>
          <p:cNvPr id="2" name="Content Placeholder 1"/>
          <p:cNvPicPr>
            <a:picLocks noGrp="1" noChangeAspect="1"/>
          </p:cNvPicPr>
          <p:nvPr>
            <p:ph/>
          </p:nvPr>
        </p:nvPicPr>
        <p:blipFill>
          <a:blip r:embed="rId2"/>
          <a:srcRect b="5725"/>
          <a:stretch>
            <a:fillRect/>
          </a:stretch>
        </p:blipFill>
        <p:spPr>
          <a:xfrm>
            <a:off x="1020605" y="1268096"/>
            <a:ext cx="3322796" cy="5479415"/>
          </a:xfrm>
          <a:prstGeom prst="rect">
            <a:avLst/>
          </a:prstGeom>
        </p:spPr>
      </p:pic>
      <p:sp>
        <p:nvSpPr>
          <p:cNvPr id="11" name="TextBox 10"/>
          <p:cNvSpPr txBox="1"/>
          <p:nvPr/>
        </p:nvSpPr>
        <p:spPr>
          <a:xfrm>
            <a:off x="4571048" y="1479550"/>
            <a:ext cx="3914775" cy="2092881"/>
          </a:xfrm>
          <a:prstGeom prst="rect">
            <a:avLst/>
          </a:prstGeom>
          <a:noFill/>
        </p:spPr>
        <p:txBody>
          <a:bodyPr wrap="square" rtlCol="0">
            <a:spAutoFit/>
          </a:bodyPr>
          <a:lstStyle/>
          <a:p>
            <a:pPr marL="457200" indent="-457200" algn="just">
              <a:buClr>
                <a:srgbClr val="C55A11"/>
              </a:buClr>
              <a:buFont typeface="Wingdings" panose="05000000000000000000" charset="0"/>
              <a:buChar char="Ø"/>
            </a:pPr>
            <a:r>
              <a:rPr lang="en-US" sz="2600" dirty="0" smtClean="0">
                <a:solidFill>
                  <a:schemeClr val="bg1"/>
                </a:solidFill>
                <a:latin typeface="Times New Roman" panose="02020603050405020304" pitchFamily="18" charset="0"/>
                <a:cs typeface="Times New Roman" panose="02020603050405020304" pitchFamily="18" charset="0"/>
              </a:rPr>
              <a:t>After successfully login you may have two options -</a:t>
            </a:r>
          </a:p>
          <a:p>
            <a:pPr marL="914400" lvl="1" indent="-457200" algn="just">
              <a:buClr>
                <a:srgbClr val="C55A11"/>
              </a:buClr>
              <a:buFont typeface="Wingdings" panose="05000000000000000000" charset="0"/>
              <a:buChar char="ü"/>
            </a:pPr>
            <a:r>
              <a:rPr lang="en-US" sz="2600" dirty="0">
                <a:solidFill>
                  <a:schemeClr val="bg1"/>
                </a:solidFill>
                <a:latin typeface="Times New Roman" panose="02020603050405020304" pitchFamily="18" charset="0"/>
                <a:cs typeface="Times New Roman" panose="02020603050405020304" pitchFamily="18" charset="0"/>
              </a:rPr>
              <a:t>Search</a:t>
            </a:r>
          </a:p>
          <a:p>
            <a:pPr marL="914400" lvl="1" indent="-457200" algn="just">
              <a:buClr>
                <a:srgbClr val="C55A11"/>
              </a:buClr>
              <a:buFont typeface="Wingdings" panose="05000000000000000000" charset="0"/>
              <a:buChar char="ü"/>
            </a:pPr>
            <a:r>
              <a:rPr lang="en-US" sz="2600" dirty="0">
                <a:solidFill>
                  <a:schemeClr val="bg1"/>
                </a:solidFill>
                <a:latin typeface="Times New Roman" panose="02020603050405020304" pitchFamily="18" charset="0"/>
                <a:cs typeface="Times New Roman" panose="02020603050405020304" pitchFamily="18" charset="0"/>
              </a:rPr>
              <a:t>Upload</a:t>
            </a:r>
          </a:p>
        </p:txBody>
      </p:sp>
    </p:spTree>
    <p:extLst>
      <p:ext uri="{BB962C8B-B14F-4D97-AF65-F5344CB8AC3E}">
        <p14:creationId xmlns:p14="http://schemas.microsoft.com/office/powerpoint/2010/main" val="421293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natur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1" id="{019034ED-471B-46F7-AEBD-3D29B27B4EA4}" vid="{4C8AE5AD-2ED5-4A77-B7FF-93FD3E72CD40}"/>
    </a:ext>
  </a:extLst>
</a:theme>
</file>

<file path=docProps/app.xml><?xml version="1.0" encoding="utf-8"?>
<Properties xmlns="http://schemas.openxmlformats.org/officeDocument/2006/extended-properties" xmlns:vt="http://schemas.openxmlformats.org/officeDocument/2006/docPropsVTypes">
  <Template>dark-nature</Template>
  <TotalTime>134</TotalTime>
  <Words>504</Words>
  <Application>Microsoft Office PowerPoint</Application>
  <PresentationFormat>On-screen Show (4:3)</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dark-nature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Shivangi Tripathi</dc:creator>
  <cp:lastModifiedBy>Shivangi Tripathi</cp:lastModifiedBy>
  <cp:revision>12</cp:revision>
  <dcterms:created xsi:type="dcterms:W3CDTF">2019-04-11T13:51:43Z</dcterms:created>
  <dcterms:modified xsi:type="dcterms:W3CDTF">2019-04-11T16:06:41Z</dcterms:modified>
</cp:coreProperties>
</file>