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heme/themeOverride4.xml" ContentType="application/vnd.openxmlformats-officedocument.themeOverr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6"/>
  </p:notesMasterIdLst>
  <p:sldIdLst>
    <p:sldId id="256" r:id="rId2"/>
    <p:sldId id="290" r:id="rId3"/>
    <p:sldId id="294" r:id="rId4"/>
    <p:sldId id="258" r:id="rId5"/>
    <p:sldId id="291" r:id="rId6"/>
    <p:sldId id="259" r:id="rId7"/>
    <p:sldId id="260" r:id="rId8"/>
    <p:sldId id="269" r:id="rId9"/>
    <p:sldId id="275" r:id="rId10"/>
    <p:sldId id="286" r:id="rId11"/>
    <p:sldId id="292" r:id="rId12"/>
    <p:sldId id="293" r:id="rId13"/>
    <p:sldId id="320" r:id="rId14"/>
    <p:sldId id="295" r:id="rId15"/>
    <p:sldId id="296" r:id="rId16"/>
    <p:sldId id="297" r:id="rId17"/>
    <p:sldId id="298" r:id="rId18"/>
    <p:sldId id="299" r:id="rId19"/>
    <p:sldId id="300" r:id="rId20"/>
    <p:sldId id="301" r:id="rId21"/>
    <p:sldId id="302" r:id="rId22"/>
    <p:sldId id="303" r:id="rId23"/>
    <p:sldId id="448" r:id="rId24"/>
    <p:sldId id="304" r:id="rId25"/>
    <p:sldId id="305" r:id="rId26"/>
    <p:sldId id="306" r:id="rId27"/>
    <p:sldId id="307" r:id="rId28"/>
    <p:sldId id="318" r:id="rId29"/>
    <p:sldId id="308" r:id="rId30"/>
    <p:sldId id="309" r:id="rId31"/>
    <p:sldId id="310" r:id="rId32"/>
    <p:sldId id="319" r:id="rId33"/>
    <p:sldId id="311" r:id="rId34"/>
    <p:sldId id="312" r:id="rId35"/>
    <p:sldId id="313" r:id="rId36"/>
    <p:sldId id="314" r:id="rId37"/>
    <p:sldId id="315" r:id="rId38"/>
    <p:sldId id="316" r:id="rId39"/>
    <p:sldId id="317" r:id="rId40"/>
    <p:sldId id="321" r:id="rId41"/>
    <p:sldId id="322" r:id="rId42"/>
    <p:sldId id="323" r:id="rId43"/>
    <p:sldId id="324" r:id="rId44"/>
    <p:sldId id="325" r:id="rId45"/>
    <p:sldId id="350" r:id="rId46"/>
    <p:sldId id="326" r:id="rId47"/>
    <p:sldId id="327" r:id="rId48"/>
    <p:sldId id="328" r:id="rId49"/>
    <p:sldId id="329" r:id="rId50"/>
    <p:sldId id="330" r:id="rId51"/>
    <p:sldId id="331" r:id="rId52"/>
    <p:sldId id="332" r:id="rId53"/>
    <p:sldId id="336" r:id="rId54"/>
    <p:sldId id="337" r:id="rId55"/>
    <p:sldId id="338" r:id="rId56"/>
    <p:sldId id="333" r:id="rId57"/>
    <p:sldId id="334" r:id="rId58"/>
    <p:sldId id="335" r:id="rId59"/>
    <p:sldId id="449" r:id="rId60"/>
    <p:sldId id="450" r:id="rId61"/>
    <p:sldId id="339" r:id="rId62"/>
    <p:sldId id="340" r:id="rId63"/>
    <p:sldId id="341" r:id="rId64"/>
    <p:sldId id="342" r:id="rId65"/>
    <p:sldId id="343" r:id="rId66"/>
    <p:sldId id="344" r:id="rId67"/>
    <p:sldId id="345" r:id="rId68"/>
    <p:sldId id="451" r:id="rId69"/>
    <p:sldId id="346" r:id="rId70"/>
    <p:sldId id="347" r:id="rId71"/>
    <p:sldId id="348" r:id="rId72"/>
    <p:sldId id="349" r:id="rId73"/>
    <p:sldId id="354" r:id="rId74"/>
    <p:sldId id="352" r:id="rId75"/>
    <p:sldId id="353" r:id="rId76"/>
    <p:sldId id="355" r:id="rId77"/>
    <p:sldId id="356" r:id="rId78"/>
    <p:sldId id="357" r:id="rId79"/>
    <p:sldId id="358" r:id="rId80"/>
    <p:sldId id="359" r:id="rId81"/>
    <p:sldId id="360" r:id="rId82"/>
    <p:sldId id="362" r:id="rId83"/>
    <p:sldId id="361" r:id="rId84"/>
    <p:sldId id="363" r:id="rId85"/>
    <p:sldId id="462" r:id="rId86"/>
    <p:sldId id="463" r:id="rId87"/>
    <p:sldId id="464" r:id="rId88"/>
    <p:sldId id="465" r:id="rId89"/>
    <p:sldId id="466" r:id="rId90"/>
    <p:sldId id="467" r:id="rId91"/>
    <p:sldId id="468" r:id="rId92"/>
    <p:sldId id="469" r:id="rId93"/>
    <p:sldId id="474" r:id="rId94"/>
    <p:sldId id="475" r:id="rId95"/>
    <p:sldId id="470" r:id="rId96"/>
    <p:sldId id="499" r:id="rId97"/>
    <p:sldId id="471" r:id="rId98"/>
    <p:sldId id="472" r:id="rId99"/>
    <p:sldId id="473" r:id="rId100"/>
    <p:sldId id="500" r:id="rId101"/>
    <p:sldId id="501" r:id="rId102"/>
    <p:sldId id="477" r:id="rId103"/>
    <p:sldId id="478" r:id="rId104"/>
    <p:sldId id="479" r:id="rId105"/>
    <p:sldId id="476" r:id="rId106"/>
    <p:sldId id="480" r:id="rId107"/>
    <p:sldId id="481" r:id="rId108"/>
    <p:sldId id="502" r:id="rId109"/>
    <p:sldId id="503" r:id="rId110"/>
    <p:sldId id="483" r:id="rId111"/>
    <p:sldId id="482" r:id="rId112"/>
    <p:sldId id="484" r:id="rId113"/>
    <p:sldId id="485" r:id="rId114"/>
    <p:sldId id="486" r:id="rId115"/>
    <p:sldId id="487" r:id="rId116"/>
    <p:sldId id="488" r:id="rId117"/>
    <p:sldId id="489" r:id="rId118"/>
    <p:sldId id="490" r:id="rId119"/>
    <p:sldId id="491" r:id="rId120"/>
    <p:sldId id="492" r:id="rId121"/>
    <p:sldId id="493" r:id="rId122"/>
    <p:sldId id="494" r:id="rId123"/>
    <p:sldId id="495" r:id="rId124"/>
    <p:sldId id="496" r:id="rId125"/>
    <p:sldId id="497" r:id="rId126"/>
    <p:sldId id="498" r:id="rId127"/>
    <p:sldId id="402" r:id="rId128"/>
    <p:sldId id="403" r:id="rId129"/>
    <p:sldId id="404" r:id="rId130"/>
    <p:sldId id="405" r:id="rId131"/>
    <p:sldId id="408" r:id="rId132"/>
    <p:sldId id="409" r:id="rId133"/>
    <p:sldId id="407" r:id="rId134"/>
    <p:sldId id="406" r:id="rId135"/>
    <p:sldId id="410" r:id="rId136"/>
    <p:sldId id="411" r:id="rId137"/>
    <p:sldId id="412" r:id="rId138"/>
    <p:sldId id="414" r:id="rId139"/>
    <p:sldId id="415" r:id="rId140"/>
    <p:sldId id="413" r:id="rId141"/>
    <p:sldId id="416" r:id="rId142"/>
    <p:sldId id="424" r:id="rId143"/>
    <p:sldId id="425" r:id="rId144"/>
    <p:sldId id="417" r:id="rId145"/>
    <p:sldId id="418" r:id="rId146"/>
    <p:sldId id="419" r:id="rId147"/>
    <p:sldId id="420" r:id="rId148"/>
    <p:sldId id="421" r:id="rId149"/>
    <p:sldId id="422" r:id="rId150"/>
    <p:sldId id="423" r:id="rId151"/>
    <p:sldId id="426" r:id="rId152"/>
    <p:sldId id="427" r:id="rId153"/>
    <p:sldId id="428" r:id="rId154"/>
    <p:sldId id="429" r:id="rId155"/>
    <p:sldId id="430" r:id="rId156"/>
    <p:sldId id="431" r:id="rId157"/>
    <p:sldId id="432" r:id="rId158"/>
    <p:sldId id="433" r:id="rId159"/>
    <p:sldId id="434" r:id="rId160"/>
    <p:sldId id="435" r:id="rId161"/>
    <p:sldId id="447" r:id="rId162"/>
    <p:sldId id="436" r:id="rId163"/>
    <p:sldId id="437" r:id="rId164"/>
    <p:sldId id="438" r:id="rId165"/>
    <p:sldId id="439" r:id="rId166"/>
    <p:sldId id="440" r:id="rId167"/>
    <p:sldId id="441" r:id="rId168"/>
    <p:sldId id="442" r:id="rId169"/>
    <p:sldId id="443" r:id="rId170"/>
    <p:sldId id="444" r:id="rId171"/>
    <p:sldId id="445" r:id="rId172"/>
    <p:sldId id="505" r:id="rId173"/>
    <p:sldId id="460" r:id="rId174"/>
    <p:sldId id="506" r:id="rId175"/>
    <p:sldId id="507" r:id="rId176"/>
    <p:sldId id="508" r:id="rId177"/>
    <p:sldId id="509" r:id="rId178"/>
    <p:sldId id="510" r:id="rId179"/>
    <p:sldId id="511" r:id="rId180"/>
    <p:sldId id="512" r:id="rId181"/>
    <p:sldId id="513" r:id="rId182"/>
    <p:sldId id="514" r:id="rId183"/>
    <p:sldId id="515" r:id="rId184"/>
    <p:sldId id="516" r:id="rId185"/>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82E5E-E6C6-4C1B-AF8C-2143D17CC006}" type="datetimeFigureOut">
              <a:rPr lang="pt-BR" smtClean="0"/>
              <a:pPr/>
              <a:t>02/06/2013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988A6-A71E-422E-80B8-37F05E44567A}"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DC3988A6-A71E-422E-80B8-37F05E44567A}" type="slidenum">
              <a:rPr lang="pt-BR" smtClean="0"/>
              <a:pPr/>
              <a:t>53</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DC3988A6-A71E-422E-80B8-37F05E44567A}" type="slidenum">
              <a:rPr lang="pt-BR" smtClean="0"/>
              <a:pPr/>
              <a:t>94</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riângulo retângulo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upo 15"/>
          <p:cNvGrpSpPr>
            <a:grpSpLocks/>
          </p:cNvGrpSpPr>
          <p:nvPr/>
        </p:nvGrpSpPr>
        <p:grpSpPr bwMode="auto">
          <a:xfrm>
            <a:off x="-3175" y="4953000"/>
            <a:ext cx="9147175" cy="1911350"/>
            <a:chOff x="-3765" y="4832896"/>
            <a:chExt cx="9147765" cy="2032192"/>
          </a:xfrm>
        </p:grpSpPr>
        <p:sp>
          <p:nvSpPr>
            <p:cNvPr id="6" name="Forma livre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orma livre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orma livre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Conector reto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1" name="Espaço Reservado para Data 29"/>
          <p:cNvSpPr>
            <a:spLocks noGrp="1"/>
          </p:cNvSpPr>
          <p:nvPr>
            <p:ph type="dt" sz="half" idx="10"/>
          </p:nvPr>
        </p:nvSpPr>
        <p:spPr/>
        <p:txBody>
          <a:bodyPr/>
          <a:lstStyle>
            <a:lvl1pPr>
              <a:defRPr smtClean="0">
                <a:solidFill>
                  <a:srgbClr val="FFFFFF"/>
                </a:solidFill>
              </a:defRPr>
            </a:lvl1pPr>
            <a:extLst/>
          </a:lstStyle>
          <a:p>
            <a:pPr>
              <a:defRPr/>
            </a:pPr>
            <a:fld id="{505F9B38-F6A1-4FFA-BC10-57118CE70F1D}" type="datetimeFigureOut">
              <a:rPr lang="pt-BR"/>
              <a:pPr>
                <a:defRPr/>
              </a:pPr>
              <a:t>02/06/2013</a:t>
            </a:fld>
            <a:endParaRPr lang="pt-BR"/>
          </a:p>
        </p:txBody>
      </p:sp>
      <p:sp>
        <p:nvSpPr>
          <p:cNvPr id="12" name="Espaço Reservado para Rodapé 18"/>
          <p:cNvSpPr>
            <a:spLocks noGrp="1"/>
          </p:cNvSpPr>
          <p:nvPr>
            <p:ph type="ftr" sz="quarter" idx="11"/>
          </p:nvPr>
        </p:nvSpPr>
        <p:spPr/>
        <p:txBody>
          <a:bodyPr/>
          <a:lstStyle>
            <a:lvl1pPr>
              <a:defRPr>
                <a:solidFill>
                  <a:schemeClr val="accent1">
                    <a:tint val="20000"/>
                  </a:schemeClr>
                </a:solidFill>
              </a:defRPr>
            </a:lvl1pPr>
            <a:extLst/>
          </a:lstStyle>
          <a:p>
            <a:pPr>
              <a:defRPr/>
            </a:pPr>
            <a:endParaRPr lang="pt-BR"/>
          </a:p>
        </p:txBody>
      </p:sp>
      <p:sp>
        <p:nvSpPr>
          <p:cNvPr id="13" name="Espaço Reservado para Número de Slide 26"/>
          <p:cNvSpPr>
            <a:spLocks noGrp="1"/>
          </p:cNvSpPr>
          <p:nvPr>
            <p:ph type="sldNum" sz="quarter" idx="12"/>
          </p:nvPr>
        </p:nvSpPr>
        <p:spPr/>
        <p:txBody>
          <a:bodyPr/>
          <a:lstStyle>
            <a:lvl1pPr>
              <a:defRPr smtClean="0">
                <a:solidFill>
                  <a:srgbClr val="FFFFFF"/>
                </a:solidFill>
              </a:defRPr>
            </a:lvl1pPr>
            <a:extLst/>
          </a:lstStyle>
          <a:p>
            <a:pPr>
              <a:defRPr/>
            </a:pPr>
            <a:fld id="{45D9550E-9D48-4F7D-9986-8F7FC9F555DE}"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fld id="{B4EB0C2A-F760-4DC8-B9EB-A40F6D454D13}" type="datetimeFigureOut">
              <a:rPr lang="pt-BR"/>
              <a:pPr>
                <a:defRPr/>
              </a:pPr>
              <a:t>02/06/2013</a:t>
            </a:fld>
            <a:endParaRPr lang="pt-BR"/>
          </a:p>
        </p:txBody>
      </p:sp>
      <p:sp>
        <p:nvSpPr>
          <p:cNvPr id="5" name="Espaço Reservado para Rodapé 21"/>
          <p:cNvSpPr>
            <a:spLocks noGrp="1"/>
          </p:cNvSpPr>
          <p:nvPr>
            <p:ph type="ftr" sz="quarter" idx="11"/>
          </p:nvPr>
        </p:nvSpPr>
        <p:spPr/>
        <p:txBody>
          <a:bodyPr/>
          <a:lstStyle>
            <a:lvl1pPr>
              <a:defRPr/>
            </a:lvl1pPr>
          </a:lstStyle>
          <a:p>
            <a:pPr>
              <a:defRPr/>
            </a:pPr>
            <a:endParaRPr lang="pt-BR"/>
          </a:p>
        </p:txBody>
      </p:sp>
      <p:sp>
        <p:nvSpPr>
          <p:cNvPr id="6" name="Espaço Reservado para Número de Slide 17"/>
          <p:cNvSpPr>
            <a:spLocks noGrp="1"/>
          </p:cNvSpPr>
          <p:nvPr>
            <p:ph type="sldNum" sz="quarter" idx="12"/>
          </p:nvPr>
        </p:nvSpPr>
        <p:spPr/>
        <p:txBody>
          <a:bodyPr/>
          <a:lstStyle>
            <a:lvl1pPr>
              <a:defRPr/>
            </a:lvl1pPr>
          </a:lstStyle>
          <a:p>
            <a:pPr>
              <a:defRPr/>
            </a:pPr>
            <a:fld id="{87E66B9B-D9F8-4EC5-AFC1-E4E3FFB8952B}"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fld id="{DDDA0C32-4373-4FFE-A8EC-6264B732DEC4}" type="datetimeFigureOut">
              <a:rPr lang="pt-BR"/>
              <a:pPr>
                <a:defRPr/>
              </a:pPr>
              <a:t>02/06/2013</a:t>
            </a:fld>
            <a:endParaRPr lang="pt-BR"/>
          </a:p>
        </p:txBody>
      </p:sp>
      <p:sp>
        <p:nvSpPr>
          <p:cNvPr id="5" name="Espaço Reservado para Rodapé 21"/>
          <p:cNvSpPr>
            <a:spLocks noGrp="1"/>
          </p:cNvSpPr>
          <p:nvPr>
            <p:ph type="ftr" sz="quarter" idx="11"/>
          </p:nvPr>
        </p:nvSpPr>
        <p:spPr/>
        <p:txBody>
          <a:bodyPr/>
          <a:lstStyle>
            <a:lvl1pPr>
              <a:defRPr/>
            </a:lvl1pPr>
          </a:lstStyle>
          <a:p>
            <a:pPr>
              <a:defRPr/>
            </a:pPr>
            <a:endParaRPr lang="pt-BR"/>
          </a:p>
        </p:txBody>
      </p:sp>
      <p:sp>
        <p:nvSpPr>
          <p:cNvPr id="6" name="Espaço Reservado para Número de Slide 17"/>
          <p:cNvSpPr>
            <a:spLocks noGrp="1"/>
          </p:cNvSpPr>
          <p:nvPr>
            <p:ph type="sldNum" sz="quarter" idx="12"/>
          </p:nvPr>
        </p:nvSpPr>
        <p:spPr/>
        <p:txBody>
          <a:bodyPr/>
          <a:lstStyle>
            <a:lvl1pPr>
              <a:defRPr/>
            </a:lvl1pPr>
          </a:lstStyle>
          <a:p>
            <a:pPr>
              <a:defRPr/>
            </a:pPr>
            <a:fld id="{F6F386CC-9D70-45C0-B7FF-F31E8CF319B7}"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Título 6"/>
          <p:cNvSpPr>
            <a:spLocks noGrp="1"/>
          </p:cNvSpPr>
          <p:nvPr>
            <p:ph type="title"/>
          </p:nvPr>
        </p:nvSpPr>
        <p:spPr/>
        <p:txBody>
          <a:bodyPr rtlCol="0"/>
          <a:lstStyle>
            <a:extLst/>
          </a:lstStyle>
          <a:p>
            <a:r>
              <a:rPr lang="pt-BR" smtClean="0"/>
              <a:t>Clique para editar o estilo do título mestre</a:t>
            </a:r>
            <a:endParaRPr lang="en-US"/>
          </a:p>
        </p:txBody>
      </p:sp>
      <p:sp>
        <p:nvSpPr>
          <p:cNvPr id="4" name="Espaço Reservado para Data 9"/>
          <p:cNvSpPr>
            <a:spLocks noGrp="1"/>
          </p:cNvSpPr>
          <p:nvPr>
            <p:ph type="dt" sz="half" idx="10"/>
          </p:nvPr>
        </p:nvSpPr>
        <p:spPr/>
        <p:txBody>
          <a:bodyPr/>
          <a:lstStyle>
            <a:lvl1pPr>
              <a:defRPr/>
            </a:lvl1pPr>
          </a:lstStyle>
          <a:p>
            <a:pPr>
              <a:defRPr/>
            </a:pPr>
            <a:fld id="{9C6C1CBF-8BF5-4599-A898-9DBE1E573638}" type="datetimeFigureOut">
              <a:rPr lang="pt-BR"/>
              <a:pPr>
                <a:defRPr/>
              </a:pPr>
              <a:t>02/06/2013</a:t>
            </a:fld>
            <a:endParaRPr lang="pt-BR"/>
          </a:p>
        </p:txBody>
      </p:sp>
      <p:sp>
        <p:nvSpPr>
          <p:cNvPr id="5" name="Espaço Reservado para Rodapé 21"/>
          <p:cNvSpPr>
            <a:spLocks noGrp="1"/>
          </p:cNvSpPr>
          <p:nvPr>
            <p:ph type="ftr" sz="quarter" idx="11"/>
          </p:nvPr>
        </p:nvSpPr>
        <p:spPr/>
        <p:txBody>
          <a:bodyPr/>
          <a:lstStyle>
            <a:lvl1pPr>
              <a:defRPr/>
            </a:lvl1pPr>
          </a:lstStyle>
          <a:p>
            <a:pPr>
              <a:defRPr/>
            </a:pPr>
            <a:endParaRPr lang="pt-BR"/>
          </a:p>
        </p:txBody>
      </p:sp>
      <p:sp>
        <p:nvSpPr>
          <p:cNvPr id="6" name="Espaço Reservado para Número de Slide 17"/>
          <p:cNvSpPr>
            <a:spLocks noGrp="1"/>
          </p:cNvSpPr>
          <p:nvPr>
            <p:ph type="sldNum" sz="quarter" idx="12"/>
          </p:nvPr>
        </p:nvSpPr>
        <p:spPr/>
        <p:txBody>
          <a:bodyPr/>
          <a:lstStyle>
            <a:lvl1pPr>
              <a:defRPr/>
            </a:lvl1pPr>
          </a:lstStyle>
          <a:p>
            <a:pPr>
              <a:defRPr/>
            </a:pPr>
            <a:fld id="{C8005AF5-D838-4E9A-AE0E-E4106561D65C}"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4" name="Divisa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Divisa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os estilos do texto mestre</a:t>
            </a:r>
          </a:p>
        </p:txBody>
      </p:sp>
      <p:sp>
        <p:nvSpPr>
          <p:cNvPr id="6" name="Espaço Reservado para Data 3"/>
          <p:cNvSpPr>
            <a:spLocks noGrp="1"/>
          </p:cNvSpPr>
          <p:nvPr>
            <p:ph type="dt" sz="half" idx="10"/>
          </p:nvPr>
        </p:nvSpPr>
        <p:spPr/>
        <p:txBody>
          <a:bodyPr/>
          <a:lstStyle>
            <a:lvl1pPr>
              <a:defRPr/>
            </a:lvl1pPr>
            <a:extLst/>
          </a:lstStyle>
          <a:p>
            <a:pPr>
              <a:defRPr/>
            </a:pPr>
            <a:fld id="{8995E439-54D1-4FF2-82EB-7DBED070727E}" type="datetimeFigureOut">
              <a:rPr lang="pt-BR"/>
              <a:pPr>
                <a:defRPr/>
              </a:pPr>
              <a:t>02/06/2013</a:t>
            </a:fld>
            <a:endParaRPr lang="pt-BR"/>
          </a:p>
        </p:txBody>
      </p:sp>
      <p:sp>
        <p:nvSpPr>
          <p:cNvPr id="7" name="Espaço Reservado para Rodapé 4"/>
          <p:cNvSpPr>
            <a:spLocks noGrp="1"/>
          </p:cNvSpPr>
          <p:nvPr>
            <p:ph type="ftr" sz="quarter" idx="11"/>
          </p:nvPr>
        </p:nvSpPr>
        <p:spPr/>
        <p:txBody>
          <a:bodyPr/>
          <a:lstStyle>
            <a:lvl1pPr>
              <a:defRPr/>
            </a:lvl1pPr>
            <a:extLst/>
          </a:lstStyle>
          <a:p>
            <a:pPr>
              <a:defRPr/>
            </a:pPr>
            <a:endParaRPr lang="pt-BR"/>
          </a:p>
        </p:txBody>
      </p:sp>
      <p:sp>
        <p:nvSpPr>
          <p:cNvPr id="8" name="Espaço Reservado para Número de Slide 5"/>
          <p:cNvSpPr>
            <a:spLocks noGrp="1"/>
          </p:cNvSpPr>
          <p:nvPr>
            <p:ph type="sldNum" sz="quarter" idx="12"/>
          </p:nvPr>
        </p:nvSpPr>
        <p:spPr/>
        <p:txBody>
          <a:bodyPr/>
          <a:lstStyle>
            <a:lvl1pPr>
              <a:defRPr/>
            </a:lvl1pPr>
            <a:extLst/>
          </a:lstStyle>
          <a:p>
            <a:pPr>
              <a:defRPr/>
            </a:pPr>
            <a:fld id="{FE83F627-7264-43A1-813C-F581EFF7B51C}" type="slidenum">
              <a:rPr lang="pt-BR"/>
              <a:pPr>
                <a:defRPr/>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8" name="Título 7"/>
          <p:cNvSpPr>
            <a:spLocks noGrp="1"/>
          </p:cNvSpPr>
          <p:nvPr>
            <p:ph type="title"/>
          </p:nvPr>
        </p:nvSpPr>
        <p:spPr/>
        <p:txBody>
          <a:bodyPr rtlCol="0"/>
          <a:lstStyle>
            <a:extLst/>
          </a:lstStyle>
          <a:p>
            <a:r>
              <a:rPr lang="pt-BR" smtClean="0"/>
              <a:t>Clique para editar o estilo do título mestre</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B6C06529-3C93-4539-86CE-1E9B0F33C7F7}" type="datetimeFigureOut">
              <a:rPr lang="pt-BR"/>
              <a:pPr>
                <a:defRPr/>
              </a:pPr>
              <a:t>02/06/2013</a:t>
            </a:fld>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B4F53F2F-FF82-4A1E-B847-6EEE85499970}" type="slidenum">
              <a:rPr lang="pt-BR"/>
              <a:pPr>
                <a:defRPr/>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fld id="{06B82228-F82D-4EB2-95D0-8A09FF0E04E4}" type="datetimeFigureOut">
              <a:rPr lang="pt-BR"/>
              <a:pPr>
                <a:defRPr/>
              </a:pPr>
              <a:t>02/06/2013</a:t>
            </a:fld>
            <a:endParaRPr lang="pt-BR"/>
          </a:p>
        </p:txBody>
      </p:sp>
      <p:sp>
        <p:nvSpPr>
          <p:cNvPr id="8" name="Espaço Reservado para Rodapé 7"/>
          <p:cNvSpPr>
            <a:spLocks noGrp="1"/>
          </p:cNvSpPr>
          <p:nvPr>
            <p:ph type="ftr" sz="quarter" idx="11"/>
          </p:nvPr>
        </p:nvSpPr>
        <p:spPr/>
        <p:txBody>
          <a:bodyPr/>
          <a:lstStyle>
            <a:lvl1pPr>
              <a:defRPr/>
            </a:lvl1pPr>
            <a:extLst/>
          </a:lstStyle>
          <a:p>
            <a:pPr>
              <a:defRPr/>
            </a:pPr>
            <a:endParaRPr lang="pt-BR"/>
          </a:p>
        </p:txBody>
      </p:sp>
      <p:sp>
        <p:nvSpPr>
          <p:cNvPr id="9" name="Espaço Reservado para Número de Slide 8"/>
          <p:cNvSpPr>
            <a:spLocks noGrp="1"/>
          </p:cNvSpPr>
          <p:nvPr>
            <p:ph type="sldNum" sz="quarter" idx="12"/>
          </p:nvPr>
        </p:nvSpPr>
        <p:spPr/>
        <p:txBody>
          <a:bodyPr/>
          <a:lstStyle>
            <a:lvl1pPr>
              <a:defRPr/>
            </a:lvl1pPr>
            <a:extLst/>
          </a:lstStyle>
          <a:p>
            <a:pPr>
              <a:defRPr/>
            </a:pPr>
            <a:fld id="{F58F4446-3DE6-42F3-AFB4-F76BA35F8D46}" type="slidenum">
              <a:rPr lang="pt-BR"/>
              <a:pPr>
                <a:defRPr/>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extLst/>
          </a:lstStyle>
          <a:p>
            <a:r>
              <a:rPr lang="pt-BR" smtClean="0"/>
              <a:t>Clique para editar o estilo do título mestre</a:t>
            </a:r>
            <a:endParaRPr lang="en-US"/>
          </a:p>
        </p:txBody>
      </p:sp>
      <p:sp>
        <p:nvSpPr>
          <p:cNvPr id="3" name="Espaço Reservado para Data 2"/>
          <p:cNvSpPr>
            <a:spLocks noGrp="1"/>
          </p:cNvSpPr>
          <p:nvPr>
            <p:ph type="dt" sz="half" idx="10"/>
          </p:nvPr>
        </p:nvSpPr>
        <p:spPr/>
        <p:txBody>
          <a:bodyPr/>
          <a:lstStyle>
            <a:lvl1pPr>
              <a:defRPr/>
            </a:lvl1pPr>
            <a:extLst/>
          </a:lstStyle>
          <a:p>
            <a:pPr>
              <a:defRPr/>
            </a:pPr>
            <a:fld id="{31C60514-36DE-4F34-A357-CADA0F43DB1A}" type="datetimeFigureOut">
              <a:rPr lang="pt-BR"/>
              <a:pPr>
                <a:defRPr/>
              </a:pPr>
              <a:t>02/06/2013</a:t>
            </a:fld>
            <a:endParaRPr lang="pt-BR"/>
          </a:p>
        </p:txBody>
      </p:sp>
      <p:sp>
        <p:nvSpPr>
          <p:cNvPr id="4" name="Espaço Reservado para Rodapé 3"/>
          <p:cNvSpPr>
            <a:spLocks noGrp="1"/>
          </p:cNvSpPr>
          <p:nvPr>
            <p:ph type="ftr" sz="quarter" idx="11"/>
          </p:nvPr>
        </p:nvSpPr>
        <p:spPr/>
        <p:txBody>
          <a:bodyPr/>
          <a:lstStyle>
            <a:lvl1pPr>
              <a:defRPr/>
            </a:lvl1pPr>
            <a:extLst/>
          </a:lstStyle>
          <a:p>
            <a:pPr>
              <a:defRPr/>
            </a:pPr>
            <a:endParaRPr lang="pt-BR"/>
          </a:p>
        </p:txBody>
      </p:sp>
      <p:sp>
        <p:nvSpPr>
          <p:cNvPr id="5" name="Espaço Reservado para Número de Slide 4"/>
          <p:cNvSpPr>
            <a:spLocks noGrp="1"/>
          </p:cNvSpPr>
          <p:nvPr>
            <p:ph type="sldNum" sz="quarter" idx="12"/>
          </p:nvPr>
        </p:nvSpPr>
        <p:spPr/>
        <p:txBody>
          <a:bodyPr/>
          <a:lstStyle>
            <a:lvl1pPr>
              <a:defRPr/>
            </a:lvl1pPr>
            <a:extLst/>
          </a:lstStyle>
          <a:p>
            <a:pPr>
              <a:defRPr/>
            </a:pPr>
            <a:fld id="{04D541C2-5578-4F9C-A2F9-7105E9785763}" type="slidenum">
              <a:rPr lang="pt-BR"/>
              <a:pPr>
                <a:defRPr/>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p:cNvSpPr>
            <a:spLocks noGrp="1"/>
          </p:cNvSpPr>
          <p:nvPr>
            <p:ph type="dt" sz="half" idx="10"/>
          </p:nvPr>
        </p:nvSpPr>
        <p:spPr/>
        <p:txBody>
          <a:bodyPr/>
          <a:lstStyle>
            <a:lvl1pPr>
              <a:defRPr/>
            </a:lvl1pPr>
          </a:lstStyle>
          <a:p>
            <a:pPr>
              <a:defRPr/>
            </a:pPr>
            <a:fld id="{0AF0CD50-70BE-4864-9240-BE29C63A6F7B}" type="datetimeFigureOut">
              <a:rPr lang="pt-BR"/>
              <a:pPr>
                <a:defRPr/>
              </a:pPr>
              <a:t>02/06/2013</a:t>
            </a:fld>
            <a:endParaRPr lang="pt-BR"/>
          </a:p>
        </p:txBody>
      </p:sp>
      <p:sp>
        <p:nvSpPr>
          <p:cNvPr id="3" name="Espaço Reservado para Rodapé 21"/>
          <p:cNvSpPr>
            <a:spLocks noGrp="1"/>
          </p:cNvSpPr>
          <p:nvPr>
            <p:ph type="ftr" sz="quarter" idx="11"/>
          </p:nvPr>
        </p:nvSpPr>
        <p:spPr/>
        <p:txBody>
          <a:bodyPr/>
          <a:lstStyle>
            <a:lvl1pPr>
              <a:defRPr/>
            </a:lvl1pPr>
          </a:lstStyle>
          <a:p>
            <a:pPr>
              <a:defRPr/>
            </a:pPr>
            <a:endParaRPr lang="pt-BR"/>
          </a:p>
        </p:txBody>
      </p:sp>
      <p:sp>
        <p:nvSpPr>
          <p:cNvPr id="4" name="Espaço Reservado para Número de Slide 17"/>
          <p:cNvSpPr>
            <a:spLocks noGrp="1"/>
          </p:cNvSpPr>
          <p:nvPr>
            <p:ph type="sldNum" sz="quarter" idx="12"/>
          </p:nvPr>
        </p:nvSpPr>
        <p:spPr/>
        <p:txBody>
          <a:bodyPr/>
          <a:lstStyle>
            <a:lvl1pPr>
              <a:defRPr/>
            </a:lvl1pPr>
          </a:lstStyle>
          <a:p>
            <a:pPr>
              <a:defRPr/>
            </a:pPr>
            <a:fld id="{B32C576D-C539-4872-94D0-E17544BF5F4E}"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fld id="{43804A1D-E4C5-4577-95E6-C9313CA2327C}" type="datetimeFigureOut">
              <a:rPr lang="pt-BR"/>
              <a:pPr>
                <a:defRPr/>
              </a:pPr>
              <a:t>02/06/2013</a:t>
            </a:fld>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F9E4E0A8-DC0E-4226-87AC-B9E3E064B2DF}" type="slidenum">
              <a:rPr lang="pt-BR"/>
              <a:pPr>
                <a:defRPr/>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5" name="Forma livre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orma livre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Triângulo retângulo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Conector reto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Divisa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dirty="0" smtClean="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smtClean="0"/>
              <a:t>Clique para editar o estilo do título mestre</a:t>
            </a:r>
            <a:endParaRPr lang="en-US"/>
          </a:p>
        </p:txBody>
      </p:sp>
      <p:sp>
        <p:nvSpPr>
          <p:cNvPr id="11" name="Espaço Reservado para Data 4"/>
          <p:cNvSpPr>
            <a:spLocks noGrp="1"/>
          </p:cNvSpPr>
          <p:nvPr>
            <p:ph type="dt" sz="half" idx="10"/>
          </p:nvPr>
        </p:nvSpPr>
        <p:spPr/>
        <p:txBody>
          <a:bodyPr/>
          <a:lstStyle>
            <a:lvl1pPr>
              <a:defRPr smtClean="0">
                <a:solidFill>
                  <a:schemeClr val="tx1"/>
                </a:solidFill>
              </a:defRPr>
            </a:lvl1pPr>
            <a:extLst/>
          </a:lstStyle>
          <a:p>
            <a:pPr>
              <a:defRPr/>
            </a:pPr>
            <a:fld id="{C621D13C-6CFE-46EA-A74E-CBD32AAFD691}" type="datetimeFigureOut">
              <a:rPr lang="pt-BR"/>
              <a:pPr>
                <a:defRPr/>
              </a:pPr>
              <a:t>02/06/2013</a:t>
            </a:fld>
            <a:endParaRPr lang="pt-BR"/>
          </a:p>
        </p:txBody>
      </p:sp>
      <p:sp>
        <p:nvSpPr>
          <p:cNvPr id="12" name="Espaço Reservado para Rodapé 5"/>
          <p:cNvSpPr>
            <a:spLocks noGrp="1"/>
          </p:cNvSpPr>
          <p:nvPr>
            <p:ph type="ftr" sz="quarter" idx="11"/>
          </p:nvPr>
        </p:nvSpPr>
        <p:spPr/>
        <p:txBody>
          <a:bodyPr/>
          <a:lstStyle>
            <a:lvl1pPr>
              <a:defRPr>
                <a:solidFill>
                  <a:schemeClr val="tx1"/>
                </a:solidFill>
              </a:defRPr>
            </a:lvl1pPr>
            <a:extLst/>
          </a:lstStyle>
          <a:p>
            <a:pPr>
              <a:defRPr/>
            </a:pPr>
            <a:endParaRPr lang="pt-BR"/>
          </a:p>
        </p:txBody>
      </p:sp>
      <p:sp>
        <p:nvSpPr>
          <p:cNvPr id="13" name="Espaço Reservado para Número de Slide 6"/>
          <p:cNvSpPr>
            <a:spLocks noGrp="1"/>
          </p:cNvSpPr>
          <p:nvPr>
            <p:ph type="sldNum" sz="quarter" idx="12"/>
          </p:nvPr>
        </p:nvSpPr>
        <p:spPr/>
        <p:txBody>
          <a:bodyPr/>
          <a:lstStyle>
            <a:lvl1pPr>
              <a:defRPr smtClean="0">
                <a:solidFill>
                  <a:schemeClr val="tx1"/>
                </a:solidFill>
              </a:defRPr>
            </a:lvl1pPr>
            <a:extLst/>
          </a:lstStyle>
          <a:p>
            <a:pPr>
              <a:defRPr/>
            </a:pPr>
            <a:fld id="{0A3B0CAC-9971-4AAC-9C50-E927CD7D95C0}" type="slidenum">
              <a:rPr lang="pt-BR"/>
              <a:pPr>
                <a:defRPr/>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orma livre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t-BR" smtClean="0"/>
              <a:t>Clique para editar o estilo do título mestre</a:t>
            </a:r>
            <a:endParaRPr lang="en-US"/>
          </a:p>
        </p:txBody>
      </p:sp>
      <p:sp>
        <p:nvSpPr>
          <p:cNvPr id="1033" name="Espaço Reservado para Texto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10" name="Espaço Reservado para Data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FD49A963-CC02-46AB-902B-0D7EEBD40154}" type="datetimeFigureOut">
              <a:rPr lang="pt-BR"/>
              <a:pPr>
                <a:defRPr/>
              </a:pPr>
              <a:t>02/06/2013</a:t>
            </a:fld>
            <a:endParaRPr lang="pt-BR"/>
          </a:p>
        </p:txBody>
      </p:sp>
      <p:sp>
        <p:nvSpPr>
          <p:cNvPr id="22" name="Espaço Reservado para Rodapé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pt-BR"/>
          </a:p>
        </p:txBody>
      </p:sp>
      <p:sp>
        <p:nvSpPr>
          <p:cNvPr id="18" name="Espaço Reservado para Número de Slide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DBC7849F-0ABF-45C1-B277-07EDAD642B9E}"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707" r:id="rId1"/>
    <p:sldLayoutId id="2147483703" r:id="rId2"/>
    <p:sldLayoutId id="2147483708" r:id="rId3"/>
    <p:sldLayoutId id="2147483709" r:id="rId4"/>
    <p:sldLayoutId id="2147483710" r:id="rId5"/>
    <p:sldLayoutId id="2147483711" r:id="rId6"/>
    <p:sldLayoutId id="2147483704" r:id="rId7"/>
    <p:sldLayoutId id="2147483712" r:id="rId8"/>
    <p:sldLayoutId id="2147483713" r:id="rId9"/>
    <p:sldLayoutId id="2147483705" r:id="rId10"/>
    <p:sldLayoutId id="2147483706"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fteixeir@hot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ExercicioLab.docx"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Simulado.docx"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TrocaTamanho.txt" TargetMode="External"/><Relationship Id="rId2" Type="http://schemas.openxmlformats.org/officeDocument/2006/relationships/hyperlink" Target="TrocaTamanho.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hyperlink" Target="focando.txt" TargetMode="External"/><Relationship Id="rId2" Type="http://schemas.openxmlformats.org/officeDocument/2006/relationships/hyperlink" Target="focando.html"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mailto:Atividades.fatec@hotmail.co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Seletores.docx"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14348" y="1214422"/>
            <a:ext cx="7772400" cy="1829761"/>
          </a:xfrm>
        </p:spPr>
        <p:txBody>
          <a:bodyPr>
            <a:normAutofit/>
          </a:bodyPr>
          <a:lstStyle/>
          <a:p>
            <a:pPr fontAlgn="auto">
              <a:spcAft>
                <a:spcPts val="0"/>
              </a:spcAft>
              <a:defRPr/>
            </a:pPr>
            <a:r>
              <a:rPr lang="pt-BR" dirty="0" smtClean="0"/>
              <a:t>Programação de Scripts</a:t>
            </a:r>
            <a:endParaRPr lang="pt-BR" dirty="0"/>
          </a:p>
        </p:txBody>
      </p:sp>
      <p:sp>
        <p:nvSpPr>
          <p:cNvPr id="9219" name="Subtítulo 2"/>
          <p:cNvSpPr>
            <a:spLocks noGrp="1"/>
          </p:cNvSpPr>
          <p:nvPr>
            <p:ph type="subTitle" idx="1"/>
          </p:nvPr>
        </p:nvSpPr>
        <p:spPr>
          <a:xfrm>
            <a:off x="428596" y="3000372"/>
            <a:ext cx="8286808" cy="1473621"/>
          </a:xfrm>
        </p:spPr>
        <p:txBody>
          <a:bodyPr/>
          <a:lstStyle/>
          <a:p>
            <a:pPr marR="0"/>
            <a:r>
              <a:rPr lang="pt-BR" dirty="0" smtClean="0"/>
              <a:t>Prof. Fernando Teixeira</a:t>
            </a:r>
          </a:p>
          <a:p>
            <a:pPr marR="0"/>
            <a:endParaRPr lang="pt-BR" dirty="0" smtClean="0">
              <a:hlinkClick r:id="rId2"/>
            </a:endParaRPr>
          </a:p>
          <a:p>
            <a:pPr marR="0"/>
            <a:r>
              <a:rPr lang="pt-BR" sz="2400" dirty="0" smtClean="0">
                <a:solidFill>
                  <a:schemeClr val="tx1"/>
                </a:solidFill>
              </a:rPr>
              <a:t>jfteixeir@hotmail.com (</a:t>
            </a:r>
            <a:r>
              <a:rPr lang="pt-BR" sz="2400" dirty="0" err="1" smtClean="0">
                <a:solidFill>
                  <a:schemeClr val="tx1"/>
                </a:solidFill>
              </a:rPr>
              <a:t>msn</a:t>
            </a:r>
            <a:r>
              <a:rPr lang="pt-BR" sz="2400" dirty="0" smtClean="0">
                <a:solidFill>
                  <a:schemeClr val="tx1"/>
                </a:solidFill>
              </a:rPr>
              <a:t>)</a:t>
            </a:r>
          </a:p>
          <a:p>
            <a:pPr marR="0"/>
            <a:r>
              <a:rPr lang="pt-BR" sz="2400" dirty="0" smtClean="0">
                <a:solidFill>
                  <a:schemeClr val="tx1"/>
                </a:solidFill>
              </a:rPr>
              <a:t>atividades.fatec@hotmail.com (</a:t>
            </a:r>
            <a:r>
              <a:rPr lang="pt-BR" sz="2400" dirty="0" err="1" smtClean="0">
                <a:solidFill>
                  <a:schemeClr val="tx1"/>
                </a:solidFill>
              </a:rPr>
              <a:t>ativ</a:t>
            </a:r>
            <a:r>
              <a:rPr lang="pt-BR" sz="2400" dirty="0" smtClean="0">
                <a:solidFill>
                  <a:schemeClr val="tx1"/>
                </a:solidFill>
              </a:rPr>
              <a:t>. de Laboratório)</a:t>
            </a:r>
          </a:p>
          <a:p>
            <a:pPr marR="0"/>
            <a:r>
              <a:rPr lang="pt-BR" sz="2400" dirty="0" smtClean="0">
                <a:solidFill>
                  <a:schemeClr val="tx1"/>
                </a:solidFill>
              </a:rPr>
              <a:t>jfteixeir@gmail.com (Contato)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Linguagem de programação</a:t>
            </a:r>
          </a:p>
          <a:p>
            <a:r>
              <a:rPr lang="pt-BR" dirty="0" smtClean="0"/>
              <a:t>Os scripts são executados no servidor Web</a:t>
            </a:r>
          </a:p>
          <a:p>
            <a:r>
              <a:rPr lang="pt-BR" dirty="0" smtClean="0"/>
              <a:t>Compatível com vários tipos de servidor Web</a:t>
            </a:r>
          </a:p>
          <a:p>
            <a:r>
              <a:rPr lang="pt-BR" dirty="0" smtClean="0"/>
              <a:t>Interpretada</a:t>
            </a:r>
          </a:p>
          <a:p>
            <a:r>
              <a:rPr lang="pt-BR" dirty="0" smtClean="0"/>
              <a:t>Permite criação de sites com conteúdo dinâmico.</a:t>
            </a:r>
          </a:p>
          <a:p>
            <a:endParaRPr lang="pt-BR" dirty="0" smtClean="0"/>
          </a:p>
          <a:p>
            <a:r>
              <a:rPr lang="pt-BR" sz="1600" dirty="0" smtClean="0"/>
              <a:t>Leia mais em http://www.php.net/manual/pt_BR/intro-whatcando.</a:t>
            </a:r>
            <a:r>
              <a:rPr lang="pt-BR" sz="1600" dirty="0" err="1" smtClean="0"/>
              <a:t>php</a:t>
            </a:r>
            <a:endParaRPr lang="pt-BR" sz="1600" dirty="0"/>
          </a:p>
        </p:txBody>
      </p:sp>
      <p:sp>
        <p:nvSpPr>
          <p:cNvPr id="3" name="Título 2"/>
          <p:cNvSpPr>
            <a:spLocks noGrp="1"/>
          </p:cNvSpPr>
          <p:nvPr>
            <p:ph type="title"/>
          </p:nvPr>
        </p:nvSpPr>
        <p:spPr/>
        <p:txBody>
          <a:bodyPr/>
          <a:lstStyle/>
          <a:p>
            <a:r>
              <a:rPr lang="pt-BR" dirty="0" smtClean="0"/>
              <a:t>PHP: uma introdução</a:t>
            </a:r>
            <a:endParaRPr lang="pt-B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spcBef>
                <a:spcPts val="0"/>
              </a:spcBef>
              <a:buNone/>
            </a:pPr>
            <a:r>
              <a:rPr lang="pt-BR" sz="2400" b="1" dirty="0" smtClean="0"/>
              <a:t>a:link</a:t>
            </a:r>
            <a:r>
              <a:rPr lang="pt-BR" sz="2400" dirty="0" smtClean="0"/>
              <a:t>........define o estilo do link no estado inicial;</a:t>
            </a:r>
          </a:p>
          <a:p>
            <a:pPr marL="0" indent="0">
              <a:spcBef>
                <a:spcPts val="0"/>
              </a:spcBef>
              <a:buNone/>
            </a:pPr>
            <a:r>
              <a:rPr lang="pt-BR" sz="2400" b="1" dirty="0" smtClean="0"/>
              <a:t>a:visited</a:t>
            </a:r>
            <a:r>
              <a:rPr lang="pt-BR" sz="2400" dirty="0" smtClean="0"/>
              <a:t>...define o estilo do link visitado; </a:t>
            </a:r>
          </a:p>
          <a:p>
            <a:pPr marL="0" indent="0">
              <a:spcBef>
                <a:spcPts val="0"/>
              </a:spcBef>
              <a:buNone/>
            </a:pPr>
            <a:r>
              <a:rPr lang="pt-BR" sz="2400" b="1" dirty="0" smtClean="0"/>
              <a:t>a:hover</a:t>
            </a:r>
            <a:r>
              <a:rPr lang="pt-BR" sz="2400" dirty="0" smtClean="0"/>
              <a:t>.....define o estilo do link quando passa-se o mouse sobre ele;</a:t>
            </a:r>
          </a:p>
          <a:p>
            <a:pPr marL="0" indent="0">
              <a:spcBef>
                <a:spcPts val="0"/>
              </a:spcBef>
              <a:buNone/>
            </a:pPr>
            <a:r>
              <a:rPr lang="pt-BR" sz="2400" b="1" dirty="0" smtClean="0"/>
              <a:t>a:active</a:t>
            </a:r>
            <a:r>
              <a:rPr lang="pt-BR" sz="2400" dirty="0" smtClean="0"/>
              <a:t>....define o estilo do link ativo (o que foi "clicado").</a:t>
            </a:r>
          </a:p>
          <a:p>
            <a:r>
              <a:rPr lang="pt-BR" dirty="0" smtClean="0"/>
              <a:t>A ordem das declarações deve ser:</a:t>
            </a:r>
            <a:br>
              <a:rPr lang="pt-BR" dirty="0" smtClean="0"/>
            </a:br>
            <a:r>
              <a:rPr lang="pt-BR" dirty="0" smtClean="0"/>
              <a:t>a:link</a:t>
            </a:r>
            <a:br>
              <a:rPr lang="pt-BR" dirty="0" smtClean="0"/>
            </a:br>
            <a:r>
              <a:rPr lang="pt-BR" dirty="0" smtClean="0"/>
              <a:t>a:visited </a:t>
            </a:r>
            <a:br>
              <a:rPr lang="pt-BR" dirty="0" smtClean="0"/>
            </a:br>
            <a:r>
              <a:rPr lang="pt-BR" dirty="0" smtClean="0"/>
              <a:t>a:hover</a:t>
            </a:r>
            <a:br>
              <a:rPr lang="pt-BR" dirty="0" smtClean="0"/>
            </a:br>
            <a:r>
              <a:rPr lang="pt-BR" dirty="0" smtClean="0"/>
              <a:t>a:active </a:t>
            </a:r>
            <a:endParaRPr lang="pt-BR" dirty="0"/>
          </a:p>
        </p:txBody>
      </p:sp>
      <p:sp>
        <p:nvSpPr>
          <p:cNvPr id="3" name="Título 2"/>
          <p:cNvSpPr>
            <a:spLocks noGrp="1"/>
          </p:cNvSpPr>
          <p:nvPr>
            <p:ph type="title"/>
          </p:nvPr>
        </p:nvSpPr>
        <p:spPr/>
        <p:txBody>
          <a:bodyPr/>
          <a:lstStyle/>
          <a:p>
            <a:r>
              <a:rPr lang="pt-BR" dirty="0" smtClean="0"/>
              <a:t>Efeitos de links</a:t>
            </a:r>
            <a:endParaRPr lang="pt-B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&lt;style </a:t>
            </a:r>
            <a:r>
              <a:rPr lang="pt-BR" sz="2000" dirty="0" err="1" smtClean="0"/>
              <a:t>type</a:t>
            </a:r>
            <a:r>
              <a:rPr lang="pt-BR" sz="2000" dirty="0" smtClean="0"/>
              <a:t>="</a:t>
            </a:r>
            <a:r>
              <a:rPr lang="pt-BR" sz="2000" dirty="0" err="1" smtClean="0"/>
              <a:t>text</a:t>
            </a:r>
            <a:r>
              <a:rPr lang="pt-BR" sz="2000" dirty="0" smtClean="0"/>
              <a:t>/</a:t>
            </a:r>
            <a:r>
              <a:rPr lang="pt-BR" sz="2000" dirty="0" err="1" smtClean="0"/>
              <a:t>css</a:t>
            </a:r>
            <a:r>
              <a:rPr lang="pt-BR" sz="2000" dirty="0" smtClean="0"/>
              <a:t>"&gt;</a:t>
            </a:r>
          </a:p>
          <a:p>
            <a:pPr>
              <a:buNone/>
            </a:pPr>
            <a:r>
              <a:rPr lang="pt-BR" sz="2000" dirty="0" smtClean="0"/>
              <a:t>a:link, a:visited, a:active {</a:t>
            </a:r>
          </a:p>
          <a:p>
            <a:pPr>
              <a:buNone/>
            </a:pPr>
            <a:r>
              <a:rPr lang="pt-BR" sz="2000" dirty="0" err="1" smtClean="0"/>
              <a:t>text-decoration</a:t>
            </a:r>
            <a:r>
              <a:rPr lang="pt-BR" sz="2000" dirty="0" smtClean="0"/>
              <a:t>:</a:t>
            </a:r>
            <a:r>
              <a:rPr lang="pt-BR" sz="2000" dirty="0" err="1" smtClean="0"/>
              <a:t>none</a:t>
            </a:r>
            <a:r>
              <a:rPr lang="pt-BR" sz="2000" dirty="0" smtClean="0"/>
              <a:t>;</a:t>
            </a:r>
          </a:p>
          <a:p>
            <a:pPr>
              <a:buNone/>
            </a:pPr>
            <a:r>
              <a:rPr lang="pt-BR" sz="2000" dirty="0" smtClean="0"/>
              <a:t>}</a:t>
            </a:r>
          </a:p>
          <a:p>
            <a:pPr>
              <a:buNone/>
            </a:pPr>
            <a:r>
              <a:rPr lang="pt-BR" sz="2000" dirty="0" smtClean="0"/>
              <a:t>a:hover {</a:t>
            </a:r>
          </a:p>
          <a:p>
            <a:pPr>
              <a:buNone/>
            </a:pPr>
            <a:r>
              <a:rPr lang="pt-BR" sz="2000" dirty="0" err="1" smtClean="0"/>
              <a:t>text-decoration</a:t>
            </a:r>
            <a:r>
              <a:rPr lang="pt-BR" sz="2000" dirty="0" smtClean="0"/>
              <a:t>: underline; </a:t>
            </a:r>
          </a:p>
          <a:p>
            <a:pPr>
              <a:buNone/>
            </a:pPr>
            <a:r>
              <a:rPr lang="pt-BR" sz="2000" dirty="0" err="1" smtClean="0"/>
              <a:t>color</a:t>
            </a:r>
            <a:r>
              <a:rPr lang="pt-BR" sz="2000" dirty="0" smtClean="0"/>
              <a:t>:</a:t>
            </a:r>
            <a:r>
              <a:rPr lang="pt-BR" sz="2000" dirty="0" err="1" smtClean="0"/>
              <a:t>gray</a:t>
            </a:r>
            <a:r>
              <a:rPr lang="pt-BR" sz="2000" dirty="0" smtClean="0"/>
              <a:t>; </a:t>
            </a:r>
          </a:p>
          <a:p>
            <a:pPr>
              <a:buNone/>
            </a:pPr>
            <a:r>
              <a:rPr lang="pt-BR" sz="2000" dirty="0" smtClean="0"/>
              <a:t>background:</a:t>
            </a:r>
            <a:r>
              <a:rPr lang="pt-BR" sz="2000" dirty="0" err="1" smtClean="0"/>
              <a:t>red</a:t>
            </a:r>
            <a:r>
              <a:rPr lang="pt-BR" sz="2000" dirty="0" smtClean="0"/>
              <a:t>; </a:t>
            </a:r>
          </a:p>
          <a:p>
            <a:pPr>
              <a:buNone/>
            </a:pPr>
            <a:r>
              <a:rPr lang="pt-BR" sz="2000" dirty="0" smtClean="0"/>
              <a:t>}</a:t>
            </a:r>
          </a:p>
          <a:p>
            <a:pPr>
              <a:buNone/>
            </a:pPr>
            <a:r>
              <a:rPr lang="pt-BR" sz="2000" dirty="0" smtClean="0"/>
              <a:t>&lt;/style&gt;</a:t>
            </a:r>
          </a:p>
          <a:p>
            <a:endParaRPr lang="pt-BR" dirty="0"/>
          </a:p>
        </p:txBody>
      </p:sp>
      <p:sp>
        <p:nvSpPr>
          <p:cNvPr id="3" name="Título 2"/>
          <p:cNvSpPr>
            <a:spLocks noGrp="1"/>
          </p:cNvSpPr>
          <p:nvPr>
            <p:ph type="title"/>
          </p:nvPr>
        </p:nvSpPr>
        <p:spPr/>
        <p:txBody>
          <a:bodyPr/>
          <a:lstStyle/>
          <a:p>
            <a:r>
              <a:rPr lang="pt-BR" dirty="0" smtClean="0"/>
              <a:t>Exemplo</a:t>
            </a:r>
            <a:endParaRPr lang="pt-B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1481138"/>
            <a:ext cx="8640960" cy="4525962"/>
          </a:xfrm>
        </p:spPr>
        <p:txBody>
          <a:bodyPr/>
          <a:lstStyle/>
          <a:p>
            <a:pPr marL="0" indent="0">
              <a:buNone/>
            </a:pPr>
            <a:r>
              <a:rPr lang="pt-BR" sz="2000" dirty="0" smtClean="0"/>
              <a:t>Estilos também podem ser importados de outros arquivos. Para tanto, é utilizado o comando @</a:t>
            </a:r>
            <a:r>
              <a:rPr lang="pt-BR" sz="2000" dirty="0" err="1" smtClean="0"/>
              <a:t>import</a:t>
            </a:r>
            <a:r>
              <a:rPr lang="pt-BR" sz="2000" dirty="0" smtClean="0"/>
              <a:t> passando como parâmetro caminho e o nome do arquivo. A maioria dos navegadores ainda não suportam este comando e o elemento &lt;STYLE&gt; é </a:t>
            </a:r>
            <a:r>
              <a:rPr lang="pt-BR" sz="2000" b="1" dirty="0" smtClean="0"/>
              <a:t>indispensável.</a:t>
            </a:r>
          </a:p>
          <a:p>
            <a:pPr marL="0" indent="0">
              <a:buNone/>
            </a:pPr>
            <a:endParaRPr lang="pt-BR" sz="2000" b="1" dirty="0" smtClean="0"/>
          </a:p>
          <a:p>
            <a:pPr marL="0" indent="0">
              <a:buNone/>
            </a:pPr>
            <a:r>
              <a:rPr lang="pt-BR" sz="2000" b="1" dirty="0" smtClean="0"/>
              <a:t>Ex:</a:t>
            </a:r>
          </a:p>
          <a:p>
            <a:pPr>
              <a:buNone/>
            </a:pPr>
            <a:r>
              <a:rPr lang="pt-BR" sz="2000" dirty="0" smtClean="0"/>
              <a:t>&lt;STYLE TYPE="</a:t>
            </a:r>
            <a:r>
              <a:rPr lang="pt-BR" sz="2000" dirty="0" err="1" smtClean="0"/>
              <a:t>text</a:t>
            </a:r>
            <a:r>
              <a:rPr lang="pt-BR" sz="2000" dirty="0" smtClean="0"/>
              <a:t>/</a:t>
            </a:r>
            <a:r>
              <a:rPr lang="pt-BR" sz="2000" dirty="0" err="1" smtClean="0"/>
              <a:t>css</a:t>
            </a:r>
            <a:r>
              <a:rPr lang="pt-BR" sz="2000" dirty="0" smtClean="0"/>
              <a:t>"&gt;</a:t>
            </a:r>
          </a:p>
          <a:p>
            <a:pPr>
              <a:buNone/>
            </a:pPr>
            <a:r>
              <a:rPr lang="pt-BR" sz="2000" dirty="0" smtClean="0"/>
              <a:t>      @</a:t>
            </a:r>
            <a:r>
              <a:rPr lang="pt-BR" sz="2000" dirty="0" err="1" smtClean="0"/>
              <a:t>import</a:t>
            </a:r>
            <a:r>
              <a:rPr lang="pt-BR" sz="2000" dirty="0" smtClean="0"/>
              <a:t> url(http://www.myserver.com/style.</a:t>
            </a:r>
            <a:r>
              <a:rPr lang="pt-BR" sz="2000" dirty="0" err="1" smtClean="0"/>
              <a:t>css</a:t>
            </a:r>
            <a:r>
              <a:rPr lang="pt-BR" sz="2000" dirty="0" smtClean="0"/>
              <a:t>);</a:t>
            </a:r>
          </a:p>
          <a:p>
            <a:pPr>
              <a:buNone/>
            </a:pPr>
            <a:r>
              <a:rPr lang="pt-BR" sz="2000" dirty="0" smtClean="0"/>
              <a:t>&lt;/STYLE&gt;</a:t>
            </a:r>
            <a:endParaRPr lang="pt-BR" sz="2000" dirty="0"/>
          </a:p>
        </p:txBody>
      </p:sp>
      <p:sp>
        <p:nvSpPr>
          <p:cNvPr id="3" name="Título 2"/>
          <p:cNvSpPr>
            <a:spLocks noGrp="1"/>
          </p:cNvSpPr>
          <p:nvPr>
            <p:ph type="title"/>
          </p:nvPr>
        </p:nvSpPr>
        <p:spPr/>
        <p:txBody>
          <a:bodyPr/>
          <a:lstStyle/>
          <a:p>
            <a:r>
              <a:rPr lang="pt-BR" dirty="0" smtClean="0"/>
              <a:t>Importando Style </a:t>
            </a:r>
            <a:r>
              <a:rPr lang="pt-BR" dirty="0" err="1" smtClean="0"/>
              <a:t>Sheets</a:t>
            </a:r>
            <a:endParaRPr lang="pt-BR"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3244006"/>
          </a:xfrm>
        </p:spPr>
        <p:txBody>
          <a:bodyPr/>
          <a:lstStyle/>
          <a:p>
            <a:pPr marL="0" indent="0">
              <a:buNone/>
            </a:pPr>
            <a:r>
              <a:rPr lang="pt-BR" dirty="0" smtClean="0"/>
              <a:t>Os seletores podem ser agrupados de modo a definir uma regra única para todo o grupo. No exemplo abaixo os seletores são agrupados e uma única regra é atribuída:</a:t>
            </a:r>
          </a:p>
          <a:p>
            <a:pPr marL="0" indent="0">
              <a:buNone/>
            </a:pPr>
            <a:endParaRPr lang="pt-BR" dirty="0" smtClean="0"/>
          </a:p>
          <a:p>
            <a:pPr marL="0" indent="0">
              <a:buNone/>
            </a:pPr>
            <a:r>
              <a:rPr lang="pt-BR" dirty="0" smtClean="0"/>
              <a:t>Ex:</a:t>
            </a:r>
          </a:p>
          <a:p>
            <a:pPr marL="0" indent="0">
              <a:buNone/>
            </a:pPr>
            <a:r>
              <a:rPr lang="pt-BR" dirty="0" smtClean="0"/>
              <a:t>P, UL, LI {</a:t>
            </a:r>
            <a:r>
              <a:rPr lang="pt-BR" dirty="0" err="1" smtClean="0"/>
              <a:t>font-size</a:t>
            </a:r>
            <a:r>
              <a:rPr lang="pt-BR" dirty="0" smtClean="0"/>
              <a:t>: 12pt}</a:t>
            </a:r>
            <a:endParaRPr lang="pt-BR" dirty="0"/>
          </a:p>
        </p:txBody>
      </p:sp>
      <p:sp>
        <p:nvSpPr>
          <p:cNvPr id="3" name="Título 2"/>
          <p:cNvSpPr>
            <a:spLocks noGrp="1"/>
          </p:cNvSpPr>
          <p:nvPr>
            <p:ph type="title"/>
          </p:nvPr>
        </p:nvSpPr>
        <p:spPr/>
        <p:txBody>
          <a:bodyPr/>
          <a:lstStyle/>
          <a:p>
            <a:r>
              <a:rPr lang="pt-BR" dirty="0" smtClean="0"/>
              <a:t>Agrupando seletores</a:t>
            </a:r>
            <a:endParaRPr lang="pt-BR" dirty="0"/>
          </a:p>
        </p:txBody>
      </p:sp>
      <p:sp>
        <p:nvSpPr>
          <p:cNvPr id="4" name="CaixaDeTexto 3"/>
          <p:cNvSpPr txBox="1"/>
          <p:nvPr/>
        </p:nvSpPr>
        <p:spPr>
          <a:xfrm>
            <a:off x="2123728" y="4725144"/>
            <a:ext cx="6768753" cy="1323439"/>
          </a:xfrm>
          <a:prstGeom prst="rect">
            <a:avLst/>
          </a:prstGeom>
          <a:noFill/>
        </p:spPr>
        <p:txBody>
          <a:bodyPr wrap="square" rtlCol="0">
            <a:spAutoFit/>
          </a:bodyPr>
          <a:lstStyle/>
          <a:p>
            <a:r>
              <a:rPr lang="pt-BR" sz="2000" dirty="0" smtClean="0"/>
              <a:t>Caso uma fonte não esteja instalada, podemos listar mais de uma fonte separadas por virgula, caso o </a:t>
            </a:r>
            <a:r>
              <a:rPr lang="pt-BR" sz="2000" dirty="0" err="1" smtClean="0"/>
              <a:t>css</a:t>
            </a:r>
            <a:r>
              <a:rPr lang="pt-BR" sz="2000" dirty="0" smtClean="0"/>
              <a:t> não encontre a primeira fonte, uma segunda, terceira, será reproduzida</a:t>
            </a:r>
            <a:endParaRPr lang="pt-BR" sz="2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Usando CSS é possível especificar quando um estilo é aplicado à um elemento. Por exemplo, você pode querer definir dois estilos para o elemento &lt;LI&gt;: um que se aplica quando ele for filho do elemento &lt;UL&gt; e outro quanto ele for filho do elemento &lt;OL&gt;. </a:t>
            </a:r>
          </a:p>
          <a:p>
            <a:pPr marL="0" indent="0">
              <a:buNone/>
            </a:pPr>
            <a:r>
              <a:rPr lang="pt-BR" sz="2000" dirty="0" smtClean="0"/>
              <a:t>Ex:</a:t>
            </a:r>
          </a:p>
          <a:p>
            <a:pPr>
              <a:buNone/>
            </a:pPr>
            <a:r>
              <a:rPr lang="pt-BR" sz="2000" dirty="0" smtClean="0"/>
              <a:t>OL LI {</a:t>
            </a:r>
            <a:r>
              <a:rPr lang="pt-BR" sz="2000" dirty="0" err="1" smtClean="0"/>
              <a:t>list-style-type</a:t>
            </a:r>
            <a:r>
              <a:rPr lang="pt-BR" sz="2000" dirty="0" smtClean="0"/>
              <a:t>: decimal}</a:t>
            </a:r>
          </a:p>
          <a:p>
            <a:pPr>
              <a:buNone/>
            </a:pPr>
            <a:r>
              <a:rPr lang="pt-BR" sz="2000" dirty="0" smtClean="0"/>
              <a:t>UL LI {</a:t>
            </a:r>
            <a:r>
              <a:rPr lang="pt-BR" sz="2000" dirty="0" err="1" smtClean="0"/>
              <a:t>list-style-type</a:t>
            </a:r>
            <a:r>
              <a:rPr lang="pt-BR" sz="2000" dirty="0" smtClean="0"/>
              <a:t>: </a:t>
            </a:r>
            <a:r>
              <a:rPr lang="pt-BR" sz="2000" dirty="0" err="1" smtClean="0"/>
              <a:t>square</a:t>
            </a:r>
            <a:r>
              <a:rPr lang="pt-BR" sz="2000" dirty="0" smtClean="0"/>
              <a:t>}</a:t>
            </a:r>
          </a:p>
        </p:txBody>
      </p:sp>
      <p:sp>
        <p:nvSpPr>
          <p:cNvPr id="3" name="Título 2"/>
          <p:cNvSpPr>
            <a:spLocks noGrp="1"/>
          </p:cNvSpPr>
          <p:nvPr>
            <p:ph type="title"/>
          </p:nvPr>
        </p:nvSpPr>
        <p:spPr/>
        <p:txBody>
          <a:bodyPr>
            <a:normAutofit/>
          </a:bodyPr>
          <a:lstStyle/>
          <a:p>
            <a:r>
              <a:rPr lang="pt-BR" dirty="0" smtClean="0"/>
              <a:t>Relacionamentos Pai-Filho</a:t>
            </a:r>
            <a:endParaRPr lang="pt-BR" dirty="0"/>
          </a:p>
        </p:txBody>
      </p:sp>
      <p:sp>
        <p:nvSpPr>
          <p:cNvPr id="4" name="CaixaDeTexto 3"/>
          <p:cNvSpPr txBox="1"/>
          <p:nvPr/>
        </p:nvSpPr>
        <p:spPr>
          <a:xfrm>
            <a:off x="4716016" y="2852936"/>
            <a:ext cx="4104456" cy="1477328"/>
          </a:xfrm>
          <a:prstGeom prst="rect">
            <a:avLst/>
          </a:prstGeom>
          <a:noFill/>
        </p:spPr>
        <p:txBody>
          <a:bodyPr wrap="square" rtlCol="0">
            <a:spAutoFit/>
          </a:bodyPr>
          <a:lstStyle/>
          <a:p>
            <a:r>
              <a:rPr lang="pt-BR" dirty="0" smtClean="0">
                <a:solidFill>
                  <a:srgbClr val="FF0000"/>
                </a:solidFill>
              </a:rPr>
              <a:t>Note que a lista de seletores não é separada por vírgula. Separando cada seletor por vírgula os estilos atribuídos serão aplicados aquele grupo de elementos.</a:t>
            </a:r>
            <a:endParaRPr lang="pt-BR" dirty="0">
              <a:solidFill>
                <a:srgbClr val="FF0000"/>
              </a:solidFill>
            </a:endParaRPr>
          </a:p>
        </p:txBody>
      </p:sp>
      <p:sp>
        <p:nvSpPr>
          <p:cNvPr id="6" name="CaixaDeTexto 5"/>
          <p:cNvSpPr txBox="1"/>
          <p:nvPr/>
        </p:nvSpPr>
        <p:spPr>
          <a:xfrm>
            <a:off x="4895528" y="5445224"/>
            <a:ext cx="4248472" cy="1200329"/>
          </a:xfrm>
          <a:prstGeom prst="rect">
            <a:avLst/>
          </a:prstGeom>
          <a:noFill/>
        </p:spPr>
        <p:txBody>
          <a:bodyPr wrap="square" rtlCol="0">
            <a:spAutoFit/>
          </a:bodyPr>
          <a:lstStyle/>
          <a:p>
            <a:r>
              <a:rPr lang="pt-BR" dirty="0" err="1" smtClean="0"/>
              <a:t>disc</a:t>
            </a:r>
            <a:r>
              <a:rPr lang="pt-BR" dirty="0" smtClean="0"/>
              <a:t> ( circulo preenchido);</a:t>
            </a:r>
          </a:p>
          <a:p>
            <a:r>
              <a:rPr lang="pt-BR" dirty="0" err="1" smtClean="0"/>
              <a:t>circle</a:t>
            </a:r>
            <a:r>
              <a:rPr lang="pt-BR" dirty="0" smtClean="0"/>
              <a:t> (circulo vazio);</a:t>
            </a:r>
          </a:p>
          <a:p>
            <a:r>
              <a:rPr lang="pt-BR" dirty="0" err="1" smtClean="0"/>
              <a:t>square</a:t>
            </a:r>
            <a:r>
              <a:rPr lang="pt-BR" dirty="0" smtClean="0"/>
              <a:t> (quadrado preenchido);</a:t>
            </a:r>
          </a:p>
          <a:p>
            <a:r>
              <a:rPr lang="pt-BR" dirty="0" smtClean="0"/>
              <a:t>decimal (número);</a:t>
            </a:r>
          </a:p>
        </p:txBody>
      </p:sp>
      <p:sp>
        <p:nvSpPr>
          <p:cNvPr id="7" name="CaixaDeTexto 6"/>
          <p:cNvSpPr txBox="1"/>
          <p:nvPr/>
        </p:nvSpPr>
        <p:spPr>
          <a:xfrm>
            <a:off x="179512" y="4293096"/>
            <a:ext cx="5763116" cy="1200329"/>
          </a:xfrm>
          <a:prstGeom prst="rect">
            <a:avLst/>
          </a:prstGeom>
          <a:noFill/>
        </p:spPr>
        <p:txBody>
          <a:bodyPr wrap="none" rtlCol="0">
            <a:spAutoFit/>
          </a:bodyPr>
          <a:lstStyle/>
          <a:p>
            <a:r>
              <a:rPr lang="pt-BR" dirty="0" err="1" smtClean="0"/>
              <a:t>uper-roman</a:t>
            </a:r>
            <a:r>
              <a:rPr lang="pt-BR" dirty="0" smtClean="0"/>
              <a:t> (numerais romanos em maiúscula);</a:t>
            </a:r>
          </a:p>
          <a:p>
            <a:r>
              <a:rPr lang="pt-BR" dirty="0" err="1" smtClean="0"/>
              <a:t>lower-roman</a:t>
            </a:r>
            <a:r>
              <a:rPr lang="pt-BR" dirty="0" smtClean="0"/>
              <a:t> (numerais romanos em minúsculas);</a:t>
            </a:r>
          </a:p>
          <a:p>
            <a:r>
              <a:rPr lang="pt-BR" dirty="0" err="1" smtClean="0"/>
              <a:t>uper-alpha</a:t>
            </a:r>
            <a:r>
              <a:rPr lang="pt-BR" dirty="0" smtClean="0"/>
              <a:t> (caracteres alfanuméricos em maiúscula) e</a:t>
            </a:r>
          </a:p>
          <a:p>
            <a:r>
              <a:rPr lang="pt-BR" dirty="0" err="1" smtClean="0"/>
              <a:t>lower-apha</a:t>
            </a:r>
            <a:r>
              <a:rPr lang="pt-BR" dirty="0" smtClean="0"/>
              <a:t> (caracteres alfanuméricos em minúscula).</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hlinkClick r:id="rId2" action="ppaction://hlinkfile"/>
              </a:rPr>
              <a:t>Arquivo do Word</a:t>
            </a:r>
            <a:endParaRPr lang="pt-BR" dirty="0"/>
          </a:p>
        </p:txBody>
      </p:sp>
      <p:sp>
        <p:nvSpPr>
          <p:cNvPr id="3" name="Título 2"/>
          <p:cNvSpPr>
            <a:spLocks noGrp="1"/>
          </p:cNvSpPr>
          <p:nvPr>
            <p:ph type="title"/>
          </p:nvPr>
        </p:nvSpPr>
        <p:spPr/>
        <p:txBody>
          <a:bodyPr/>
          <a:lstStyle/>
          <a:p>
            <a:r>
              <a:rPr lang="pt-BR" dirty="0" err="1" smtClean="0"/>
              <a:t>Exercicios</a:t>
            </a:r>
            <a:endParaRPr lang="pt-B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Uma classe define a variação de um estilo, o qual é referenciado através de uma ocorrência específica de um elemento utilizando o atributo CLASS. Uma classe é definida normalmente, como é definido um estilo. Apenas é adicionado o nome da classe no final do elemento, separado por ponto.</a:t>
            </a:r>
          </a:p>
          <a:p>
            <a:pPr marL="0" indent="0">
              <a:buNone/>
            </a:pPr>
            <a:r>
              <a:rPr lang="pt-BR" sz="2000" dirty="0" smtClean="0"/>
              <a:t>Ex.: </a:t>
            </a:r>
          </a:p>
          <a:p>
            <a:pPr marL="0" indent="0">
              <a:buNone/>
            </a:pPr>
            <a:r>
              <a:rPr lang="pt-BR" sz="2000" dirty="0" smtClean="0"/>
              <a:t>H1.azul {</a:t>
            </a:r>
            <a:r>
              <a:rPr lang="pt-BR" sz="2000" dirty="0" err="1" smtClean="0"/>
              <a:t>color</a:t>
            </a:r>
            <a:r>
              <a:rPr lang="pt-BR" sz="2000" dirty="0" smtClean="0"/>
              <a:t>: </a:t>
            </a:r>
            <a:r>
              <a:rPr lang="pt-BR" sz="2000" dirty="0" err="1" smtClean="0"/>
              <a:t>blue</a:t>
            </a:r>
            <a:r>
              <a:rPr lang="pt-BR" sz="2000" dirty="0" smtClean="0"/>
              <a:t>}</a:t>
            </a:r>
          </a:p>
          <a:p>
            <a:pPr marL="0" indent="0">
              <a:buNone/>
            </a:pPr>
            <a:r>
              <a:rPr lang="pt-BR" sz="2000" dirty="0" smtClean="0"/>
              <a:t>H1.vermelho {</a:t>
            </a:r>
            <a:r>
              <a:rPr lang="pt-BR" sz="2000" dirty="0" err="1" smtClean="0"/>
              <a:t>color</a:t>
            </a:r>
            <a:r>
              <a:rPr lang="pt-BR" sz="2000" dirty="0" smtClean="0"/>
              <a:t>: </a:t>
            </a:r>
            <a:r>
              <a:rPr lang="pt-BR" sz="2000" dirty="0" err="1" smtClean="0"/>
              <a:t>red</a:t>
            </a:r>
            <a:r>
              <a:rPr lang="pt-BR" sz="2000" dirty="0" smtClean="0"/>
              <a:t>}</a:t>
            </a:r>
          </a:p>
          <a:p>
            <a:pPr marL="0" indent="0">
              <a:buNone/>
            </a:pPr>
            <a:r>
              <a:rPr lang="pt-BR" sz="2000" dirty="0" smtClean="0"/>
              <a:t>H1.preto {</a:t>
            </a:r>
            <a:r>
              <a:rPr lang="pt-BR" sz="2000" dirty="0" err="1" smtClean="0"/>
              <a:t>color</a:t>
            </a:r>
            <a:r>
              <a:rPr lang="pt-BR" sz="2000" dirty="0" smtClean="0"/>
              <a:t>: </a:t>
            </a:r>
            <a:r>
              <a:rPr lang="pt-BR" sz="2000" dirty="0" err="1" smtClean="0"/>
              <a:t>black</a:t>
            </a:r>
            <a:r>
              <a:rPr lang="pt-BR" sz="2000" dirty="0" smtClean="0"/>
              <a:t>}</a:t>
            </a:r>
          </a:p>
          <a:p>
            <a:pPr marL="0" indent="0">
              <a:buNone/>
            </a:pPr>
            <a:endParaRPr lang="pt-BR" sz="2000" dirty="0" smtClean="0"/>
          </a:p>
          <a:p>
            <a:pPr marL="0" indent="0">
              <a:buNone/>
            </a:pPr>
            <a:endParaRPr lang="pt-BR" sz="2000" dirty="0"/>
          </a:p>
        </p:txBody>
      </p:sp>
      <p:sp>
        <p:nvSpPr>
          <p:cNvPr id="3" name="Título 2"/>
          <p:cNvSpPr>
            <a:spLocks noGrp="1"/>
          </p:cNvSpPr>
          <p:nvPr>
            <p:ph type="title"/>
          </p:nvPr>
        </p:nvSpPr>
        <p:spPr/>
        <p:txBody>
          <a:bodyPr/>
          <a:lstStyle/>
          <a:p>
            <a:r>
              <a:rPr lang="pt-BR" dirty="0" smtClean="0"/>
              <a:t>Trabalhando com Classes</a:t>
            </a:r>
            <a:endParaRPr lang="pt-BR" dirty="0"/>
          </a:p>
        </p:txBody>
      </p:sp>
      <p:sp>
        <p:nvSpPr>
          <p:cNvPr id="4" name="CaixaDeTexto 3"/>
          <p:cNvSpPr txBox="1"/>
          <p:nvPr/>
        </p:nvSpPr>
        <p:spPr>
          <a:xfrm>
            <a:off x="3491880" y="5157192"/>
            <a:ext cx="5487464" cy="1477328"/>
          </a:xfrm>
          <a:prstGeom prst="rect">
            <a:avLst/>
          </a:prstGeom>
          <a:noFill/>
        </p:spPr>
        <p:txBody>
          <a:bodyPr wrap="none" rtlCol="0">
            <a:spAutoFit/>
          </a:bodyPr>
          <a:lstStyle/>
          <a:p>
            <a:r>
              <a:rPr lang="pt-BR" dirty="0" smtClean="0"/>
              <a:t>&lt;H1 CLASS=azul&gt;</a:t>
            </a:r>
            <a:r>
              <a:rPr lang="pt-BR" dirty="0" err="1" smtClean="0"/>
              <a:t>Cabecalho</a:t>
            </a:r>
            <a:r>
              <a:rPr lang="pt-BR" dirty="0" smtClean="0"/>
              <a:t> Azul&lt;/H1&gt;</a:t>
            </a:r>
          </a:p>
          <a:p>
            <a:endParaRPr lang="pt-BR" dirty="0" smtClean="0"/>
          </a:p>
          <a:p>
            <a:r>
              <a:rPr lang="pt-BR" dirty="0" smtClean="0"/>
              <a:t>&lt;H1 CLASS=preto&gt;</a:t>
            </a:r>
            <a:r>
              <a:rPr lang="pt-BR" dirty="0" err="1" smtClean="0"/>
              <a:t>Cabecalho</a:t>
            </a:r>
            <a:r>
              <a:rPr lang="pt-BR" dirty="0" smtClean="0"/>
              <a:t> Preto&lt;/H1&gt;</a:t>
            </a:r>
          </a:p>
          <a:p>
            <a:endParaRPr lang="pt-BR" dirty="0" smtClean="0"/>
          </a:p>
          <a:p>
            <a:r>
              <a:rPr lang="pt-BR" dirty="0" smtClean="0"/>
              <a:t>&lt;H1 CLASS=vermelho&gt; </a:t>
            </a:r>
            <a:r>
              <a:rPr lang="pt-BR" dirty="0" err="1" smtClean="0"/>
              <a:t>Cabecalho</a:t>
            </a:r>
            <a:r>
              <a:rPr lang="pt-BR" dirty="0" smtClean="0"/>
              <a:t> Vermelho&lt;/H1&gt;</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5724128" y="2852936"/>
            <a:ext cx="2952328" cy="2077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As classes podem ser declaradas sem nenhum elemento. Assim, qualquer elemento que utilize aquela classe utilizará aquele estilo. Ex:</a:t>
            </a:r>
          </a:p>
          <a:p>
            <a:pPr marL="0" indent="0">
              <a:buNone/>
            </a:pPr>
            <a:endParaRPr lang="pt-BR" sz="2000" dirty="0" smtClean="0"/>
          </a:p>
          <a:p>
            <a:pPr marL="0" indent="0">
              <a:buNone/>
            </a:pPr>
            <a:r>
              <a:rPr lang="pt-BR" sz="2000" dirty="0" smtClean="0"/>
              <a:t>&lt;style&gt;</a:t>
            </a:r>
          </a:p>
          <a:p>
            <a:pPr marL="0" indent="0">
              <a:buNone/>
            </a:pPr>
            <a:r>
              <a:rPr lang="pt-BR" sz="2000" dirty="0" smtClean="0"/>
              <a:t>.azul {</a:t>
            </a:r>
            <a:r>
              <a:rPr lang="pt-BR" sz="2000" dirty="0" err="1" smtClean="0"/>
              <a:t>color</a:t>
            </a:r>
            <a:r>
              <a:rPr lang="pt-BR" sz="2000" dirty="0" smtClean="0"/>
              <a:t>: </a:t>
            </a:r>
            <a:r>
              <a:rPr lang="pt-BR" sz="2000" dirty="0" err="1" smtClean="0"/>
              <a:t>blue</a:t>
            </a:r>
            <a:r>
              <a:rPr lang="pt-BR" sz="2000" dirty="0" smtClean="0"/>
              <a:t>}</a:t>
            </a:r>
          </a:p>
          <a:p>
            <a:pPr marL="0" indent="0">
              <a:buNone/>
            </a:pPr>
            <a:r>
              <a:rPr lang="pt-BR" sz="2000" dirty="0" smtClean="0"/>
              <a:t>.vermelho {</a:t>
            </a:r>
            <a:r>
              <a:rPr lang="pt-BR" sz="2000" dirty="0" err="1" smtClean="0"/>
              <a:t>color</a:t>
            </a:r>
            <a:r>
              <a:rPr lang="pt-BR" sz="2000" dirty="0" smtClean="0"/>
              <a:t>: </a:t>
            </a:r>
            <a:r>
              <a:rPr lang="pt-BR" sz="2000" dirty="0" err="1" smtClean="0"/>
              <a:t>red</a:t>
            </a:r>
            <a:r>
              <a:rPr lang="pt-BR" sz="2000" dirty="0" smtClean="0"/>
              <a:t>}</a:t>
            </a:r>
          </a:p>
          <a:p>
            <a:pPr marL="0" indent="0">
              <a:buNone/>
            </a:pPr>
            <a:r>
              <a:rPr lang="pt-BR" sz="2000" dirty="0" smtClean="0"/>
              <a:t>.preto {</a:t>
            </a:r>
            <a:r>
              <a:rPr lang="pt-BR" sz="2000" dirty="0" err="1" smtClean="0"/>
              <a:t>color</a:t>
            </a:r>
            <a:r>
              <a:rPr lang="pt-BR" sz="2000" dirty="0" smtClean="0"/>
              <a:t>: </a:t>
            </a:r>
            <a:r>
              <a:rPr lang="pt-BR" sz="2000" dirty="0" err="1" smtClean="0"/>
              <a:t>black</a:t>
            </a:r>
            <a:r>
              <a:rPr lang="pt-BR" sz="2000" dirty="0" smtClean="0"/>
              <a:t>}</a:t>
            </a:r>
          </a:p>
          <a:p>
            <a:pPr marL="0" indent="0">
              <a:buNone/>
            </a:pPr>
            <a:r>
              <a:rPr lang="pt-BR" sz="2000" dirty="0" smtClean="0"/>
              <a:t>&lt;/style&gt;</a:t>
            </a:r>
            <a:endParaRPr lang="pt-BR" sz="2000" dirty="0"/>
          </a:p>
        </p:txBody>
      </p:sp>
      <p:sp>
        <p:nvSpPr>
          <p:cNvPr id="3" name="Título 2"/>
          <p:cNvSpPr>
            <a:spLocks noGrp="1"/>
          </p:cNvSpPr>
          <p:nvPr>
            <p:ph type="title"/>
          </p:nvPr>
        </p:nvSpPr>
        <p:spPr/>
        <p:txBody>
          <a:bodyPr/>
          <a:lstStyle/>
          <a:p>
            <a:r>
              <a:rPr lang="pt-BR" dirty="0" smtClean="0"/>
              <a:t>Trabalhando com Classes</a:t>
            </a:r>
            <a:endParaRPr lang="pt-BR" dirty="0"/>
          </a:p>
        </p:txBody>
      </p:sp>
      <p:sp>
        <p:nvSpPr>
          <p:cNvPr id="4" name="CaixaDeTexto 3"/>
          <p:cNvSpPr txBox="1"/>
          <p:nvPr/>
        </p:nvSpPr>
        <p:spPr>
          <a:xfrm>
            <a:off x="3707904" y="3573016"/>
            <a:ext cx="4895764" cy="3077766"/>
          </a:xfrm>
          <a:prstGeom prst="rect">
            <a:avLst/>
          </a:prstGeom>
          <a:noFill/>
        </p:spPr>
        <p:txBody>
          <a:bodyPr wrap="none" rtlCol="0">
            <a:spAutoFit/>
          </a:bodyPr>
          <a:lstStyle/>
          <a:p>
            <a:endParaRPr lang="pt-BR" dirty="0" smtClean="0"/>
          </a:p>
          <a:p>
            <a:r>
              <a:rPr lang="pt-BR" sz="1600" dirty="0" smtClean="0"/>
              <a:t>&lt;H1 CLASS=azul&gt;</a:t>
            </a:r>
            <a:r>
              <a:rPr lang="pt-BR" sz="1600" dirty="0" err="1" smtClean="0"/>
              <a:t>Cabecalho</a:t>
            </a:r>
            <a:r>
              <a:rPr lang="pt-BR" sz="1600" dirty="0" smtClean="0"/>
              <a:t> Azul&lt;/H1&gt;</a:t>
            </a:r>
          </a:p>
          <a:p>
            <a:endParaRPr lang="pt-BR" sz="1600" dirty="0" smtClean="0"/>
          </a:p>
          <a:p>
            <a:r>
              <a:rPr lang="pt-BR" sz="1600" dirty="0" smtClean="0"/>
              <a:t>&lt;H1 CLASS=preto&gt;</a:t>
            </a:r>
            <a:r>
              <a:rPr lang="pt-BR" sz="1600" dirty="0" err="1" smtClean="0"/>
              <a:t>Cabecalho</a:t>
            </a:r>
            <a:r>
              <a:rPr lang="pt-BR" sz="1600" dirty="0" smtClean="0"/>
              <a:t> Preto&lt;/H1&gt;</a:t>
            </a:r>
          </a:p>
          <a:p>
            <a:endParaRPr lang="pt-BR" sz="1600" dirty="0" smtClean="0"/>
          </a:p>
          <a:p>
            <a:r>
              <a:rPr lang="pt-BR" sz="1600" dirty="0" smtClean="0"/>
              <a:t>&lt;H1 CLASS=vermelho&gt; </a:t>
            </a:r>
            <a:r>
              <a:rPr lang="pt-BR" sz="1600" dirty="0" err="1" smtClean="0"/>
              <a:t>Cabecalho</a:t>
            </a:r>
            <a:r>
              <a:rPr lang="pt-BR" sz="1600" dirty="0" smtClean="0"/>
              <a:t> Vermelho&lt;/H1&gt;</a:t>
            </a:r>
          </a:p>
          <a:p>
            <a:endParaRPr lang="pt-BR" sz="1600" dirty="0" smtClean="0"/>
          </a:p>
          <a:p>
            <a:r>
              <a:rPr lang="pt-BR" sz="1600" dirty="0" smtClean="0"/>
              <a:t>&lt;p CLASS=vermelho&gt; </a:t>
            </a:r>
            <a:r>
              <a:rPr lang="pt-BR" sz="1600" dirty="0" err="1" smtClean="0"/>
              <a:t>Paragrafo</a:t>
            </a:r>
            <a:r>
              <a:rPr lang="pt-BR" sz="1600" dirty="0" smtClean="0"/>
              <a:t> Vermelho &lt;/p&gt;</a:t>
            </a:r>
          </a:p>
          <a:p>
            <a:endParaRPr lang="pt-BR" sz="1600" dirty="0" smtClean="0"/>
          </a:p>
          <a:p>
            <a:r>
              <a:rPr lang="pt-BR" sz="1600" dirty="0" smtClean="0"/>
              <a:t>&lt;p CLASS=azul&gt; </a:t>
            </a:r>
            <a:r>
              <a:rPr lang="pt-BR" sz="1600" dirty="0" err="1" smtClean="0"/>
              <a:t>Paragrafo</a:t>
            </a:r>
            <a:r>
              <a:rPr lang="pt-BR" sz="1600" dirty="0" smtClean="0"/>
              <a:t> Azul &lt;/p&gt;</a:t>
            </a:r>
          </a:p>
          <a:p>
            <a:endParaRPr lang="pt-BR" sz="1600" dirty="0" smtClean="0"/>
          </a:p>
          <a:p>
            <a:r>
              <a:rPr lang="pt-BR" sz="1600" dirty="0" smtClean="0"/>
              <a:t>&lt;p CLASS=preto&gt; </a:t>
            </a:r>
            <a:r>
              <a:rPr lang="pt-BR" sz="1600" dirty="0" err="1" smtClean="0"/>
              <a:t>Paragrafo</a:t>
            </a:r>
            <a:r>
              <a:rPr lang="pt-BR" sz="1600" dirty="0" smtClean="0"/>
              <a:t> Preto &lt;/p&gt;</a:t>
            </a:r>
            <a:endParaRPr lang="pt-BR" sz="16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Em CSS os seletores herdam certas propriedades dos seus pais, como no exemplo:</a:t>
            </a:r>
          </a:p>
          <a:p>
            <a:pPr marL="0" indent="0">
              <a:spcBef>
                <a:spcPts val="0"/>
              </a:spcBef>
              <a:buNone/>
            </a:pPr>
            <a:r>
              <a:rPr lang="pt-BR" sz="2000" dirty="0" smtClean="0"/>
              <a:t>&lt;</a:t>
            </a:r>
            <a:r>
              <a:rPr lang="pt-BR" sz="2000" dirty="0" err="1" smtClean="0"/>
              <a:t>html</a:t>
            </a:r>
            <a:r>
              <a:rPr lang="pt-BR" sz="2000" dirty="0" smtClean="0"/>
              <a:t>&gt;</a:t>
            </a:r>
          </a:p>
          <a:p>
            <a:pPr marL="0" indent="0">
              <a:spcBef>
                <a:spcPts val="0"/>
              </a:spcBef>
              <a:buNone/>
            </a:pPr>
            <a:r>
              <a:rPr lang="pt-BR" sz="2000" dirty="0" smtClean="0"/>
              <a:t>&lt;</a:t>
            </a:r>
            <a:r>
              <a:rPr lang="pt-BR" sz="2000" dirty="0" err="1" smtClean="0"/>
              <a:t>head</a:t>
            </a:r>
            <a:r>
              <a:rPr lang="pt-BR" sz="2000" dirty="0" smtClean="0"/>
              <a:t>&gt;</a:t>
            </a:r>
          </a:p>
          <a:p>
            <a:pPr marL="0" indent="0">
              <a:spcBef>
                <a:spcPts val="0"/>
              </a:spcBef>
              <a:buNone/>
            </a:pPr>
            <a:r>
              <a:rPr lang="pt-BR" sz="2000" dirty="0" smtClean="0"/>
              <a:t>&lt;style </a:t>
            </a:r>
            <a:r>
              <a:rPr lang="pt-BR" sz="2000" dirty="0" err="1" smtClean="0"/>
              <a:t>type</a:t>
            </a:r>
            <a:r>
              <a:rPr lang="pt-BR" sz="2000" dirty="0" smtClean="0"/>
              <a:t> ="</a:t>
            </a:r>
            <a:r>
              <a:rPr lang="pt-BR" sz="2000" dirty="0" err="1" smtClean="0"/>
              <a:t>text</a:t>
            </a:r>
            <a:r>
              <a:rPr lang="pt-BR" sz="2000" dirty="0" smtClean="0"/>
              <a:t>/</a:t>
            </a:r>
            <a:r>
              <a:rPr lang="pt-BR" sz="2000" dirty="0" err="1" smtClean="0"/>
              <a:t>css</a:t>
            </a:r>
            <a:r>
              <a:rPr lang="pt-BR" sz="2000" dirty="0" smtClean="0"/>
              <a:t>"&gt;</a:t>
            </a:r>
          </a:p>
          <a:p>
            <a:pPr marL="0" indent="0">
              <a:spcBef>
                <a:spcPts val="0"/>
              </a:spcBef>
              <a:buNone/>
            </a:pPr>
            <a:r>
              <a:rPr lang="pt-BR" sz="2000" dirty="0" smtClean="0"/>
              <a:t>p {</a:t>
            </a:r>
            <a:r>
              <a:rPr lang="pt-BR" sz="2000" dirty="0" err="1" smtClean="0"/>
              <a:t>color</a:t>
            </a:r>
            <a:r>
              <a:rPr lang="pt-BR" sz="2000" dirty="0" smtClean="0"/>
              <a:t>:</a:t>
            </a:r>
            <a:r>
              <a:rPr lang="pt-BR" sz="2000" dirty="0" err="1" smtClean="0"/>
              <a:t>blue</a:t>
            </a:r>
            <a:r>
              <a:rPr lang="pt-BR" sz="2000" dirty="0" smtClean="0"/>
              <a:t>}</a:t>
            </a:r>
          </a:p>
          <a:p>
            <a:pPr marL="0" indent="0">
              <a:spcBef>
                <a:spcPts val="0"/>
              </a:spcBef>
              <a:buNone/>
            </a:pPr>
            <a:r>
              <a:rPr lang="pt-BR" sz="2000" dirty="0" smtClean="0"/>
              <a:t>&lt;/style&gt;</a:t>
            </a:r>
          </a:p>
          <a:p>
            <a:pPr marL="0" indent="0">
              <a:spcBef>
                <a:spcPts val="0"/>
              </a:spcBef>
              <a:buNone/>
            </a:pPr>
            <a:r>
              <a:rPr lang="pt-BR" sz="2000" dirty="0" smtClean="0"/>
              <a:t>&lt;/</a:t>
            </a:r>
            <a:r>
              <a:rPr lang="pt-BR" sz="2000" dirty="0" err="1" smtClean="0"/>
              <a:t>head</a:t>
            </a:r>
            <a:r>
              <a:rPr lang="pt-BR" sz="2000" dirty="0" smtClean="0"/>
              <a:t>&gt;</a:t>
            </a:r>
          </a:p>
          <a:p>
            <a:pPr marL="0" indent="0">
              <a:spcBef>
                <a:spcPts val="0"/>
              </a:spcBef>
              <a:buNone/>
            </a:pPr>
            <a:r>
              <a:rPr lang="pt-BR" sz="2000" dirty="0" smtClean="0"/>
              <a:t>&lt;</a:t>
            </a:r>
            <a:r>
              <a:rPr lang="pt-BR" sz="2000" dirty="0" err="1" smtClean="0"/>
              <a:t>body</a:t>
            </a:r>
            <a:r>
              <a:rPr lang="pt-BR" sz="2000" dirty="0" smtClean="0"/>
              <a:t>&gt;</a:t>
            </a:r>
          </a:p>
          <a:p>
            <a:pPr marL="0" indent="0">
              <a:spcBef>
                <a:spcPts val="0"/>
              </a:spcBef>
              <a:buNone/>
            </a:pPr>
            <a:r>
              <a:rPr lang="pt-BR" sz="2000" dirty="0" smtClean="0"/>
              <a:t>&lt;p&gt; Texto em Cor Azul &lt;/p&gt; &lt;i&gt; </a:t>
            </a:r>
            <a:r>
              <a:rPr lang="pt-BR" sz="2000" dirty="0" err="1" smtClean="0"/>
              <a:t>Italico</a:t>
            </a:r>
            <a:r>
              <a:rPr lang="pt-BR" sz="2000" dirty="0" smtClean="0"/>
              <a:t> com Cor Azul&lt;/i&gt;</a:t>
            </a:r>
          </a:p>
          <a:p>
            <a:pPr marL="0" indent="0">
              <a:spcBef>
                <a:spcPts val="0"/>
              </a:spcBef>
              <a:buNone/>
            </a:pPr>
            <a:r>
              <a:rPr lang="pt-BR" sz="2000" dirty="0" smtClean="0"/>
              <a:t>&lt;/</a:t>
            </a:r>
            <a:r>
              <a:rPr lang="pt-BR" sz="2000" dirty="0" err="1" smtClean="0"/>
              <a:t>body</a:t>
            </a:r>
            <a:r>
              <a:rPr lang="pt-BR" sz="2000" dirty="0" smtClean="0"/>
              <a:t>&gt;</a:t>
            </a:r>
            <a:endParaRPr lang="pt-BR" sz="2000" dirty="0"/>
          </a:p>
        </p:txBody>
      </p:sp>
      <p:sp>
        <p:nvSpPr>
          <p:cNvPr id="3" name="Título 2"/>
          <p:cNvSpPr>
            <a:spLocks noGrp="1"/>
          </p:cNvSpPr>
          <p:nvPr>
            <p:ph type="title"/>
          </p:nvPr>
        </p:nvSpPr>
        <p:spPr/>
        <p:txBody>
          <a:bodyPr/>
          <a:lstStyle/>
          <a:p>
            <a:r>
              <a:rPr lang="pt-BR" dirty="0" err="1" smtClean="0"/>
              <a:t>Heranca</a:t>
            </a:r>
            <a:endParaRPr lang="pt-B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spcBef>
                <a:spcPts val="0"/>
              </a:spcBef>
              <a:buNone/>
            </a:pPr>
            <a:r>
              <a:rPr lang="pt-BR" dirty="0" smtClean="0"/>
              <a:t>Assim como em uma linguagem de programação, em CSS é possível colocar comentários para documentar o código.</a:t>
            </a:r>
          </a:p>
          <a:p>
            <a:pPr marL="0" indent="0">
              <a:spcBef>
                <a:spcPts val="0"/>
              </a:spcBef>
              <a:buNone/>
            </a:pPr>
            <a:endParaRPr lang="pt-BR" dirty="0" smtClean="0"/>
          </a:p>
          <a:p>
            <a:pPr marL="0" indent="0">
              <a:spcBef>
                <a:spcPts val="0"/>
              </a:spcBef>
              <a:buNone/>
            </a:pPr>
            <a:r>
              <a:rPr lang="pt-BR" dirty="0" smtClean="0"/>
              <a:t>H1{ </a:t>
            </a:r>
            <a:r>
              <a:rPr lang="pt-BR" dirty="0" err="1" smtClean="0"/>
              <a:t>color</a:t>
            </a:r>
            <a:r>
              <a:rPr lang="pt-BR" dirty="0" smtClean="0"/>
              <a:t>:</a:t>
            </a:r>
            <a:r>
              <a:rPr lang="pt-BR" dirty="0" err="1" smtClean="0"/>
              <a:t>red</a:t>
            </a:r>
            <a:r>
              <a:rPr lang="pt-BR" dirty="0" smtClean="0"/>
              <a:t>} /* Formata o H1*/</a:t>
            </a:r>
          </a:p>
          <a:p>
            <a:pPr marL="0" indent="0">
              <a:spcBef>
                <a:spcPts val="0"/>
              </a:spcBef>
              <a:buNone/>
            </a:pPr>
            <a:endParaRPr lang="pt-BR" dirty="0" smtClean="0"/>
          </a:p>
          <a:p>
            <a:pPr marL="0" indent="0">
              <a:spcBef>
                <a:spcPts val="0"/>
              </a:spcBef>
              <a:buNone/>
            </a:pPr>
            <a:r>
              <a:rPr lang="pt-BR" dirty="0" smtClean="0"/>
              <a:t>/* ----------------------</a:t>
            </a:r>
          </a:p>
          <a:p>
            <a:pPr marL="0" indent="0">
              <a:spcBef>
                <a:spcPts val="0"/>
              </a:spcBef>
              <a:buNone/>
            </a:pPr>
            <a:r>
              <a:rPr lang="pt-BR" dirty="0" err="1" smtClean="0"/>
              <a:t>Comentario</a:t>
            </a:r>
            <a:r>
              <a:rPr lang="pt-BR" dirty="0" smtClean="0"/>
              <a:t>!!!!</a:t>
            </a:r>
          </a:p>
          <a:p>
            <a:pPr marL="0" indent="0">
              <a:spcBef>
                <a:spcPts val="0"/>
              </a:spcBef>
              <a:buNone/>
            </a:pPr>
            <a:r>
              <a:rPr lang="pt-BR" dirty="0" smtClean="0"/>
              <a:t>------------------------*/</a:t>
            </a:r>
            <a:endParaRPr lang="pt-BR" dirty="0"/>
          </a:p>
        </p:txBody>
      </p:sp>
      <p:sp>
        <p:nvSpPr>
          <p:cNvPr id="3" name="Título 2"/>
          <p:cNvSpPr>
            <a:spLocks noGrp="1"/>
          </p:cNvSpPr>
          <p:nvPr>
            <p:ph type="title"/>
          </p:nvPr>
        </p:nvSpPr>
        <p:spPr/>
        <p:txBody>
          <a:bodyPr/>
          <a:lstStyle/>
          <a:p>
            <a:r>
              <a:rPr lang="pt-BR" dirty="0" smtClean="0"/>
              <a:t>Comentários</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p:txBody>
      </p:sp>
      <p:sp>
        <p:nvSpPr>
          <p:cNvPr id="3" name="Título 2"/>
          <p:cNvSpPr>
            <a:spLocks noGrp="1"/>
          </p:cNvSpPr>
          <p:nvPr>
            <p:ph type="title"/>
          </p:nvPr>
        </p:nvSpPr>
        <p:spPr/>
        <p:txBody>
          <a:bodyPr/>
          <a:lstStyle/>
          <a:p>
            <a:r>
              <a:rPr lang="pt-BR" dirty="0" smtClean="0"/>
              <a:t>Interação cliente-servidor</a:t>
            </a:r>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1428728" y="1500174"/>
            <a:ext cx="6400800"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Para manter a compatibilidade com navegadores antigos o CSS implementa a funcionalidade de ocultar o código destes navegadores. Lembre-se que seu site não deve depender exclusivamente da CSS. </a:t>
            </a:r>
          </a:p>
          <a:p>
            <a:pPr marL="0" indent="0">
              <a:buNone/>
            </a:pPr>
            <a:endParaRPr lang="pt-BR" sz="2000" dirty="0" smtClean="0"/>
          </a:p>
          <a:p>
            <a:pPr>
              <a:buNone/>
            </a:pPr>
            <a:r>
              <a:rPr lang="pt-BR" sz="1800" dirty="0" smtClean="0"/>
              <a:t>&lt;STYLE TYPE="</a:t>
            </a:r>
            <a:r>
              <a:rPr lang="pt-BR" sz="1800" dirty="0" err="1" smtClean="0"/>
              <a:t>text</a:t>
            </a:r>
            <a:r>
              <a:rPr lang="pt-BR" sz="1800" dirty="0" smtClean="0"/>
              <a:t>/</a:t>
            </a:r>
            <a:r>
              <a:rPr lang="pt-BR" sz="1800" dirty="0" err="1" smtClean="0"/>
              <a:t>css</a:t>
            </a:r>
            <a:r>
              <a:rPr lang="pt-BR" sz="1800" dirty="0" smtClean="0"/>
              <a:t>"&gt;</a:t>
            </a:r>
          </a:p>
          <a:p>
            <a:pPr>
              <a:buNone/>
            </a:pPr>
            <a:r>
              <a:rPr lang="pt-BR" sz="1800" dirty="0" smtClean="0"/>
              <a:t>&lt;!--</a:t>
            </a:r>
          </a:p>
          <a:p>
            <a:pPr>
              <a:buNone/>
            </a:pPr>
            <a:r>
              <a:rPr lang="pt-BR" sz="1800" dirty="0" smtClean="0"/>
              <a:t>H1 {</a:t>
            </a:r>
            <a:r>
              <a:rPr lang="pt-BR" sz="1800" dirty="0" err="1" smtClean="0"/>
              <a:t>color</a:t>
            </a:r>
            <a:r>
              <a:rPr lang="pt-BR" sz="1800" dirty="0" smtClean="0"/>
              <a:t>: </a:t>
            </a:r>
            <a:r>
              <a:rPr lang="pt-BR" sz="1800" dirty="0" err="1" smtClean="0"/>
              <a:t>red</a:t>
            </a:r>
            <a:r>
              <a:rPr lang="pt-BR" sz="1800" dirty="0" smtClean="0"/>
              <a:t>}</a:t>
            </a:r>
          </a:p>
          <a:p>
            <a:pPr>
              <a:buNone/>
            </a:pPr>
            <a:r>
              <a:rPr lang="pt-BR" sz="1800" dirty="0" smtClean="0"/>
              <a:t>--&gt;</a:t>
            </a:r>
          </a:p>
          <a:p>
            <a:pPr>
              <a:buNone/>
            </a:pPr>
            <a:r>
              <a:rPr lang="pt-BR" sz="1800" dirty="0" smtClean="0"/>
              <a:t>&lt;/STYLE&gt;</a:t>
            </a:r>
            <a:endParaRPr lang="pt-BR" sz="1800" dirty="0"/>
          </a:p>
        </p:txBody>
      </p:sp>
      <p:sp>
        <p:nvSpPr>
          <p:cNvPr id="3" name="Título 2"/>
          <p:cNvSpPr>
            <a:spLocks noGrp="1"/>
          </p:cNvSpPr>
          <p:nvPr>
            <p:ph type="title"/>
          </p:nvPr>
        </p:nvSpPr>
        <p:spPr/>
        <p:txBody>
          <a:bodyPr>
            <a:normAutofit fontScale="90000"/>
          </a:bodyPr>
          <a:lstStyle/>
          <a:p>
            <a:r>
              <a:rPr lang="pt-BR" dirty="0" smtClean="0"/>
              <a:t>Ocultando Style </a:t>
            </a:r>
            <a:r>
              <a:rPr lang="pt-BR" dirty="0" err="1" smtClean="0"/>
              <a:t>Sheets</a:t>
            </a:r>
            <a:r>
              <a:rPr lang="pt-BR" dirty="0" smtClean="0"/>
              <a:t> de navegadores antigos</a:t>
            </a:r>
            <a:endParaRPr lang="pt-B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Podemos atribuir um ID aos elementos e então associar estilos à este ID. Para declarar o estilo para um ID é usado o símbolo (#). Somente aos atributos com aquele ID são aplicados os estilos.</a:t>
            </a:r>
          </a:p>
          <a:p>
            <a:pPr marL="0" indent="0">
              <a:buNone/>
            </a:pPr>
            <a:r>
              <a:rPr lang="pt-BR" sz="2000" dirty="0" smtClean="0"/>
              <a:t>Existem EVENTOS em </a:t>
            </a:r>
            <a:r>
              <a:rPr lang="pt-BR" sz="2000" dirty="0" err="1" smtClean="0"/>
              <a:t>JavaScript</a:t>
            </a:r>
            <a:r>
              <a:rPr lang="pt-BR" sz="2000" dirty="0" smtClean="0"/>
              <a:t> que podem ser associados a estes ID, portanto devemos ter o cuidado de não ter </a:t>
            </a:r>
            <a:r>
              <a:rPr lang="pt-BR" sz="2000" dirty="0" err="1" smtClean="0"/>
              <a:t>IDs</a:t>
            </a:r>
            <a:r>
              <a:rPr lang="pt-BR" sz="2000" dirty="0" smtClean="0"/>
              <a:t> iguais em uma mesma página.</a:t>
            </a:r>
          </a:p>
          <a:p>
            <a:pPr marL="0" indent="0">
              <a:buNone/>
            </a:pPr>
            <a:r>
              <a:rPr lang="pt-BR" sz="2000" dirty="0" smtClean="0"/>
              <a:t>No exemplo abaixo declaramos um estilo para o ID </a:t>
            </a:r>
            <a:r>
              <a:rPr lang="pt-BR" sz="2000" dirty="0" err="1" smtClean="0"/>
              <a:t>test</a:t>
            </a:r>
            <a:r>
              <a:rPr lang="pt-BR" sz="2000" dirty="0" smtClean="0"/>
              <a:t>, e este também usa o elemento &lt;P&gt; atribuindo o ID </a:t>
            </a:r>
            <a:r>
              <a:rPr lang="pt-BR" sz="2000" dirty="0" err="1" smtClean="0"/>
              <a:t>test</a:t>
            </a:r>
            <a:r>
              <a:rPr lang="pt-BR" sz="2000" dirty="0" smtClean="0"/>
              <a:t>:</a:t>
            </a:r>
          </a:p>
          <a:p>
            <a:pPr marL="0" indent="0">
              <a:buNone/>
            </a:pPr>
            <a:endParaRPr lang="pt-BR" sz="2000" dirty="0" smtClean="0"/>
          </a:p>
          <a:p>
            <a:pPr marL="0" indent="0">
              <a:buNone/>
            </a:pPr>
            <a:endParaRPr lang="pt-BR" sz="2000" dirty="0" smtClean="0"/>
          </a:p>
          <a:p>
            <a:pPr marL="0" indent="0">
              <a:buNone/>
            </a:pPr>
            <a:endParaRPr lang="pt-BR" sz="2000" dirty="0" smtClean="0"/>
          </a:p>
          <a:p>
            <a:pPr>
              <a:buNone/>
            </a:pPr>
            <a:r>
              <a:rPr lang="pt-BR" sz="2000" dirty="0" smtClean="0"/>
              <a:t>#</a:t>
            </a:r>
            <a:r>
              <a:rPr lang="pt-BR" sz="2000" dirty="0" err="1" smtClean="0"/>
              <a:t>test</a:t>
            </a:r>
            <a:r>
              <a:rPr lang="pt-BR" sz="2000" dirty="0" smtClean="0"/>
              <a:t> {</a:t>
            </a:r>
            <a:r>
              <a:rPr lang="pt-BR" sz="2000" dirty="0" err="1" smtClean="0"/>
              <a:t>color</a:t>
            </a:r>
            <a:r>
              <a:rPr lang="pt-BR" sz="2000" dirty="0" smtClean="0"/>
              <a:t>:</a:t>
            </a:r>
            <a:r>
              <a:rPr lang="pt-BR" sz="2000" dirty="0" err="1" smtClean="0"/>
              <a:t>red</a:t>
            </a:r>
            <a:r>
              <a:rPr lang="pt-BR" sz="2000" dirty="0" smtClean="0"/>
              <a:t>}</a:t>
            </a:r>
          </a:p>
          <a:p>
            <a:pPr>
              <a:buNone/>
            </a:pPr>
            <a:r>
              <a:rPr lang="en-US" sz="2000" dirty="0" smtClean="0"/>
              <a:t>&lt;P ID=test&gt; Este e um </a:t>
            </a:r>
            <a:r>
              <a:rPr lang="en-US" sz="2000" dirty="0" err="1" smtClean="0"/>
              <a:t>paragrafo</a:t>
            </a:r>
            <a:r>
              <a:rPr lang="en-US" sz="2000" dirty="0" smtClean="0"/>
              <a:t> de </a:t>
            </a:r>
            <a:r>
              <a:rPr lang="en-US" sz="2000" dirty="0" err="1" smtClean="0"/>
              <a:t>teste</a:t>
            </a:r>
            <a:r>
              <a:rPr lang="en-US" sz="2000" dirty="0" smtClean="0"/>
              <a:t> &lt;P&gt;</a:t>
            </a:r>
            <a:endParaRPr lang="pt-BR" sz="2000" dirty="0"/>
          </a:p>
        </p:txBody>
      </p:sp>
      <p:sp>
        <p:nvSpPr>
          <p:cNvPr id="3" name="Título 2"/>
          <p:cNvSpPr>
            <a:spLocks noGrp="1"/>
          </p:cNvSpPr>
          <p:nvPr>
            <p:ph type="title"/>
          </p:nvPr>
        </p:nvSpPr>
        <p:spPr/>
        <p:txBody>
          <a:bodyPr>
            <a:normAutofit fontScale="90000"/>
          </a:bodyPr>
          <a:lstStyle/>
          <a:p>
            <a:r>
              <a:rPr lang="pt-BR" dirty="0" smtClean="0"/>
              <a:t>Definindo estilos para elementos</a:t>
            </a:r>
            <a:endParaRPr lang="pt-BR" dirty="0"/>
          </a:p>
        </p:txBody>
      </p:sp>
      <p:sp>
        <p:nvSpPr>
          <p:cNvPr id="4" name="Texto Explicativo 2 3"/>
          <p:cNvSpPr/>
          <p:nvPr/>
        </p:nvSpPr>
        <p:spPr>
          <a:xfrm>
            <a:off x="3923928" y="4293096"/>
            <a:ext cx="4464496" cy="864096"/>
          </a:xfrm>
          <a:prstGeom prst="borderCallout2">
            <a:avLst>
              <a:gd name="adj1" fmla="val 18750"/>
              <a:gd name="adj2" fmla="val -8333"/>
              <a:gd name="adj3" fmla="val 18750"/>
              <a:gd name="adj4" fmla="val -16667"/>
              <a:gd name="adj5" fmla="val 115481"/>
              <a:gd name="adj6" fmla="val -622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4427984" y="4509120"/>
            <a:ext cx="3230372" cy="461665"/>
          </a:xfrm>
          <a:prstGeom prst="rect">
            <a:avLst/>
          </a:prstGeom>
          <a:noFill/>
        </p:spPr>
        <p:txBody>
          <a:bodyPr wrap="none" rtlCol="0">
            <a:spAutoFit/>
          </a:bodyPr>
          <a:lstStyle/>
          <a:p>
            <a:r>
              <a:rPr lang="pt-BR" sz="2400" dirty="0" smtClean="0">
                <a:solidFill>
                  <a:srgbClr val="FF0000"/>
                </a:solidFill>
              </a:rPr>
              <a:t>Atenção: Sem Espaço</a:t>
            </a:r>
            <a:endParaRPr lang="pt-BR" sz="2400" dirty="0">
              <a:solidFill>
                <a:srgbClr val="FF0000"/>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712968" cy="4525962"/>
          </a:xfrm>
        </p:spPr>
        <p:txBody>
          <a:bodyPr/>
          <a:lstStyle/>
          <a:p>
            <a:pPr marL="0" indent="0">
              <a:buNone/>
            </a:pPr>
            <a:r>
              <a:rPr lang="pt-BR" sz="2000" dirty="0" smtClean="0"/>
              <a:t>CSS fornece duas maneiras de posicionar elementos no navegador: RELATIVE e ABSOLUTE. No modo RELATIVE, o navegador posiciona o elemento em relação à sua posição normal, ou seja, onde o elemento deveria realmente aparecer. No modo ABSOLUTE, o navegador posiciona o elemento em relação ao elemento pai. Para posicionar o elemento são utilizadas as propriedades TOP e LEFT:</a:t>
            </a:r>
          </a:p>
          <a:p>
            <a:pPr marL="0" indent="0">
              <a:buNone/>
            </a:pPr>
            <a:endParaRPr lang="pt-BR" sz="2000" dirty="0" smtClean="0"/>
          </a:p>
          <a:p>
            <a:pPr marL="0" indent="0">
              <a:buNone/>
            </a:pPr>
            <a:r>
              <a:rPr lang="en-US" sz="2000" dirty="0" smtClean="0"/>
              <a:t>#element {position: absolute; top: 100; left: 20}</a:t>
            </a:r>
          </a:p>
          <a:p>
            <a:pPr marL="0" indent="0">
              <a:buNone/>
            </a:pPr>
            <a:endParaRPr lang="en-US" sz="2000" dirty="0" smtClean="0"/>
          </a:p>
          <a:p>
            <a:pPr marL="0" indent="0">
              <a:buNone/>
            </a:pPr>
            <a:r>
              <a:rPr lang="pt-BR" sz="2000" dirty="0" smtClean="0"/>
              <a:t>No exemplo acima, o elemento é posicionado à 100 pixels da borda superior do elemento pai e à 20 pixels da borda esquerda o elemento pai. Quando o elemento a ser posicionado não possui pai, este é posicionado em relação às bordas do navegador.</a:t>
            </a:r>
            <a:endParaRPr lang="pt-BR" sz="2000" dirty="0"/>
          </a:p>
        </p:txBody>
      </p:sp>
      <p:sp>
        <p:nvSpPr>
          <p:cNvPr id="3" name="Título 2"/>
          <p:cNvSpPr>
            <a:spLocks noGrp="1"/>
          </p:cNvSpPr>
          <p:nvPr>
            <p:ph type="title"/>
          </p:nvPr>
        </p:nvSpPr>
        <p:spPr/>
        <p:txBody>
          <a:bodyPr>
            <a:normAutofit fontScale="90000"/>
          </a:bodyPr>
          <a:lstStyle/>
          <a:p>
            <a:r>
              <a:rPr lang="pt-BR" dirty="0" smtClean="0"/>
              <a:t>Posicionando um Elemento HTML</a:t>
            </a:r>
            <a:endParaRPr lang="pt-B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507288" cy="4525962"/>
          </a:xfrm>
        </p:spPr>
        <p:txBody>
          <a:bodyPr/>
          <a:lstStyle/>
          <a:p>
            <a:pPr>
              <a:buNone/>
            </a:pPr>
            <a:r>
              <a:rPr lang="pt-BR" sz="1400" dirty="0" smtClean="0"/>
              <a:t>&lt;HTML&gt; </a:t>
            </a:r>
          </a:p>
          <a:p>
            <a:pPr>
              <a:buNone/>
            </a:pPr>
            <a:r>
              <a:rPr lang="pt-BR" sz="1400" dirty="0" smtClean="0"/>
              <a:t>&lt;STYLE TYPE="TEXT/CSS"&gt;</a:t>
            </a:r>
          </a:p>
          <a:p>
            <a:pPr>
              <a:buNone/>
            </a:pPr>
            <a:r>
              <a:rPr lang="pt-BR" sz="1400" dirty="0" smtClean="0"/>
              <a:t>#exemplo {</a:t>
            </a:r>
            <a:r>
              <a:rPr lang="pt-BR" sz="1400" dirty="0" err="1" smtClean="0"/>
              <a:t>position</a:t>
            </a:r>
            <a:r>
              <a:rPr lang="pt-BR" sz="1400" dirty="0" smtClean="0"/>
              <a:t>: </a:t>
            </a:r>
            <a:r>
              <a:rPr lang="pt-BR" sz="1400" dirty="0" err="1" smtClean="0"/>
              <a:t>absolute</a:t>
            </a:r>
            <a:r>
              <a:rPr lang="pt-BR" sz="1400" dirty="0" smtClean="0"/>
              <a:t>; top: 100; </a:t>
            </a:r>
            <a:r>
              <a:rPr lang="pt-BR" sz="1400" dirty="0" err="1" smtClean="0"/>
              <a:t>left</a:t>
            </a:r>
            <a:r>
              <a:rPr lang="pt-BR" sz="1400" dirty="0" smtClean="0"/>
              <a:t>: 120}	</a:t>
            </a:r>
          </a:p>
          <a:p>
            <a:pPr>
              <a:buNone/>
            </a:pPr>
            <a:r>
              <a:rPr lang="pt-BR" sz="1400" dirty="0" smtClean="0"/>
              <a:t>#teste {</a:t>
            </a:r>
            <a:r>
              <a:rPr lang="pt-BR" sz="1400" dirty="0" err="1" smtClean="0"/>
              <a:t>color</a:t>
            </a:r>
            <a:r>
              <a:rPr lang="pt-BR" sz="1400" dirty="0" smtClean="0"/>
              <a:t>:</a:t>
            </a:r>
            <a:r>
              <a:rPr lang="pt-BR" sz="1400" dirty="0" err="1" smtClean="0"/>
              <a:t>blue</a:t>
            </a:r>
            <a:r>
              <a:rPr lang="pt-BR" sz="1400" dirty="0" smtClean="0"/>
              <a:t>}</a:t>
            </a:r>
          </a:p>
          <a:p>
            <a:pPr>
              <a:buNone/>
            </a:pPr>
            <a:r>
              <a:rPr lang="pt-BR" sz="1400" dirty="0" smtClean="0"/>
              <a:t>&lt;/STYLE&gt;</a:t>
            </a:r>
          </a:p>
          <a:p>
            <a:pPr>
              <a:buNone/>
            </a:pPr>
            <a:endParaRPr lang="pt-BR" sz="1400" dirty="0" smtClean="0"/>
          </a:p>
          <a:p>
            <a:pPr>
              <a:buNone/>
            </a:pPr>
            <a:r>
              <a:rPr lang="pt-BR" sz="1400" dirty="0" smtClean="0"/>
              <a:t>&lt;BODY&gt; </a:t>
            </a:r>
          </a:p>
          <a:p>
            <a:pPr>
              <a:buNone/>
            </a:pPr>
            <a:r>
              <a:rPr lang="pt-BR" sz="1400" dirty="0" smtClean="0"/>
              <a:t>&lt;P ID=teste&gt; Este é um </a:t>
            </a:r>
            <a:r>
              <a:rPr lang="pt-BR" sz="1400" dirty="0" err="1" smtClean="0"/>
              <a:t>Paragrafo</a:t>
            </a:r>
            <a:r>
              <a:rPr lang="pt-BR" sz="1400" dirty="0" smtClean="0"/>
              <a:t> com ID e cor azul &lt;/P&gt;</a:t>
            </a:r>
          </a:p>
          <a:p>
            <a:pPr>
              <a:buNone/>
            </a:pPr>
            <a:r>
              <a:rPr lang="pt-BR" sz="1400" dirty="0" smtClean="0"/>
              <a:t>&lt;</a:t>
            </a:r>
            <a:r>
              <a:rPr lang="pt-BR" sz="1400" dirty="0" err="1" smtClean="0"/>
              <a:t>img</a:t>
            </a:r>
            <a:r>
              <a:rPr lang="pt-BR" sz="1400" dirty="0" smtClean="0"/>
              <a:t> ID=exemplo </a:t>
            </a:r>
            <a:r>
              <a:rPr lang="pt-BR" sz="1400" dirty="0" err="1" smtClean="0"/>
              <a:t>src</a:t>
            </a:r>
            <a:r>
              <a:rPr lang="pt-BR" sz="1400" dirty="0" smtClean="0"/>
              <a:t>=init.gif&gt;</a:t>
            </a:r>
          </a:p>
          <a:p>
            <a:pPr>
              <a:buNone/>
            </a:pPr>
            <a:endParaRPr lang="pt-BR" sz="1400" dirty="0" smtClean="0"/>
          </a:p>
          <a:p>
            <a:pPr>
              <a:buNone/>
            </a:pPr>
            <a:r>
              <a:rPr lang="pt-BR" sz="1400" dirty="0" smtClean="0"/>
              <a:t>&lt;p&gt; A Figura esta a 100 pixels do topo e a 120 pixels da margem esquerda &lt;/p&gt;</a:t>
            </a:r>
          </a:p>
          <a:p>
            <a:pPr>
              <a:buNone/>
            </a:pPr>
            <a:r>
              <a:rPr lang="pt-BR" sz="1400" dirty="0" smtClean="0"/>
              <a:t>&lt;/BODY&gt; </a:t>
            </a:r>
          </a:p>
          <a:p>
            <a:pPr>
              <a:buNone/>
            </a:pPr>
            <a:r>
              <a:rPr lang="pt-BR" sz="1400" dirty="0" smtClean="0"/>
              <a:t>&lt;/HTML&gt;</a:t>
            </a:r>
            <a:endParaRPr lang="pt-BR" sz="1400" dirty="0"/>
          </a:p>
        </p:txBody>
      </p:sp>
      <p:sp>
        <p:nvSpPr>
          <p:cNvPr id="3" name="Título 2"/>
          <p:cNvSpPr>
            <a:spLocks noGrp="1"/>
          </p:cNvSpPr>
          <p:nvPr>
            <p:ph type="title"/>
          </p:nvPr>
        </p:nvSpPr>
        <p:spPr/>
        <p:txBody>
          <a:bodyPr/>
          <a:lstStyle/>
          <a:p>
            <a:r>
              <a:rPr lang="pt-BR" dirty="0" smtClean="0"/>
              <a:t>Exemplo</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5004048" y="764704"/>
            <a:ext cx="3851920" cy="2303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Assim como é possível controlar a posição do elemento é possível também controlar a dimensão do elemento. Para isto são usadas as propriedades WIDTH para largura e HEIGHT para altura.</a:t>
            </a:r>
          </a:p>
          <a:p>
            <a:pPr marL="0" indent="0">
              <a:buNone/>
            </a:pPr>
            <a:r>
              <a:rPr lang="pt-BR" sz="2000" dirty="0" smtClean="0"/>
              <a:t>Ex:</a:t>
            </a:r>
          </a:p>
          <a:p>
            <a:pPr marL="0" indent="0">
              <a:buNone/>
            </a:pPr>
            <a:r>
              <a:rPr lang="en-US" sz="2000" dirty="0" smtClean="0"/>
              <a:t>#</a:t>
            </a:r>
            <a:r>
              <a:rPr lang="en-US" sz="2000" dirty="0" err="1" smtClean="0"/>
              <a:t>elemento</a:t>
            </a:r>
            <a:r>
              <a:rPr lang="en-US" sz="2000" dirty="0" smtClean="0"/>
              <a:t> {position: absolute; top: 100; left: 20; width: 100; height: 100}</a:t>
            </a:r>
          </a:p>
          <a:p>
            <a:endParaRPr lang="pt-BR" sz="1400" dirty="0" smtClean="0"/>
          </a:p>
          <a:p>
            <a:pPr marL="0" indent="0">
              <a:buNone/>
            </a:pPr>
            <a:r>
              <a:rPr lang="pt-BR" sz="2000" dirty="0" smtClean="0"/>
              <a:t>Existe ainda a propriedade OVERFLOW que determina como o navegador se comporta no caso em que o conteúdo de um elemento excede o tamanho do elemento. Os possíveis valores são NONE, CLIP e SCROLL</a:t>
            </a:r>
            <a:r>
              <a:rPr lang="pt-BR" sz="1400" dirty="0" smtClean="0"/>
              <a:t>.</a:t>
            </a:r>
            <a:endParaRPr lang="pt-BR" sz="1400" dirty="0"/>
          </a:p>
        </p:txBody>
      </p:sp>
      <p:sp>
        <p:nvSpPr>
          <p:cNvPr id="3" name="Título 2"/>
          <p:cNvSpPr>
            <a:spLocks noGrp="1"/>
          </p:cNvSpPr>
          <p:nvPr>
            <p:ph type="title"/>
          </p:nvPr>
        </p:nvSpPr>
        <p:spPr/>
        <p:txBody>
          <a:bodyPr>
            <a:normAutofit fontScale="90000"/>
          </a:bodyPr>
          <a:lstStyle/>
          <a:p>
            <a:r>
              <a:rPr lang="pt-BR" dirty="0" smtClean="0"/>
              <a:t>Mudando o tamanho do elemento</a:t>
            </a:r>
            <a:endParaRPr lang="pt-B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Utilizando as propriedades TOP e LEFT é possível sobrepor elementos e a ordem de exibição é a mesma ordem em que eles estão no código, ou seja, o último bloco de código será o último bloco a ser montado na tela sobrepondo todos os outros. </a:t>
            </a:r>
          </a:p>
          <a:p>
            <a:pPr marL="0" indent="0">
              <a:buNone/>
            </a:pPr>
            <a:r>
              <a:rPr lang="pt-BR" sz="2000" dirty="0" smtClean="0"/>
              <a:t>Esta ordem de sobreposição pode ser alterada utilizando a propriedade Z-INDEX que aceita valores inteiros e positivos.</a:t>
            </a:r>
          </a:p>
          <a:p>
            <a:pPr marL="0" indent="0">
              <a:buNone/>
            </a:pPr>
            <a:r>
              <a:rPr lang="pt-BR" sz="2000" dirty="0" smtClean="0"/>
              <a:t>Um elemento com a propriedade Z-INDEX igual à 10 sobrepõe um elemento com a propriedade Z-INDEX igual à 1.</a:t>
            </a:r>
          </a:p>
          <a:p>
            <a:pPr marL="0" indent="0">
              <a:buNone/>
            </a:pPr>
            <a:endParaRPr lang="pt-BR" sz="2000" dirty="0" smtClean="0"/>
          </a:p>
          <a:p>
            <a:pPr>
              <a:buNone/>
            </a:pPr>
            <a:r>
              <a:rPr lang="pt-BR" sz="2000" dirty="0" smtClean="0"/>
              <a:t>&lt;STYLE TYPE="</a:t>
            </a:r>
            <a:r>
              <a:rPr lang="pt-BR" sz="2000" dirty="0" err="1" smtClean="0"/>
              <a:t>text</a:t>
            </a:r>
            <a:r>
              <a:rPr lang="pt-BR" sz="2000" dirty="0" smtClean="0"/>
              <a:t>/</a:t>
            </a:r>
            <a:r>
              <a:rPr lang="pt-BR" sz="2000" dirty="0" err="1" smtClean="0"/>
              <a:t>css</a:t>
            </a:r>
            <a:r>
              <a:rPr lang="pt-BR" sz="2000" dirty="0" smtClean="0"/>
              <a:t>"&gt;</a:t>
            </a:r>
          </a:p>
          <a:p>
            <a:pPr>
              <a:buNone/>
            </a:pPr>
            <a:r>
              <a:rPr lang="en-US" sz="2000" dirty="0" smtClean="0"/>
              <a:t>#ex1 {position: absolute; top: 40; left: 60; z-index: 1}</a:t>
            </a:r>
          </a:p>
          <a:p>
            <a:pPr>
              <a:buNone/>
            </a:pPr>
            <a:r>
              <a:rPr lang="en-US" sz="2000" dirty="0" smtClean="0"/>
              <a:t>#ex2 {position: absolute; top: 80; left: 200; z-index</a:t>
            </a:r>
            <a:r>
              <a:rPr lang="en-US" sz="2000" smtClean="0"/>
              <a:t>: </a:t>
            </a:r>
            <a:r>
              <a:rPr lang="en-US" sz="2000" dirty="0" smtClean="0"/>
              <a:t>2</a:t>
            </a:r>
            <a:r>
              <a:rPr lang="en-US" sz="2000" smtClean="0"/>
              <a:t>}</a:t>
            </a:r>
            <a:endParaRPr lang="en-US" sz="2000" dirty="0" smtClean="0"/>
          </a:p>
          <a:p>
            <a:pPr>
              <a:buNone/>
            </a:pPr>
            <a:r>
              <a:rPr lang="pt-BR" sz="2000" dirty="0" smtClean="0"/>
              <a:t>&lt;/STYLE&gt;</a:t>
            </a:r>
            <a:endParaRPr lang="pt-BR" sz="2000" dirty="0"/>
          </a:p>
        </p:txBody>
      </p:sp>
      <p:sp>
        <p:nvSpPr>
          <p:cNvPr id="3" name="Título 2"/>
          <p:cNvSpPr>
            <a:spLocks noGrp="1"/>
          </p:cNvSpPr>
          <p:nvPr>
            <p:ph type="title"/>
          </p:nvPr>
        </p:nvSpPr>
        <p:spPr/>
        <p:txBody>
          <a:bodyPr/>
          <a:lstStyle/>
          <a:p>
            <a:r>
              <a:rPr lang="pt-BR" dirty="0" smtClean="0"/>
              <a:t>Sobrepondo elementos</a:t>
            </a:r>
            <a:endParaRPr lang="pt-B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hlinkClick r:id="rId2" action="ppaction://hlinkfile"/>
              </a:rPr>
              <a:t>Arquivo Simulado.doc</a:t>
            </a:r>
            <a:endParaRPr lang="pt-BR" dirty="0"/>
          </a:p>
        </p:txBody>
      </p:sp>
      <p:sp>
        <p:nvSpPr>
          <p:cNvPr id="3" name="Título 2"/>
          <p:cNvSpPr>
            <a:spLocks noGrp="1"/>
          </p:cNvSpPr>
          <p:nvPr>
            <p:ph type="title"/>
          </p:nvPr>
        </p:nvSpPr>
        <p:spPr/>
        <p:txBody>
          <a:bodyPr/>
          <a:lstStyle/>
          <a:p>
            <a:r>
              <a:rPr lang="pt-BR" dirty="0" smtClean="0"/>
              <a:t>Simulado</a:t>
            </a:r>
            <a:endParaRPr lang="pt-B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lvl="1" indent="0" eaLnBrk="1" hangingPunct="1">
              <a:buNone/>
            </a:pPr>
            <a:r>
              <a:rPr lang="pt-BR" sz="3200" dirty="0" err="1" smtClean="0"/>
              <a:t>JavaScript</a:t>
            </a:r>
            <a:r>
              <a:rPr lang="pt-BR" sz="2000" dirty="0" smtClean="0"/>
              <a:t> é uma linguagem de programação criada pela Netscape em 1995, que a princípio se chamava </a:t>
            </a:r>
            <a:r>
              <a:rPr lang="pt-BR" sz="2000" dirty="0" err="1" smtClean="0"/>
              <a:t>LiveScript</a:t>
            </a:r>
            <a:r>
              <a:rPr lang="pt-BR" sz="2000" dirty="0" smtClean="0"/>
              <a:t>, para atender, principalmente a validação de formulários no lado cliente (programa navegador) e injetar lógica em paginas HTML. </a:t>
            </a:r>
          </a:p>
          <a:p>
            <a:pPr marL="0" lvl="1" indent="0" eaLnBrk="1" hangingPunct="1">
              <a:buNone/>
            </a:pPr>
            <a:r>
              <a:rPr lang="pt-BR" sz="2000" dirty="0" smtClean="0"/>
              <a:t>Assim, foi feita como uma linguagem de script. </a:t>
            </a:r>
            <a:r>
              <a:rPr lang="pt-BR" sz="2000" dirty="0" err="1" smtClean="0"/>
              <a:t>Javascript</a:t>
            </a:r>
            <a:r>
              <a:rPr lang="pt-BR" sz="2000" dirty="0" smtClean="0"/>
              <a:t> tem sintaxe semelhante a do Java, mas é totalmente diferente no conceito e no uso. </a:t>
            </a:r>
          </a:p>
          <a:p>
            <a:pPr eaLnBrk="1" hangingPunct="1">
              <a:lnSpc>
                <a:spcPct val="80000"/>
              </a:lnSpc>
            </a:pPr>
            <a:r>
              <a:rPr lang="pt-BR" sz="2000" dirty="0" smtClean="0"/>
              <a:t>Para o que serve</a:t>
            </a:r>
          </a:p>
          <a:p>
            <a:pPr lvl="1" eaLnBrk="1" hangingPunct="1">
              <a:lnSpc>
                <a:spcPct val="80000"/>
              </a:lnSpc>
            </a:pPr>
            <a:r>
              <a:rPr lang="pt-BR" sz="1800" dirty="0" smtClean="0"/>
              <a:t>Tornar páginas </a:t>
            </a:r>
            <a:r>
              <a:rPr lang="pt-BR" sz="1800" dirty="0" err="1" smtClean="0"/>
              <a:t>html</a:t>
            </a:r>
            <a:r>
              <a:rPr lang="pt-BR" sz="1800" dirty="0" smtClean="0"/>
              <a:t> mais "inteligentes", com recursos adicionais como: </a:t>
            </a:r>
          </a:p>
          <a:p>
            <a:pPr lvl="2" eaLnBrk="1" hangingPunct="1">
              <a:lnSpc>
                <a:spcPct val="80000"/>
              </a:lnSpc>
            </a:pPr>
            <a:r>
              <a:rPr lang="pt-BR" sz="1600" dirty="0" smtClean="0"/>
              <a:t>botões que mudam ao passar o mouse em cima, </a:t>
            </a:r>
          </a:p>
          <a:p>
            <a:pPr lvl="2" eaLnBrk="1" hangingPunct="1">
              <a:lnSpc>
                <a:spcPct val="80000"/>
              </a:lnSpc>
            </a:pPr>
            <a:r>
              <a:rPr lang="pt-BR" sz="1600" dirty="0" smtClean="0"/>
              <a:t>exibir dados em tempo real (horários, datas entre outros), </a:t>
            </a:r>
          </a:p>
          <a:p>
            <a:pPr lvl="2" eaLnBrk="1" hangingPunct="1">
              <a:lnSpc>
                <a:spcPct val="80000"/>
              </a:lnSpc>
            </a:pPr>
            <a:r>
              <a:rPr lang="pt-BR" sz="1600" dirty="0" smtClean="0"/>
              <a:t>verificar se o preenchimento de um formulário está correto, </a:t>
            </a:r>
          </a:p>
          <a:p>
            <a:pPr lvl="2" eaLnBrk="1" hangingPunct="1">
              <a:lnSpc>
                <a:spcPct val="80000"/>
              </a:lnSpc>
            </a:pPr>
            <a:r>
              <a:rPr lang="pt-BR" sz="1600" dirty="0" smtClean="0"/>
              <a:t>e muito mais! </a:t>
            </a:r>
          </a:p>
          <a:p>
            <a:pPr marL="0" lvl="1" indent="0" eaLnBrk="1" hangingPunct="1">
              <a:buNone/>
            </a:pPr>
            <a:endParaRPr lang="pt-BR" sz="2000" dirty="0" smtClean="0"/>
          </a:p>
          <a:p>
            <a:endParaRPr lang="pt-BR" dirty="0"/>
          </a:p>
        </p:txBody>
      </p:sp>
      <p:sp>
        <p:nvSpPr>
          <p:cNvPr id="3" name="Título 2"/>
          <p:cNvSpPr>
            <a:spLocks noGrp="1"/>
          </p:cNvSpPr>
          <p:nvPr>
            <p:ph type="title"/>
          </p:nvPr>
        </p:nvSpPr>
        <p:spPr/>
        <p:txBody>
          <a:bodyPr/>
          <a:lstStyle/>
          <a:p>
            <a:r>
              <a:rPr lang="pt-BR" dirty="0" err="1" smtClean="0"/>
              <a:t>Javascript</a:t>
            </a:r>
            <a:endParaRPr lang="pt-B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268760"/>
            <a:ext cx="8784976" cy="4525962"/>
          </a:xfrm>
        </p:spPr>
        <p:txBody>
          <a:bodyPr/>
          <a:lstStyle/>
          <a:p>
            <a:pPr marL="0" indent="0">
              <a:buNone/>
            </a:pPr>
            <a:r>
              <a:rPr lang="pt-BR" sz="2000" dirty="0" smtClean="0"/>
              <a:t>Os parágrafos de lógica do </a:t>
            </a:r>
            <a:r>
              <a:rPr lang="pt-BR" sz="2000" dirty="0" err="1" smtClean="0"/>
              <a:t>javaScript</a:t>
            </a:r>
            <a:r>
              <a:rPr lang="pt-BR" sz="2000" dirty="0" smtClean="0"/>
              <a:t> podem estar "soltos" ou atrelados a ocorrência de eventos. </a:t>
            </a:r>
          </a:p>
          <a:p>
            <a:pPr marL="0" indent="0">
              <a:buNone/>
            </a:pPr>
            <a:r>
              <a:rPr lang="pt-BR" sz="2000" dirty="0" smtClean="0"/>
              <a:t>Os parágrafos soltos são executados na </a:t>
            </a:r>
            <a:r>
              <a:rPr lang="pt-BR" sz="2000" dirty="0" err="1" smtClean="0"/>
              <a:t>sequência</a:t>
            </a:r>
            <a:r>
              <a:rPr lang="pt-BR" sz="2000" dirty="0" smtClean="0"/>
              <a:t> em que aparecem na página (documento) e os atrelados a eventos são executados apenas quando o evento ocorre. </a:t>
            </a:r>
          </a:p>
          <a:p>
            <a:pPr marL="0" indent="0">
              <a:buNone/>
            </a:pPr>
            <a:r>
              <a:rPr lang="pt-BR" sz="2000" dirty="0" smtClean="0"/>
              <a:t>Para inserir parágrafos de programação dentro do HTML é necessário identificar o início e o fim do set de </a:t>
            </a:r>
            <a:r>
              <a:rPr lang="pt-BR" sz="2000" dirty="0" err="1" smtClean="0"/>
              <a:t>JavaScript</a:t>
            </a:r>
            <a:r>
              <a:rPr lang="pt-BR" sz="2000" dirty="0" smtClean="0"/>
              <a:t>, da seguinte forma: </a:t>
            </a:r>
          </a:p>
          <a:p>
            <a:pPr marL="0" indent="0">
              <a:buNone/>
            </a:pPr>
            <a:r>
              <a:rPr lang="en-US" sz="2000" dirty="0" smtClean="0"/>
              <a:t>&lt;SCRIPT&gt; </a:t>
            </a:r>
            <a:endParaRPr lang="pt-BR" sz="2000" dirty="0" smtClean="0"/>
          </a:p>
          <a:p>
            <a:pPr marL="0" indent="0">
              <a:buNone/>
            </a:pPr>
            <a:r>
              <a:rPr lang="en-US" sz="2000" dirty="0" smtClean="0"/>
              <a:t>Set de </a:t>
            </a:r>
            <a:r>
              <a:rPr lang="en-US" sz="2000" dirty="0" err="1" smtClean="0"/>
              <a:t>instruções</a:t>
            </a:r>
            <a:r>
              <a:rPr lang="en-US" sz="2000" dirty="0" smtClean="0"/>
              <a:t> </a:t>
            </a:r>
            <a:endParaRPr lang="pt-BR" sz="2000" dirty="0" smtClean="0"/>
          </a:p>
          <a:p>
            <a:pPr marL="0" indent="0">
              <a:buNone/>
            </a:pPr>
            <a:r>
              <a:rPr lang="en-US" sz="2000" dirty="0" smtClean="0"/>
              <a:t>&lt;/SCRIPT&gt; </a:t>
            </a:r>
            <a:endParaRPr lang="pt-BR" sz="2000" dirty="0" smtClean="0"/>
          </a:p>
          <a:p>
            <a:pPr marL="0" indent="0">
              <a:buNone/>
            </a:pPr>
            <a:r>
              <a:rPr lang="pt-BR" sz="2000" dirty="0" smtClean="0">
                <a:solidFill>
                  <a:srgbClr val="FF0000"/>
                </a:solidFill>
              </a:rPr>
              <a:t>Atenção: Os comandos </a:t>
            </a:r>
            <a:r>
              <a:rPr lang="pt-BR" sz="2000" dirty="0" err="1" smtClean="0">
                <a:solidFill>
                  <a:srgbClr val="FF0000"/>
                </a:solidFill>
              </a:rPr>
              <a:t>JavaScript</a:t>
            </a:r>
            <a:r>
              <a:rPr lang="pt-BR" sz="2000" dirty="0" smtClean="0">
                <a:solidFill>
                  <a:srgbClr val="FF0000"/>
                </a:solidFill>
              </a:rPr>
              <a:t> são sensíveis ao tipo de letra (maiúsculas e minúsculas) em sua sintaxe. Portanto, é necessário que seja obedecida a forma exata de escrevê-los. </a:t>
            </a:r>
          </a:p>
          <a:p>
            <a:endParaRPr lang="pt-BR" dirty="0"/>
          </a:p>
        </p:txBody>
      </p:sp>
      <p:sp>
        <p:nvSpPr>
          <p:cNvPr id="3" name="Título 2"/>
          <p:cNvSpPr>
            <a:spLocks noGrp="1"/>
          </p:cNvSpPr>
          <p:nvPr>
            <p:ph type="title"/>
          </p:nvPr>
        </p:nvSpPr>
        <p:spPr/>
        <p:txBody>
          <a:bodyPr/>
          <a:lstStyle/>
          <a:p>
            <a:r>
              <a:rPr lang="pt-BR" dirty="0" err="1" smtClean="0"/>
              <a:t>Javascript</a:t>
            </a:r>
            <a:endParaRPr lang="pt-B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4612158"/>
          </a:xfrm>
        </p:spPr>
        <p:txBody>
          <a:bodyPr/>
          <a:lstStyle/>
          <a:p>
            <a:pPr marL="0" indent="0" eaLnBrk="1" hangingPunct="1">
              <a:buNone/>
            </a:pPr>
            <a:r>
              <a:rPr lang="pt-BR" sz="2000" dirty="0" smtClean="0"/>
              <a:t>O código </a:t>
            </a:r>
            <a:r>
              <a:rPr lang="pt-BR" sz="2000" dirty="0" err="1" smtClean="0"/>
              <a:t>JavaScript</a:t>
            </a:r>
            <a:r>
              <a:rPr lang="pt-BR" sz="2000" dirty="0" smtClean="0"/>
              <a:t> fica entre as </a:t>
            </a:r>
            <a:r>
              <a:rPr lang="pt-BR" sz="2000" dirty="0" err="1" smtClean="0"/>
              <a:t>tags</a:t>
            </a:r>
            <a:r>
              <a:rPr lang="pt-BR" sz="2000" dirty="0" smtClean="0"/>
              <a:t> </a:t>
            </a:r>
            <a:r>
              <a:rPr lang="pt-BR" sz="2000" b="1" dirty="0" smtClean="0"/>
              <a:t>&lt;script&gt;</a:t>
            </a:r>
            <a:r>
              <a:rPr lang="pt-BR" sz="2000" dirty="0" smtClean="0"/>
              <a:t> e  </a:t>
            </a:r>
            <a:r>
              <a:rPr lang="pt-BR" sz="2000" b="1" dirty="0" smtClean="0"/>
              <a:t>&lt;/script&gt;</a:t>
            </a:r>
            <a:r>
              <a:rPr lang="pt-BR" sz="2000" dirty="0" smtClean="0"/>
              <a:t>. Ex:</a:t>
            </a:r>
          </a:p>
          <a:p>
            <a:pPr>
              <a:buNone/>
            </a:pPr>
            <a:r>
              <a:rPr lang="pt-BR" sz="1600" dirty="0" smtClean="0">
                <a:latin typeface="Consolas" pitchFamily="49" charset="0"/>
                <a:cs typeface="Consolas" pitchFamily="49" charset="0"/>
              </a:rPr>
              <a:t>&lt;script </a:t>
            </a:r>
            <a:r>
              <a:rPr lang="pt-BR" sz="1600" dirty="0" err="1" smtClean="0">
                <a:latin typeface="Consolas" pitchFamily="49" charset="0"/>
                <a:cs typeface="Consolas" pitchFamily="49" charset="0"/>
              </a:rPr>
              <a:t>type</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text</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javascript</a:t>
            </a:r>
            <a:r>
              <a:rPr lang="pt-BR" sz="1600" dirty="0" smtClean="0">
                <a:latin typeface="Consolas" pitchFamily="49" charset="0"/>
                <a:cs typeface="Consolas" pitchFamily="49" charset="0"/>
              </a:rPr>
              <a:t>"&gt;</a:t>
            </a:r>
          </a:p>
          <a:p>
            <a:pPr>
              <a:buNone/>
            </a:pPr>
            <a:r>
              <a:rPr lang="pt-BR" sz="1600" dirty="0" err="1" smtClean="0">
                <a:latin typeface="Consolas" pitchFamily="49" charset="0"/>
                <a:cs typeface="Consolas" pitchFamily="49" charset="0"/>
              </a:rPr>
              <a:t>function</a:t>
            </a:r>
            <a:r>
              <a:rPr lang="pt-BR" sz="1600" dirty="0" smtClean="0">
                <a:latin typeface="Consolas" pitchFamily="49" charset="0"/>
                <a:cs typeface="Consolas" pitchFamily="49" charset="0"/>
              </a:rPr>
              <a:t> </a:t>
            </a:r>
            <a:r>
              <a:rPr lang="pt-BR" sz="1600" dirty="0" err="1" smtClean="0">
                <a:latin typeface="Consolas" pitchFamily="49" charset="0"/>
                <a:cs typeface="Consolas" pitchFamily="49" charset="0"/>
              </a:rPr>
              <a:t>OlaMundo</a:t>
            </a:r>
            <a:r>
              <a:rPr lang="pt-BR" sz="1600" dirty="0" smtClean="0">
                <a:latin typeface="Consolas" pitchFamily="49" charset="0"/>
                <a:cs typeface="Consolas" pitchFamily="49" charset="0"/>
              </a:rPr>
              <a:t>() {</a:t>
            </a:r>
          </a:p>
          <a:p>
            <a:pPr>
              <a:buNone/>
            </a:pPr>
            <a:r>
              <a:rPr lang="pt-BR" sz="1600" dirty="0" smtClean="0">
                <a:latin typeface="Consolas" pitchFamily="49" charset="0"/>
                <a:cs typeface="Consolas" pitchFamily="49" charset="0"/>
              </a:rPr>
              <a:t>  </a:t>
            </a:r>
            <a:r>
              <a:rPr lang="pt-BR" sz="1600" dirty="0" err="1" smtClean="0">
                <a:latin typeface="Consolas" pitchFamily="49" charset="0"/>
                <a:cs typeface="Consolas" pitchFamily="49" charset="0"/>
              </a:rPr>
              <a:t>window</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alert</a:t>
            </a:r>
            <a:r>
              <a:rPr lang="pt-BR" sz="1600" dirty="0" smtClean="0">
                <a:latin typeface="Consolas" pitchFamily="49" charset="0"/>
                <a:cs typeface="Consolas" pitchFamily="49" charset="0"/>
              </a:rPr>
              <a:t>("Olá mundo");</a:t>
            </a:r>
          </a:p>
          <a:p>
            <a:pPr>
              <a:buNone/>
            </a:pPr>
            <a:r>
              <a:rPr lang="pt-BR" sz="1600" dirty="0" smtClean="0">
                <a:latin typeface="Consolas" pitchFamily="49" charset="0"/>
                <a:cs typeface="Consolas" pitchFamily="49" charset="0"/>
              </a:rPr>
              <a:t>}</a:t>
            </a:r>
          </a:p>
          <a:p>
            <a:pPr>
              <a:buNone/>
            </a:pPr>
            <a:r>
              <a:rPr lang="pt-BR" sz="1600" dirty="0" smtClean="0">
                <a:latin typeface="Consolas" pitchFamily="49" charset="0"/>
                <a:cs typeface="Consolas" pitchFamily="49" charset="0"/>
              </a:rPr>
              <a:t>&lt;/script&gt;</a:t>
            </a:r>
          </a:p>
          <a:p>
            <a:pPr>
              <a:buNone/>
              <a:defRPr/>
            </a:pPr>
            <a:r>
              <a:rPr lang="pt-BR" sz="2000" dirty="0" smtClean="0"/>
              <a:t>Em documento </a:t>
            </a:r>
            <a:r>
              <a:rPr lang="pt-BR" sz="2000" dirty="0" err="1" smtClean="0"/>
              <a:t>html</a:t>
            </a:r>
            <a:endParaRPr lang="pt-BR" sz="2000" dirty="0" smtClean="0"/>
          </a:p>
          <a:p>
            <a:pPr lvl="1">
              <a:defRPr/>
            </a:pPr>
            <a:r>
              <a:rPr lang="en-US" sz="2000" dirty="0" smtClean="0"/>
              <a:t>entre as tags &lt;HEAD&gt; e &lt;/HEAD&gt;</a:t>
            </a:r>
          </a:p>
          <a:p>
            <a:pPr lvl="1">
              <a:defRPr/>
            </a:pPr>
            <a:r>
              <a:rPr lang="pt-BR" sz="2000" dirty="0" smtClean="0"/>
              <a:t>Inseridas diretamente dentro de </a:t>
            </a:r>
            <a:r>
              <a:rPr lang="pt-BR" sz="2000" dirty="0" err="1" smtClean="0"/>
              <a:t>tags</a:t>
            </a:r>
            <a:r>
              <a:rPr lang="pt-BR" sz="2000" dirty="0" smtClean="0"/>
              <a:t> HTML (sem a </a:t>
            </a:r>
            <a:r>
              <a:rPr lang="pt-BR" sz="2000" dirty="0" err="1" smtClean="0"/>
              <a:t>tag</a:t>
            </a:r>
            <a:r>
              <a:rPr lang="pt-BR" sz="2000" dirty="0" smtClean="0"/>
              <a:t> &lt;SCRIPT&gt;), em resposta a </a:t>
            </a:r>
            <a:r>
              <a:rPr lang="pt-BR" sz="2000" i="1" dirty="0" smtClean="0"/>
              <a:t>eventos</a:t>
            </a:r>
            <a:r>
              <a:rPr lang="pt-BR" sz="2000" dirty="0" smtClean="0"/>
              <a:t>.</a:t>
            </a:r>
          </a:p>
          <a:p>
            <a:pPr>
              <a:buNone/>
              <a:defRPr/>
            </a:pPr>
            <a:r>
              <a:rPr lang="pt-BR" sz="2000" dirty="0" smtClean="0"/>
              <a:t>Em documento externo (.</a:t>
            </a:r>
            <a:r>
              <a:rPr lang="pt-BR" sz="2000" dirty="0" err="1" smtClean="0"/>
              <a:t>js</a:t>
            </a:r>
            <a:r>
              <a:rPr lang="pt-BR" sz="2000" dirty="0" smtClean="0"/>
              <a:t>)</a:t>
            </a:r>
          </a:p>
          <a:p>
            <a:pPr lvl="1">
              <a:defRPr/>
            </a:pPr>
            <a:r>
              <a:rPr lang="pt-BR" sz="2000" dirty="0" smtClean="0"/>
              <a:t>aponte para o arquivo .</a:t>
            </a:r>
            <a:r>
              <a:rPr lang="pt-BR" sz="2000" dirty="0" err="1" smtClean="0"/>
              <a:t>js</a:t>
            </a:r>
            <a:r>
              <a:rPr lang="pt-BR" sz="2000" dirty="0" smtClean="0"/>
              <a:t> no atributo "</a:t>
            </a:r>
            <a:r>
              <a:rPr lang="pt-BR" sz="2000" dirty="0" err="1" smtClean="0"/>
              <a:t>src</a:t>
            </a:r>
            <a:r>
              <a:rPr lang="pt-BR" sz="2000" dirty="0" smtClean="0"/>
              <a:t>"  da </a:t>
            </a:r>
            <a:r>
              <a:rPr lang="pt-BR" sz="2000" dirty="0" err="1" smtClean="0"/>
              <a:t>tag</a:t>
            </a:r>
            <a:r>
              <a:rPr lang="pt-BR" sz="2000" dirty="0" smtClean="0"/>
              <a:t> &lt;script&gt;</a:t>
            </a:r>
            <a:endParaRPr lang="pt-BR" sz="2000" dirty="0"/>
          </a:p>
        </p:txBody>
      </p:sp>
      <p:sp>
        <p:nvSpPr>
          <p:cNvPr id="3" name="Título 2"/>
          <p:cNvSpPr>
            <a:spLocks noGrp="1"/>
          </p:cNvSpPr>
          <p:nvPr>
            <p:ph type="title"/>
          </p:nvPr>
        </p:nvSpPr>
        <p:spPr/>
        <p:txBody>
          <a:bodyPr/>
          <a:lstStyle/>
          <a:p>
            <a:r>
              <a:rPr lang="pt-BR" dirty="0" smtClean="0"/>
              <a:t>Inserindo </a:t>
            </a:r>
            <a:r>
              <a:rPr lang="pt-BR" dirty="0" err="1" smtClean="0"/>
              <a:t>JavaScript</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Criaremos uma página HTML simples que será “recheada” com exemplos de uso de CSS e </a:t>
            </a:r>
            <a:r>
              <a:rPr lang="pt-BR" dirty="0" err="1" smtClean="0"/>
              <a:t>JavaScript</a:t>
            </a:r>
            <a:r>
              <a:rPr lang="pt-BR" dirty="0" smtClean="0"/>
              <a:t>.</a:t>
            </a:r>
          </a:p>
          <a:p>
            <a:r>
              <a:rPr lang="pt-BR" dirty="0" smtClean="0"/>
              <a:t>Uma página HTML é um arquivo de texto com extensão .</a:t>
            </a:r>
            <a:r>
              <a:rPr lang="pt-BR" dirty="0" err="1" smtClean="0"/>
              <a:t>html</a:t>
            </a:r>
            <a:r>
              <a:rPr lang="pt-BR" dirty="0" smtClean="0"/>
              <a:t> ou .</a:t>
            </a:r>
            <a:r>
              <a:rPr lang="pt-BR" dirty="0" err="1" smtClean="0"/>
              <a:t>htm</a:t>
            </a:r>
            <a:endParaRPr lang="pt-BR" dirty="0" smtClean="0"/>
          </a:p>
          <a:p>
            <a:r>
              <a:rPr lang="pt-BR" dirty="0" smtClean="0"/>
              <a:t>Deve ser gravada em um diretório específico no servidor web.</a:t>
            </a:r>
          </a:p>
          <a:p>
            <a:pPr lvl="1"/>
            <a:r>
              <a:rPr lang="pt-BR" dirty="0" smtClean="0"/>
              <a:t>c:\inetpub\wwwroot\4n</a:t>
            </a:r>
          </a:p>
          <a:p>
            <a:r>
              <a:rPr lang="pt-BR" dirty="0" smtClean="0"/>
              <a:t>A página principal do site é a index.html</a:t>
            </a:r>
            <a:endParaRPr lang="pt-BR" dirty="0"/>
          </a:p>
        </p:txBody>
      </p:sp>
      <p:sp>
        <p:nvSpPr>
          <p:cNvPr id="3" name="Título 2"/>
          <p:cNvSpPr>
            <a:spLocks noGrp="1"/>
          </p:cNvSpPr>
          <p:nvPr>
            <p:ph type="title"/>
          </p:nvPr>
        </p:nvSpPr>
        <p:spPr/>
        <p:txBody>
          <a:bodyPr/>
          <a:lstStyle/>
          <a:p>
            <a:r>
              <a:rPr lang="pt-BR" dirty="0" smtClean="0"/>
              <a:t>Criando um primeiro exemplo</a:t>
            </a:r>
            <a:endParaRPr lang="pt-BR"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Exemplo</a:t>
            </a:r>
            <a:endParaRPr lang="pt-BR" dirty="0"/>
          </a:p>
        </p:txBody>
      </p:sp>
      <p:sp>
        <p:nvSpPr>
          <p:cNvPr id="4" name="Espaço Reservado para Conteúdo 3"/>
          <p:cNvSpPr>
            <a:spLocks noGrp="1"/>
          </p:cNvSpPr>
          <p:nvPr>
            <p:ph idx="1"/>
          </p:nvPr>
        </p:nvSpPr>
        <p:spPr/>
        <p:txBody>
          <a:bodyPr/>
          <a:lstStyle/>
          <a:p>
            <a:pPr indent="0">
              <a:buNone/>
            </a:pPr>
            <a:r>
              <a:rPr lang="pt-BR" sz="1600" dirty="0" smtClean="0"/>
              <a:t>&lt;</a:t>
            </a:r>
            <a:r>
              <a:rPr lang="pt-BR" sz="1600" dirty="0" err="1" smtClean="0"/>
              <a:t>html</a:t>
            </a:r>
            <a:r>
              <a:rPr lang="pt-BR" sz="1600" dirty="0" smtClean="0"/>
              <a:t>&gt;</a:t>
            </a:r>
          </a:p>
          <a:p>
            <a:pPr indent="0">
              <a:buNone/>
            </a:pPr>
            <a:r>
              <a:rPr lang="pt-BR" sz="1600" dirty="0" smtClean="0"/>
              <a:t>&lt;script </a:t>
            </a:r>
            <a:r>
              <a:rPr lang="pt-BR" sz="1600" dirty="0" err="1" smtClean="0"/>
              <a:t>type</a:t>
            </a:r>
            <a:r>
              <a:rPr lang="pt-BR" sz="1600" dirty="0" smtClean="0"/>
              <a:t>="</a:t>
            </a:r>
            <a:r>
              <a:rPr lang="pt-BR" sz="1600" dirty="0" err="1" smtClean="0"/>
              <a:t>text</a:t>
            </a:r>
            <a:r>
              <a:rPr lang="pt-BR" sz="1600" dirty="0" smtClean="0"/>
              <a:t>/</a:t>
            </a:r>
            <a:r>
              <a:rPr lang="pt-BR" sz="1600" dirty="0" err="1" smtClean="0"/>
              <a:t>javascript</a:t>
            </a:r>
            <a:r>
              <a:rPr lang="pt-BR" sz="1600" dirty="0" smtClean="0"/>
              <a:t>"&gt;</a:t>
            </a:r>
          </a:p>
          <a:p>
            <a:pPr indent="0">
              <a:buNone/>
            </a:pPr>
            <a:r>
              <a:rPr lang="pt-BR" sz="1600" dirty="0" smtClean="0"/>
              <a:t>  var </a:t>
            </a:r>
            <a:r>
              <a:rPr lang="pt-BR" sz="1600" dirty="0" err="1" smtClean="0"/>
              <a:t>saudacao</a:t>
            </a:r>
            <a:r>
              <a:rPr lang="pt-BR" sz="1600" dirty="0" smtClean="0"/>
              <a:t> = "Olá! Tudo bom?";</a:t>
            </a:r>
          </a:p>
          <a:p>
            <a:pPr indent="0">
              <a:buNone/>
            </a:pPr>
            <a:r>
              <a:rPr lang="pt-BR" sz="1600" dirty="0" smtClean="0"/>
              <a:t>  </a:t>
            </a:r>
            <a:r>
              <a:rPr lang="pt-BR" sz="1600" dirty="0" err="1" smtClean="0"/>
              <a:t>window</a:t>
            </a:r>
            <a:r>
              <a:rPr lang="pt-BR" sz="1600" dirty="0" smtClean="0"/>
              <a:t>.</a:t>
            </a:r>
            <a:r>
              <a:rPr lang="pt-BR" sz="1600" dirty="0" err="1" smtClean="0"/>
              <a:t>alert</a:t>
            </a:r>
            <a:r>
              <a:rPr lang="pt-BR" sz="1600" dirty="0" smtClean="0"/>
              <a:t>( </a:t>
            </a:r>
            <a:r>
              <a:rPr lang="pt-BR" sz="1600" dirty="0" err="1" smtClean="0"/>
              <a:t>saudacao</a:t>
            </a:r>
            <a:r>
              <a:rPr lang="pt-BR" sz="1600" dirty="0" smtClean="0"/>
              <a:t> );</a:t>
            </a:r>
          </a:p>
          <a:p>
            <a:pPr indent="0">
              <a:buNone/>
            </a:pPr>
            <a:r>
              <a:rPr lang="pt-BR" sz="1600" dirty="0" smtClean="0"/>
              <a:t>  </a:t>
            </a:r>
            <a:r>
              <a:rPr lang="pt-BR" sz="1600" dirty="0" err="1" smtClean="0"/>
              <a:t>window</a:t>
            </a:r>
            <a:r>
              <a:rPr lang="pt-BR" sz="1600" dirty="0" smtClean="0"/>
              <a:t>.</a:t>
            </a:r>
            <a:r>
              <a:rPr lang="pt-BR" sz="1600" dirty="0" err="1" smtClean="0"/>
              <a:t>alert</a:t>
            </a:r>
            <a:r>
              <a:rPr lang="pt-BR" sz="1600" dirty="0" smtClean="0"/>
              <a:t>( "Esta é uma segunda janela do tipo </a:t>
            </a:r>
            <a:r>
              <a:rPr lang="pt-BR" sz="1600" dirty="0" err="1" smtClean="0"/>
              <a:t>alert</a:t>
            </a:r>
            <a:r>
              <a:rPr lang="pt-BR" sz="1600" dirty="0" smtClean="0"/>
              <a:t>." );</a:t>
            </a:r>
          </a:p>
          <a:p>
            <a:pPr indent="0">
              <a:buNone/>
            </a:pPr>
            <a:r>
              <a:rPr lang="pt-BR" sz="1600" dirty="0" smtClean="0"/>
              <a:t>var gosta = </a:t>
            </a:r>
            <a:r>
              <a:rPr lang="pt-BR" sz="1600" dirty="0" err="1" smtClean="0"/>
              <a:t>confirm</a:t>
            </a:r>
            <a:r>
              <a:rPr lang="pt-BR" sz="1600" dirty="0" smtClean="0"/>
              <a:t>( "Você gosta de chocolate?" );</a:t>
            </a:r>
          </a:p>
          <a:p>
            <a:pPr indent="0">
              <a:buNone/>
            </a:pPr>
            <a:r>
              <a:rPr lang="pt-BR" sz="1600" dirty="0" err="1" smtClean="0"/>
              <a:t>document</a:t>
            </a:r>
            <a:r>
              <a:rPr lang="pt-BR" sz="1600" dirty="0" smtClean="0"/>
              <a:t>.</a:t>
            </a:r>
            <a:r>
              <a:rPr lang="pt-BR" sz="1600" dirty="0" err="1" smtClean="0"/>
              <a:t>write</a:t>
            </a:r>
            <a:r>
              <a:rPr lang="pt-BR" sz="1600" dirty="0" smtClean="0"/>
              <a:t>(gosta);</a:t>
            </a:r>
          </a:p>
          <a:p>
            <a:pPr indent="0">
              <a:buNone/>
            </a:pPr>
            <a:r>
              <a:rPr lang="pt-BR" sz="1600" dirty="0" err="1" smtClean="0"/>
              <a:t>if</a:t>
            </a:r>
            <a:r>
              <a:rPr lang="pt-BR" sz="1600" dirty="0" smtClean="0"/>
              <a:t> (gosta == </a:t>
            </a:r>
            <a:r>
              <a:rPr lang="pt-BR" sz="1600" dirty="0" err="1" smtClean="0"/>
              <a:t>true</a:t>
            </a:r>
            <a:r>
              <a:rPr lang="pt-BR" sz="1600" dirty="0" smtClean="0"/>
              <a:t>){  </a:t>
            </a:r>
          </a:p>
          <a:p>
            <a:pPr indent="0">
              <a:buNone/>
            </a:pPr>
            <a:r>
              <a:rPr lang="pt-BR" sz="1600" dirty="0" err="1" smtClean="0"/>
              <a:t>document</a:t>
            </a:r>
            <a:r>
              <a:rPr lang="pt-BR" sz="1600" dirty="0" smtClean="0"/>
              <a:t>.</a:t>
            </a:r>
            <a:r>
              <a:rPr lang="pt-BR" sz="1600" dirty="0" err="1" smtClean="0"/>
              <a:t>write</a:t>
            </a:r>
            <a:r>
              <a:rPr lang="pt-BR" sz="1600" dirty="0" smtClean="0"/>
              <a:t>("&lt;p&gt; Eu também gosto! &lt;/p&gt;");</a:t>
            </a:r>
          </a:p>
          <a:p>
            <a:pPr indent="0">
              <a:buNone/>
            </a:pPr>
            <a:r>
              <a:rPr lang="pt-BR" sz="1600" dirty="0" smtClean="0"/>
              <a:t>}</a:t>
            </a:r>
          </a:p>
          <a:p>
            <a:pPr indent="0">
              <a:buNone/>
            </a:pPr>
            <a:r>
              <a:rPr lang="pt-BR" sz="1600" dirty="0" err="1" smtClean="0"/>
              <a:t>else</a:t>
            </a:r>
            <a:r>
              <a:rPr lang="pt-BR" sz="1600" dirty="0" smtClean="0"/>
              <a:t>{  </a:t>
            </a:r>
          </a:p>
          <a:p>
            <a:pPr indent="0">
              <a:buNone/>
            </a:pPr>
            <a:r>
              <a:rPr lang="pt-BR" sz="1600" dirty="0" err="1" smtClean="0"/>
              <a:t>document</a:t>
            </a:r>
            <a:r>
              <a:rPr lang="pt-BR" sz="1600" dirty="0" smtClean="0"/>
              <a:t>.</a:t>
            </a:r>
            <a:r>
              <a:rPr lang="pt-BR" sz="1600" dirty="0" err="1" smtClean="0"/>
              <a:t>write</a:t>
            </a:r>
            <a:r>
              <a:rPr lang="pt-BR" sz="1600" dirty="0" smtClean="0"/>
              <a:t>( "&lt;p&gt; Não gosta??? &lt;/p&gt;" );</a:t>
            </a:r>
          </a:p>
          <a:p>
            <a:pPr indent="0">
              <a:buNone/>
            </a:pPr>
            <a:r>
              <a:rPr lang="pt-BR" sz="1600" dirty="0" smtClean="0"/>
              <a:t>}</a:t>
            </a:r>
          </a:p>
          <a:p>
            <a:pPr indent="0">
              <a:buNone/>
            </a:pPr>
            <a:r>
              <a:rPr lang="pt-BR" sz="1600" dirty="0" smtClean="0"/>
              <a:t>&lt;/script&gt;</a:t>
            </a:r>
          </a:p>
          <a:p>
            <a:pPr indent="0">
              <a:buNone/>
            </a:pPr>
            <a:r>
              <a:rPr lang="pt-BR" sz="1600" dirty="0" smtClean="0"/>
              <a:t>&lt;/</a:t>
            </a:r>
            <a:r>
              <a:rPr lang="pt-BR" sz="1600" dirty="0" err="1" smtClean="0"/>
              <a:t>html</a:t>
            </a:r>
            <a:r>
              <a:rPr lang="pt-BR" sz="1600" dirty="0" smtClean="0"/>
              <a:t>&gt;</a:t>
            </a:r>
            <a:endParaRPr lang="pt-BR" sz="16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360000" indent="0">
              <a:buNone/>
              <a:defRPr/>
            </a:pPr>
            <a:r>
              <a:rPr lang="pt-BR" dirty="0" smtClean="0"/>
              <a:t>Mensagem de alerta</a:t>
            </a:r>
          </a:p>
          <a:p>
            <a:pPr marL="360000" lvl="1" indent="0">
              <a:buNone/>
              <a:defRPr/>
            </a:pPr>
            <a:r>
              <a:rPr lang="pt-BR" dirty="0" smtClean="0"/>
              <a:t>Ex:</a:t>
            </a:r>
          </a:p>
          <a:p>
            <a:pPr lvl="1">
              <a:buFontTx/>
              <a:buNone/>
              <a:defRPr/>
            </a:pPr>
            <a:r>
              <a:rPr lang="pt-BR" dirty="0" smtClean="0"/>
              <a:t>	var </a:t>
            </a:r>
            <a:r>
              <a:rPr lang="pt-BR" dirty="0" err="1" smtClean="0"/>
              <a:t>saudacao</a:t>
            </a:r>
            <a:r>
              <a:rPr lang="pt-BR" dirty="0" smtClean="0"/>
              <a:t> = "Olá! Tudo bom?";</a:t>
            </a:r>
          </a:p>
          <a:p>
            <a:pPr lvl="1">
              <a:buFontTx/>
              <a:buNone/>
              <a:defRPr/>
            </a:pPr>
            <a:r>
              <a:rPr lang="pt-BR" dirty="0" smtClean="0"/>
              <a:t>	</a:t>
            </a:r>
            <a:r>
              <a:rPr lang="pt-BR" dirty="0" err="1" smtClean="0"/>
              <a:t>alert</a:t>
            </a:r>
            <a:r>
              <a:rPr lang="pt-BR" dirty="0" smtClean="0"/>
              <a:t>( </a:t>
            </a:r>
            <a:r>
              <a:rPr lang="pt-BR" dirty="0" err="1" smtClean="0"/>
              <a:t>saudacao</a:t>
            </a:r>
            <a:r>
              <a:rPr lang="pt-BR" dirty="0" smtClean="0"/>
              <a:t> );</a:t>
            </a:r>
          </a:p>
          <a:p>
            <a:pPr lvl="1">
              <a:buFontTx/>
              <a:buNone/>
              <a:defRPr/>
            </a:pPr>
            <a:r>
              <a:rPr lang="pt-BR" dirty="0" smtClean="0"/>
              <a:t>	</a:t>
            </a:r>
            <a:r>
              <a:rPr lang="pt-BR" dirty="0" err="1" smtClean="0"/>
              <a:t>alert</a:t>
            </a:r>
            <a:r>
              <a:rPr lang="pt-BR" dirty="0" smtClean="0"/>
              <a:t>( "Esta é uma segunda janela do tipo </a:t>
            </a:r>
            <a:r>
              <a:rPr lang="pt-BR" dirty="0" err="1" smtClean="0"/>
              <a:t>alert</a:t>
            </a:r>
            <a:r>
              <a:rPr lang="pt-BR" dirty="0" smtClean="0"/>
              <a:t>." );</a:t>
            </a:r>
            <a:endParaRPr lang="pt-BR" dirty="0"/>
          </a:p>
        </p:txBody>
      </p:sp>
      <p:sp>
        <p:nvSpPr>
          <p:cNvPr id="3" name="Título 2"/>
          <p:cNvSpPr>
            <a:spLocks noGrp="1"/>
          </p:cNvSpPr>
          <p:nvPr>
            <p:ph type="title"/>
          </p:nvPr>
        </p:nvSpPr>
        <p:spPr/>
        <p:txBody>
          <a:bodyPr/>
          <a:lstStyle/>
          <a:p>
            <a:r>
              <a:rPr lang="pt-BR" dirty="0" smtClean="0"/>
              <a:t>Caixas de Mensagens</a:t>
            </a:r>
            <a:endParaRPr lang="pt-BR" dirty="0"/>
          </a:p>
        </p:txBody>
      </p:sp>
      <p:pic>
        <p:nvPicPr>
          <p:cNvPr id="1027" name="Picture 3"/>
          <p:cNvPicPr>
            <a:picLocks noChangeAspect="1" noChangeArrowheads="1"/>
          </p:cNvPicPr>
          <p:nvPr/>
        </p:nvPicPr>
        <p:blipFill>
          <a:blip r:embed="rId2" cstate="print"/>
          <a:srcRect/>
          <a:stretch>
            <a:fillRect/>
          </a:stretch>
        </p:blipFill>
        <p:spPr bwMode="auto">
          <a:xfrm>
            <a:off x="1043608" y="4005064"/>
            <a:ext cx="2095500" cy="16954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3851920" y="4077072"/>
            <a:ext cx="3124200" cy="1628775"/>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484784"/>
            <a:ext cx="8229600" cy="3604046"/>
          </a:xfrm>
        </p:spPr>
        <p:txBody>
          <a:bodyPr/>
          <a:lstStyle/>
          <a:p>
            <a:pPr>
              <a:buNone/>
            </a:pPr>
            <a:r>
              <a:rPr lang="pt-BR" dirty="0" smtClean="0"/>
              <a:t>Mensagem de confirmação</a:t>
            </a:r>
          </a:p>
          <a:p>
            <a:pPr>
              <a:buNone/>
            </a:pPr>
            <a:r>
              <a:rPr lang="pt-BR" sz="2000" dirty="0" smtClean="0"/>
              <a:t>Ex:</a:t>
            </a:r>
          </a:p>
          <a:p>
            <a:pPr lvl="1">
              <a:buFontTx/>
              <a:buNone/>
            </a:pPr>
            <a:r>
              <a:rPr lang="pt-BR" sz="1800" dirty="0" smtClean="0"/>
              <a:t>var gosta = </a:t>
            </a:r>
            <a:r>
              <a:rPr lang="pt-BR" sz="1800" dirty="0" err="1" smtClean="0"/>
              <a:t>confirm</a:t>
            </a:r>
            <a:r>
              <a:rPr lang="pt-BR" sz="1800" dirty="0" smtClean="0"/>
              <a:t>( "Você gosta de chocolate?" );</a:t>
            </a:r>
          </a:p>
          <a:p>
            <a:pPr lvl="1">
              <a:buFontTx/>
              <a:buNone/>
            </a:pPr>
            <a:r>
              <a:rPr lang="pt-BR" sz="1800" dirty="0" err="1" smtClean="0"/>
              <a:t>document</a:t>
            </a:r>
            <a:r>
              <a:rPr lang="pt-BR" sz="1800" dirty="0" smtClean="0"/>
              <a:t>.</a:t>
            </a:r>
            <a:r>
              <a:rPr lang="pt-BR" sz="1800" dirty="0" err="1" smtClean="0"/>
              <a:t>write</a:t>
            </a:r>
            <a:r>
              <a:rPr lang="pt-BR" sz="1800" dirty="0" smtClean="0"/>
              <a:t>( gosta );</a:t>
            </a:r>
          </a:p>
          <a:p>
            <a:pPr lvl="1">
              <a:buFontTx/>
              <a:buNone/>
            </a:pPr>
            <a:r>
              <a:rPr lang="en-US" sz="1800" dirty="0" smtClean="0"/>
              <a:t>if ( </a:t>
            </a:r>
            <a:r>
              <a:rPr lang="en-US" sz="1800" dirty="0" err="1" smtClean="0"/>
              <a:t>gosta</a:t>
            </a:r>
            <a:r>
              <a:rPr lang="en-US" sz="1800" dirty="0" smtClean="0"/>
              <a:t> == true )</a:t>
            </a:r>
            <a:r>
              <a:rPr lang="pt-BR" sz="1800" dirty="0" smtClean="0"/>
              <a:t>{  </a:t>
            </a:r>
          </a:p>
          <a:p>
            <a:pPr lvl="1">
              <a:buFontTx/>
              <a:buNone/>
            </a:pPr>
            <a:r>
              <a:rPr lang="pt-BR" sz="1800" dirty="0" err="1" smtClean="0"/>
              <a:t>document</a:t>
            </a:r>
            <a:r>
              <a:rPr lang="pt-BR" sz="1800" dirty="0" smtClean="0"/>
              <a:t>.</a:t>
            </a:r>
            <a:r>
              <a:rPr lang="pt-BR" sz="1800" dirty="0" err="1" smtClean="0"/>
              <a:t>write</a:t>
            </a:r>
            <a:r>
              <a:rPr lang="pt-BR" sz="1800" dirty="0" smtClean="0"/>
              <a:t>( "&lt;p&gt;Eu também gosto!&lt;/p&gt;" );</a:t>
            </a:r>
          </a:p>
          <a:p>
            <a:pPr lvl="1">
              <a:buFontTx/>
              <a:buNone/>
            </a:pPr>
            <a:r>
              <a:rPr lang="pt-BR" sz="1800" dirty="0" smtClean="0"/>
              <a:t>}</a:t>
            </a:r>
          </a:p>
          <a:p>
            <a:pPr lvl="1">
              <a:buFontTx/>
              <a:buNone/>
            </a:pPr>
            <a:r>
              <a:rPr lang="pt-BR" sz="1800" dirty="0" err="1" smtClean="0"/>
              <a:t>else</a:t>
            </a:r>
            <a:r>
              <a:rPr lang="pt-BR" sz="1800" dirty="0" smtClean="0"/>
              <a:t>{  </a:t>
            </a:r>
          </a:p>
          <a:p>
            <a:pPr lvl="1">
              <a:buFontTx/>
              <a:buNone/>
            </a:pPr>
            <a:r>
              <a:rPr lang="pt-BR" sz="1800" dirty="0" err="1" smtClean="0"/>
              <a:t>document</a:t>
            </a:r>
            <a:r>
              <a:rPr lang="pt-BR" sz="1800" dirty="0" smtClean="0"/>
              <a:t>.</a:t>
            </a:r>
            <a:r>
              <a:rPr lang="pt-BR" sz="1800" dirty="0" err="1" smtClean="0"/>
              <a:t>write</a:t>
            </a:r>
            <a:r>
              <a:rPr lang="pt-BR" sz="1800" dirty="0" smtClean="0"/>
              <a:t>( "&lt;p&gt;Não gosta???&lt;/p&gt;" );</a:t>
            </a:r>
          </a:p>
          <a:p>
            <a:pPr lvl="1">
              <a:buFontTx/>
              <a:buNone/>
            </a:pPr>
            <a:r>
              <a:rPr lang="pt-BR" sz="1800" dirty="0" smtClean="0"/>
              <a:t>}</a:t>
            </a:r>
          </a:p>
          <a:p>
            <a:endParaRPr lang="pt-BR" dirty="0"/>
          </a:p>
        </p:txBody>
      </p:sp>
      <p:sp>
        <p:nvSpPr>
          <p:cNvPr id="3" name="Título 2"/>
          <p:cNvSpPr>
            <a:spLocks noGrp="1"/>
          </p:cNvSpPr>
          <p:nvPr>
            <p:ph type="title"/>
          </p:nvPr>
        </p:nvSpPr>
        <p:spPr/>
        <p:txBody>
          <a:bodyPr/>
          <a:lstStyle/>
          <a:p>
            <a:r>
              <a:rPr lang="pt-BR" dirty="0" smtClean="0"/>
              <a:t>Caixas de Mensagens</a:t>
            </a:r>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3275856" y="4653136"/>
            <a:ext cx="2400300" cy="1628775"/>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360000">
              <a:buNone/>
            </a:pPr>
            <a:r>
              <a:rPr lang="pt-BR" dirty="0" smtClean="0"/>
              <a:t>Mensagem de entrada</a:t>
            </a:r>
          </a:p>
          <a:p>
            <a:pPr marL="360000" lvl="1">
              <a:buNone/>
            </a:pPr>
            <a:r>
              <a:rPr lang="pt-BR" sz="2000" dirty="0" smtClean="0"/>
              <a:t>Ex:</a:t>
            </a:r>
          </a:p>
          <a:p>
            <a:pPr lvl="2">
              <a:buFontTx/>
              <a:buNone/>
            </a:pPr>
            <a:r>
              <a:rPr lang="pt-BR" sz="1600" dirty="0" smtClean="0"/>
              <a:t>var nome  = </a:t>
            </a:r>
            <a:r>
              <a:rPr lang="pt-BR" sz="1600" dirty="0" err="1" smtClean="0"/>
              <a:t>prompt</a:t>
            </a:r>
            <a:r>
              <a:rPr lang="pt-BR" sz="1600" dirty="0" smtClean="0"/>
              <a:t>( "Qual o seu nome?" );</a:t>
            </a:r>
          </a:p>
          <a:p>
            <a:pPr lvl="2">
              <a:buFontTx/>
              <a:buNone/>
            </a:pPr>
            <a:r>
              <a:rPr lang="pt-BR" sz="1600" dirty="0" smtClean="0"/>
              <a:t>var idade = </a:t>
            </a:r>
            <a:r>
              <a:rPr lang="pt-BR" sz="1600" dirty="0" err="1" smtClean="0"/>
              <a:t>prompt</a:t>
            </a:r>
            <a:r>
              <a:rPr lang="pt-BR" sz="1600" dirty="0" smtClean="0"/>
              <a:t>( "Qual a sua idade?" );</a:t>
            </a:r>
          </a:p>
          <a:p>
            <a:pPr lvl="2">
              <a:buFontTx/>
              <a:buNone/>
            </a:pPr>
            <a:r>
              <a:rPr lang="pt-BR" sz="1600" dirty="0" smtClean="0"/>
              <a:t>var cor   = </a:t>
            </a:r>
            <a:r>
              <a:rPr lang="pt-BR" sz="1600" dirty="0" err="1" smtClean="0"/>
              <a:t>prompt</a:t>
            </a:r>
            <a:r>
              <a:rPr lang="pt-BR" sz="1600" dirty="0" smtClean="0"/>
              <a:t>( "Qual a sua cor favorita?", "cinza" ); </a:t>
            </a:r>
          </a:p>
          <a:p>
            <a:pPr lvl="2">
              <a:buFontTx/>
              <a:buNone/>
            </a:pPr>
            <a:r>
              <a:rPr lang="pt-BR" sz="1600" dirty="0" err="1" smtClean="0"/>
              <a:t>document</a:t>
            </a:r>
            <a:r>
              <a:rPr lang="pt-BR" sz="1600" dirty="0" smtClean="0"/>
              <a:t>.</a:t>
            </a:r>
            <a:r>
              <a:rPr lang="pt-BR" sz="1600" dirty="0" err="1" smtClean="0"/>
              <a:t>write</a:t>
            </a:r>
            <a:r>
              <a:rPr lang="pt-BR" sz="1600" dirty="0" smtClean="0"/>
              <a:t>( "&lt;p&gt;Seu nome: " + nome + "&lt;/p&gt;");</a:t>
            </a:r>
          </a:p>
          <a:p>
            <a:pPr lvl="2">
              <a:buFontTx/>
              <a:buNone/>
            </a:pPr>
            <a:r>
              <a:rPr lang="pt-BR" sz="1600" dirty="0" err="1" smtClean="0"/>
              <a:t>document</a:t>
            </a:r>
            <a:r>
              <a:rPr lang="pt-BR" sz="1600" dirty="0" smtClean="0"/>
              <a:t>.</a:t>
            </a:r>
            <a:r>
              <a:rPr lang="pt-BR" sz="1600" dirty="0" err="1" smtClean="0"/>
              <a:t>write</a:t>
            </a:r>
            <a:r>
              <a:rPr lang="pt-BR" sz="1600" dirty="0" smtClean="0"/>
              <a:t>( "&lt;p&gt;Sua idade: " + idade + "&lt;/p&gt;" );</a:t>
            </a:r>
          </a:p>
          <a:p>
            <a:pPr lvl="2">
              <a:buFontTx/>
              <a:buNone/>
            </a:pPr>
            <a:r>
              <a:rPr lang="pt-BR" sz="1600" dirty="0" err="1" smtClean="0"/>
              <a:t>document</a:t>
            </a:r>
            <a:r>
              <a:rPr lang="pt-BR" sz="1600" dirty="0" smtClean="0"/>
              <a:t>.</a:t>
            </a:r>
            <a:r>
              <a:rPr lang="pt-BR" sz="1600" dirty="0" err="1" smtClean="0"/>
              <a:t>write</a:t>
            </a:r>
            <a:r>
              <a:rPr lang="pt-BR" sz="1600" dirty="0" smtClean="0"/>
              <a:t>( "&lt;p&gt;Sua cor favorita: " + cor + "&lt;/p&gt;" );</a:t>
            </a:r>
          </a:p>
        </p:txBody>
      </p:sp>
      <p:sp>
        <p:nvSpPr>
          <p:cNvPr id="3" name="Título 2"/>
          <p:cNvSpPr>
            <a:spLocks noGrp="1"/>
          </p:cNvSpPr>
          <p:nvPr>
            <p:ph type="title"/>
          </p:nvPr>
        </p:nvSpPr>
        <p:spPr/>
        <p:txBody>
          <a:bodyPr/>
          <a:lstStyle/>
          <a:p>
            <a:r>
              <a:rPr lang="pt-BR" dirty="0" smtClean="0"/>
              <a:t>Caixas de Mensagens</a:t>
            </a:r>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251520" y="4077072"/>
            <a:ext cx="4743450" cy="13239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63688" y="4869160"/>
            <a:ext cx="4743450" cy="13239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211960" y="5534025"/>
            <a:ext cx="4743450" cy="1323975"/>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Operadores</a:t>
            </a:r>
            <a:endParaRPr lang="pt-BR" dirty="0"/>
          </a:p>
        </p:txBody>
      </p:sp>
      <p:sp>
        <p:nvSpPr>
          <p:cNvPr id="4" name="Espaço Reservado para Conteúdo 3"/>
          <p:cNvSpPr>
            <a:spLocks noGrp="1"/>
          </p:cNvSpPr>
          <p:nvPr>
            <p:ph idx="1"/>
          </p:nvPr>
        </p:nvSpPr>
        <p:spPr>
          <a:xfrm>
            <a:off x="251520" y="1481138"/>
            <a:ext cx="8640960" cy="4525962"/>
          </a:xfrm>
        </p:spPr>
        <p:txBody>
          <a:bodyPr/>
          <a:lstStyle/>
          <a:p>
            <a:pPr marL="0" indent="0">
              <a:buNone/>
            </a:pPr>
            <a:r>
              <a:rPr lang="pt-BR" dirty="0" smtClean="0"/>
              <a:t>Permitem a realização de operações matemáticas, comparações, atribuições, etc.</a:t>
            </a:r>
          </a:p>
          <a:p>
            <a:pPr>
              <a:buNone/>
            </a:pPr>
            <a:r>
              <a:rPr lang="pt-BR" dirty="0" smtClean="0"/>
              <a:t>Podem ser:</a:t>
            </a:r>
          </a:p>
          <a:p>
            <a:pPr>
              <a:buNone/>
            </a:pPr>
            <a:endParaRPr lang="pt-BR" dirty="0" smtClean="0"/>
          </a:p>
          <a:p>
            <a:r>
              <a:rPr lang="pt-BR" dirty="0" smtClean="0"/>
              <a:t>De Atribuição</a:t>
            </a:r>
          </a:p>
          <a:p>
            <a:r>
              <a:rPr lang="pt-BR" dirty="0" smtClean="0"/>
              <a:t>De Comparação</a:t>
            </a:r>
          </a:p>
          <a:p>
            <a:r>
              <a:rPr lang="pt-BR" dirty="0" smtClean="0"/>
              <a:t>Aritméticos</a:t>
            </a:r>
          </a:p>
          <a:p>
            <a:r>
              <a:rPr lang="pt-BR" dirty="0" smtClean="0"/>
              <a:t>Lógicos</a:t>
            </a:r>
          </a:p>
          <a:p>
            <a:endParaRPr lang="pt-BR"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2235894"/>
          </a:xfrm>
        </p:spPr>
        <p:txBody>
          <a:bodyPr/>
          <a:lstStyle/>
          <a:p>
            <a:pPr>
              <a:buNone/>
            </a:pPr>
            <a:r>
              <a:rPr lang="pt-BR" dirty="0" smtClean="0"/>
              <a:t>Permitem atribuir valores a variáveis.</a:t>
            </a:r>
          </a:p>
          <a:p>
            <a:pPr>
              <a:buNone/>
            </a:pPr>
            <a:r>
              <a:rPr lang="pt-BR" dirty="0" smtClean="0"/>
              <a:t>Exemplos:</a:t>
            </a:r>
          </a:p>
          <a:p>
            <a:pPr>
              <a:buNone/>
            </a:pPr>
            <a:r>
              <a:rPr lang="pt-BR" dirty="0" smtClean="0"/>
              <a:t>nota=7;</a:t>
            </a:r>
          </a:p>
          <a:p>
            <a:pPr>
              <a:buNone/>
            </a:pPr>
            <a:r>
              <a:rPr lang="pt-BR" dirty="0" smtClean="0"/>
              <a:t>nome="</a:t>
            </a:r>
            <a:r>
              <a:rPr lang="pt-BR" dirty="0" err="1" smtClean="0"/>
              <a:t>joao</a:t>
            </a:r>
            <a:r>
              <a:rPr lang="pt-BR" dirty="0" smtClean="0"/>
              <a:t>";</a:t>
            </a:r>
          </a:p>
          <a:p>
            <a:pPr>
              <a:buNone/>
            </a:pPr>
            <a:endParaRPr lang="pt-BR" dirty="0" smtClean="0"/>
          </a:p>
          <a:p>
            <a:pPr>
              <a:buNone/>
            </a:pPr>
            <a:endParaRPr lang="pt-BR" dirty="0" smtClean="0"/>
          </a:p>
          <a:p>
            <a:endParaRPr lang="pt-BR" dirty="0" smtClean="0"/>
          </a:p>
          <a:p>
            <a:endParaRPr lang="pt-BR" dirty="0"/>
          </a:p>
        </p:txBody>
      </p:sp>
      <p:sp>
        <p:nvSpPr>
          <p:cNvPr id="3" name="Título 2"/>
          <p:cNvSpPr>
            <a:spLocks noGrp="1"/>
          </p:cNvSpPr>
          <p:nvPr>
            <p:ph type="title"/>
          </p:nvPr>
        </p:nvSpPr>
        <p:spPr/>
        <p:txBody>
          <a:bodyPr/>
          <a:lstStyle/>
          <a:p>
            <a:r>
              <a:rPr lang="pt-BR" dirty="0" smtClean="0"/>
              <a:t>Operador de Atribuição</a:t>
            </a:r>
            <a:endParaRPr lang="pt-BR" dirty="0"/>
          </a:p>
        </p:txBody>
      </p:sp>
      <p:sp>
        <p:nvSpPr>
          <p:cNvPr id="4" name="CaixaDeTexto 3"/>
          <p:cNvSpPr txBox="1"/>
          <p:nvPr/>
        </p:nvSpPr>
        <p:spPr>
          <a:xfrm>
            <a:off x="395536" y="4221088"/>
            <a:ext cx="8424936" cy="1600438"/>
          </a:xfrm>
          <a:prstGeom prst="rect">
            <a:avLst/>
          </a:prstGeom>
          <a:noFill/>
        </p:spPr>
        <p:txBody>
          <a:bodyPr wrap="square" rtlCol="0">
            <a:spAutoFit/>
          </a:bodyPr>
          <a:lstStyle/>
          <a:p>
            <a:r>
              <a:rPr lang="pt-BR" sz="2000" dirty="0" smtClean="0">
                <a:solidFill>
                  <a:srgbClr val="FF0000"/>
                </a:solidFill>
              </a:rPr>
              <a:t>Atenção: O </a:t>
            </a:r>
            <a:r>
              <a:rPr lang="pt-BR" sz="2000" dirty="0" err="1" smtClean="0">
                <a:solidFill>
                  <a:srgbClr val="FF0000"/>
                </a:solidFill>
              </a:rPr>
              <a:t>Javascript</a:t>
            </a:r>
            <a:r>
              <a:rPr lang="pt-BR" sz="2000" dirty="0" smtClean="0">
                <a:solidFill>
                  <a:srgbClr val="FF0000"/>
                </a:solidFill>
              </a:rPr>
              <a:t> adota automaticamente o conteúdo de uma variável como sendo do tipo string, utilizamos as funções de conversão </a:t>
            </a:r>
            <a:r>
              <a:rPr lang="pt-BR" sz="2000" dirty="0" err="1" smtClean="0">
                <a:solidFill>
                  <a:srgbClr val="FF0000"/>
                </a:solidFill>
              </a:rPr>
              <a:t>parseInt</a:t>
            </a:r>
            <a:r>
              <a:rPr lang="pt-BR" sz="2000" dirty="0" smtClean="0">
                <a:solidFill>
                  <a:srgbClr val="FF0000"/>
                </a:solidFill>
              </a:rPr>
              <a:t> e </a:t>
            </a:r>
            <a:r>
              <a:rPr lang="pt-BR" sz="2000" dirty="0" err="1" smtClean="0">
                <a:solidFill>
                  <a:srgbClr val="FF0000"/>
                </a:solidFill>
              </a:rPr>
              <a:t>parseFloat</a:t>
            </a:r>
            <a:r>
              <a:rPr lang="pt-BR" sz="2000" dirty="0" smtClean="0">
                <a:solidFill>
                  <a:srgbClr val="FF0000"/>
                </a:solidFill>
              </a:rPr>
              <a:t> para converter para números inteiros e reais respectivamente.</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Operador de Comparação </a:t>
            </a:r>
            <a:endParaRPr lang="pt-BR" dirty="0"/>
          </a:p>
        </p:txBody>
      </p:sp>
      <p:graphicFrame>
        <p:nvGraphicFramePr>
          <p:cNvPr id="4" name="Tabela 3"/>
          <p:cNvGraphicFramePr>
            <a:graphicFrameLocks noGrp="1"/>
          </p:cNvGraphicFramePr>
          <p:nvPr/>
        </p:nvGraphicFramePr>
        <p:xfrm>
          <a:off x="683568" y="1484784"/>
          <a:ext cx="7500990" cy="4572031"/>
        </p:xfrm>
        <a:graphic>
          <a:graphicData uri="http://schemas.openxmlformats.org/drawingml/2006/table">
            <a:tbl>
              <a:tblPr/>
              <a:tblGrid>
                <a:gridCol w="1970258"/>
                <a:gridCol w="2764886"/>
                <a:gridCol w="2765846"/>
              </a:tblGrid>
              <a:tr h="268943">
                <a:tc>
                  <a:txBody>
                    <a:bodyPr/>
                    <a:lstStyle/>
                    <a:p>
                      <a:pPr algn="ctr">
                        <a:spcAft>
                          <a:spcPts val="0"/>
                        </a:spcAft>
                      </a:pPr>
                      <a:r>
                        <a:rPr lang="pt-BR" sz="1600" b="1" dirty="0">
                          <a:latin typeface="Times New Roman"/>
                          <a:ea typeface="Times New Roman"/>
                        </a:rPr>
                        <a:t>Operador</a:t>
                      </a:r>
                      <a:endParaRPr lang="pt-B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pPr>
                      <a:r>
                        <a:rPr lang="pt-BR" sz="1600" b="1" dirty="0">
                          <a:latin typeface="Times New Roman"/>
                          <a:ea typeface="Times New Roman"/>
                        </a:rPr>
                        <a:t>Descrição</a:t>
                      </a:r>
                      <a:endParaRPr lang="pt-B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pPr>
                      <a:r>
                        <a:rPr lang="pt-BR" sz="1600" b="1">
                          <a:latin typeface="Times New Roman"/>
                          <a:ea typeface="Times New Roman"/>
                        </a:rPr>
                        <a:t>Exemplo</a:t>
                      </a:r>
                      <a:endParaRPr lang="pt-B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537886">
                <a:tc>
                  <a:txBody>
                    <a:bodyPr/>
                    <a:lstStyle/>
                    <a:p>
                      <a:pPr algn="just">
                        <a:spcAft>
                          <a:spcPts val="0"/>
                        </a:spcAft>
                      </a:pPr>
                      <a:r>
                        <a:rPr lang="pt-BR" sz="1600" dirty="0">
                          <a:latin typeface="Times New Roman"/>
                          <a:ea typeface="Times New Roman"/>
                        </a:rPr>
                        <a:t>= = (igualdade)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Verifica se os dois </a:t>
                      </a:r>
                      <a:r>
                        <a:rPr lang="pt-BR" sz="1600" dirty="0" err="1">
                          <a:latin typeface="Times New Roman"/>
                          <a:ea typeface="Times New Roman"/>
                        </a:rPr>
                        <a:t>operandos</a:t>
                      </a:r>
                      <a:r>
                        <a:rPr lang="pt-BR" sz="1600" dirty="0">
                          <a:latin typeface="Times New Roman"/>
                          <a:ea typeface="Times New Roman"/>
                        </a:rPr>
                        <a:t> são iguais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600">
                          <a:latin typeface="Times New Roman"/>
                          <a:ea typeface="Times New Roman"/>
                        </a:rPr>
                        <a:t>x= =y é true de x igual y</a:t>
                      </a:r>
                      <a:endParaRPr lang="pt-B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7886">
                <a:tc>
                  <a:txBody>
                    <a:bodyPr/>
                    <a:lstStyle/>
                    <a:p>
                      <a:pPr algn="just">
                        <a:spcAft>
                          <a:spcPts val="0"/>
                        </a:spcAft>
                      </a:pPr>
                      <a:r>
                        <a:rPr lang="pt-BR" sz="1600">
                          <a:latin typeface="Times New Roman"/>
                          <a:ea typeface="Times New Roman"/>
                        </a:rPr>
                        <a:t>!= (desigualdade)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Verifica se os dois </a:t>
                      </a:r>
                      <a:r>
                        <a:rPr lang="pt-BR" sz="1600" dirty="0" err="1">
                          <a:latin typeface="Times New Roman"/>
                          <a:ea typeface="Times New Roman"/>
                        </a:rPr>
                        <a:t>operandos</a:t>
                      </a:r>
                      <a:r>
                        <a:rPr lang="pt-BR" sz="1600" dirty="0">
                          <a:latin typeface="Times New Roman"/>
                          <a:ea typeface="Times New Roman"/>
                        </a:rPr>
                        <a:t> não são iguais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600">
                          <a:latin typeface="Times New Roman"/>
                          <a:ea typeface="Times New Roman"/>
                        </a:rPr>
                        <a:t>x!=y é true se x diferente de y</a:t>
                      </a:r>
                      <a:endParaRPr lang="pt-B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829">
                <a:tc>
                  <a:txBody>
                    <a:bodyPr/>
                    <a:lstStyle/>
                    <a:p>
                      <a:pPr algn="just">
                        <a:spcAft>
                          <a:spcPts val="0"/>
                        </a:spcAft>
                      </a:pPr>
                      <a:r>
                        <a:rPr lang="pt-BR" sz="1600">
                          <a:latin typeface="Times New Roman"/>
                          <a:ea typeface="Times New Roman"/>
                        </a:rPr>
                        <a:t>&gt; (maior)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Verifica se o operando da esquerda é maior que o da direita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a:latin typeface="Times New Roman"/>
                          <a:ea typeface="Times New Roman"/>
                        </a:rPr>
                        <a:t>x&gt;y é true se x maior que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829">
                <a:tc>
                  <a:txBody>
                    <a:bodyPr/>
                    <a:lstStyle/>
                    <a:p>
                      <a:pPr algn="just">
                        <a:spcAft>
                          <a:spcPts val="0"/>
                        </a:spcAft>
                      </a:pPr>
                      <a:r>
                        <a:rPr lang="pt-BR" sz="1600">
                          <a:latin typeface="Times New Roman"/>
                          <a:ea typeface="Times New Roman"/>
                        </a:rPr>
                        <a:t>&lt; (menor)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Verifica se o operando da esquerda é menor que o da direita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600">
                          <a:latin typeface="Times New Roman"/>
                          <a:ea typeface="Times New Roman"/>
                        </a:rPr>
                        <a:t>x&lt;y é true se x menor que y</a:t>
                      </a:r>
                      <a:endParaRPr lang="pt-B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829">
                <a:tc>
                  <a:txBody>
                    <a:bodyPr/>
                    <a:lstStyle/>
                    <a:p>
                      <a:pPr algn="just">
                        <a:spcAft>
                          <a:spcPts val="0"/>
                        </a:spcAft>
                      </a:pPr>
                      <a:r>
                        <a:rPr lang="pt-BR" sz="1600">
                          <a:latin typeface="Times New Roman"/>
                          <a:ea typeface="Times New Roman"/>
                        </a:rPr>
                        <a:t>&gt;= (maior ou igual)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Verifica se o operando da esquerda é maior ou igual que o da direita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x&gt;=y é </a:t>
                      </a:r>
                      <a:r>
                        <a:rPr lang="pt-BR" sz="1600" dirty="0" err="1">
                          <a:latin typeface="Times New Roman"/>
                          <a:ea typeface="Times New Roman"/>
                        </a:rPr>
                        <a:t>true</a:t>
                      </a:r>
                      <a:r>
                        <a:rPr lang="pt-BR" sz="1600" dirty="0">
                          <a:latin typeface="Times New Roman"/>
                          <a:ea typeface="Times New Roman"/>
                        </a:rPr>
                        <a:t> se x for maior ou igual a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6829">
                <a:tc>
                  <a:txBody>
                    <a:bodyPr/>
                    <a:lstStyle/>
                    <a:p>
                      <a:pPr algn="just">
                        <a:spcAft>
                          <a:spcPts val="0"/>
                        </a:spcAft>
                      </a:pPr>
                      <a:r>
                        <a:rPr lang="pt-BR" sz="1600">
                          <a:latin typeface="Times New Roman"/>
                          <a:ea typeface="Times New Roman"/>
                        </a:rPr>
                        <a:t>&lt;= (menor ou igual)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a:latin typeface="Times New Roman"/>
                          <a:ea typeface="Times New Roman"/>
                        </a:rPr>
                        <a:t>Verifica se o operando da esquerda é menor ou igual que o da direita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600" dirty="0">
                          <a:latin typeface="Times New Roman"/>
                          <a:ea typeface="Times New Roman"/>
                        </a:rPr>
                        <a:t>x&lt;=y é </a:t>
                      </a:r>
                      <a:r>
                        <a:rPr lang="pt-BR" sz="1600" dirty="0" err="1">
                          <a:latin typeface="Times New Roman"/>
                          <a:ea typeface="Times New Roman"/>
                        </a:rPr>
                        <a:t>true</a:t>
                      </a:r>
                      <a:r>
                        <a:rPr lang="pt-BR" sz="1600" dirty="0">
                          <a:latin typeface="Times New Roman"/>
                          <a:ea typeface="Times New Roman"/>
                        </a:rPr>
                        <a:t> se x for menor ou igual a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indent="0">
              <a:buNone/>
              <a:defRPr/>
            </a:pPr>
            <a:r>
              <a:rPr lang="pt-BR" dirty="0" smtClean="0"/>
              <a:t>Os mais importantes são: </a:t>
            </a:r>
          </a:p>
          <a:p>
            <a:pPr lvl="1" indent="0">
              <a:buNone/>
              <a:defRPr/>
            </a:pPr>
            <a:r>
              <a:rPr lang="pt-BR" dirty="0" smtClean="0"/>
              <a:t>adição (+), subtração (-), multiplicação (*), divisão (/) e resto da divisão (%). </a:t>
            </a:r>
          </a:p>
          <a:p>
            <a:pPr lvl="1" indent="0">
              <a:buNone/>
              <a:defRPr/>
            </a:pPr>
            <a:r>
              <a:rPr lang="pt-BR" dirty="0" smtClean="0"/>
              <a:t>Versões curtas:</a:t>
            </a:r>
          </a:p>
          <a:p>
            <a:endParaRPr lang="pt-BR" dirty="0"/>
          </a:p>
        </p:txBody>
      </p:sp>
      <p:sp>
        <p:nvSpPr>
          <p:cNvPr id="3" name="Título 2"/>
          <p:cNvSpPr>
            <a:spLocks noGrp="1"/>
          </p:cNvSpPr>
          <p:nvPr>
            <p:ph type="title"/>
          </p:nvPr>
        </p:nvSpPr>
        <p:spPr/>
        <p:txBody>
          <a:bodyPr/>
          <a:lstStyle/>
          <a:p>
            <a:r>
              <a:rPr lang="pt-BR" dirty="0" smtClean="0"/>
              <a:t>Operador Aritmético</a:t>
            </a:r>
            <a:endParaRPr lang="pt-BR" dirty="0"/>
          </a:p>
        </p:txBody>
      </p:sp>
      <p:graphicFrame>
        <p:nvGraphicFramePr>
          <p:cNvPr id="4" name="Tabela 3"/>
          <p:cNvGraphicFramePr>
            <a:graphicFrameLocks noGrp="1"/>
          </p:cNvGraphicFramePr>
          <p:nvPr/>
        </p:nvGraphicFramePr>
        <p:xfrm>
          <a:off x="1907704" y="3356992"/>
          <a:ext cx="4429156" cy="2286018"/>
        </p:xfrm>
        <a:graphic>
          <a:graphicData uri="http://schemas.openxmlformats.org/drawingml/2006/table">
            <a:tbl>
              <a:tblPr/>
              <a:tblGrid>
                <a:gridCol w="2109122"/>
                <a:gridCol w="2320034"/>
              </a:tblGrid>
              <a:tr h="326574">
                <a:tc>
                  <a:txBody>
                    <a:bodyPr/>
                    <a:lstStyle/>
                    <a:p>
                      <a:pPr algn="ctr">
                        <a:spcAft>
                          <a:spcPts val="0"/>
                        </a:spcAft>
                      </a:pPr>
                      <a:r>
                        <a:rPr lang="pt-BR" sz="1800" dirty="0">
                          <a:latin typeface="Times New Roman"/>
                          <a:ea typeface="Times New Roman"/>
                        </a:rPr>
                        <a:t>Versão curta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pPr>
                      <a:r>
                        <a:rPr lang="pt-BR" sz="1800">
                          <a:latin typeface="Times New Roman"/>
                          <a:ea typeface="Times New Roman"/>
                        </a:rPr>
                        <a:t>Significado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326574">
                <a:tc>
                  <a:txBody>
                    <a:bodyPr/>
                    <a:lstStyle/>
                    <a:p>
                      <a:pPr algn="just">
                        <a:spcAft>
                          <a:spcPts val="0"/>
                        </a:spcAft>
                      </a:pPr>
                      <a:r>
                        <a:rPr lang="es-ES_tradnl" sz="1800" dirty="0">
                          <a:latin typeface="Times New Roman"/>
                          <a:ea typeface="Times New Roman"/>
                        </a:rPr>
                        <a:t>x+=y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a:latin typeface="Times New Roman"/>
                          <a:ea typeface="Times New Roman"/>
                        </a:rPr>
                        <a:t>x=x+y</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just">
                        <a:spcAft>
                          <a:spcPts val="0"/>
                        </a:spcAft>
                      </a:pPr>
                      <a:r>
                        <a:rPr lang="es-ES_tradnl" sz="1800">
                          <a:latin typeface="Times New Roman"/>
                          <a:ea typeface="Times New Roman"/>
                        </a:rPr>
                        <a:t>x-=y</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x=x-y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just">
                        <a:spcAft>
                          <a:spcPts val="0"/>
                        </a:spcAft>
                      </a:pPr>
                      <a:r>
                        <a:rPr lang="es-ES_tradnl" sz="1800" dirty="0">
                          <a:latin typeface="Times New Roman"/>
                          <a:ea typeface="Times New Roman"/>
                        </a:rPr>
                        <a:t>x*=y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x=x*y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just">
                        <a:spcAft>
                          <a:spcPts val="0"/>
                        </a:spcAft>
                      </a:pPr>
                      <a:r>
                        <a:rPr lang="es-ES_tradnl" sz="1800">
                          <a:latin typeface="Times New Roman"/>
                          <a:ea typeface="Times New Roman"/>
                        </a:rPr>
                        <a:t>x/=y</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x=x/y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just">
                        <a:spcAft>
                          <a:spcPts val="0"/>
                        </a:spcAft>
                      </a:pPr>
                      <a:r>
                        <a:rPr lang="es-ES_tradnl" sz="1800">
                          <a:latin typeface="Times New Roman"/>
                          <a:ea typeface="Times New Roman"/>
                        </a:rPr>
                        <a:t>x++</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x=x+1</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574">
                <a:tc>
                  <a:txBody>
                    <a:bodyPr/>
                    <a:lstStyle/>
                    <a:p>
                      <a:pPr algn="just">
                        <a:spcAft>
                          <a:spcPts val="0"/>
                        </a:spcAft>
                      </a:pPr>
                      <a:r>
                        <a:rPr lang="es-ES_tradnl" sz="1800">
                          <a:latin typeface="Times New Roman"/>
                          <a:ea typeface="Times New Roman"/>
                        </a:rPr>
                        <a:t>x--</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x=x-1</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Operador Lógico</a:t>
            </a:r>
            <a:endParaRPr lang="pt-BR" dirty="0"/>
          </a:p>
        </p:txBody>
      </p:sp>
      <p:graphicFrame>
        <p:nvGraphicFramePr>
          <p:cNvPr id="4" name="Espaço Reservado para Conteúdo 3"/>
          <p:cNvGraphicFramePr>
            <a:graphicFrameLocks noGrp="1"/>
          </p:cNvGraphicFramePr>
          <p:nvPr>
            <p:ph idx="1"/>
          </p:nvPr>
        </p:nvGraphicFramePr>
        <p:xfrm>
          <a:off x="971600" y="2060848"/>
          <a:ext cx="7143799" cy="2714644"/>
        </p:xfrm>
        <a:graphic>
          <a:graphicData uri="http://schemas.openxmlformats.org/drawingml/2006/table">
            <a:tbl>
              <a:tblPr/>
              <a:tblGrid>
                <a:gridCol w="1432651"/>
                <a:gridCol w="1505168"/>
                <a:gridCol w="4205980"/>
              </a:tblGrid>
              <a:tr h="678661">
                <a:tc>
                  <a:txBody>
                    <a:bodyPr/>
                    <a:lstStyle/>
                    <a:p>
                      <a:pPr algn="ctr">
                        <a:spcAft>
                          <a:spcPts val="0"/>
                        </a:spcAft>
                      </a:pPr>
                      <a:r>
                        <a:rPr lang="pt-BR" sz="1800" b="1" dirty="0">
                          <a:latin typeface="Times New Roman"/>
                          <a:ea typeface="Times New Roman"/>
                        </a:rPr>
                        <a:t>Operador</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pPr>
                      <a:r>
                        <a:rPr lang="pt-BR" sz="1800" b="1" dirty="0">
                          <a:latin typeface="Times New Roman"/>
                          <a:ea typeface="Times New Roman"/>
                        </a:rPr>
                        <a:t>Uso</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0"/>
                        </a:spcAft>
                      </a:pPr>
                      <a:r>
                        <a:rPr lang="pt-BR" sz="1800" b="1">
                          <a:latin typeface="Times New Roman"/>
                          <a:ea typeface="Times New Roman"/>
                        </a:rPr>
                        <a:t>Descrição</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678661">
                <a:tc>
                  <a:txBody>
                    <a:bodyPr/>
                    <a:lstStyle/>
                    <a:p>
                      <a:pPr algn="just">
                        <a:spcAft>
                          <a:spcPts val="0"/>
                        </a:spcAft>
                      </a:pPr>
                      <a:r>
                        <a:rPr lang="es-ES_tradnl" sz="1800">
                          <a:latin typeface="Times New Roman"/>
                          <a:ea typeface="Times New Roman"/>
                        </a:rPr>
                        <a:t>&amp;&amp; (e)</a:t>
                      </a:r>
                      <a:endParaRPr lang="pt-B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_tradnl" sz="1800" dirty="0">
                          <a:latin typeface="Times New Roman"/>
                          <a:ea typeface="Times New Roman"/>
                        </a:rPr>
                        <a:t>x &amp;&amp; y</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dirty="0">
                          <a:latin typeface="Times New Roman"/>
                          <a:ea typeface="Times New Roman"/>
                        </a:rPr>
                        <a:t>É true se x for true e y for true</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661">
                <a:tc>
                  <a:txBody>
                    <a:bodyPr/>
                    <a:lstStyle/>
                    <a:p>
                      <a:pPr algn="just">
                        <a:spcAft>
                          <a:spcPts val="0"/>
                        </a:spcAft>
                      </a:pPr>
                      <a:r>
                        <a:rPr lang="pt-BR" sz="1800">
                          <a:latin typeface="Times New Roman"/>
                          <a:ea typeface="Times New Roman"/>
                        </a:rPr>
                        <a:t>|| (ou)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800">
                          <a:latin typeface="Times New Roman"/>
                          <a:ea typeface="Times New Roman"/>
                        </a:rPr>
                        <a:t>x ||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800" dirty="0">
                          <a:latin typeface="Times New Roman"/>
                          <a:ea typeface="Times New Roman"/>
                        </a:rPr>
                        <a:t>É </a:t>
                      </a:r>
                      <a:r>
                        <a:rPr lang="pt-BR" sz="1800" dirty="0" err="1">
                          <a:latin typeface="Times New Roman"/>
                          <a:ea typeface="Times New Roman"/>
                        </a:rPr>
                        <a:t>false</a:t>
                      </a:r>
                      <a:r>
                        <a:rPr lang="pt-BR" sz="1800" dirty="0">
                          <a:latin typeface="Times New Roman"/>
                          <a:ea typeface="Times New Roman"/>
                        </a:rPr>
                        <a:t> se x e y forem </a:t>
                      </a:r>
                      <a:r>
                        <a:rPr lang="pt-BR" sz="1800" dirty="0" err="1">
                          <a:latin typeface="Times New Roman"/>
                          <a:ea typeface="Times New Roman"/>
                        </a:rPr>
                        <a:t>false</a:t>
                      </a:r>
                      <a:r>
                        <a:rPr lang="pt-BR" sz="1800" dirty="0">
                          <a:latin typeface="Times New Roman"/>
                          <a:ea typeface="Times New Roman"/>
                        </a:rPr>
                        <a:t>. No restante é </a:t>
                      </a:r>
                      <a:r>
                        <a:rPr lang="pt-BR" sz="1800" dirty="0" err="1">
                          <a:latin typeface="Times New Roman"/>
                          <a:ea typeface="Times New Roman"/>
                        </a:rPr>
                        <a:t>true</a:t>
                      </a:r>
                      <a:r>
                        <a:rPr lang="pt-BR" sz="1800" dirty="0">
                          <a:latin typeface="Times New Roman"/>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661">
                <a:tc>
                  <a:txBody>
                    <a:bodyPr/>
                    <a:lstStyle/>
                    <a:p>
                      <a:pPr algn="just">
                        <a:spcAft>
                          <a:spcPts val="0"/>
                        </a:spcAft>
                      </a:pPr>
                      <a:r>
                        <a:rPr lang="pt-BR" sz="1800">
                          <a:latin typeface="Times New Roman"/>
                          <a:ea typeface="Times New Roman"/>
                        </a:rPr>
                        <a:t>! (negação)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800">
                          <a:latin typeface="Times New Roman"/>
                          <a:ea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t-BR" sz="1800" dirty="0">
                          <a:latin typeface="Times New Roman"/>
                          <a:ea typeface="Times New Roman"/>
                        </a:rPr>
                        <a:t>É </a:t>
                      </a:r>
                      <a:r>
                        <a:rPr lang="pt-BR" sz="1800" dirty="0" err="1">
                          <a:latin typeface="Times New Roman"/>
                          <a:ea typeface="Times New Roman"/>
                        </a:rPr>
                        <a:t>true</a:t>
                      </a:r>
                      <a:r>
                        <a:rPr lang="pt-BR" sz="1800" dirty="0">
                          <a:latin typeface="Times New Roman"/>
                          <a:ea typeface="Times New Roman"/>
                        </a:rPr>
                        <a:t> se x for </a:t>
                      </a:r>
                      <a:r>
                        <a:rPr lang="pt-BR" sz="1800" dirty="0" err="1">
                          <a:latin typeface="Times New Roman"/>
                          <a:ea typeface="Times New Roman"/>
                        </a:rPr>
                        <a:t>false</a:t>
                      </a:r>
                      <a:r>
                        <a:rPr lang="pt-BR" sz="1800" dirty="0">
                          <a:latin typeface="Times New Roman"/>
                          <a:ea typeface="Times New Roman"/>
                        </a:rPr>
                        <a:t> e é </a:t>
                      </a:r>
                      <a:r>
                        <a:rPr lang="pt-BR" sz="1800" dirty="0" err="1">
                          <a:latin typeface="Times New Roman"/>
                          <a:ea typeface="Times New Roman"/>
                        </a:rPr>
                        <a:t>false</a:t>
                      </a:r>
                      <a:r>
                        <a:rPr lang="pt-BR" sz="1800" dirty="0">
                          <a:latin typeface="Times New Roman"/>
                          <a:ea typeface="Times New Roman"/>
                        </a:rPr>
                        <a:t> se x for </a:t>
                      </a:r>
                      <a:r>
                        <a:rPr lang="pt-BR" sz="1800" dirty="0" err="1">
                          <a:latin typeface="Times New Roman"/>
                          <a:ea typeface="Times New Roman"/>
                        </a:rPr>
                        <a:t>true</a:t>
                      </a:r>
                      <a:endParaRPr lang="pt-B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712968" cy="4525962"/>
          </a:xfrm>
        </p:spPr>
        <p:txBody>
          <a:bodyPr/>
          <a:lstStyle/>
          <a:p>
            <a:pPr marL="0" indent="0" eaLnBrk="1" hangingPunct="1">
              <a:buNone/>
            </a:pPr>
            <a:r>
              <a:rPr lang="pt-BR" sz="2000" dirty="0" smtClean="0">
                <a:cs typeface="Times New Roman" pitchFamily="18" charset="0"/>
              </a:rPr>
              <a:t>Permitem dar nomes a cada um dos dados que temos que lidar.</a:t>
            </a:r>
          </a:p>
          <a:p>
            <a:pPr marL="0" indent="0" eaLnBrk="1" hangingPunct="1">
              <a:buNone/>
            </a:pPr>
            <a:r>
              <a:rPr lang="pt-BR" sz="2000" dirty="0" smtClean="0">
                <a:cs typeface="Times New Roman" pitchFamily="18" charset="0"/>
              </a:rPr>
              <a:t>Ex: idade=25;</a:t>
            </a:r>
            <a:r>
              <a:rPr lang="pt-BR" sz="2000" dirty="0" smtClean="0"/>
              <a:t> </a:t>
            </a:r>
          </a:p>
          <a:p>
            <a:pPr marL="0" indent="0" eaLnBrk="1" hangingPunct="1">
              <a:buNone/>
            </a:pPr>
            <a:endParaRPr lang="pt-BR" sz="2000" dirty="0" smtClean="0">
              <a:cs typeface="Times New Roman" pitchFamily="18" charset="0"/>
            </a:endParaRPr>
          </a:p>
          <a:p>
            <a:pPr marL="0" indent="0" eaLnBrk="1" hangingPunct="1">
              <a:buNone/>
            </a:pPr>
            <a:r>
              <a:rPr lang="pt-BR" sz="2000" b="1" dirty="0" smtClean="0">
                <a:cs typeface="Times New Roman" pitchFamily="18" charset="0"/>
              </a:rPr>
              <a:t>Regras para nomear variáveis:</a:t>
            </a:r>
          </a:p>
          <a:p>
            <a:pPr marL="0" indent="0"/>
            <a:r>
              <a:rPr lang="pt-BR" sz="2000" dirty="0" smtClean="0">
                <a:cs typeface="Times New Roman" pitchFamily="18" charset="0"/>
              </a:rPr>
              <a:t>Nome tem que começar com uma letra ou o caractere “_”.</a:t>
            </a:r>
            <a:r>
              <a:rPr lang="pt-BR" sz="2000" dirty="0" smtClean="0"/>
              <a:t> </a:t>
            </a:r>
          </a:p>
          <a:p>
            <a:pPr marL="0" indent="0"/>
            <a:r>
              <a:rPr lang="pt-BR" sz="2000" dirty="0" smtClean="0"/>
              <a:t>Nome não pode ter espaços ou pontos: usar </a:t>
            </a:r>
            <a:r>
              <a:rPr lang="pt-BR" sz="2000" dirty="0" smtClean="0">
                <a:cs typeface="Times New Roman" pitchFamily="18" charset="0"/>
              </a:rPr>
              <a:t>“_”.</a:t>
            </a:r>
          </a:p>
          <a:p>
            <a:pPr marL="0" indent="0"/>
            <a:endParaRPr lang="pt-BR" sz="2000" dirty="0" smtClean="0">
              <a:cs typeface="Times New Roman" pitchFamily="18" charset="0"/>
            </a:endParaRPr>
          </a:p>
          <a:p>
            <a:pPr marL="0" indent="0" eaLnBrk="1" hangingPunct="1">
              <a:buNone/>
            </a:pPr>
            <a:r>
              <a:rPr lang="pt-BR" sz="2000" b="1" dirty="0" smtClean="0">
                <a:cs typeface="Times New Roman" pitchFamily="18" charset="0"/>
              </a:rPr>
              <a:t>Visibilidade das Variáveis:</a:t>
            </a:r>
          </a:p>
          <a:p>
            <a:pPr marL="0" lvl="1" indent="0" eaLnBrk="1" hangingPunct="1">
              <a:buNone/>
            </a:pPr>
            <a:r>
              <a:rPr lang="pt-BR" sz="1800" dirty="0" smtClean="0">
                <a:cs typeface="Times New Roman" pitchFamily="18" charset="0"/>
              </a:rPr>
              <a:t>Limitam o contexto em que a variável existe.</a:t>
            </a:r>
          </a:p>
          <a:p>
            <a:pPr marL="0" lvl="2" indent="0">
              <a:buNone/>
            </a:pPr>
            <a:r>
              <a:rPr lang="pt-BR" sz="1600" dirty="0" smtClean="0">
                <a:cs typeface="Times New Roman" pitchFamily="18" charset="0"/>
              </a:rPr>
              <a:t>Globais: existem, ou são acessadas por todo o código. São declaradas sem a expressão “var”. </a:t>
            </a:r>
          </a:p>
          <a:p>
            <a:pPr marL="0" lvl="2" indent="0">
              <a:buNone/>
            </a:pPr>
            <a:r>
              <a:rPr lang="pt-BR" sz="1600" dirty="0" smtClean="0">
                <a:cs typeface="Times New Roman" pitchFamily="18" charset="0"/>
              </a:rPr>
              <a:t>Locais: existem ou são acessadas localmente em funções. São declaradas com a expressão “var”. </a:t>
            </a:r>
          </a:p>
          <a:p>
            <a:endParaRPr lang="pt-BR" dirty="0"/>
          </a:p>
        </p:txBody>
      </p:sp>
      <p:sp>
        <p:nvSpPr>
          <p:cNvPr id="3" name="Título 2"/>
          <p:cNvSpPr>
            <a:spLocks noGrp="1"/>
          </p:cNvSpPr>
          <p:nvPr>
            <p:ph type="title"/>
          </p:nvPr>
        </p:nvSpPr>
        <p:spPr/>
        <p:txBody>
          <a:bodyPr/>
          <a:lstStyle/>
          <a:p>
            <a:r>
              <a:rPr lang="pt-BR" dirty="0" smtClean="0"/>
              <a:t>Variáveis</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p:txBody>
      </p:sp>
      <p:sp>
        <p:nvSpPr>
          <p:cNvPr id="4" name="Text Box 3"/>
          <p:cNvSpPr txBox="1">
            <a:spLocks noChangeArrowheads="1"/>
          </p:cNvSpPr>
          <p:nvPr/>
        </p:nvSpPr>
        <p:spPr bwMode="auto">
          <a:xfrm>
            <a:off x="1600200" y="2209800"/>
            <a:ext cx="6223000" cy="4108450"/>
          </a:xfrm>
          <a:prstGeom prst="rect">
            <a:avLst/>
          </a:prstGeom>
          <a:noFill/>
          <a:ln w="9525">
            <a:noFill/>
            <a:miter lim="800000"/>
            <a:headEnd/>
            <a:tailEnd/>
          </a:ln>
        </p:spPr>
        <p:txBody>
          <a:bodyPr wrap="none">
            <a:spAutoFit/>
          </a:bodyPr>
          <a:lstStyle/>
          <a:p>
            <a:r>
              <a:rPr lang="en-US" b="1" dirty="0">
                <a:solidFill>
                  <a:srgbClr val="000066"/>
                </a:solidFill>
                <a:latin typeface="Verdana" pitchFamily="34" charset="0"/>
                <a:cs typeface="Times New Roman" pitchFamily="18" charset="0"/>
              </a:rPr>
              <a:t>&lt;html&gt;</a:t>
            </a:r>
          </a:p>
          <a:p>
            <a:endParaRPr lang="pt-BR" dirty="0">
              <a:cs typeface="Times New Roman" pitchFamily="18" charset="0"/>
            </a:endParaRPr>
          </a:p>
          <a:p>
            <a:r>
              <a:rPr lang="en-US" b="1" dirty="0">
                <a:solidFill>
                  <a:srgbClr val="000066"/>
                </a:solidFill>
                <a:latin typeface="Verdana" pitchFamily="34" charset="0"/>
                <a:cs typeface="Times New Roman" pitchFamily="18" charset="0"/>
              </a:rPr>
              <a:t>	&lt;head&gt;</a:t>
            </a:r>
            <a:endParaRPr lang="pt-BR" dirty="0">
              <a:cs typeface="Times New Roman" pitchFamily="18" charset="0"/>
            </a:endParaRPr>
          </a:p>
          <a:p>
            <a:r>
              <a:rPr lang="en-US" b="1" dirty="0">
                <a:solidFill>
                  <a:srgbClr val="000066"/>
                </a:solidFill>
                <a:latin typeface="Verdana" pitchFamily="34" charset="0"/>
                <a:cs typeface="Times New Roman" pitchFamily="18" charset="0"/>
              </a:rPr>
              <a:t>		&lt;title&gt;</a:t>
            </a:r>
            <a:r>
              <a:rPr lang="en-US" b="1" dirty="0" err="1">
                <a:solidFill>
                  <a:srgbClr val="000066"/>
                </a:solidFill>
                <a:latin typeface="Verdana" pitchFamily="34" charset="0"/>
                <a:cs typeface="Times New Roman" pitchFamily="18" charset="0"/>
              </a:rPr>
              <a:t>titulo</a:t>
            </a:r>
            <a:r>
              <a:rPr lang="en-US" b="1" dirty="0">
                <a:solidFill>
                  <a:srgbClr val="000066"/>
                </a:solidFill>
                <a:latin typeface="Verdana" pitchFamily="34" charset="0"/>
                <a:cs typeface="Times New Roman" pitchFamily="18" charset="0"/>
              </a:rPr>
              <a:t>&lt;/title&gt;</a:t>
            </a:r>
            <a:endParaRPr lang="pt-BR" dirty="0">
              <a:cs typeface="Times New Roman" pitchFamily="18" charset="0"/>
            </a:endParaRPr>
          </a:p>
          <a:p>
            <a:r>
              <a:rPr lang="pt-BR" b="1" dirty="0">
                <a:solidFill>
                  <a:srgbClr val="000066"/>
                </a:solidFill>
                <a:latin typeface="Verdana" pitchFamily="34" charset="0"/>
                <a:cs typeface="Times New Roman" pitchFamily="18" charset="0"/>
              </a:rPr>
              <a:t>	&lt;/</a:t>
            </a:r>
            <a:r>
              <a:rPr lang="pt-BR" b="1" dirty="0" err="1">
                <a:solidFill>
                  <a:srgbClr val="000066"/>
                </a:solidFill>
                <a:latin typeface="Verdana" pitchFamily="34" charset="0"/>
                <a:cs typeface="Times New Roman" pitchFamily="18" charset="0"/>
              </a:rPr>
              <a:t>head</a:t>
            </a:r>
            <a:r>
              <a:rPr lang="pt-BR" b="1" dirty="0">
                <a:solidFill>
                  <a:srgbClr val="000066"/>
                </a:solidFill>
                <a:latin typeface="Verdana" pitchFamily="34" charset="0"/>
                <a:cs typeface="Times New Roman" pitchFamily="18" charset="0"/>
              </a:rPr>
              <a:t>&gt;</a:t>
            </a:r>
            <a:endParaRPr lang="pt-BR" dirty="0">
              <a:cs typeface="Times New Roman" pitchFamily="18" charset="0"/>
            </a:endParaRPr>
          </a:p>
          <a:p>
            <a:r>
              <a:rPr lang="pt-BR" b="1" dirty="0">
                <a:solidFill>
                  <a:srgbClr val="000066"/>
                </a:solidFill>
                <a:latin typeface="Verdana" pitchFamily="34" charset="0"/>
                <a:cs typeface="Times New Roman" pitchFamily="18" charset="0"/>
              </a:rPr>
              <a:t> </a:t>
            </a:r>
            <a:endParaRPr lang="pt-BR" dirty="0">
              <a:cs typeface="Times New Roman" pitchFamily="18" charset="0"/>
            </a:endParaRPr>
          </a:p>
          <a:p>
            <a:r>
              <a:rPr lang="pt-BR" b="1" dirty="0">
                <a:solidFill>
                  <a:srgbClr val="000066"/>
                </a:solidFill>
                <a:latin typeface="Verdana" pitchFamily="34" charset="0"/>
                <a:cs typeface="Times New Roman" pitchFamily="18" charset="0"/>
              </a:rPr>
              <a:t>	&lt;</a:t>
            </a:r>
            <a:r>
              <a:rPr lang="pt-BR" b="1" dirty="0" err="1">
                <a:solidFill>
                  <a:srgbClr val="000066"/>
                </a:solidFill>
                <a:latin typeface="Verdana" pitchFamily="34" charset="0"/>
                <a:cs typeface="Times New Roman" pitchFamily="18" charset="0"/>
              </a:rPr>
              <a:t>body</a:t>
            </a:r>
            <a:r>
              <a:rPr lang="pt-BR" b="1" dirty="0">
                <a:solidFill>
                  <a:srgbClr val="000066"/>
                </a:solidFill>
                <a:latin typeface="Verdana" pitchFamily="34" charset="0"/>
                <a:cs typeface="Times New Roman" pitchFamily="18" charset="0"/>
              </a:rPr>
              <a:t>&gt;</a:t>
            </a:r>
            <a:endParaRPr lang="pt-BR" dirty="0">
              <a:cs typeface="Times New Roman" pitchFamily="18" charset="0"/>
            </a:endParaRPr>
          </a:p>
          <a:p>
            <a:r>
              <a:rPr lang="pt-BR" b="1" dirty="0">
                <a:solidFill>
                  <a:srgbClr val="000066"/>
                </a:solidFill>
                <a:latin typeface="Verdana" pitchFamily="34" charset="0"/>
                <a:cs typeface="Times New Roman" pitchFamily="18" charset="0"/>
              </a:rPr>
              <a:t>		</a:t>
            </a:r>
            <a:r>
              <a:rPr lang="pt-BR" b="1" dirty="0" err="1">
                <a:solidFill>
                  <a:srgbClr val="000066"/>
                </a:solidFill>
                <a:latin typeface="Verdana" pitchFamily="34" charset="0"/>
                <a:cs typeface="Times New Roman" pitchFamily="18" charset="0"/>
              </a:rPr>
              <a:t>Conteudo</a:t>
            </a:r>
            <a:r>
              <a:rPr lang="pt-BR" b="1" dirty="0">
                <a:solidFill>
                  <a:srgbClr val="000066"/>
                </a:solidFill>
                <a:latin typeface="Verdana" pitchFamily="34" charset="0"/>
                <a:cs typeface="Times New Roman" pitchFamily="18" charset="0"/>
              </a:rPr>
              <a:t> do Documento</a:t>
            </a:r>
            <a:endParaRPr lang="pt-BR" dirty="0">
              <a:cs typeface="Times New Roman" pitchFamily="18" charset="0"/>
            </a:endParaRPr>
          </a:p>
          <a:p>
            <a:r>
              <a:rPr lang="pt-BR" b="1" dirty="0">
                <a:solidFill>
                  <a:srgbClr val="000066"/>
                </a:solidFill>
                <a:latin typeface="Verdana" pitchFamily="34" charset="0"/>
                <a:cs typeface="Times New Roman" pitchFamily="18" charset="0"/>
              </a:rPr>
              <a:t>	&lt;/</a:t>
            </a:r>
            <a:r>
              <a:rPr lang="pt-BR" b="1" dirty="0" err="1">
                <a:solidFill>
                  <a:srgbClr val="000066"/>
                </a:solidFill>
                <a:latin typeface="Verdana" pitchFamily="34" charset="0"/>
                <a:cs typeface="Times New Roman" pitchFamily="18" charset="0"/>
              </a:rPr>
              <a:t>body</a:t>
            </a:r>
            <a:r>
              <a:rPr lang="pt-BR" b="1" dirty="0">
                <a:solidFill>
                  <a:srgbClr val="000066"/>
                </a:solidFill>
                <a:latin typeface="Verdana" pitchFamily="34" charset="0"/>
                <a:cs typeface="Times New Roman" pitchFamily="18" charset="0"/>
              </a:rPr>
              <a:t>&gt;</a:t>
            </a:r>
          </a:p>
          <a:p>
            <a:endParaRPr lang="pt-BR" dirty="0">
              <a:cs typeface="Times New Roman" pitchFamily="18" charset="0"/>
            </a:endParaRPr>
          </a:p>
          <a:p>
            <a:r>
              <a:rPr lang="pt-BR" b="1" dirty="0">
                <a:solidFill>
                  <a:srgbClr val="000066"/>
                </a:solidFill>
                <a:latin typeface="Verdana" pitchFamily="34" charset="0"/>
                <a:cs typeface="Times New Roman" pitchFamily="18" charset="0"/>
              </a:rPr>
              <a:t>&lt;/</a:t>
            </a:r>
            <a:r>
              <a:rPr lang="pt-BR" b="1" dirty="0" err="1">
                <a:solidFill>
                  <a:srgbClr val="000066"/>
                </a:solidFill>
                <a:latin typeface="Verdana" pitchFamily="34" charset="0"/>
                <a:cs typeface="Times New Roman" pitchFamily="18" charset="0"/>
              </a:rPr>
              <a:t>html</a:t>
            </a:r>
            <a:r>
              <a:rPr lang="pt-BR" b="1" dirty="0">
                <a:solidFill>
                  <a:srgbClr val="000066"/>
                </a:solidFill>
                <a:latin typeface="Verdana" pitchFamily="34" charset="0"/>
                <a:cs typeface="Times New Roman" pitchFamily="18" charset="0"/>
              </a:rPr>
              <a:t>&gt;</a:t>
            </a:r>
            <a:r>
              <a:rPr lang="pt-BR" b="1" i="1" dirty="0">
                <a:solidFill>
                  <a:srgbClr val="000066"/>
                </a:solidFill>
                <a:latin typeface="Verdana" pitchFamily="34" charset="0"/>
                <a:cs typeface="Times New Roman" pitchFamily="18" charset="0"/>
              </a:rPr>
              <a:t> </a:t>
            </a:r>
          </a:p>
        </p:txBody>
      </p:sp>
      <p:sp>
        <p:nvSpPr>
          <p:cNvPr id="5" name="Rectangle 2"/>
          <p:cNvSpPr>
            <a:spLocks noGrp="1" noChangeArrowheads="1"/>
          </p:cNvSpPr>
          <p:nvPr>
            <p:ph type="title"/>
          </p:nvPr>
        </p:nvSpPr>
        <p:spPr>
          <a:xfrm>
            <a:off x="755576" y="188640"/>
            <a:ext cx="7571184" cy="1143000"/>
          </a:xfrm>
        </p:spPr>
        <p:txBody>
          <a:bodyPr>
            <a:normAutofit fontScale="90000"/>
          </a:bodyPr>
          <a:lstStyle/>
          <a:p>
            <a:pPr algn="ctr" eaLnBrk="1" hangingPunct="1"/>
            <a:r>
              <a:rPr lang="pt-BR" b="1" dirty="0" smtClean="0">
                <a:solidFill>
                  <a:schemeClr val="tx1"/>
                </a:solidFill>
                <a:latin typeface="Verdana" pitchFamily="34" charset="0"/>
                <a:cs typeface="Times New Roman" pitchFamily="18" charset="0"/>
              </a:rPr>
              <a:t>Estrutura principal do </a:t>
            </a:r>
            <a:r>
              <a:rPr lang="pt-BR" b="1" dirty="0" smtClean="0">
                <a:solidFill>
                  <a:schemeClr val="tx1"/>
                </a:solidFill>
                <a:latin typeface="Verdana" pitchFamily="34" charset="0"/>
              </a:rPr>
              <a:t>Código</a:t>
            </a:r>
            <a:r>
              <a:rPr lang="pt-BR" b="1" dirty="0" smtClean="0">
                <a:solidFill>
                  <a:schemeClr val="tx1"/>
                </a:solidFill>
                <a:latin typeface="Verdana" pitchFamily="34" charset="0"/>
                <a:cs typeface="Times New Roman" pitchFamily="18" charset="0"/>
              </a:rPr>
              <a:t> HTML</a:t>
            </a:r>
            <a:r>
              <a:rPr lang="pt-BR" dirty="0" smtClean="0"/>
              <a: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340768"/>
            <a:ext cx="8640960" cy="4756174"/>
          </a:xfrm>
        </p:spPr>
        <p:txBody>
          <a:bodyPr/>
          <a:lstStyle/>
          <a:p>
            <a:pPr marL="0" indent="0">
              <a:buNone/>
            </a:pPr>
            <a:r>
              <a:rPr lang="pt-BR" sz="2000" dirty="0" smtClean="0"/>
              <a:t>Permite executar um ou mais comandos se a condição estipulada for verdadeira.</a:t>
            </a:r>
          </a:p>
          <a:p>
            <a:pPr marL="0" indent="0">
              <a:buNone/>
            </a:pPr>
            <a:endParaRPr lang="pt-BR" sz="2000" dirty="0" smtClean="0"/>
          </a:p>
          <a:p>
            <a:pPr>
              <a:buNone/>
            </a:pPr>
            <a:r>
              <a:rPr lang="pt-BR" sz="2000" b="1" dirty="0" smtClean="0"/>
              <a:t>Comando IF</a:t>
            </a:r>
          </a:p>
          <a:p>
            <a:pPr>
              <a:buNone/>
            </a:pPr>
            <a:r>
              <a:rPr lang="pt-BR" sz="2000" dirty="0" err="1" smtClean="0"/>
              <a:t>if</a:t>
            </a:r>
            <a:r>
              <a:rPr lang="pt-BR" sz="2000" dirty="0" smtClean="0"/>
              <a:t> (condição)</a:t>
            </a:r>
          </a:p>
          <a:p>
            <a:pPr>
              <a:buNone/>
            </a:pPr>
            <a:r>
              <a:rPr lang="pt-BR" sz="2000" dirty="0" smtClean="0"/>
              <a:t>{ ação para condição satisfeita }</a:t>
            </a:r>
          </a:p>
          <a:p>
            <a:pPr>
              <a:buNone/>
            </a:pPr>
            <a:r>
              <a:rPr lang="pt-BR" sz="2000" dirty="0" err="1" smtClean="0"/>
              <a:t>else</a:t>
            </a:r>
            <a:endParaRPr lang="pt-BR" sz="2000" dirty="0" smtClean="0"/>
          </a:p>
          <a:p>
            <a:pPr>
              <a:buNone/>
            </a:pPr>
            <a:r>
              <a:rPr lang="pt-BR" sz="2000" dirty="0" smtClean="0"/>
              <a:t>{ ação para condição não satisfeita } </a:t>
            </a:r>
          </a:p>
          <a:p>
            <a:pPr>
              <a:buNone/>
            </a:pPr>
            <a:r>
              <a:rPr lang="pt-BR" sz="2000" dirty="0" smtClean="0"/>
              <a:t>Ex.</a:t>
            </a:r>
          </a:p>
          <a:p>
            <a:pPr>
              <a:buNone/>
            </a:pPr>
            <a:r>
              <a:rPr lang="pt-BR" sz="2000" dirty="0" err="1" smtClean="0"/>
              <a:t>if</a:t>
            </a:r>
            <a:r>
              <a:rPr lang="pt-BR" sz="2000" dirty="0" smtClean="0"/>
              <a:t> (Idade &lt; 18)</a:t>
            </a:r>
          </a:p>
          <a:p>
            <a:pPr>
              <a:buNone/>
            </a:pPr>
            <a:r>
              <a:rPr lang="pt-BR" sz="2000" dirty="0" smtClean="0"/>
              <a:t>{Categoria = "Menor" }</a:t>
            </a:r>
          </a:p>
          <a:p>
            <a:pPr>
              <a:buNone/>
            </a:pPr>
            <a:r>
              <a:rPr lang="pt-BR" sz="2000" dirty="0" err="1" smtClean="0"/>
              <a:t>else</a:t>
            </a:r>
            <a:endParaRPr lang="pt-BR" sz="2000" dirty="0" smtClean="0"/>
          </a:p>
          <a:p>
            <a:pPr>
              <a:buNone/>
            </a:pPr>
            <a:r>
              <a:rPr lang="pt-BR" sz="2000" dirty="0" smtClean="0"/>
              <a:t>{Categoria = "Maior"}</a:t>
            </a:r>
            <a:endParaRPr lang="pt-BR" sz="2000" dirty="0"/>
          </a:p>
        </p:txBody>
      </p:sp>
      <p:sp>
        <p:nvSpPr>
          <p:cNvPr id="3" name="Título 2"/>
          <p:cNvSpPr>
            <a:spLocks noGrp="1"/>
          </p:cNvSpPr>
          <p:nvPr>
            <p:ph type="title"/>
          </p:nvPr>
        </p:nvSpPr>
        <p:spPr/>
        <p:txBody>
          <a:bodyPr/>
          <a:lstStyle/>
          <a:p>
            <a:r>
              <a:rPr lang="pt-BR" dirty="0" smtClean="0"/>
              <a:t>Comandos Condicionais (IF)</a:t>
            </a:r>
            <a:endParaRPr lang="pt-B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1481138"/>
            <a:ext cx="8363272" cy="4525962"/>
          </a:xfrm>
        </p:spPr>
        <p:txBody>
          <a:bodyPr/>
          <a:lstStyle/>
          <a:p>
            <a:pPr marL="0" indent="0">
              <a:buNone/>
            </a:pPr>
            <a:r>
              <a:rPr lang="pt-BR" sz="2000" dirty="0" smtClean="0"/>
              <a:t>Permite executar um ou mais comandos enquanto uma variável de controle estiver entre um intervalo determinado.</a:t>
            </a:r>
          </a:p>
          <a:p>
            <a:pPr marL="0" indent="0">
              <a:buNone/>
            </a:pPr>
            <a:endParaRPr lang="pt-BR" sz="2000" dirty="0" smtClean="0"/>
          </a:p>
          <a:p>
            <a:pPr marL="0" indent="0">
              <a:buNone/>
            </a:pPr>
            <a:r>
              <a:rPr lang="pt-BR" sz="2000" b="1" dirty="0" smtClean="0"/>
              <a:t>Comando FOR</a:t>
            </a:r>
          </a:p>
          <a:p>
            <a:pPr marL="0" indent="0">
              <a:buNone/>
            </a:pPr>
            <a:r>
              <a:rPr lang="pt-BR" sz="2000" dirty="0" smtClean="0"/>
              <a:t>for ( [inicialização/criação de variável de controle])</a:t>
            </a:r>
          </a:p>
          <a:p>
            <a:pPr marL="0" indent="0">
              <a:buNone/>
            </a:pPr>
            <a:r>
              <a:rPr lang="pt-BR" sz="2000" dirty="0" smtClean="0"/>
              <a:t>[condição ;]</a:t>
            </a:r>
          </a:p>
          <a:p>
            <a:pPr marL="0" indent="0">
              <a:buNone/>
            </a:pPr>
            <a:r>
              <a:rPr lang="pt-BR" sz="2000" dirty="0" smtClean="0"/>
              <a:t>[incremento da variável de controle] )</a:t>
            </a:r>
          </a:p>
          <a:p>
            <a:pPr marL="0" indent="0">
              <a:buNone/>
            </a:pPr>
            <a:r>
              <a:rPr lang="pt-BR" sz="2000" dirty="0" smtClean="0"/>
              <a:t>{ ação }</a:t>
            </a:r>
          </a:p>
          <a:p>
            <a:pPr marL="0" indent="0">
              <a:buNone/>
            </a:pPr>
            <a:r>
              <a:rPr lang="pt-BR" sz="2000" dirty="0" smtClean="0"/>
              <a:t>Ex.</a:t>
            </a:r>
          </a:p>
          <a:p>
            <a:pPr marL="0" indent="0">
              <a:buNone/>
            </a:pPr>
            <a:r>
              <a:rPr lang="pt-BR" sz="2000" dirty="0" smtClean="0"/>
              <a:t>for (x = 0 ; x &lt;= 10 ; x++)</a:t>
            </a:r>
          </a:p>
          <a:p>
            <a:pPr marL="0" indent="0">
              <a:buNone/>
            </a:pPr>
            <a:r>
              <a:rPr lang="pt-BR" sz="2000" dirty="0" smtClean="0"/>
              <a:t>{</a:t>
            </a:r>
            <a:r>
              <a:rPr lang="pt-BR" sz="2000" dirty="0" err="1" smtClean="0"/>
              <a:t>alert</a:t>
            </a:r>
            <a:r>
              <a:rPr lang="pt-BR" sz="2000" dirty="0" smtClean="0"/>
              <a:t> ("X igual a " + x); }</a:t>
            </a:r>
            <a:endParaRPr lang="pt-BR" sz="2000" dirty="0"/>
          </a:p>
        </p:txBody>
      </p:sp>
      <p:sp>
        <p:nvSpPr>
          <p:cNvPr id="3" name="Título 2"/>
          <p:cNvSpPr>
            <a:spLocks noGrp="1"/>
          </p:cNvSpPr>
          <p:nvPr>
            <p:ph type="title"/>
          </p:nvPr>
        </p:nvSpPr>
        <p:spPr/>
        <p:txBody>
          <a:bodyPr/>
          <a:lstStyle/>
          <a:p>
            <a:r>
              <a:rPr lang="pt-BR" dirty="0" smtClean="0"/>
              <a:t>Comandos Condicionais (FOR)</a:t>
            </a:r>
            <a:endParaRPr lang="pt-B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435280" cy="4525962"/>
          </a:xfrm>
        </p:spPr>
        <p:txBody>
          <a:bodyPr/>
          <a:lstStyle/>
          <a:p>
            <a:pPr marL="36000" indent="0">
              <a:buNone/>
            </a:pPr>
            <a:r>
              <a:rPr lang="pt-BR" sz="2000" dirty="0" smtClean="0"/>
              <a:t>Permite executar um ou mais comandos enquanto a condição estipulada for verdadeira.</a:t>
            </a:r>
          </a:p>
          <a:p>
            <a:pPr marL="36000" indent="0">
              <a:buNone/>
            </a:pPr>
            <a:endParaRPr lang="pt-BR" sz="2000" dirty="0" smtClean="0"/>
          </a:p>
          <a:p>
            <a:pPr marL="36000" indent="0">
              <a:buNone/>
            </a:pPr>
            <a:r>
              <a:rPr lang="pt-BR" sz="2000" b="1" dirty="0" smtClean="0"/>
              <a:t>Comando WHILE</a:t>
            </a:r>
          </a:p>
          <a:p>
            <a:pPr marL="36000" indent="0">
              <a:buNone/>
            </a:pPr>
            <a:r>
              <a:rPr lang="pt-BR" sz="2000" dirty="0" err="1" smtClean="0"/>
              <a:t>while</a:t>
            </a:r>
            <a:r>
              <a:rPr lang="pt-BR" sz="2000" dirty="0" smtClean="0"/>
              <a:t> (condição)</a:t>
            </a:r>
          </a:p>
          <a:p>
            <a:pPr marL="36000" indent="0">
              <a:buNone/>
            </a:pPr>
            <a:r>
              <a:rPr lang="pt-BR" sz="2000" dirty="0" smtClean="0"/>
              <a:t>{ ação }</a:t>
            </a:r>
          </a:p>
          <a:p>
            <a:pPr marL="36000" indent="0">
              <a:buNone/>
            </a:pPr>
            <a:r>
              <a:rPr lang="pt-BR" sz="2000" dirty="0" smtClean="0"/>
              <a:t>Ex.</a:t>
            </a:r>
          </a:p>
          <a:p>
            <a:pPr marL="36000" indent="0">
              <a:buNone/>
            </a:pPr>
            <a:r>
              <a:rPr lang="pt-BR" sz="2000" dirty="0" smtClean="0"/>
              <a:t>var contador = 10</a:t>
            </a:r>
          </a:p>
          <a:p>
            <a:pPr marL="36000" indent="0">
              <a:buNone/>
            </a:pPr>
            <a:r>
              <a:rPr lang="pt-BR" sz="2000" dirty="0" err="1" smtClean="0"/>
              <a:t>while</a:t>
            </a:r>
            <a:r>
              <a:rPr lang="pt-BR" sz="2000" dirty="0" smtClean="0"/>
              <a:t> (contador &gt; 1)</a:t>
            </a:r>
          </a:p>
          <a:p>
            <a:pPr marL="36000" indent="0">
              <a:buNone/>
            </a:pPr>
            <a:r>
              <a:rPr lang="pt-BR" sz="2000" dirty="0" smtClean="0"/>
              <a:t>{</a:t>
            </a:r>
            <a:r>
              <a:rPr lang="pt-BR" sz="2000" dirty="0" err="1" smtClean="0"/>
              <a:t>alert</a:t>
            </a:r>
            <a:r>
              <a:rPr lang="pt-BR" sz="2000" dirty="0" smtClean="0"/>
              <a:t> ("contador igual a " + contador) </a:t>
            </a:r>
          </a:p>
          <a:p>
            <a:pPr marL="36000" indent="0">
              <a:buNone/>
            </a:pPr>
            <a:r>
              <a:rPr lang="pt-BR" sz="2000" dirty="0" smtClean="0"/>
              <a:t>contador-- }</a:t>
            </a:r>
            <a:endParaRPr lang="pt-BR" sz="2000" dirty="0"/>
          </a:p>
        </p:txBody>
      </p:sp>
      <p:sp>
        <p:nvSpPr>
          <p:cNvPr id="3" name="Título 2"/>
          <p:cNvSpPr>
            <a:spLocks noGrp="1"/>
          </p:cNvSpPr>
          <p:nvPr>
            <p:ph type="title"/>
          </p:nvPr>
        </p:nvSpPr>
        <p:spPr/>
        <p:txBody>
          <a:bodyPr>
            <a:normAutofit fontScale="90000"/>
          </a:bodyPr>
          <a:lstStyle/>
          <a:p>
            <a:r>
              <a:rPr lang="pt-BR" dirty="0" smtClean="0"/>
              <a:t>Comandos Condicionais (WHILE)</a:t>
            </a:r>
            <a:endParaRPr lang="pt-B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124744"/>
            <a:ext cx="8229600" cy="5040560"/>
          </a:xfrm>
        </p:spPr>
        <p:txBody>
          <a:bodyPr/>
          <a:lstStyle/>
          <a:p>
            <a:pPr>
              <a:buNone/>
            </a:pPr>
            <a:r>
              <a:rPr lang="pt-BR" sz="1600" dirty="0" smtClean="0"/>
              <a:t>&lt;</a:t>
            </a:r>
            <a:r>
              <a:rPr lang="pt-BR" sz="1600" dirty="0" err="1" smtClean="0"/>
              <a:t>html</a:t>
            </a:r>
            <a:r>
              <a:rPr lang="pt-BR" sz="1600" dirty="0" smtClean="0"/>
              <a:t>&gt;</a:t>
            </a:r>
          </a:p>
          <a:p>
            <a:pPr>
              <a:buNone/>
            </a:pPr>
            <a:r>
              <a:rPr lang="pt-BR" sz="1600" dirty="0" smtClean="0"/>
              <a:t>&lt;script&gt;</a:t>
            </a:r>
          </a:p>
          <a:p>
            <a:pPr>
              <a:buNone/>
            </a:pPr>
            <a:r>
              <a:rPr lang="pt-BR" sz="1600" dirty="0" smtClean="0"/>
              <a:t>nome  = </a:t>
            </a:r>
            <a:r>
              <a:rPr lang="pt-BR" sz="1600" dirty="0" err="1" smtClean="0"/>
              <a:t>prompt</a:t>
            </a:r>
            <a:r>
              <a:rPr lang="pt-BR" sz="1600" dirty="0" smtClean="0"/>
              <a:t>( "Qual o seu nome?" );</a:t>
            </a:r>
          </a:p>
          <a:p>
            <a:pPr>
              <a:buNone/>
            </a:pPr>
            <a:r>
              <a:rPr lang="pt-BR" sz="1600" dirty="0" smtClean="0"/>
              <a:t>nota1 = </a:t>
            </a:r>
            <a:r>
              <a:rPr lang="pt-BR" sz="1600" dirty="0" err="1" smtClean="0"/>
              <a:t>prompt</a:t>
            </a:r>
            <a:r>
              <a:rPr lang="pt-BR" sz="1600" dirty="0" smtClean="0"/>
              <a:t>( "Qual a sua nota 1?" );</a:t>
            </a:r>
          </a:p>
          <a:p>
            <a:pPr>
              <a:buNone/>
            </a:pPr>
            <a:r>
              <a:rPr lang="pt-BR" sz="1600" dirty="0" smtClean="0"/>
              <a:t>nota2 = </a:t>
            </a:r>
            <a:r>
              <a:rPr lang="pt-BR" sz="1600" dirty="0" err="1" smtClean="0"/>
              <a:t>prompt</a:t>
            </a:r>
            <a:r>
              <a:rPr lang="pt-BR" sz="1600" dirty="0" smtClean="0"/>
              <a:t>( "Qual a sua nota 2?" );</a:t>
            </a:r>
          </a:p>
          <a:p>
            <a:pPr>
              <a:buNone/>
            </a:pPr>
            <a:r>
              <a:rPr lang="pt-BR" sz="1600" dirty="0" err="1" smtClean="0"/>
              <a:t>document</a:t>
            </a:r>
            <a:r>
              <a:rPr lang="pt-BR" sz="1600" dirty="0" smtClean="0"/>
              <a:t>.</a:t>
            </a:r>
            <a:r>
              <a:rPr lang="pt-BR" sz="1600" dirty="0" err="1" smtClean="0"/>
              <a:t>write</a:t>
            </a:r>
            <a:r>
              <a:rPr lang="pt-BR" sz="1600" dirty="0" smtClean="0"/>
              <a:t>( "&lt;p&gt;Seu nome: " + nome + "&lt;/p&gt;");</a:t>
            </a:r>
          </a:p>
          <a:p>
            <a:pPr>
              <a:buNone/>
            </a:pPr>
            <a:r>
              <a:rPr lang="pt-BR" sz="1600" dirty="0" err="1" smtClean="0"/>
              <a:t>document</a:t>
            </a:r>
            <a:r>
              <a:rPr lang="pt-BR" sz="1600" dirty="0" smtClean="0"/>
              <a:t>.</a:t>
            </a:r>
            <a:r>
              <a:rPr lang="pt-BR" sz="1600" dirty="0" err="1" smtClean="0"/>
              <a:t>write</a:t>
            </a:r>
            <a:r>
              <a:rPr lang="pt-BR" sz="1600" dirty="0" smtClean="0"/>
              <a:t>("&lt;p&gt;Sua Nota 1: " + nota1 + "&lt;/p&gt;");</a:t>
            </a:r>
          </a:p>
          <a:p>
            <a:pPr>
              <a:buNone/>
            </a:pPr>
            <a:r>
              <a:rPr lang="pt-BR" sz="1600" dirty="0" err="1" smtClean="0"/>
              <a:t>document</a:t>
            </a:r>
            <a:r>
              <a:rPr lang="pt-BR" sz="1600" dirty="0" smtClean="0"/>
              <a:t>.</a:t>
            </a:r>
            <a:r>
              <a:rPr lang="pt-BR" sz="1600" dirty="0" err="1" smtClean="0"/>
              <a:t>write</a:t>
            </a:r>
            <a:r>
              <a:rPr lang="pt-BR" sz="1600" dirty="0" smtClean="0"/>
              <a:t>("&lt;p&gt;Sua Nota 2: " + nota2 + "&lt;/p&gt;");</a:t>
            </a:r>
          </a:p>
          <a:p>
            <a:pPr>
              <a:buNone/>
            </a:pPr>
            <a:r>
              <a:rPr lang="pt-BR" sz="1600" dirty="0" smtClean="0"/>
              <a:t>media = (</a:t>
            </a:r>
            <a:r>
              <a:rPr lang="pt-BR" sz="1600" dirty="0" err="1" smtClean="0"/>
              <a:t>parseFloat</a:t>
            </a:r>
            <a:r>
              <a:rPr lang="pt-BR" sz="1600" dirty="0" smtClean="0"/>
              <a:t>(nota1)+</a:t>
            </a:r>
            <a:r>
              <a:rPr lang="pt-BR" sz="1600" dirty="0" err="1" smtClean="0"/>
              <a:t>parseFloat</a:t>
            </a:r>
            <a:r>
              <a:rPr lang="pt-BR" sz="1600" dirty="0" smtClean="0"/>
              <a:t>(nota2))/2; </a:t>
            </a:r>
          </a:p>
          <a:p>
            <a:pPr>
              <a:buNone/>
            </a:pPr>
            <a:r>
              <a:rPr lang="pt-BR" sz="1600" dirty="0" err="1" smtClean="0"/>
              <a:t>document</a:t>
            </a:r>
            <a:r>
              <a:rPr lang="pt-BR" sz="1600" dirty="0" smtClean="0"/>
              <a:t>.</a:t>
            </a:r>
            <a:r>
              <a:rPr lang="pt-BR" sz="1600" dirty="0" err="1" smtClean="0"/>
              <a:t>write</a:t>
            </a:r>
            <a:r>
              <a:rPr lang="pt-BR" sz="1600" dirty="0" smtClean="0"/>
              <a:t>( "&lt;p&gt;Sua Media: " + media + "&lt;/p&gt;" );</a:t>
            </a:r>
          </a:p>
          <a:p>
            <a:pPr>
              <a:buNone/>
            </a:pPr>
            <a:r>
              <a:rPr lang="pt-BR" sz="1600" dirty="0" err="1" smtClean="0"/>
              <a:t>if</a:t>
            </a:r>
            <a:r>
              <a:rPr lang="pt-BR" sz="1600" dirty="0" smtClean="0"/>
              <a:t>(media&gt;5){</a:t>
            </a:r>
          </a:p>
          <a:p>
            <a:pPr>
              <a:buNone/>
            </a:pPr>
            <a:r>
              <a:rPr lang="pt-BR" sz="1600" dirty="0" err="1" smtClean="0"/>
              <a:t>alert</a:t>
            </a:r>
            <a:r>
              <a:rPr lang="pt-BR" sz="1600" dirty="0" smtClean="0"/>
              <a:t>("</a:t>
            </a:r>
            <a:r>
              <a:rPr lang="pt-BR" sz="1600" dirty="0" err="1" smtClean="0"/>
              <a:t>Voce</a:t>
            </a:r>
            <a:r>
              <a:rPr lang="pt-BR" sz="1600" dirty="0" smtClean="0"/>
              <a:t> Esta Aprovado");}</a:t>
            </a:r>
          </a:p>
          <a:p>
            <a:pPr>
              <a:buNone/>
            </a:pPr>
            <a:r>
              <a:rPr lang="pt-BR" sz="1600" dirty="0" err="1" smtClean="0"/>
              <a:t>else</a:t>
            </a:r>
            <a:r>
              <a:rPr lang="pt-BR" sz="1600" dirty="0" smtClean="0"/>
              <a:t>{</a:t>
            </a:r>
          </a:p>
          <a:p>
            <a:pPr>
              <a:buNone/>
            </a:pPr>
            <a:r>
              <a:rPr lang="pt-BR" sz="1600" dirty="0" err="1" smtClean="0"/>
              <a:t>alert</a:t>
            </a:r>
            <a:r>
              <a:rPr lang="pt-BR" sz="1600" dirty="0" smtClean="0"/>
              <a:t>("</a:t>
            </a:r>
            <a:r>
              <a:rPr lang="pt-BR" sz="1600" dirty="0" err="1" smtClean="0"/>
              <a:t>Voce</a:t>
            </a:r>
            <a:r>
              <a:rPr lang="pt-BR" sz="1600" dirty="0" smtClean="0"/>
              <a:t> Esta Reprovado");}</a:t>
            </a:r>
          </a:p>
          <a:p>
            <a:pPr>
              <a:buNone/>
            </a:pPr>
            <a:r>
              <a:rPr lang="pt-BR" sz="1600" dirty="0" smtClean="0"/>
              <a:t>&lt;/script&gt;</a:t>
            </a:r>
          </a:p>
          <a:p>
            <a:pPr>
              <a:buNone/>
            </a:pPr>
            <a:r>
              <a:rPr lang="pt-BR" sz="1600" dirty="0" smtClean="0"/>
              <a:t>&lt;/</a:t>
            </a:r>
            <a:r>
              <a:rPr lang="pt-BR" sz="1600" dirty="0" err="1" smtClean="0"/>
              <a:t>html</a:t>
            </a:r>
            <a:r>
              <a:rPr lang="pt-BR" sz="1600" dirty="0" smtClean="0"/>
              <a:t>&gt;</a:t>
            </a:r>
            <a:endParaRPr lang="pt-BR" sz="1600" dirty="0"/>
          </a:p>
        </p:txBody>
      </p:sp>
      <p:sp>
        <p:nvSpPr>
          <p:cNvPr id="3" name="Título 2"/>
          <p:cNvSpPr>
            <a:spLocks noGrp="1"/>
          </p:cNvSpPr>
          <p:nvPr>
            <p:ph type="title"/>
          </p:nvPr>
        </p:nvSpPr>
        <p:spPr>
          <a:xfrm>
            <a:off x="683568" y="0"/>
            <a:ext cx="8229600" cy="1143000"/>
          </a:xfrm>
        </p:spPr>
        <p:txBody>
          <a:bodyPr/>
          <a:lstStyle/>
          <a:p>
            <a:r>
              <a:rPr lang="pt-BR" dirty="0" smtClean="0"/>
              <a:t>Exemplo</a:t>
            </a:r>
            <a:endParaRPr lang="pt-B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400" dirty="0" smtClean="0"/>
              <a:t>1-) Dados via teclado as 3 incógnitas de uma equação do 2 grau, imprimir as suas raízes.</a:t>
            </a:r>
          </a:p>
          <a:p>
            <a:pPr>
              <a:buNone/>
            </a:pPr>
            <a:r>
              <a:rPr lang="pt-BR" sz="2400" dirty="0" smtClean="0"/>
              <a:t>2-) Dados via teclado o número de cigarros fumados por dia, o tempo em anos e o valor do maço, calcular o valor gasto.</a:t>
            </a:r>
          </a:p>
          <a:p>
            <a:pPr>
              <a:buNone/>
            </a:pPr>
            <a:r>
              <a:rPr lang="pt-BR" sz="2400" dirty="0" smtClean="0"/>
              <a:t>3-) Dado um numero qualquer imprimir o seu fatorial.</a:t>
            </a:r>
          </a:p>
          <a:p>
            <a:pPr>
              <a:buNone/>
            </a:pPr>
            <a:r>
              <a:rPr lang="pt-BR" sz="2400" dirty="0" smtClean="0"/>
              <a:t>4-) Dados os valores de dois resistores, e a conversão, imprimir o valor do resistor equivalente em serie ou do equivalente em paralelo.</a:t>
            </a:r>
            <a:endParaRPr lang="pt-BR" sz="2400" dirty="0"/>
          </a:p>
        </p:txBody>
      </p:sp>
      <p:sp>
        <p:nvSpPr>
          <p:cNvPr id="3" name="Título 2"/>
          <p:cNvSpPr>
            <a:spLocks noGrp="1"/>
          </p:cNvSpPr>
          <p:nvPr>
            <p:ph type="title"/>
          </p:nvPr>
        </p:nvSpPr>
        <p:spPr/>
        <p:txBody>
          <a:bodyPr/>
          <a:lstStyle/>
          <a:p>
            <a:r>
              <a:rPr lang="pt-BR" dirty="0" err="1" smtClean="0"/>
              <a:t>Exercicios</a:t>
            </a:r>
            <a:endParaRPr lang="pt-BR"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dirty="0" smtClean="0"/>
              <a:t>São fatos que ocorrem durante a execução da página e a partir dos quais podemos definir ações a serem realizadas.  </a:t>
            </a:r>
          </a:p>
          <a:p>
            <a:pPr marL="0" indent="0">
              <a:buNone/>
            </a:pPr>
            <a:endParaRPr lang="pt-BR" dirty="0" smtClean="0"/>
          </a:p>
          <a:p>
            <a:pPr marL="0" indent="0">
              <a:buNone/>
            </a:pPr>
            <a:r>
              <a:rPr lang="pt-BR" dirty="0" smtClean="0"/>
              <a:t>Em seguida serão apresentados os eventos, indicando os momentos em que podem ocorrer, bem como, os objetos passíveis de sua ocorrência. </a:t>
            </a:r>
          </a:p>
          <a:p>
            <a:endParaRPr lang="pt-BR" dirty="0"/>
          </a:p>
        </p:txBody>
      </p:sp>
      <p:sp>
        <p:nvSpPr>
          <p:cNvPr id="3" name="Título 2"/>
          <p:cNvSpPr>
            <a:spLocks noGrp="1"/>
          </p:cNvSpPr>
          <p:nvPr>
            <p:ph type="title"/>
          </p:nvPr>
        </p:nvSpPr>
        <p:spPr/>
        <p:txBody>
          <a:bodyPr/>
          <a:lstStyle/>
          <a:p>
            <a:r>
              <a:rPr lang="pt-BR" dirty="0" smtClean="0"/>
              <a:t>Eventos</a:t>
            </a:r>
            <a:endParaRPr lang="pt-B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59024" y="1340768"/>
            <a:ext cx="8784976" cy="4525962"/>
          </a:xfrm>
        </p:spPr>
        <p:txBody>
          <a:bodyPr/>
          <a:lstStyle/>
          <a:p>
            <a:pPr marL="0" indent="0">
              <a:buNone/>
            </a:pPr>
            <a:r>
              <a:rPr lang="pt-BR" sz="2400" b="1" dirty="0" err="1" smtClean="0"/>
              <a:t>onload</a:t>
            </a:r>
            <a:r>
              <a:rPr lang="pt-BR" sz="2400" dirty="0" smtClean="0"/>
              <a:t> - Ocorre na carga do documento. Ou seja, só ocorre no BODY do documento. </a:t>
            </a:r>
          </a:p>
          <a:p>
            <a:pPr marL="0" indent="0">
              <a:buNone/>
            </a:pPr>
            <a:r>
              <a:rPr lang="pt-BR" sz="2400" b="1" dirty="0" err="1" smtClean="0"/>
              <a:t>onunload</a:t>
            </a:r>
            <a:r>
              <a:rPr lang="pt-BR" sz="2400" dirty="0" smtClean="0"/>
              <a:t> - Ocorre na descarga (saída) do documento. Também só ocorre no BODY. </a:t>
            </a:r>
          </a:p>
          <a:p>
            <a:pPr marL="0" indent="0">
              <a:buNone/>
            </a:pPr>
            <a:r>
              <a:rPr lang="pt-BR" sz="2400" b="1" dirty="0" err="1" smtClean="0"/>
              <a:t>onchange</a:t>
            </a:r>
            <a:r>
              <a:rPr lang="pt-BR" sz="2400" dirty="0" smtClean="0"/>
              <a:t> - Ocorre quando o objeto perde o </a:t>
            </a:r>
            <a:r>
              <a:rPr lang="pt-BR" sz="2400" dirty="0" err="1" smtClean="0"/>
              <a:t>focus</a:t>
            </a:r>
            <a:r>
              <a:rPr lang="pt-BR" sz="2400" dirty="0" smtClean="0"/>
              <a:t> e houve mudança de conteúdo. (válido para os objetos </a:t>
            </a:r>
            <a:r>
              <a:rPr lang="pt-BR" sz="2400" dirty="0" err="1" smtClean="0"/>
              <a:t>Text</a:t>
            </a:r>
            <a:r>
              <a:rPr lang="pt-BR" sz="2400" dirty="0" smtClean="0"/>
              <a:t>, </a:t>
            </a:r>
            <a:r>
              <a:rPr lang="pt-BR" sz="2400" dirty="0" err="1" smtClean="0"/>
              <a:t>Select</a:t>
            </a:r>
            <a:r>
              <a:rPr lang="pt-BR" sz="2400" dirty="0" smtClean="0"/>
              <a:t> e </a:t>
            </a:r>
            <a:r>
              <a:rPr lang="pt-BR" sz="2400" dirty="0" err="1" smtClean="0"/>
              <a:t>Textarea</a:t>
            </a:r>
            <a:r>
              <a:rPr lang="pt-BR" sz="2400" dirty="0" smtClean="0"/>
              <a:t>).</a:t>
            </a:r>
          </a:p>
          <a:p>
            <a:pPr marL="0" indent="0">
              <a:buNone/>
            </a:pPr>
            <a:r>
              <a:rPr lang="pt-BR" sz="2400" b="1" dirty="0" err="1" smtClean="0"/>
              <a:t>onblur</a:t>
            </a:r>
            <a:r>
              <a:rPr lang="pt-BR" sz="2400" dirty="0" smtClean="0"/>
              <a:t> - Ocorre quando o objeto perde o </a:t>
            </a:r>
            <a:r>
              <a:rPr lang="pt-BR" sz="2400" dirty="0" err="1" smtClean="0"/>
              <a:t>focus</a:t>
            </a:r>
            <a:r>
              <a:rPr lang="pt-BR" sz="2400" dirty="0" smtClean="0"/>
              <a:t>, independente de ter havido mudança. (válido para os objetos </a:t>
            </a:r>
            <a:r>
              <a:rPr lang="pt-BR" sz="2400" dirty="0" err="1" smtClean="0"/>
              <a:t>Text</a:t>
            </a:r>
            <a:r>
              <a:rPr lang="pt-BR" sz="2400" dirty="0" smtClean="0"/>
              <a:t>, </a:t>
            </a:r>
            <a:r>
              <a:rPr lang="pt-BR" sz="2400" dirty="0" err="1" smtClean="0"/>
              <a:t>Select</a:t>
            </a:r>
            <a:r>
              <a:rPr lang="pt-BR" sz="2400" dirty="0" smtClean="0"/>
              <a:t> e </a:t>
            </a:r>
            <a:r>
              <a:rPr lang="pt-BR" sz="2400" dirty="0" err="1" smtClean="0"/>
              <a:t>Textarea</a:t>
            </a:r>
            <a:r>
              <a:rPr lang="pt-BR" sz="2400" dirty="0" smtClean="0"/>
              <a:t>). </a:t>
            </a:r>
          </a:p>
          <a:p>
            <a:pPr marL="0" indent="0">
              <a:buNone/>
            </a:pPr>
            <a:r>
              <a:rPr lang="pt-BR" sz="2400" b="1" dirty="0" err="1" smtClean="0"/>
              <a:t>onfocus</a:t>
            </a:r>
            <a:r>
              <a:rPr lang="pt-BR" sz="2400" dirty="0" smtClean="0"/>
              <a:t> - Ocorre quando o objeto recebe o </a:t>
            </a:r>
            <a:r>
              <a:rPr lang="pt-BR" sz="2400" dirty="0" err="1" smtClean="0"/>
              <a:t>focus</a:t>
            </a:r>
            <a:r>
              <a:rPr lang="pt-BR" sz="2400" dirty="0" smtClean="0"/>
              <a:t>. (válido para os objetos </a:t>
            </a:r>
            <a:r>
              <a:rPr lang="pt-BR" sz="2400" dirty="0" err="1" smtClean="0"/>
              <a:t>Text</a:t>
            </a:r>
            <a:r>
              <a:rPr lang="pt-BR" sz="2400" dirty="0" smtClean="0"/>
              <a:t>, </a:t>
            </a:r>
            <a:r>
              <a:rPr lang="pt-BR" sz="2400" dirty="0" err="1" smtClean="0"/>
              <a:t>Select</a:t>
            </a:r>
            <a:r>
              <a:rPr lang="pt-BR" sz="2400" dirty="0" smtClean="0"/>
              <a:t> e </a:t>
            </a:r>
            <a:r>
              <a:rPr lang="pt-BR" sz="2400" dirty="0" err="1" smtClean="0"/>
              <a:t>Textarea</a:t>
            </a:r>
            <a:r>
              <a:rPr lang="pt-BR" sz="2400" dirty="0" smtClean="0"/>
              <a:t>).</a:t>
            </a:r>
          </a:p>
          <a:p>
            <a:pPr marL="0" indent="0">
              <a:buNone/>
            </a:pPr>
            <a:endParaRPr lang="pt-BR" sz="2400" dirty="0" smtClean="0"/>
          </a:p>
          <a:p>
            <a:endParaRPr lang="pt-BR" dirty="0"/>
          </a:p>
        </p:txBody>
      </p:sp>
      <p:sp>
        <p:nvSpPr>
          <p:cNvPr id="3" name="Título 2"/>
          <p:cNvSpPr>
            <a:spLocks noGrp="1"/>
          </p:cNvSpPr>
          <p:nvPr>
            <p:ph type="title"/>
          </p:nvPr>
        </p:nvSpPr>
        <p:spPr/>
        <p:txBody>
          <a:bodyPr/>
          <a:lstStyle/>
          <a:p>
            <a:r>
              <a:rPr lang="pt-BR" dirty="0" smtClean="0"/>
              <a:t>Eventos</a:t>
            </a:r>
            <a:endParaRPr lang="pt-BR"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400" b="1" dirty="0" err="1" smtClean="0"/>
              <a:t>onclick</a:t>
            </a:r>
            <a:r>
              <a:rPr lang="pt-BR" sz="2400" dirty="0" smtClean="0"/>
              <a:t> - Ocorre quando o objeto recebe um </a:t>
            </a:r>
            <a:r>
              <a:rPr lang="pt-BR" sz="2400" dirty="0" err="1" smtClean="0"/>
              <a:t>Click</a:t>
            </a:r>
            <a:r>
              <a:rPr lang="pt-BR" sz="2400" dirty="0" smtClean="0"/>
              <a:t> do Mouse.  (válido para os objetos </a:t>
            </a:r>
            <a:r>
              <a:rPr lang="pt-BR" sz="2400" dirty="0" err="1" smtClean="0"/>
              <a:t>Buton</a:t>
            </a:r>
            <a:r>
              <a:rPr lang="pt-BR" sz="2400" dirty="0" smtClean="0"/>
              <a:t>, </a:t>
            </a:r>
            <a:r>
              <a:rPr lang="pt-BR" sz="2400" dirty="0" err="1" smtClean="0"/>
              <a:t>Checkbox</a:t>
            </a:r>
            <a:r>
              <a:rPr lang="pt-BR" sz="2400" dirty="0" smtClean="0"/>
              <a:t>, Radio, Link, Reset e </a:t>
            </a:r>
            <a:r>
              <a:rPr lang="pt-BR" sz="2400" dirty="0" err="1" smtClean="0"/>
              <a:t>Submit</a:t>
            </a:r>
            <a:r>
              <a:rPr lang="pt-BR" sz="2400" dirty="0" smtClean="0"/>
              <a:t>). </a:t>
            </a:r>
          </a:p>
          <a:p>
            <a:pPr marL="0" indent="0">
              <a:buNone/>
            </a:pPr>
            <a:r>
              <a:rPr lang="pt-BR" sz="2400" b="1" dirty="0" err="1" smtClean="0"/>
              <a:t>onmouseover</a:t>
            </a:r>
            <a:r>
              <a:rPr lang="pt-BR" sz="2400" dirty="0" smtClean="0"/>
              <a:t> - Ocorre quando o ponteiro do mouse passa por sobre o objeto. (válido apenas para Link). </a:t>
            </a:r>
          </a:p>
          <a:p>
            <a:pPr marL="0" indent="0">
              <a:buNone/>
            </a:pPr>
            <a:r>
              <a:rPr lang="pt-BR" sz="2400" b="1" dirty="0" err="1" smtClean="0"/>
              <a:t>onselect</a:t>
            </a:r>
            <a:r>
              <a:rPr lang="pt-BR" sz="2400" dirty="0" smtClean="0"/>
              <a:t> - Ocorre quando o objeto é selecionado. </a:t>
            </a:r>
          </a:p>
          <a:p>
            <a:pPr marL="0" indent="0">
              <a:buNone/>
            </a:pPr>
            <a:r>
              <a:rPr lang="pt-BR" sz="2400" dirty="0" smtClean="0"/>
              <a:t>válido para os objetos </a:t>
            </a:r>
            <a:r>
              <a:rPr lang="pt-BR" sz="2400" dirty="0" err="1" smtClean="0"/>
              <a:t>Text</a:t>
            </a:r>
            <a:r>
              <a:rPr lang="pt-BR" sz="2400" dirty="0" smtClean="0"/>
              <a:t> e </a:t>
            </a:r>
            <a:r>
              <a:rPr lang="pt-BR" sz="2400" dirty="0" err="1" smtClean="0"/>
              <a:t>Textarea</a:t>
            </a:r>
            <a:r>
              <a:rPr lang="pt-BR" sz="2400" dirty="0" smtClean="0"/>
              <a:t>. </a:t>
            </a:r>
          </a:p>
          <a:p>
            <a:pPr marL="0" indent="0">
              <a:buNone/>
            </a:pPr>
            <a:r>
              <a:rPr lang="pt-BR" sz="2400" b="1" dirty="0" err="1" smtClean="0"/>
              <a:t>onsubmit</a:t>
            </a:r>
            <a:r>
              <a:rPr lang="pt-BR" sz="2400" dirty="0" smtClean="0"/>
              <a:t> - Ocorre quando um botão tipo </a:t>
            </a:r>
            <a:r>
              <a:rPr lang="pt-BR" sz="2400" dirty="0" err="1" smtClean="0"/>
              <a:t>Submit</a:t>
            </a:r>
            <a:r>
              <a:rPr lang="pt-BR" sz="2400" dirty="0" smtClean="0"/>
              <a:t> recebe um </a:t>
            </a:r>
            <a:r>
              <a:rPr lang="pt-BR" sz="2400" dirty="0" err="1" smtClean="0"/>
              <a:t>click</a:t>
            </a:r>
            <a:r>
              <a:rPr lang="pt-BR" sz="2400" dirty="0" smtClean="0"/>
              <a:t> do mouse. (válido apenas para o </a:t>
            </a:r>
            <a:r>
              <a:rPr lang="pt-BR" sz="2400" dirty="0" err="1" smtClean="0"/>
              <a:t>Form</a:t>
            </a:r>
            <a:r>
              <a:rPr lang="pt-BR" sz="2400" dirty="0" smtClean="0"/>
              <a:t>).</a:t>
            </a:r>
            <a:endParaRPr lang="pt-BR" sz="2400" dirty="0"/>
          </a:p>
        </p:txBody>
      </p:sp>
      <p:sp>
        <p:nvSpPr>
          <p:cNvPr id="3" name="Título 2"/>
          <p:cNvSpPr>
            <a:spLocks noGrp="1"/>
          </p:cNvSpPr>
          <p:nvPr>
            <p:ph type="title"/>
          </p:nvPr>
        </p:nvSpPr>
        <p:spPr/>
        <p:txBody>
          <a:bodyPr/>
          <a:lstStyle/>
          <a:p>
            <a:r>
              <a:rPr lang="pt-BR" dirty="0" smtClean="0"/>
              <a:t>Eventos</a:t>
            </a:r>
            <a:endParaRPr lang="pt-BR"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340768"/>
            <a:ext cx="8229600" cy="4896544"/>
          </a:xfrm>
        </p:spPr>
        <p:txBody>
          <a:bodyPr/>
          <a:lstStyle/>
          <a:p>
            <a:pPr marL="0" indent="0">
              <a:buNone/>
            </a:pPr>
            <a:r>
              <a:rPr lang="pt-BR" sz="2000" dirty="0" smtClean="0"/>
              <a:t>Uma função é um conjunto de instruções que só deve ser executado quando a função for acionada. </a:t>
            </a:r>
          </a:p>
          <a:p>
            <a:pPr marL="0" indent="0">
              <a:buNone/>
            </a:pPr>
            <a:r>
              <a:rPr lang="pt-BR" sz="2000" dirty="0" smtClean="0"/>
              <a:t>A sintaxe é:</a:t>
            </a:r>
          </a:p>
          <a:p>
            <a:pPr marL="0" indent="0">
              <a:buNone/>
            </a:pPr>
            <a:r>
              <a:rPr lang="pt-BR" sz="2000" dirty="0" err="1" smtClean="0"/>
              <a:t>function</a:t>
            </a:r>
            <a:r>
              <a:rPr lang="pt-BR" sz="2000" dirty="0" smtClean="0"/>
              <a:t> </a:t>
            </a:r>
            <a:r>
              <a:rPr lang="pt-BR" sz="2000" dirty="0" err="1" smtClean="0"/>
              <a:t>NomeFunção</a:t>
            </a:r>
            <a:r>
              <a:rPr lang="pt-BR" sz="2000" dirty="0" smtClean="0"/>
              <a:t> (Parâmetros) </a:t>
            </a:r>
          </a:p>
          <a:p>
            <a:pPr marL="0" indent="0">
              <a:buNone/>
            </a:pPr>
            <a:r>
              <a:rPr lang="pt-BR" sz="2000" dirty="0" smtClean="0"/>
              <a:t>{ Ação } </a:t>
            </a:r>
          </a:p>
          <a:p>
            <a:pPr marL="0" indent="0">
              <a:buNone/>
            </a:pPr>
            <a:r>
              <a:rPr lang="pt-BR" sz="2000" dirty="0" smtClean="0"/>
              <a:t>Ex. Uma função que tenha como objetivo informar se uma pessoa é maior ou menor de idade, recebendo como parâmetro a sua idade. </a:t>
            </a:r>
          </a:p>
          <a:p>
            <a:pPr marL="0" indent="0">
              <a:buNone/>
            </a:pPr>
            <a:r>
              <a:rPr lang="pt-BR" sz="2000" dirty="0" err="1" smtClean="0"/>
              <a:t>function</a:t>
            </a:r>
            <a:r>
              <a:rPr lang="pt-BR" sz="2000" dirty="0" smtClean="0"/>
              <a:t> Idade (Anos) { </a:t>
            </a:r>
          </a:p>
          <a:p>
            <a:pPr marL="0" indent="0">
              <a:buNone/>
            </a:pPr>
            <a:r>
              <a:rPr lang="pt-BR" sz="2000" dirty="0" err="1" smtClean="0"/>
              <a:t>if</a:t>
            </a:r>
            <a:r>
              <a:rPr lang="pt-BR" sz="2000" dirty="0" smtClean="0"/>
              <a:t> (Anos &gt; 17) </a:t>
            </a:r>
          </a:p>
          <a:p>
            <a:pPr marL="0" indent="0">
              <a:buNone/>
            </a:pPr>
            <a:r>
              <a:rPr lang="pt-BR" sz="2000" dirty="0" smtClean="0"/>
              <a:t>{ </a:t>
            </a:r>
            <a:r>
              <a:rPr lang="pt-BR" sz="2000" dirty="0" err="1" smtClean="0"/>
              <a:t>alert</a:t>
            </a:r>
            <a:r>
              <a:rPr lang="pt-BR" sz="2000" dirty="0" smtClean="0"/>
              <a:t> ("Maior de Idade") } </a:t>
            </a:r>
          </a:p>
          <a:p>
            <a:pPr marL="0" indent="0">
              <a:buNone/>
            </a:pPr>
            <a:r>
              <a:rPr lang="pt-BR" sz="2000" dirty="0" err="1" smtClean="0"/>
              <a:t>else</a:t>
            </a:r>
            <a:r>
              <a:rPr lang="pt-BR" sz="2000" dirty="0" smtClean="0"/>
              <a:t> </a:t>
            </a:r>
          </a:p>
          <a:p>
            <a:pPr marL="0" indent="0">
              <a:buNone/>
            </a:pPr>
            <a:r>
              <a:rPr lang="pt-BR" sz="2000" dirty="0" smtClean="0"/>
              <a:t>{ </a:t>
            </a:r>
            <a:r>
              <a:rPr lang="pt-BR" sz="2000" dirty="0" err="1" smtClean="0"/>
              <a:t>alert</a:t>
            </a:r>
            <a:r>
              <a:rPr lang="pt-BR" sz="2000" dirty="0" smtClean="0"/>
              <a:t> ("menor de Idade") } </a:t>
            </a:r>
          </a:p>
          <a:p>
            <a:pPr marL="0" indent="0">
              <a:buNone/>
            </a:pPr>
            <a:r>
              <a:rPr lang="pt-BR" sz="2000" dirty="0" smtClean="0"/>
              <a:t>}</a:t>
            </a:r>
            <a:endParaRPr lang="pt-BR" sz="2000" dirty="0"/>
          </a:p>
        </p:txBody>
      </p:sp>
      <p:sp>
        <p:nvSpPr>
          <p:cNvPr id="3" name="Título 2"/>
          <p:cNvSpPr>
            <a:spLocks noGrp="1"/>
          </p:cNvSpPr>
          <p:nvPr>
            <p:ph type="title"/>
          </p:nvPr>
        </p:nvSpPr>
        <p:spPr/>
        <p:txBody>
          <a:bodyPr/>
          <a:lstStyle/>
          <a:p>
            <a:r>
              <a:rPr lang="pt-BR" dirty="0" smtClean="0"/>
              <a:t>Funções</a:t>
            </a:r>
            <a:endParaRPr lang="pt-BR"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12776"/>
            <a:ext cx="8712968" cy="4525962"/>
          </a:xfrm>
        </p:spPr>
        <p:txBody>
          <a:bodyPr/>
          <a:lstStyle/>
          <a:p>
            <a:pPr marL="0" indent="0">
              <a:buNone/>
            </a:pPr>
            <a:r>
              <a:rPr lang="pt-BR" sz="2000" dirty="0" smtClean="0"/>
              <a:t>Para acionar esta função, suponha uma caixa de texto, em um formulário, na qual seja informada a idade e, a cada informação, a função seja acionada. </a:t>
            </a:r>
          </a:p>
          <a:p>
            <a:pPr marL="0" indent="0">
              <a:buNone/>
            </a:pPr>
            <a:r>
              <a:rPr lang="en-US" sz="2000" dirty="0" smtClean="0"/>
              <a:t>&lt;form&gt; </a:t>
            </a:r>
            <a:endParaRPr lang="pt-BR" sz="2000" dirty="0" smtClean="0"/>
          </a:p>
          <a:p>
            <a:pPr marL="0" indent="0">
              <a:buNone/>
            </a:pPr>
            <a:r>
              <a:rPr lang="en-US" sz="2000" dirty="0" smtClean="0"/>
              <a:t>&lt;input type=text size=2 </a:t>
            </a:r>
            <a:r>
              <a:rPr lang="en-US" sz="2000" dirty="0" err="1" smtClean="0"/>
              <a:t>maxlength</a:t>
            </a:r>
            <a:r>
              <a:rPr lang="en-US" sz="2000" dirty="0" smtClean="0"/>
              <a:t>=2 name="Tempo" </a:t>
            </a:r>
            <a:endParaRPr lang="pt-BR" sz="2000" dirty="0" smtClean="0"/>
          </a:p>
          <a:p>
            <a:pPr marL="0" indent="0">
              <a:buNone/>
            </a:pPr>
            <a:r>
              <a:rPr lang="en-US" sz="2000" dirty="0" err="1" smtClean="0"/>
              <a:t>onchange</a:t>
            </a:r>
            <a:r>
              <a:rPr lang="en-US" sz="2000" dirty="0" smtClean="0"/>
              <a:t>="</a:t>
            </a:r>
            <a:r>
              <a:rPr lang="en-US" sz="2000" dirty="0" err="1" smtClean="0"/>
              <a:t>Idade</a:t>
            </a:r>
            <a:r>
              <a:rPr lang="en-US" sz="2000" dirty="0" smtClean="0"/>
              <a:t>(</a:t>
            </a:r>
            <a:r>
              <a:rPr lang="en-US" sz="2000" dirty="0" err="1" smtClean="0"/>
              <a:t>Tempo.value</a:t>
            </a:r>
            <a:r>
              <a:rPr lang="en-US" sz="2000" dirty="0" smtClean="0"/>
              <a:t>)"&gt; </a:t>
            </a:r>
            <a:endParaRPr lang="pt-BR" sz="2000" dirty="0" smtClean="0"/>
          </a:p>
          <a:p>
            <a:pPr marL="0" indent="0">
              <a:buNone/>
            </a:pPr>
            <a:r>
              <a:rPr lang="en-US" sz="2000" dirty="0" smtClean="0"/>
              <a:t>&lt;/form&gt; </a:t>
            </a:r>
          </a:p>
          <a:p>
            <a:pPr marL="0" indent="0">
              <a:buNone/>
            </a:pPr>
            <a:endParaRPr lang="pt-BR" sz="2000" dirty="0" smtClean="0"/>
          </a:p>
          <a:p>
            <a:pPr marL="0" indent="0">
              <a:buNone/>
            </a:pPr>
            <a:r>
              <a:rPr lang="pt-BR" sz="2000" dirty="0" smtClean="0"/>
              <a:t>Observe que o parâmetro passado (quando ocorre o evento "</a:t>
            </a:r>
            <a:r>
              <a:rPr lang="pt-BR" sz="2000" dirty="0" err="1" smtClean="0"/>
              <a:t>onchange</a:t>
            </a:r>
            <a:r>
              <a:rPr lang="pt-BR" sz="2000" dirty="0" smtClean="0"/>
              <a:t>") foi o conteúdo da caixa de texto "Tempo" (propriedade "</a:t>
            </a:r>
            <a:r>
              <a:rPr lang="pt-BR" sz="2000" dirty="0" err="1" smtClean="0"/>
              <a:t>value</a:t>
            </a:r>
            <a:r>
              <a:rPr lang="pt-BR" sz="2000" dirty="0" smtClean="0"/>
              <a:t>") e que, na função, chamamos de "Anos". Ou seja, não existe relação entre o nome da variável passada e a variável que recebe na função. Apenas o conteúdo é passado.</a:t>
            </a:r>
            <a:endParaRPr lang="pt-BR" sz="2000" dirty="0"/>
          </a:p>
        </p:txBody>
      </p:sp>
      <p:sp>
        <p:nvSpPr>
          <p:cNvPr id="3" name="Título 2"/>
          <p:cNvSpPr>
            <a:spLocks noGrp="1"/>
          </p:cNvSpPr>
          <p:nvPr>
            <p:ph type="title"/>
          </p:nvPr>
        </p:nvSpPr>
        <p:spPr/>
        <p:txBody>
          <a:bodyPr/>
          <a:lstStyle/>
          <a:p>
            <a:r>
              <a:rPr lang="pt-BR" dirty="0" smtClean="0"/>
              <a:t>Funções</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692696"/>
            <a:ext cx="8229600" cy="5132136"/>
          </a:xfrm>
        </p:spPr>
        <p:txBody>
          <a:bodyPr/>
          <a:lstStyle/>
          <a:p>
            <a:pPr>
              <a:buNone/>
            </a:pPr>
            <a:r>
              <a:rPr lang="pt-BR" sz="1400" dirty="0" smtClean="0">
                <a:latin typeface="Consolas" pitchFamily="49" charset="0"/>
                <a:cs typeface="Consolas" pitchFamily="49" charset="0"/>
              </a:rPr>
              <a:t>&lt;</a:t>
            </a:r>
            <a:r>
              <a:rPr lang="pt-BR" sz="1400" dirty="0" err="1" smtClean="0">
                <a:latin typeface="Consolas" pitchFamily="49" charset="0"/>
                <a:cs typeface="Consolas" pitchFamily="49" charset="0"/>
              </a:rPr>
              <a:t>html</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head</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title</a:t>
            </a:r>
            <a:r>
              <a:rPr lang="pt-BR" sz="1400" dirty="0" smtClean="0">
                <a:latin typeface="Consolas" pitchFamily="49" charset="0"/>
                <a:cs typeface="Consolas" pitchFamily="49" charset="0"/>
              </a:rPr>
              <a:t>&gt;Página principal :: Meu site&lt;/</a:t>
            </a:r>
            <a:r>
              <a:rPr lang="pt-BR" sz="1400" dirty="0" err="1" smtClean="0">
                <a:latin typeface="Consolas" pitchFamily="49" charset="0"/>
                <a:cs typeface="Consolas" pitchFamily="49" charset="0"/>
              </a:rPr>
              <a:t>title</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&lt;meta </a:t>
            </a:r>
            <a:r>
              <a:rPr lang="pt-BR" sz="1400" dirty="0" err="1" smtClean="0">
                <a:latin typeface="Consolas" pitchFamily="49" charset="0"/>
                <a:cs typeface="Consolas" pitchFamily="49" charset="0"/>
              </a:rPr>
              <a:t>http-equiv</a:t>
            </a:r>
            <a:r>
              <a:rPr lang="pt-BR" sz="1400" dirty="0" smtClean="0">
                <a:latin typeface="Consolas" pitchFamily="49" charset="0"/>
                <a:cs typeface="Consolas" pitchFamily="49" charset="0"/>
              </a:rPr>
              <a:t>="</a:t>
            </a:r>
            <a:r>
              <a:rPr lang="pt-BR" sz="1400" dirty="0" err="1" smtClean="0">
                <a:latin typeface="Consolas" pitchFamily="49" charset="0"/>
                <a:cs typeface="Consolas" pitchFamily="49" charset="0"/>
              </a:rPr>
              <a:t>Content-Type</a:t>
            </a:r>
            <a:r>
              <a:rPr lang="pt-BR" sz="1400" dirty="0" smtClean="0">
                <a:latin typeface="Consolas" pitchFamily="49" charset="0"/>
                <a:cs typeface="Consolas" pitchFamily="49" charset="0"/>
              </a:rPr>
              <a:t>" </a:t>
            </a:r>
            <a:r>
              <a:rPr lang="pt-BR" sz="1400" dirty="0" err="1" smtClean="0">
                <a:latin typeface="Consolas" pitchFamily="49" charset="0"/>
                <a:cs typeface="Consolas" pitchFamily="49" charset="0"/>
              </a:rPr>
              <a:t>content</a:t>
            </a:r>
            <a:r>
              <a:rPr lang="pt-BR" sz="1400" dirty="0" smtClean="0">
                <a:latin typeface="Consolas" pitchFamily="49" charset="0"/>
                <a:cs typeface="Consolas" pitchFamily="49" charset="0"/>
              </a:rPr>
              <a:t>="</a:t>
            </a:r>
            <a:r>
              <a:rPr lang="pt-BR" sz="1400" dirty="0" err="1" smtClean="0">
                <a:latin typeface="Consolas" pitchFamily="49" charset="0"/>
                <a:cs typeface="Consolas" pitchFamily="49" charset="0"/>
              </a:rPr>
              <a:t>text</a:t>
            </a:r>
            <a:r>
              <a:rPr lang="pt-BR" sz="1400" dirty="0" smtClean="0">
                <a:latin typeface="Consolas" pitchFamily="49" charset="0"/>
                <a:cs typeface="Consolas" pitchFamily="49" charset="0"/>
              </a:rPr>
              <a:t>/</a:t>
            </a:r>
            <a:r>
              <a:rPr lang="pt-BR" sz="1400" dirty="0" err="1" smtClean="0">
                <a:latin typeface="Consolas" pitchFamily="49" charset="0"/>
                <a:cs typeface="Consolas" pitchFamily="49" charset="0"/>
              </a:rPr>
              <a:t>html</a:t>
            </a:r>
            <a:r>
              <a:rPr lang="pt-BR" sz="1400" dirty="0" smtClean="0">
                <a:latin typeface="Consolas" pitchFamily="49" charset="0"/>
                <a:cs typeface="Consolas" pitchFamily="49" charset="0"/>
              </a:rPr>
              <a:t>; </a:t>
            </a:r>
            <a:r>
              <a:rPr lang="pt-BR" sz="1400" dirty="0" err="1" smtClean="0">
                <a:latin typeface="Consolas" pitchFamily="49" charset="0"/>
                <a:cs typeface="Consolas" pitchFamily="49" charset="0"/>
              </a:rPr>
              <a:t>charset</a:t>
            </a:r>
            <a:r>
              <a:rPr lang="pt-BR" sz="1400" dirty="0" smtClean="0">
                <a:latin typeface="Consolas" pitchFamily="49" charset="0"/>
                <a:cs typeface="Consolas" pitchFamily="49" charset="0"/>
              </a:rPr>
              <a:t>=ISO-8859-1"&gt;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head</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body</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&lt;h1&gt;Página principal&lt;/h1&gt;</a:t>
            </a:r>
          </a:p>
          <a:p>
            <a:pPr>
              <a:buNone/>
            </a:pPr>
            <a:r>
              <a:rPr lang="pt-BR" sz="1400" dirty="0" smtClean="0">
                <a:latin typeface="Consolas" pitchFamily="49" charset="0"/>
                <a:cs typeface="Consolas" pitchFamily="49" charset="0"/>
              </a:rPr>
              <a:t>    &lt;p&gt;Esta é a página principal do meu site e por meio dela posso acessar todas as outras.&lt;/p&gt;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ul</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&lt;li&gt;Meu Nome Completo:&lt;/li&gt;</a:t>
            </a:r>
          </a:p>
          <a:p>
            <a:pPr>
              <a:buNone/>
            </a:pPr>
            <a:r>
              <a:rPr lang="pt-BR" sz="1400" dirty="0" smtClean="0">
                <a:latin typeface="Consolas" pitchFamily="49" charset="0"/>
                <a:cs typeface="Consolas" pitchFamily="49" charset="0"/>
              </a:rPr>
              <a:t>      &lt;li&gt;O que eu faço?&lt;/li&gt;</a:t>
            </a:r>
          </a:p>
          <a:p>
            <a:pPr>
              <a:buNone/>
            </a:pPr>
            <a:r>
              <a:rPr lang="pt-BR" sz="1400" dirty="0" smtClean="0">
                <a:latin typeface="Consolas" pitchFamily="49" charset="0"/>
                <a:cs typeface="Consolas" pitchFamily="49" charset="0"/>
              </a:rPr>
              <a:t>      &lt;li&gt;Do que gosto?&lt;/li&gt;</a:t>
            </a:r>
          </a:p>
          <a:p>
            <a:pPr>
              <a:buNone/>
            </a:pPr>
            <a:r>
              <a:rPr lang="pt-BR" sz="1400" dirty="0" smtClean="0">
                <a:latin typeface="Consolas" pitchFamily="49" charset="0"/>
                <a:cs typeface="Consolas" pitchFamily="49" charset="0"/>
              </a:rPr>
              <a:t>      &lt;li&gt;Um Email para Contato&lt;/li&gt;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ul</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    &lt;p&gt;Página criada em 06 Ago 2012 &lt;</a:t>
            </a:r>
            <a:r>
              <a:rPr lang="pt-BR" sz="1400" dirty="0" err="1" smtClean="0">
                <a:latin typeface="Consolas" pitchFamily="49" charset="0"/>
                <a:cs typeface="Consolas" pitchFamily="49" charset="0"/>
              </a:rPr>
              <a:t>br</a:t>
            </a:r>
            <a:r>
              <a:rPr lang="pt-BR" sz="1400" dirty="0" smtClean="0">
                <a:latin typeface="Consolas" pitchFamily="49" charset="0"/>
                <a:cs typeface="Consolas" pitchFamily="49" charset="0"/>
              </a:rPr>
              <a:t>&gt; por Fernando&lt;/p&gt;</a:t>
            </a:r>
          </a:p>
          <a:p>
            <a:pPr>
              <a:buNone/>
            </a:pPr>
            <a:r>
              <a:rPr lang="pt-BR" sz="1400" dirty="0" smtClean="0">
                <a:latin typeface="Consolas" pitchFamily="49" charset="0"/>
                <a:cs typeface="Consolas" pitchFamily="49" charset="0"/>
              </a:rPr>
              <a:t>  &lt;/</a:t>
            </a:r>
            <a:r>
              <a:rPr lang="pt-BR" sz="1400" dirty="0" err="1" smtClean="0">
                <a:latin typeface="Consolas" pitchFamily="49" charset="0"/>
                <a:cs typeface="Consolas" pitchFamily="49" charset="0"/>
              </a:rPr>
              <a:t>body</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&lt;/</a:t>
            </a:r>
            <a:r>
              <a:rPr lang="pt-BR" sz="1400" dirty="0" err="1" smtClean="0">
                <a:latin typeface="Consolas" pitchFamily="49" charset="0"/>
                <a:cs typeface="Consolas" pitchFamily="49" charset="0"/>
              </a:rPr>
              <a:t>html</a:t>
            </a:r>
            <a:r>
              <a:rPr lang="pt-BR" sz="1400" dirty="0" smtClean="0">
                <a:latin typeface="Consolas" pitchFamily="49" charset="0"/>
                <a:cs typeface="Consolas" pitchFamily="49" charset="0"/>
              </a:rPr>
              <a:t>&gt;</a:t>
            </a:r>
          </a:p>
          <a:p>
            <a:pPr>
              <a:buNone/>
            </a:pPr>
            <a:r>
              <a:rPr lang="pt-BR" sz="1400" dirty="0" smtClean="0">
                <a:latin typeface="Consolas" pitchFamily="49" charset="0"/>
                <a:cs typeface="Consolas" pitchFamily="49" charset="0"/>
              </a:rPr>
              <a:t>&lt;!– primeira.html --&gt;</a:t>
            </a:r>
          </a:p>
          <a:p>
            <a:pPr>
              <a:buNone/>
            </a:pPr>
            <a:endParaRPr lang="pt-BR"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539552" y="1196752"/>
            <a:ext cx="8229600" cy="4968552"/>
          </a:xfrm>
        </p:spPr>
        <p:txBody>
          <a:bodyPr/>
          <a:lstStyle/>
          <a:p>
            <a:pPr>
              <a:buNone/>
            </a:pPr>
            <a:r>
              <a:rPr lang="pt-BR" sz="1400" dirty="0" smtClean="0"/>
              <a:t>&lt;</a:t>
            </a:r>
            <a:r>
              <a:rPr lang="pt-BR" sz="1400" dirty="0" err="1" smtClean="0"/>
              <a:t>html</a:t>
            </a:r>
            <a:r>
              <a:rPr lang="pt-BR" sz="1400" dirty="0" smtClean="0"/>
              <a:t>&gt;</a:t>
            </a:r>
          </a:p>
          <a:p>
            <a:pPr>
              <a:buNone/>
            </a:pPr>
            <a:r>
              <a:rPr lang="pt-BR" sz="1400" dirty="0" smtClean="0"/>
              <a:t>&lt;</a:t>
            </a:r>
            <a:r>
              <a:rPr lang="pt-BR" sz="1400" dirty="0" err="1" smtClean="0"/>
              <a:t>head</a:t>
            </a:r>
            <a:r>
              <a:rPr lang="pt-BR" sz="1400" dirty="0" smtClean="0"/>
              <a:t>&gt;</a:t>
            </a:r>
          </a:p>
          <a:p>
            <a:pPr>
              <a:buNone/>
            </a:pPr>
            <a:r>
              <a:rPr lang="pt-BR" sz="1400" dirty="0" smtClean="0"/>
              <a:t>&lt;script </a:t>
            </a:r>
            <a:r>
              <a:rPr lang="pt-BR" sz="1400" dirty="0" err="1" smtClean="0"/>
              <a:t>type</a:t>
            </a:r>
            <a:r>
              <a:rPr lang="pt-BR" sz="1400" dirty="0" smtClean="0"/>
              <a:t>="</a:t>
            </a:r>
            <a:r>
              <a:rPr lang="pt-BR" sz="1400" dirty="0" err="1" smtClean="0"/>
              <a:t>text</a:t>
            </a:r>
            <a:r>
              <a:rPr lang="pt-BR" sz="1400" dirty="0" smtClean="0"/>
              <a:t>/</a:t>
            </a:r>
            <a:r>
              <a:rPr lang="pt-BR" sz="1400" dirty="0" err="1" smtClean="0"/>
              <a:t>javascript</a:t>
            </a:r>
            <a:r>
              <a:rPr lang="pt-BR" sz="1400" dirty="0" smtClean="0"/>
              <a:t>"&gt;</a:t>
            </a:r>
          </a:p>
          <a:p>
            <a:pPr>
              <a:buNone/>
            </a:pPr>
            <a:r>
              <a:rPr lang="pt-BR" sz="1400" dirty="0" err="1" smtClean="0"/>
              <a:t>function</a:t>
            </a:r>
            <a:r>
              <a:rPr lang="pt-BR" sz="1400" dirty="0" smtClean="0"/>
              <a:t> Idade (Anos) { </a:t>
            </a:r>
          </a:p>
          <a:p>
            <a:pPr>
              <a:buNone/>
            </a:pPr>
            <a:r>
              <a:rPr lang="pt-BR" sz="1400" dirty="0" err="1" smtClean="0"/>
              <a:t>if</a:t>
            </a:r>
            <a:r>
              <a:rPr lang="pt-BR" sz="1400" dirty="0" smtClean="0"/>
              <a:t> (Anos &gt; 17) </a:t>
            </a:r>
          </a:p>
          <a:p>
            <a:pPr>
              <a:buNone/>
            </a:pPr>
            <a:r>
              <a:rPr lang="pt-BR" sz="1400" dirty="0" smtClean="0"/>
              <a:t>{</a:t>
            </a:r>
            <a:r>
              <a:rPr lang="pt-BR" sz="1400" dirty="0" err="1" smtClean="0"/>
              <a:t>alert</a:t>
            </a:r>
            <a:r>
              <a:rPr lang="pt-BR" sz="1400" dirty="0" smtClean="0"/>
              <a:t> ("Maior de Idade")} </a:t>
            </a:r>
          </a:p>
          <a:p>
            <a:pPr>
              <a:buNone/>
            </a:pPr>
            <a:r>
              <a:rPr lang="pt-BR" sz="1400" dirty="0" err="1" smtClean="0"/>
              <a:t>else</a:t>
            </a:r>
            <a:r>
              <a:rPr lang="pt-BR" sz="1400" dirty="0" smtClean="0"/>
              <a:t> </a:t>
            </a:r>
          </a:p>
          <a:p>
            <a:pPr>
              <a:buNone/>
            </a:pPr>
            <a:r>
              <a:rPr lang="pt-BR" sz="1400" dirty="0" smtClean="0"/>
              <a:t>{</a:t>
            </a:r>
            <a:r>
              <a:rPr lang="pt-BR" sz="1400" dirty="0" err="1" smtClean="0"/>
              <a:t>alert</a:t>
            </a:r>
            <a:r>
              <a:rPr lang="pt-BR" sz="1400" dirty="0" smtClean="0"/>
              <a:t> ("menor de Idade")} </a:t>
            </a:r>
          </a:p>
          <a:p>
            <a:pPr>
              <a:buNone/>
            </a:pPr>
            <a:r>
              <a:rPr lang="pt-BR" sz="1400" dirty="0" smtClean="0"/>
              <a:t>} </a:t>
            </a:r>
          </a:p>
          <a:p>
            <a:pPr>
              <a:buNone/>
            </a:pPr>
            <a:r>
              <a:rPr lang="pt-BR" sz="1400" dirty="0" smtClean="0"/>
              <a:t>&lt;/script&gt;</a:t>
            </a:r>
          </a:p>
          <a:p>
            <a:pPr>
              <a:buNone/>
            </a:pPr>
            <a:r>
              <a:rPr lang="pt-BR" sz="1400" dirty="0" smtClean="0"/>
              <a:t>&lt;/</a:t>
            </a:r>
            <a:r>
              <a:rPr lang="pt-BR" sz="1400" dirty="0" err="1" smtClean="0"/>
              <a:t>head</a:t>
            </a:r>
            <a:r>
              <a:rPr lang="pt-BR" sz="1400" dirty="0" smtClean="0"/>
              <a:t>&gt;</a:t>
            </a:r>
          </a:p>
          <a:p>
            <a:pPr>
              <a:buNone/>
            </a:pPr>
            <a:r>
              <a:rPr lang="pt-BR" sz="1400" dirty="0" smtClean="0"/>
              <a:t>&lt;</a:t>
            </a:r>
            <a:r>
              <a:rPr lang="pt-BR" sz="1400" dirty="0" err="1" smtClean="0"/>
              <a:t>body</a:t>
            </a:r>
            <a:r>
              <a:rPr lang="pt-BR" sz="1400" dirty="0" smtClean="0"/>
              <a:t>&gt;</a:t>
            </a:r>
          </a:p>
          <a:p>
            <a:pPr>
              <a:buNone/>
            </a:pPr>
            <a:r>
              <a:rPr lang="pt-BR" sz="1400" dirty="0" smtClean="0"/>
              <a:t>&lt;</a:t>
            </a:r>
            <a:r>
              <a:rPr lang="pt-BR" sz="1400" dirty="0" err="1" smtClean="0"/>
              <a:t>form</a:t>
            </a:r>
            <a:r>
              <a:rPr lang="pt-BR" sz="1400" dirty="0" smtClean="0"/>
              <a:t>&gt;</a:t>
            </a:r>
          </a:p>
          <a:p>
            <a:pPr>
              <a:buNone/>
            </a:pPr>
            <a:r>
              <a:rPr lang="pt-BR" sz="1400" dirty="0" smtClean="0"/>
              <a:t>Entre com a idade </a:t>
            </a:r>
          </a:p>
          <a:p>
            <a:pPr>
              <a:buNone/>
            </a:pPr>
            <a:r>
              <a:rPr lang="pt-BR" sz="1400" dirty="0" smtClean="0"/>
              <a:t>&lt;input </a:t>
            </a:r>
            <a:r>
              <a:rPr lang="pt-BR" sz="1400" dirty="0" err="1" smtClean="0"/>
              <a:t>type</a:t>
            </a:r>
            <a:r>
              <a:rPr lang="pt-BR" sz="1400" dirty="0" smtClean="0"/>
              <a:t>="</a:t>
            </a:r>
            <a:r>
              <a:rPr lang="pt-BR" sz="1400" dirty="0" err="1" smtClean="0"/>
              <a:t>text</a:t>
            </a:r>
            <a:r>
              <a:rPr lang="pt-BR" sz="1400" dirty="0" smtClean="0"/>
              <a:t>" </a:t>
            </a:r>
            <a:r>
              <a:rPr lang="pt-BR" sz="1400" dirty="0" err="1" smtClean="0"/>
              <a:t>size</a:t>
            </a:r>
            <a:r>
              <a:rPr lang="pt-BR" sz="1400" dirty="0" smtClean="0"/>
              <a:t>=2 </a:t>
            </a:r>
            <a:r>
              <a:rPr lang="pt-BR" sz="1400" dirty="0" err="1" smtClean="0"/>
              <a:t>maxlength</a:t>
            </a:r>
            <a:r>
              <a:rPr lang="pt-BR" sz="1400" dirty="0" smtClean="0"/>
              <a:t>=2 </a:t>
            </a:r>
            <a:r>
              <a:rPr lang="pt-BR" sz="1400" dirty="0" err="1" smtClean="0"/>
              <a:t>name</a:t>
            </a:r>
            <a:r>
              <a:rPr lang="pt-BR" sz="1400" dirty="0" smtClean="0"/>
              <a:t>="Tempo" </a:t>
            </a:r>
            <a:r>
              <a:rPr lang="pt-BR" sz="1400" dirty="0" err="1" smtClean="0"/>
              <a:t>onchange</a:t>
            </a:r>
            <a:r>
              <a:rPr lang="pt-BR" sz="1400" dirty="0" smtClean="0"/>
              <a:t>="Idade(Tempo.</a:t>
            </a:r>
            <a:r>
              <a:rPr lang="pt-BR" sz="1400" dirty="0" err="1" smtClean="0"/>
              <a:t>value</a:t>
            </a:r>
            <a:r>
              <a:rPr lang="pt-BR" sz="1400" dirty="0" smtClean="0"/>
              <a:t>)"&gt; </a:t>
            </a:r>
          </a:p>
          <a:p>
            <a:pPr>
              <a:buNone/>
            </a:pPr>
            <a:r>
              <a:rPr lang="pt-BR" sz="1400" dirty="0" smtClean="0"/>
              <a:t>&lt;/</a:t>
            </a:r>
            <a:r>
              <a:rPr lang="pt-BR" sz="1400" dirty="0" err="1" smtClean="0"/>
              <a:t>form</a:t>
            </a:r>
            <a:r>
              <a:rPr lang="pt-BR" sz="1400" dirty="0" smtClean="0"/>
              <a:t>&gt;</a:t>
            </a:r>
          </a:p>
          <a:p>
            <a:pPr>
              <a:buNone/>
            </a:pPr>
            <a:r>
              <a:rPr lang="pt-BR" sz="1400" dirty="0" smtClean="0"/>
              <a:t>&lt;/</a:t>
            </a:r>
            <a:r>
              <a:rPr lang="pt-BR" sz="1400" dirty="0" err="1" smtClean="0"/>
              <a:t>body</a:t>
            </a:r>
            <a:r>
              <a:rPr lang="pt-BR" sz="1400" dirty="0" smtClean="0"/>
              <a:t>&gt;</a:t>
            </a:r>
          </a:p>
          <a:p>
            <a:pPr>
              <a:buNone/>
            </a:pPr>
            <a:r>
              <a:rPr lang="pt-BR" sz="1400" dirty="0" smtClean="0"/>
              <a:t>&lt;/</a:t>
            </a:r>
            <a:r>
              <a:rPr lang="pt-BR" sz="1400" dirty="0" err="1" smtClean="0"/>
              <a:t>html</a:t>
            </a:r>
            <a:r>
              <a:rPr lang="pt-BR" sz="1400" dirty="0" smtClean="0"/>
              <a:t>&gt;</a:t>
            </a:r>
            <a:endParaRPr lang="pt-BR" sz="1400" dirty="0"/>
          </a:p>
        </p:txBody>
      </p:sp>
      <p:sp>
        <p:nvSpPr>
          <p:cNvPr id="3" name="Título 2"/>
          <p:cNvSpPr>
            <a:spLocks noGrp="1"/>
          </p:cNvSpPr>
          <p:nvPr>
            <p:ph type="title"/>
          </p:nvPr>
        </p:nvSpPr>
        <p:spPr/>
        <p:txBody>
          <a:bodyPr/>
          <a:lstStyle/>
          <a:p>
            <a:r>
              <a:rPr lang="pt-BR" dirty="0" smtClean="0"/>
              <a:t>Exemplo</a:t>
            </a:r>
            <a:endParaRPr lang="pt-BR"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Através do operador </a:t>
            </a:r>
            <a:r>
              <a:rPr lang="pt-BR" sz="2000" dirty="0" err="1" smtClean="0"/>
              <a:t>new</a:t>
            </a:r>
            <a:r>
              <a:rPr lang="pt-BR" sz="2000" dirty="0" smtClean="0"/>
              <a:t> podem ser criadas novas instâncias a objetos já existentes, mudando o seu conteúdo e mantendo suas propriedades. </a:t>
            </a:r>
          </a:p>
          <a:p>
            <a:pPr marL="0" indent="0">
              <a:buNone/>
            </a:pPr>
            <a:r>
              <a:rPr lang="pt-BR" sz="2000" dirty="0" smtClean="0"/>
              <a:t>Sua sintaxe é: </a:t>
            </a:r>
          </a:p>
          <a:p>
            <a:pPr marL="0" indent="0">
              <a:buNone/>
            </a:pPr>
            <a:r>
              <a:rPr lang="pt-BR" sz="2000" dirty="0" err="1" smtClean="0"/>
              <a:t>NovoObjeto</a:t>
            </a:r>
            <a:r>
              <a:rPr lang="pt-BR" sz="2000" dirty="0" smtClean="0"/>
              <a:t> = </a:t>
            </a:r>
            <a:r>
              <a:rPr lang="pt-BR" sz="2000" dirty="0" err="1" smtClean="0"/>
              <a:t>new</a:t>
            </a:r>
            <a:r>
              <a:rPr lang="pt-BR" sz="2000" dirty="0" smtClean="0"/>
              <a:t> </a:t>
            </a:r>
            <a:r>
              <a:rPr lang="pt-BR" sz="2000" dirty="0" err="1" smtClean="0"/>
              <a:t>ObjetoExistente</a:t>
            </a:r>
            <a:r>
              <a:rPr lang="pt-BR" sz="2000" dirty="0" smtClean="0"/>
              <a:t> (parâmetros) </a:t>
            </a:r>
          </a:p>
          <a:p>
            <a:pPr marL="0" indent="0">
              <a:buNone/>
            </a:pPr>
            <a:r>
              <a:rPr lang="pt-BR" sz="2000" dirty="0" smtClean="0"/>
              <a:t>Ex1. </a:t>
            </a:r>
          </a:p>
          <a:p>
            <a:pPr marL="0" indent="0">
              <a:buNone/>
            </a:pPr>
            <a:r>
              <a:rPr lang="pt-BR" sz="2000" dirty="0" err="1" smtClean="0"/>
              <a:t>MinhaData</a:t>
            </a:r>
            <a:r>
              <a:rPr lang="pt-BR" sz="2000" dirty="0" smtClean="0"/>
              <a:t> = </a:t>
            </a:r>
            <a:r>
              <a:rPr lang="pt-BR" sz="2000" dirty="0" err="1" smtClean="0"/>
              <a:t>new</a:t>
            </a:r>
            <a:r>
              <a:rPr lang="pt-BR" sz="2000" dirty="0" smtClean="0"/>
              <a:t> Date () </a:t>
            </a:r>
          </a:p>
          <a:p>
            <a:pPr marL="0" indent="0">
              <a:buNone/>
            </a:pPr>
            <a:r>
              <a:rPr lang="pt-BR" sz="2000" dirty="0" err="1" smtClean="0"/>
              <a:t>MinhaData</a:t>
            </a:r>
            <a:r>
              <a:rPr lang="pt-BR" sz="2000" dirty="0" smtClean="0"/>
              <a:t> passou a ser um objeto tipo Date, com o mesmo conteúdo existente em Date (Data e hora atual) </a:t>
            </a:r>
          </a:p>
          <a:p>
            <a:pPr marL="0" indent="0">
              <a:buNone/>
            </a:pPr>
            <a:r>
              <a:rPr lang="pt-BR" sz="2000" dirty="0" smtClean="0"/>
              <a:t>Ex2: </a:t>
            </a:r>
          </a:p>
          <a:p>
            <a:pPr marL="0" indent="0">
              <a:buNone/>
            </a:pPr>
            <a:r>
              <a:rPr lang="pt-BR" sz="2000" dirty="0" err="1" smtClean="0"/>
              <a:t>MinhaData</a:t>
            </a:r>
            <a:r>
              <a:rPr lang="pt-BR" sz="2000" dirty="0" smtClean="0"/>
              <a:t> = </a:t>
            </a:r>
            <a:r>
              <a:rPr lang="pt-BR" sz="2000" dirty="0" err="1" smtClean="0"/>
              <a:t>new</a:t>
            </a:r>
            <a:r>
              <a:rPr lang="pt-BR" sz="2000" dirty="0" smtClean="0"/>
              <a:t> Date(2000, 05, 31) </a:t>
            </a:r>
          </a:p>
          <a:p>
            <a:pPr marL="0" indent="0">
              <a:buNone/>
            </a:pPr>
            <a:r>
              <a:rPr lang="pt-BR" sz="2000" dirty="0" err="1" smtClean="0"/>
              <a:t>MinhaData</a:t>
            </a:r>
            <a:r>
              <a:rPr lang="pt-BR" sz="2000" dirty="0" smtClean="0"/>
              <a:t> passou a ser um objeto tipo Date, porém, com o conteúdo de uma nova data. </a:t>
            </a:r>
          </a:p>
          <a:p>
            <a:endParaRPr lang="pt-BR" dirty="0"/>
          </a:p>
        </p:txBody>
      </p:sp>
      <p:sp>
        <p:nvSpPr>
          <p:cNvPr id="3" name="Título 2"/>
          <p:cNvSpPr>
            <a:spLocks noGrp="1"/>
          </p:cNvSpPr>
          <p:nvPr>
            <p:ph type="title"/>
          </p:nvPr>
        </p:nvSpPr>
        <p:spPr/>
        <p:txBody>
          <a:bodyPr/>
          <a:lstStyle/>
          <a:p>
            <a:r>
              <a:rPr lang="pt-BR" dirty="0" smtClean="0"/>
              <a:t>Criando Novas </a:t>
            </a:r>
            <a:r>
              <a:rPr lang="pt-BR" dirty="0" err="1" smtClean="0"/>
              <a:t>Istâncias</a:t>
            </a:r>
            <a:endParaRPr lang="pt-BR"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712968" cy="4525962"/>
          </a:xfrm>
        </p:spPr>
        <p:txBody>
          <a:bodyPr/>
          <a:lstStyle/>
          <a:p>
            <a:pPr marL="0" indent="0">
              <a:buNone/>
            </a:pPr>
            <a:r>
              <a:rPr lang="pt-BR" sz="2000" dirty="0" smtClean="0"/>
              <a:t>O </a:t>
            </a:r>
            <a:r>
              <a:rPr lang="pt-BR" sz="2000" dirty="0" err="1" smtClean="0"/>
              <a:t>JavaScript</a:t>
            </a:r>
            <a:r>
              <a:rPr lang="pt-BR" sz="2000" dirty="0" smtClean="0"/>
              <a:t> possui métodos muito eficazes para manuseio de strings.  São Eles:</a:t>
            </a:r>
          </a:p>
          <a:p>
            <a:pPr marL="0" indent="0">
              <a:buNone/>
            </a:pPr>
            <a:endParaRPr lang="pt-BR" sz="2000" dirty="0" smtClean="0"/>
          </a:p>
          <a:p>
            <a:pPr marL="0" indent="0">
              <a:buNone/>
            </a:pPr>
            <a:r>
              <a:rPr lang="pt-BR" sz="2000" b="1" dirty="0" smtClean="0"/>
              <a:t>string.</a:t>
            </a:r>
            <a:r>
              <a:rPr lang="pt-BR" sz="2000" b="1" dirty="0" err="1" smtClean="0"/>
              <a:t>length</a:t>
            </a:r>
            <a:r>
              <a:rPr lang="pt-BR" sz="2000" dirty="0" smtClean="0"/>
              <a:t> - retorna o tamanho da string (quantidade de bytes) </a:t>
            </a:r>
          </a:p>
          <a:p>
            <a:pPr marL="0" indent="0">
              <a:buNone/>
            </a:pPr>
            <a:r>
              <a:rPr lang="pt-BR" sz="2000" b="1" dirty="0" smtClean="0"/>
              <a:t>string.</a:t>
            </a:r>
            <a:r>
              <a:rPr lang="pt-BR" sz="2000" b="1" dirty="0" err="1" smtClean="0"/>
              <a:t>charAt</a:t>
            </a:r>
            <a:r>
              <a:rPr lang="pt-BR" sz="2000" b="1" dirty="0" smtClean="0"/>
              <a:t>(posição) </a:t>
            </a:r>
            <a:r>
              <a:rPr lang="pt-BR" sz="2000" dirty="0" smtClean="0"/>
              <a:t>- retorna o </a:t>
            </a:r>
            <a:r>
              <a:rPr lang="pt-BR" sz="2000" dirty="0" err="1" smtClean="0"/>
              <a:t>caracter</a:t>
            </a:r>
            <a:r>
              <a:rPr lang="pt-BR" sz="2000" dirty="0" smtClean="0"/>
              <a:t> da posição especificada (inicia em 0) </a:t>
            </a:r>
          </a:p>
          <a:p>
            <a:pPr marL="0" indent="0">
              <a:buNone/>
            </a:pPr>
            <a:r>
              <a:rPr lang="pt-BR" sz="2000" b="1" dirty="0" smtClean="0"/>
              <a:t>string.</a:t>
            </a:r>
            <a:r>
              <a:rPr lang="pt-BR" sz="2000" b="1" dirty="0" err="1" smtClean="0"/>
              <a:t>indexOf</a:t>
            </a:r>
            <a:r>
              <a:rPr lang="pt-BR" sz="2000" b="1" dirty="0" smtClean="0"/>
              <a:t>("string") </a:t>
            </a:r>
            <a:r>
              <a:rPr lang="pt-BR" sz="2000" dirty="0" smtClean="0"/>
              <a:t>- retorna o número da posição onde começa a primeira "string" </a:t>
            </a:r>
          </a:p>
          <a:p>
            <a:pPr marL="0" indent="0">
              <a:buNone/>
            </a:pPr>
            <a:r>
              <a:rPr lang="pt-BR" sz="2000" b="1" dirty="0" smtClean="0"/>
              <a:t>string.</a:t>
            </a:r>
            <a:r>
              <a:rPr lang="pt-BR" sz="2000" b="1" dirty="0" err="1" smtClean="0"/>
              <a:t>lastindexOf</a:t>
            </a:r>
            <a:r>
              <a:rPr lang="pt-BR" sz="2000" b="1" dirty="0" smtClean="0"/>
              <a:t>("string") </a:t>
            </a:r>
            <a:r>
              <a:rPr lang="pt-BR" sz="2000" dirty="0" smtClean="0"/>
              <a:t>- retorna o número da posição onde começa a última "string" </a:t>
            </a:r>
          </a:p>
          <a:p>
            <a:pPr marL="0" indent="0">
              <a:buNone/>
            </a:pPr>
            <a:r>
              <a:rPr lang="pt-BR" sz="2000" b="1" dirty="0" smtClean="0"/>
              <a:t>string.</a:t>
            </a:r>
            <a:r>
              <a:rPr lang="pt-BR" sz="2000" b="1" dirty="0" err="1" smtClean="0"/>
              <a:t>substring</a:t>
            </a:r>
            <a:r>
              <a:rPr lang="pt-BR" sz="2000" b="1" dirty="0" smtClean="0"/>
              <a:t>(index1, index2) </a:t>
            </a:r>
            <a:r>
              <a:rPr lang="pt-BR" sz="2000" dirty="0" smtClean="0"/>
              <a:t>- retorna o conteúdo da string que corresponde ao intervalo especificado. Começando no </a:t>
            </a:r>
            <a:r>
              <a:rPr lang="pt-BR" sz="2000" dirty="0" err="1" smtClean="0"/>
              <a:t>caracter</a:t>
            </a:r>
            <a:r>
              <a:rPr lang="pt-BR" sz="2000" dirty="0" smtClean="0"/>
              <a:t> posicionado em index1 e terminando no </a:t>
            </a:r>
            <a:r>
              <a:rPr lang="pt-BR" sz="2000" dirty="0" err="1" smtClean="0"/>
              <a:t>caracter</a:t>
            </a:r>
            <a:r>
              <a:rPr lang="pt-BR" sz="2000" dirty="0" smtClean="0"/>
              <a:t> imediatamente anterior ao valor especificado em index2.</a:t>
            </a:r>
          </a:p>
        </p:txBody>
      </p:sp>
      <p:sp>
        <p:nvSpPr>
          <p:cNvPr id="3" name="Título 2"/>
          <p:cNvSpPr>
            <a:spLocks noGrp="1"/>
          </p:cNvSpPr>
          <p:nvPr>
            <p:ph type="title"/>
          </p:nvPr>
        </p:nvSpPr>
        <p:spPr/>
        <p:txBody>
          <a:bodyPr/>
          <a:lstStyle/>
          <a:p>
            <a:r>
              <a:rPr lang="pt-BR" dirty="0" smtClean="0"/>
              <a:t>Manipulando Strings</a:t>
            </a:r>
            <a:endParaRPr lang="pt-B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340768"/>
            <a:ext cx="8229600" cy="2664296"/>
          </a:xfrm>
        </p:spPr>
        <p:txBody>
          <a:bodyPr/>
          <a:lstStyle/>
          <a:p>
            <a:pPr marL="0" indent="0">
              <a:buNone/>
            </a:pPr>
            <a:r>
              <a:rPr lang="pt-BR" sz="2000" b="1" dirty="0" smtClean="0"/>
              <a:t>string.</a:t>
            </a:r>
            <a:r>
              <a:rPr lang="pt-BR" sz="2000" b="1" dirty="0" err="1" smtClean="0"/>
              <a:t>toUpperCase</a:t>
            </a:r>
            <a:r>
              <a:rPr lang="pt-BR" sz="2000" b="1" dirty="0" smtClean="0"/>
              <a:t>() </a:t>
            </a:r>
            <a:r>
              <a:rPr lang="pt-BR" sz="2000" dirty="0" smtClean="0"/>
              <a:t>- Transforma o conteúdo da string para maiúsculo (Caixa Alta) </a:t>
            </a:r>
          </a:p>
          <a:p>
            <a:pPr marL="0" indent="0">
              <a:buNone/>
            </a:pPr>
            <a:r>
              <a:rPr lang="pt-BR" sz="2000" b="1" dirty="0" smtClean="0"/>
              <a:t>string.</a:t>
            </a:r>
            <a:r>
              <a:rPr lang="pt-BR" sz="2000" b="1" dirty="0" err="1" smtClean="0"/>
              <a:t>toLowerCase</a:t>
            </a:r>
            <a:r>
              <a:rPr lang="pt-BR" sz="2000" b="1" dirty="0" smtClean="0"/>
              <a:t>() </a:t>
            </a:r>
            <a:r>
              <a:rPr lang="pt-BR" sz="2000" dirty="0" smtClean="0"/>
              <a:t>- Transforma o conteúdo da string para minúsculo (Caixa Baixa) </a:t>
            </a:r>
          </a:p>
          <a:p>
            <a:pPr marL="0" indent="0">
              <a:buNone/>
            </a:pPr>
            <a:r>
              <a:rPr lang="pt-BR" sz="2000" b="1" dirty="0" smtClean="0"/>
              <a:t>escape ("string") </a:t>
            </a:r>
            <a:r>
              <a:rPr lang="pt-BR" sz="2000" dirty="0" smtClean="0"/>
              <a:t>- retorna o valor ASCII da string (vem precedido de %) </a:t>
            </a:r>
          </a:p>
          <a:p>
            <a:pPr marL="0" indent="0">
              <a:buNone/>
            </a:pPr>
            <a:r>
              <a:rPr lang="pt-BR" sz="2000" b="1" dirty="0" err="1" smtClean="0"/>
              <a:t>unscape</a:t>
            </a:r>
            <a:r>
              <a:rPr lang="pt-BR" sz="2000" b="1" dirty="0" smtClean="0"/>
              <a:t>("string") </a:t>
            </a:r>
            <a:r>
              <a:rPr lang="pt-BR" sz="2000" dirty="0" smtClean="0"/>
              <a:t>- retorna o </a:t>
            </a:r>
            <a:r>
              <a:rPr lang="pt-BR" sz="2000" dirty="0" err="1" smtClean="0"/>
              <a:t>caracter</a:t>
            </a:r>
            <a:r>
              <a:rPr lang="pt-BR" sz="2000" dirty="0" smtClean="0"/>
              <a:t> a partir de um valor ASCII (precedido de %).</a:t>
            </a:r>
          </a:p>
          <a:p>
            <a:endParaRPr lang="pt-BR" dirty="0"/>
          </a:p>
        </p:txBody>
      </p:sp>
      <p:sp>
        <p:nvSpPr>
          <p:cNvPr id="3" name="Título 2"/>
          <p:cNvSpPr>
            <a:spLocks noGrp="1"/>
          </p:cNvSpPr>
          <p:nvPr>
            <p:ph type="title"/>
          </p:nvPr>
        </p:nvSpPr>
        <p:spPr/>
        <p:txBody>
          <a:bodyPr/>
          <a:lstStyle/>
          <a:p>
            <a:r>
              <a:rPr lang="pt-BR" dirty="0" smtClean="0"/>
              <a:t>Manipulando Strings</a:t>
            </a:r>
            <a:endParaRPr lang="pt-BR" dirty="0"/>
          </a:p>
        </p:txBody>
      </p:sp>
      <p:sp>
        <p:nvSpPr>
          <p:cNvPr id="4" name="CaixaDeTexto 3"/>
          <p:cNvSpPr txBox="1"/>
          <p:nvPr/>
        </p:nvSpPr>
        <p:spPr>
          <a:xfrm>
            <a:off x="3635896" y="4221088"/>
            <a:ext cx="4429482" cy="1477328"/>
          </a:xfrm>
          <a:prstGeom prst="rect">
            <a:avLst/>
          </a:prstGeom>
          <a:noFill/>
        </p:spPr>
        <p:txBody>
          <a:bodyPr wrap="none" rtlCol="0">
            <a:spAutoFit/>
          </a:bodyPr>
          <a:lstStyle/>
          <a:p>
            <a:r>
              <a:rPr lang="pt-BR" dirty="0" smtClean="0"/>
              <a:t>Ex. </a:t>
            </a:r>
          </a:p>
          <a:p>
            <a:r>
              <a:rPr lang="pt-BR" dirty="0" smtClean="0"/>
              <a:t>Todo = "</a:t>
            </a:r>
            <a:r>
              <a:rPr lang="pt-BR" dirty="0" err="1" smtClean="0"/>
              <a:t>Elogica</a:t>
            </a:r>
            <a:r>
              <a:rPr lang="pt-BR" dirty="0" smtClean="0"/>
              <a:t>" </a:t>
            </a:r>
          </a:p>
          <a:p>
            <a:r>
              <a:rPr lang="pt-BR" dirty="0" smtClean="0"/>
              <a:t>Parte = Todo.</a:t>
            </a:r>
            <a:r>
              <a:rPr lang="pt-BR" dirty="0" err="1" smtClean="0"/>
              <a:t>substring</a:t>
            </a:r>
            <a:r>
              <a:rPr lang="pt-BR" dirty="0" smtClean="0"/>
              <a:t>(1, 4) </a:t>
            </a:r>
          </a:p>
          <a:p>
            <a:r>
              <a:rPr lang="pt-BR" dirty="0" smtClean="0"/>
              <a:t>(A variável Parte receberá a palavra </a:t>
            </a:r>
            <a:r>
              <a:rPr lang="pt-BR" dirty="0" err="1" smtClean="0"/>
              <a:t>logi</a:t>
            </a:r>
            <a:r>
              <a:rPr lang="pt-BR" dirty="0" smtClean="0"/>
              <a:t>) </a:t>
            </a:r>
          </a:p>
          <a:p>
            <a:endParaRPr lang="pt-B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640960" cy="4525962"/>
          </a:xfrm>
        </p:spPr>
        <p:txBody>
          <a:bodyPr/>
          <a:lstStyle/>
          <a:p>
            <a:pPr marL="0" indent="0">
              <a:buNone/>
            </a:pPr>
            <a:r>
              <a:rPr lang="pt-BR" sz="2000" dirty="0" smtClean="0"/>
              <a:t>O </a:t>
            </a:r>
            <a:r>
              <a:rPr lang="pt-BR" sz="2000" dirty="0" err="1" smtClean="0"/>
              <a:t>JavaScript</a:t>
            </a:r>
            <a:r>
              <a:rPr lang="pt-BR" sz="2000" dirty="0" smtClean="0"/>
              <a:t> não tem um tipo de dado ou objeto para manipular </a:t>
            </a:r>
            <a:r>
              <a:rPr lang="pt-BR" sz="2000" dirty="0" err="1" smtClean="0"/>
              <a:t>arrays</a:t>
            </a:r>
            <a:r>
              <a:rPr lang="pt-BR" sz="2000" dirty="0" smtClean="0"/>
              <a:t>. Por isso, para trabalhar com </a:t>
            </a:r>
            <a:r>
              <a:rPr lang="pt-BR" sz="2000" dirty="0" err="1" smtClean="0"/>
              <a:t>arrays</a:t>
            </a:r>
            <a:r>
              <a:rPr lang="pt-BR" sz="2000" dirty="0" smtClean="0"/>
              <a:t> é necessário a criação de um objeto com a propriedade de criação de um </a:t>
            </a:r>
            <a:r>
              <a:rPr lang="pt-BR" sz="2000" dirty="0" err="1" smtClean="0"/>
              <a:t>array</a:t>
            </a:r>
            <a:r>
              <a:rPr lang="pt-BR" sz="2000" dirty="0" smtClean="0"/>
              <a:t>. </a:t>
            </a:r>
          </a:p>
          <a:p>
            <a:pPr marL="0" indent="0">
              <a:buNone/>
            </a:pPr>
            <a:r>
              <a:rPr lang="pt-BR" sz="2000" dirty="0" smtClean="0"/>
              <a:t>No exemplo abaixo, temos um objeto tipo </a:t>
            </a:r>
            <a:r>
              <a:rPr lang="pt-BR" sz="2000" dirty="0" err="1" smtClean="0"/>
              <a:t>array</a:t>
            </a:r>
            <a:r>
              <a:rPr lang="pt-BR" sz="2000" dirty="0" smtClean="0"/>
              <a:t> de tamanho variável e com a função de "limpar" o conteúdo das variáveis cada vez que uma nova instância seja criada a partir dele. </a:t>
            </a:r>
          </a:p>
          <a:p>
            <a:pPr marL="0" indent="0">
              <a:buNone/>
            </a:pPr>
            <a:endParaRPr lang="pt-BR" sz="2000" dirty="0" smtClean="0"/>
          </a:p>
          <a:p>
            <a:pPr>
              <a:buNone/>
            </a:pPr>
            <a:r>
              <a:rPr lang="pt-BR" sz="2000" dirty="0" err="1" smtClean="0"/>
              <a:t>function</a:t>
            </a:r>
            <a:r>
              <a:rPr lang="pt-BR" sz="2000" dirty="0" smtClean="0"/>
              <a:t> </a:t>
            </a:r>
            <a:r>
              <a:rPr lang="pt-BR" sz="2000" dirty="0" err="1" smtClean="0"/>
              <a:t>CriaArray</a:t>
            </a:r>
            <a:r>
              <a:rPr lang="pt-BR" sz="2000" dirty="0" smtClean="0"/>
              <a:t> (n) { </a:t>
            </a:r>
          </a:p>
          <a:p>
            <a:pPr>
              <a:buNone/>
            </a:pPr>
            <a:r>
              <a:rPr lang="pt-BR" sz="2000" dirty="0" smtClean="0"/>
              <a:t>var vetor=0</a:t>
            </a:r>
          </a:p>
          <a:p>
            <a:pPr>
              <a:buNone/>
            </a:pPr>
            <a:r>
              <a:rPr lang="pt-BR" sz="2000" dirty="0" smtClean="0"/>
              <a:t>vetor.</a:t>
            </a:r>
            <a:r>
              <a:rPr lang="pt-BR" sz="2000" dirty="0" err="1" smtClean="0"/>
              <a:t>length</a:t>
            </a:r>
            <a:r>
              <a:rPr lang="pt-BR" sz="2000" dirty="0" smtClean="0"/>
              <a:t> = n </a:t>
            </a:r>
          </a:p>
          <a:p>
            <a:pPr>
              <a:buNone/>
            </a:pPr>
            <a:r>
              <a:rPr lang="pt-BR" sz="2000" dirty="0" smtClean="0"/>
              <a:t>for (var i = 1 ; i &lt;= n ; i++) </a:t>
            </a:r>
          </a:p>
          <a:p>
            <a:pPr>
              <a:buNone/>
            </a:pPr>
            <a:r>
              <a:rPr lang="pt-BR" sz="2000" dirty="0" smtClean="0"/>
              <a:t>{ vetor[i] = "" } }</a:t>
            </a:r>
            <a:endParaRPr lang="pt-BR" sz="2000" dirty="0"/>
          </a:p>
        </p:txBody>
      </p:sp>
      <p:sp>
        <p:nvSpPr>
          <p:cNvPr id="3" name="Título 2"/>
          <p:cNvSpPr>
            <a:spLocks noGrp="1"/>
          </p:cNvSpPr>
          <p:nvPr>
            <p:ph type="title"/>
          </p:nvPr>
        </p:nvSpPr>
        <p:spPr/>
        <p:txBody>
          <a:bodyPr/>
          <a:lstStyle/>
          <a:p>
            <a:r>
              <a:rPr lang="pt-BR" dirty="0" smtClean="0"/>
              <a:t>Manipulando </a:t>
            </a:r>
            <a:r>
              <a:rPr lang="pt-BR" dirty="0" err="1" smtClean="0"/>
              <a:t>Arrays</a:t>
            </a:r>
            <a:endParaRPr lang="pt-B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124744"/>
            <a:ext cx="8229600" cy="3676054"/>
          </a:xfrm>
        </p:spPr>
        <p:txBody>
          <a:bodyPr/>
          <a:lstStyle/>
          <a:p>
            <a:pPr marL="0" indent="0">
              <a:buNone/>
            </a:pPr>
            <a:r>
              <a:rPr lang="pt-BR" sz="2000" dirty="0" smtClean="0"/>
              <a:t>Agora podemos criar novas instâncias do objeto "</a:t>
            </a:r>
            <a:r>
              <a:rPr lang="pt-BR" sz="2000" dirty="0" err="1" smtClean="0"/>
              <a:t>CriaArray</a:t>
            </a:r>
            <a:r>
              <a:rPr lang="pt-BR" sz="2000" dirty="0" smtClean="0"/>
              <a:t>" e alimentá-los com os dados necessários. </a:t>
            </a:r>
          </a:p>
          <a:p>
            <a:endParaRPr lang="pt-BR" dirty="0"/>
          </a:p>
        </p:txBody>
      </p:sp>
      <p:sp>
        <p:nvSpPr>
          <p:cNvPr id="3" name="Título 2"/>
          <p:cNvSpPr>
            <a:spLocks noGrp="1"/>
          </p:cNvSpPr>
          <p:nvPr>
            <p:ph type="title"/>
          </p:nvPr>
        </p:nvSpPr>
        <p:spPr/>
        <p:txBody>
          <a:bodyPr/>
          <a:lstStyle/>
          <a:p>
            <a:r>
              <a:rPr lang="pt-BR" dirty="0" smtClean="0"/>
              <a:t>Manipulando </a:t>
            </a:r>
            <a:r>
              <a:rPr lang="pt-BR" dirty="0" err="1" smtClean="0"/>
              <a:t>Arrays</a:t>
            </a:r>
            <a:endParaRPr lang="pt-BR" dirty="0"/>
          </a:p>
        </p:txBody>
      </p:sp>
      <p:sp>
        <p:nvSpPr>
          <p:cNvPr id="4" name="CaixaDeTexto 3"/>
          <p:cNvSpPr txBox="1"/>
          <p:nvPr/>
        </p:nvSpPr>
        <p:spPr>
          <a:xfrm>
            <a:off x="2195736" y="1988840"/>
            <a:ext cx="3227165" cy="4247317"/>
          </a:xfrm>
          <a:prstGeom prst="rect">
            <a:avLst/>
          </a:prstGeom>
          <a:noFill/>
        </p:spPr>
        <p:txBody>
          <a:bodyPr wrap="none" rtlCol="0">
            <a:spAutoFit/>
          </a:bodyPr>
          <a:lstStyle/>
          <a:p>
            <a:pPr marL="0" indent="0">
              <a:buNone/>
            </a:pPr>
            <a:r>
              <a:rPr lang="pt-BR" dirty="0" err="1" smtClean="0"/>
              <a:t>NomeDia</a:t>
            </a:r>
            <a:r>
              <a:rPr lang="pt-BR" dirty="0" smtClean="0"/>
              <a:t> = </a:t>
            </a:r>
            <a:r>
              <a:rPr lang="pt-BR" dirty="0" err="1" smtClean="0"/>
              <a:t>new</a:t>
            </a:r>
            <a:r>
              <a:rPr lang="pt-BR" dirty="0" smtClean="0"/>
              <a:t> </a:t>
            </a:r>
            <a:r>
              <a:rPr lang="pt-BR" dirty="0" err="1" smtClean="0"/>
              <a:t>CriaArray</a:t>
            </a:r>
            <a:r>
              <a:rPr lang="pt-BR" dirty="0" smtClean="0"/>
              <a:t>(7) </a:t>
            </a:r>
          </a:p>
          <a:p>
            <a:pPr marL="0" indent="0">
              <a:buNone/>
            </a:pPr>
            <a:r>
              <a:rPr lang="pt-BR" dirty="0" err="1" smtClean="0"/>
              <a:t>NomeDia</a:t>
            </a:r>
            <a:r>
              <a:rPr lang="pt-BR" dirty="0" smtClean="0"/>
              <a:t>[0] = "Domingo" </a:t>
            </a:r>
          </a:p>
          <a:p>
            <a:pPr marL="0" indent="0">
              <a:buNone/>
            </a:pPr>
            <a:r>
              <a:rPr lang="pt-BR" dirty="0" err="1" smtClean="0"/>
              <a:t>NomeDia</a:t>
            </a:r>
            <a:r>
              <a:rPr lang="pt-BR" dirty="0" smtClean="0"/>
              <a:t>[1] = "Segunda" </a:t>
            </a:r>
          </a:p>
          <a:p>
            <a:pPr marL="0" indent="0">
              <a:buNone/>
            </a:pPr>
            <a:r>
              <a:rPr lang="pt-BR" dirty="0" err="1" smtClean="0"/>
              <a:t>NomeDia</a:t>
            </a:r>
            <a:r>
              <a:rPr lang="pt-BR" dirty="0" smtClean="0"/>
              <a:t> [2] = "Terça" </a:t>
            </a:r>
          </a:p>
          <a:p>
            <a:pPr marL="0" indent="0">
              <a:buNone/>
            </a:pPr>
            <a:r>
              <a:rPr lang="pt-BR" dirty="0" err="1" smtClean="0"/>
              <a:t>NomeDia</a:t>
            </a:r>
            <a:r>
              <a:rPr lang="pt-BR" dirty="0" smtClean="0"/>
              <a:t>[3] = "Quarta" </a:t>
            </a:r>
          </a:p>
          <a:p>
            <a:pPr marL="0" indent="0">
              <a:buNone/>
            </a:pPr>
            <a:r>
              <a:rPr lang="pt-BR" dirty="0" err="1" smtClean="0"/>
              <a:t>NomeDia</a:t>
            </a:r>
            <a:r>
              <a:rPr lang="pt-BR" dirty="0" smtClean="0"/>
              <a:t>[4] = "Quinta" </a:t>
            </a:r>
          </a:p>
          <a:p>
            <a:pPr marL="0" indent="0">
              <a:buNone/>
            </a:pPr>
            <a:r>
              <a:rPr lang="pt-BR" dirty="0" err="1" smtClean="0"/>
              <a:t>NomeDia</a:t>
            </a:r>
            <a:r>
              <a:rPr lang="pt-BR" dirty="0" smtClean="0"/>
              <a:t>[5] = "Sexta" </a:t>
            </a:r>
          </a:p>
          <a:p>
            <a:pPr marL="0" indent="0">
              <a:buNone/>
            </a:pPr>
            <a:r>
              <a:rPr lang="pt-BR" dirty="0" err="1" smtClean="0"/>
              <a:t>NomeDia</a:t>
            </a:r>
            <a:r>
              <a:rPr lang="pt-BR" dirty="0" smtClean="0"/>
              <a:t>[6] = "Sábado" </a:t>
            </a:r>
          </a:p>
          <a:p>
            <a:pPr marL="0" indent="0">
              <a:buNone/>
            </a:pPr>
            <a:r>
              <a:rPr lang="pt-BR" dirty="0" smtClean="0"/>
              <a:t>Atividade = </a:t>
            </a:r>
            <a:r>
              <a:rPr lang="pt-BR" dirty="0" err="1" smtClean="0"/>
              <a:t>new</a:t>
            </a:r>
            <a:r>
              <a:rPr lang="pt-BR" dirty="0" smtClean="0"/>
              <a:t> </a:t>
            </a:r>
            <a:r>
              <a:rPr lang="pt-BR" dirty="0" err="1" smtClean="0"/>
              <a:t>CriaArray</a:t>
            </a:r>
            <a:r>
              <a:rPr lang="pt-BR" dirty="0" smtClean="0"/>
              <a:t>(5) </a:t>
            </a:r>
          </a:p>
          <a:p>
            <a:pPr marL="0" indent="0">
              <a:buNone/>
            </a:pPr>
            <a:r>
              <a:rPr lang="pt-BR" dirty="0" smtClean="0"/>
              <a:t>Atividade[0] = "Analista" </a:t>
            </a:r>
          </a:p>
          <a:p>
            <a:pPr marL="0" indent="0">
              <a:buNone/>
            </a:pPr>
            <a:r>
              <a:rPr lang="pt-BR" dirty="0" smtClean="0"/>
              <a:t>Atividade[1] = "Programador" </a:t>
            </a:r>
          </a:p>
          <a:p>
            <a:pPr marL="0" indent="0">
              <a:buNone/>
            </a:pPr>
            <a:r>
              <a:rPr lang="pt-BR" dirty="0" smtClean="0"/>
              <a:t>Atividade[2] = "Operador" </a:t>
            </a:r>
          </a:p>
          <a:p>
            <a:pPr marL="0" indent="0">
              <a:buNone/>
            </a:pPr>
            <a:r>
              <a:rPr lang="pt-BR" dirty="0" smtClean="0"/>
              <a:t>Atividade[3] = "Conferente" </a:t>
            </a:r>
          </a:p>
          <a:p>
            <a:pPr marL="0" indent="0">
              <a:buNone/>
            </a:pPr>
            <a:r>
              <a:rPr lang="pt-BR" dirty="0" smtClean="0"/>
              <a:t>Atividade[4] = "Digitador" </a:t>
            </a:r>
          </a:p>
          <a:p>
            <a:endParaRPr lang="pt-B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Agora poderemos obter os dados diretamente dos </a:t>
            </a:r>
            <a:r>
              <a:rPr lang="pt-BR" sz="2000" dirty="0" err="1" smtClean="0"/>
              <a:t>arrays</a:t>
            </a:r>
            <a:r>
              <a:rPr lang="pt-BR" sz="2000" dirty="0" smtClean="0"/>
              <a:t>. </a:t>
            </a:r>
          </a:p>
          <a:p>
            <a:pPr marL="0" indent="0">
              <a:buNone/>
            </a:pPr>
            <a:endParaRPr lang="pt-BR" sz="2000" dirty="0" smtClean="0"/>
          </a:p>
          <a:p>
            <a:pPr marL="0" indent="0">
              <a:buNone/>
            </a:pPr>
            <a:r>
              <a:rPr lang="pt-BR" sz="2000" dirty="0" err="1" smtClean="0"/>
              <a:t>DiaSemana</a:t>
            </a:r>
            <a:r>
              <a:rPr lang="pt-BR" sz="2000" dirty="0" smtClean="0"/>
              <a:t> = </a:t>
            </a:r>
            <a:r>
              <a:rPr lang="pt-BR" sz="2000" dirty="0" err="1" smtClean="0"/>
              <a:t>NomeDia</a:t>
            </a:r>
            <a:r>
              <a:rPr lang="pt-BR" sz="2000" dirty="0" smtClean="0"/>
              <a:t>[4] </a:t>
            </a:r>
          </a:p>
          <a:p>
            <a:pPr marL="0" indent="0">
              <a:buNone/>
            </a:pPr>
            <a:r>
              <a:rPr lang="pt-BR" sz="2000" dirty="0" smtClean="0"/>
              <a:t>Ocupação = Atividade[1] </a:t>
            </a:r>
          </a:p>
          <a:p>
            <a:pPr marL="0" indent="0">
              <a:buNone/>
            </a:pPr>
            <a:endParaRPr lang="pt-BR" sz="2000" dirty="0" smtClean="0"/>
          </a:p>
          <a:p>
            <a:pPr marL="0" indent="0">
              <a:buNone/>
            </a:pPr>
            <a:r>
              <a:rPr lang="pt-BR" sz="2000" dirty="0" err="1" smtClean="0"/>
              <a:t>DiaSemana</a:t>
            </a:r>
            <a:r>
              <a:rPr lang="pt-BR" sz="2000" dirty="0" smtClean="0"/>
              <a:t> passaria a conter </a:t>
            </a:r>
            <a:r>
              <a:rPr lang="pt-BR" sz="2000" b="1" dirty="0" smtClean="0"/>
              <a:t>Quinta</a:t>
            </a:r>
            <a:r>
              <a:rPr lang="pt-BR" sz="2000" dirty="0" smtClean="0"/>
              <a:t> e Ocupação conteria </a:t>
            </a:r>
            <a:r>
              <a:rPr lang="pt-BR" sz="2000" b="1" dirty="0" smtClean="0"/>
              <a:t>Programador.</a:t>
            </a:r>
            <a:r>
              <a:rPr lang="pt-BR" sz="2000" dirty="0" smtClean="0"/>
              <a:t> </a:t>
            </a:r>
          </a:p>
          <a:p>
            <a:endParaRPr lang="pt-BR" dirty="0"/>
          </a:p>
        </p:txBody>
      </p:sp>
      <p:sp>
        <p:nvSpPr>
          <p:cNvPr id="3" name="Título 2"/>
          <p:cNvSpPr>
            <a:spLocks noGrp="1"/>
          </p:cNvSpPr>
          <p:nvPr>
            <p:ph type="title"/>
          </p:nvPr>
        </p:nvSpPr>
        <p:spPr/>
        <p:txBody>
          <a:bodyPr/>
          <a:lstStyle/>
          <a:p>
            <a:r>
              <a:rPr lang="pt-BR" dirty="0" smtClean="0"/>
              <a:t>Manipulando </a:t>
            </a:r>
            <a:r>
              <a:rPr lang="pt-BR" dirty="0" err="1" smtClean="0"/>
              <a:t>Arrays</a:t>
            </a:r>
            <a:endParaRPr lang="pt-BR"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539552" y="1124744"/>
            <a:ext cx="8229600" cy="4525962"/>
          </a:xfrm>
        </p:spPr>
        <p:txBody>
          <a:bodyPr/>
          <a:lstStyle/>
          <a:p>
            <a:r>
              <a:rPr lang="pt-BR" dirty="0" smtClean="0"/>
              <a:t>Exemplo Completo:</a:t>
            </a:r>
            <a:br>
              <a:rPr lang="pt-BR" dirty="0" smtClean="0"/>
            </a:br>
            <a:endParaRPr lang="pt-BR" dirty="0"/>
          </a:p>
        </p:txBody>
      </p:sp>
      <p:sp>
        <p:nvSpPr>
          <p:cNvPr id="3" name="Título 2"/>
          <p:cNvSpPr>
            <a:spLocks noGrp="1"/>
          </p:cNvSpPr>
          <p:nvPr>
            <p:ph type="title"/>
          </p:nvPr>
        </p:nvSpPr>
        <p:spPr/>
        <p:txBody>
          <a:bodyPr/>
          <a:lstStyle/>
          <a:p>
            <a:r>
              <a:rPr lang="pt-BR" dirty="0" smtClean="0"/>
              <a:t>Manipulando </a:t>
            </a:r>
            <a:r>
              <a:rPr lang="pt-BR" dirty="0" err="1" smtClean="0"/>
              <a:t>Arrays</a:t>
            </a:r>
            <a:endParaRPr lang="pt-BR" dirty="0"/>
          </a:p>
        </p:txBody>
      </p:sp>
      <p:sp>
        <p:nvSpPr>
          <p:cNvPr id="4" name="CaixaDeTexto 3"/>
          <p:cNvSpPr txBox="1"/>
          <p:nvPr/>
        </p:nvSpPr>
        <p:spPr>
          <a:xfrm>
            <a:off x="4908545" y="1225689"/>
            <a:ext cx="4235455" cy="5632311"/>
          </a:xfrm>
          <a:prstGeom prst="rect">
            <a:avLst/>
          </a:prstGeom>
          <a:noFill/>
        </p:spPr>
        <p:txBody>
          <a:bodyPr wrap="none" rtlCol="0">
            <a:spAutoFit/>
          </a:bodyPr>
          <a:lstStyle/>
          <a:p>
            <a:r>
              <a:rPr lang="pt-BR" sz="1200" dirty="0" smtClean="0"/>
              <a:t>&lt;</a:t>
            </a:r>
            <a:r>
              <a:rPr lang="pt-BR" sz="1200" dirty="0" err="1" smtClean="0"/>
              <a:t>html</a:t>
            </a:r>
            <a:r>
              <a:rPr lang="pt-BR" sz="1200" dirty="0" smtClean="0"/>
              <a:t>&gt;</a:t>
            </a:r>
          </a:p>
          <a:p>
            <a:r>
              <a:rPr lang="pt-BR" sz="1200" dirty="0" smtClean="0"/>
              <a:t>&lt;</a:t>
            </a:r>
            <a:r>
              <a:rPr lang="pt-BR" sz="1200" dirty="0" err="1" smtClean="0"/>
              <a:t>head</a:t>
            </a:r>
            <a:r>
              <a:rPr lang="pt-BR" sz="1200" dirty="0" smtClean="0"/>
              <a:t>&gt;</a:t>
            </a:r>
          </a:p>
          <a:p>
            <a:r>
              <a:rPr lang="pt-BR" sz="1200" dirty="0" smtClean="0"/>
              <a:t>&lt;script </a:t>
            </a:r>
            <a:r>
              <a:rPr lang="pt-BR" sz="1200" dirty="0" err="1" smtClean="0"/>
              <a:t>type</a:t>
            </a:r>
            <a:r>
              <a:rPr lang="pt-BR" sz="1200" dirty="0" smtClean="0"/>
              <a:t>="</a:t>
            </a:r>
            <a:r>
              <a:rPr lang="pt-BR" sz="1200" dirty="0" err="1" smtClean="0"/>
              <a:t>text</a:t>
            </a:r>
            <a:r>
              <a:rPr lang="pt-BR" sz="1200" dirty="0" smtClean="0"/>
              <a:t>/</a:t>
            </a:r>
            <a:r>
              <a:rPr lang="pt-BR" sz="1200" dirty="0" err="1" smtClean="0"/>
              <a:t>javascript</a:t>
            </a:r>
            <a:r>
              <a:rPr lang="pt-BR" sz="1200" dirty="0" smtClean="0"/>
              <a:t>"&gt;</a:t>
            </a:r>
          </a:p>
          <a:p>
            <a:r>
              <a:rPr lang="pt-BR" sz="1200" dirty="0" err="1" smtClean="0"/>
              <a:t>function</a:t>
            </a:r>
            <a:r>
              <a:rPr lang="pt-BR" sz="1200" dirty="0" smtClean="0"/>
              <a:t> </a:t>
            </a:r>
            <a:r>
              <a:rPr lang="pt-BR" sz="1200" dirty="0" err="1" smtClean="0"/>
              <a:t>CriaArray</a:t>
            </a:r>
            <a:r>
              <a:rPr lang="pt-BR" sz="1200" dirty="0" smtClean="0"/>
              <a:t> (n) { </a:t>
            </a:r>
          </a:p>
          <a:p>
            <a:r>
              <a:rPr lang="pt-BR" sz="1200" dirty="0" smtClean="0"/>
              <a:t>var vetor=0</a:t>
            </a:r>
          </a:p>
          <a:p>
            <a:r>
              <a:rPr lang="pt-BR" sz="1200" dirty="0" smtClean="0"/>
              <a:t>vetor.</a:t>
            </a:r>
            <a:r>
              <a:rPr lang="pt-BR" sz="1200" dirty="0" err="1" smtClean="0"/>
              <a:t>length</a:t>
            </a:r>
            <a:r>
              <a:rPr lang="pt-BR" sz="1200" dirty="0" smtClean="0"/>
              <a:t> = n </a:t>
            </a:r>
          </a:p>
          <a:p>
            <a:r>
              <a:rPr lang="pt-BR" sz="1200" dirty="0" smtClean="0"/>
              <a:t>for (var i = 1 ; i &lt;= n ; i++) </a:t>
            </a:r>
          </a:p>
          <a:p>
            <a:r>
              <a:rPr lang="pt-BR" sz="1200" dirty="0" smtClean="0"/>
              <a:t>{ vetor[i] = "" } } </a:t>
            </a:r>
          </a:p>
          <a:p>
            <a:r>
              <a:rPr lang="pt-BR" sz="1200" dirty="0" err="1" smtClean="0"/>
              <a:t>NomeDia</a:t>
            </a:r>
            <a:r>
              <a:rPr lang="pt-BR" sz="1200" dirty="0" smtClean="0"/>
              <a:t> = </a:t>
            </a:r>
            <a:r>
              <a:rPr lang="pt-BR" sz="1200" dirty="0" err="1" smtClean="0"/>
              <a:t>new</a:t>
            </a:r>
            <a:r>
              <a:rPr lang="pt-BR" sz="1200" dirty="0" smtClean="0"/>
              <a:t> </a:t>
            </a:r>
            <a:r>
              <a:rPr lang="pt-BR" sz="1200" dirty="0" err="1" smtClean="0"/>
              <a:t>CriaArray</a:t>
            </a:r>
            <a:r>
              <a:rPr lang="pt-BR" sz="1200" dirty="0" smtClean="0"/>
              <a:t>(7) </a:t>
            </a:r>
          </a:p>
          <a:p>
            <a:r>
              <a:rPr lang="pt-BR" sz="1200" dirty="0" err="1" smtClean="0"/>
              <a:t>NomeDia</a:t>
            </a:r>
            <a:r>
              <a:rPr lang="pt-BR" sz="1200" dirty="0" smtClean="0"/>
              <a:t>[0] = "Domingo" </a:t>
            </a:r>
          </a:p>
          <a:p>
            <a:r>
              <a:rPr lang="pt-BR" sz="1200" dirty="0" err="1" smtClean="0"/>
              <a:t>NomeDia</a:t>
            </a:r>
            <a:r>
              <a:rPr lang="pt-BR" sz="1200" dirty="0" smtClean="0"/>
              <a:t>[1] = "Segunda" </a:t>
            </a:r>
          </a:p>
          <a:p>
            <a:r>
              <a:rPr lang="pt-BR" sz="1200" dirty="0" err="1" smtClean="0"/>
              <a:t>NomeDia</a:t>
            </a:r>
            <a:r>
              <a:rPr lang="pt-BR" sz="1200" dirty="0" smtClean="0"/>
              <a:t> [2] = "Terça" </a:t>
            </a:r>
          </a:p>
          <a:p>
            <a:r>
              <a:rPr lang="pt-BR" sz="1200" dirty="0" err="1" smtClean="0"/>
              <a:t>NomeDia</a:t>
            </a:r>
            <a:r>
              <a:rPr lang="pt-BR" sz="1200" dirty="0" smtClean="0"/>
              <a:t>[3] = "Quarta" </a:t>
            </a:r>
          </a:p>
          <a:p>
            <a:r>
              <a:rPr lang="pt-BR" sz="1200" dirty="0" err="1" smtClean="0"/>
              <a:t>NomeDia</a:t>
            </a:r>
            <a:r>
              <a:rPr lang="pt-BR" sz="1200" dirty="0" smtClean="0"/>
              <a:t>[4] = "Quinta" </a:t>
            </a:r>
          </a:p>
          <a:p>
            <a:r>
              <a:rPr lang="pt-BR" sz="1200" dirty="0" err="1" smtClean="0"/>
              <a:t>NomeDia</a:t>
            </a:r>
            <a:r>
              <a:rPr lang="pt-BR" sz="1200" dirty="0" smtClean="0"/>
              <a:t>[5] = "Sexta" </a:t>
            </a:r>
          </a:p>
          <a:p>
            <a:r>
              <a:rPr lang="pt-BR" sz="1200" dirty="0" err="1" smtClean="0"/>
              <a:t>NomeDia</a:t>
            </a:r>
            <a:r>
              <a:rPr lang="pt-BR" sz="1200" dirty="0" smtClean="0"/>
              <a:t>[6] = "Sábado" </a:t>
            </a:r>
          </a:p>
          <a:p>
            <a:r>
              <a:rPr lang="pt-BR" sz="1200" dirty="0" smtClean="0"/>
              <a:t>Atividade = </a:t>
            </a:r>
            <a:r>
              <a:rPr lang="pt-BR" sz="1200" dirty="0" err="1" smtClean="0"/>
              <a:t>new</a:t>
            </a:r>
            <a:r>
              <a:rPr lang="pt-BR" sz="1200" dirty="0" smtClean="0"/>
              <a:t> </a:t>
            </a:r>
            <a:r>
              <a:rPr lang="pt-BR" sz="1200" dirty="0" err="1" smtClean="0"/>
              <a:t>CriaArray</a:t>
            </a:r>
            <a:r>
              <a:rPr lang="pt-BR" sz="1200" dirty="0" smtClean="0"/>
              <a:t>(5) </a:t>
            </a:r>
          </a:p>
          <a:p>
            <a:r>
              <a:rPr lang="pt-BR" sz="1200" dirty="0" smtClean="0"/>
              <a:t>Atividade[0] = "Analista" </a:t>
            </a:r>
          </a:p>
          <a:p>
            <a:r>
              <a:rPr lang="pt-BR" sz="1200" dirty="0" smtClean="0"/>
              <a:t>Atividade[1] = "Programador" </a:t>
            </a:r>
          </a:p>
          <a:p>
            <a:r>
              <a:rPr lang="pt-BR" sz="1200" dirty="0" smtClean="0"/>
              <a:t>Atividade[2] = "Operador" </a:t>
            </a:r>
          </a:p>
          <a:p>
            <a:r>
              <a:rPr lang="pt-BR" sz="1200" dirty="0" smtClean="0"/>
              <a:t>Atividade[3] = "Conferente" </a:t>
            </a:r>
          </a:p>
          <a:p>
            <a:r>
              <a:rPr lang="pt-BR" sz="1200" dirty="0" smtClean="0"/>
              <a:t>Atividade[4] = "Digitador" </a:t>
            </a:r>
          </a:p>
          <a:p>
            <a:r>
              <a:rPr lang="pt-BR" sz="1200" dirty="0" err="1" smtClean="0"/>
              <a:t>DiaSemana</a:t>
            </a:r>
            <a:r>
              <a:rPr lang="pt-BR" sz="1200" dirty="0" smtClean="0"/>
              <a:t> = </a:t>
            </a:r>
            <a:r>
              <a:rPr lang="pt-BR" sz="1200" dirty="0" err="1" smtClean="0"/>
              <a:t>NomeDia</a:t>
            </a:r>
            <a:r>
              <a:rPr lang="pt-BR" sz="1200" dirty="0" smtClean="0"/>
              <a:t>[4] </a:t>
            </a:r>
          </a:p>
          <a:p>
            <a:r>
              <a:rPr lang="pt-BR" sz="1200" dirty="0" err="1" smtClean="0"/>
              <a:t>Ocupacao</a:t>
            </a:r>
            <a:r>
              <a:rPr lang="pt-BR" sz="1200" dirty="0" smtClean="0"/>
              <a:t> = Atividade[4] </a:t>
            </a:r>
          </a:p>
          <a:p>
            <a:endParaRPr lang="pt-BR" sz="1200" dirty="0" smtClean="0"/>
          </a:p>
          <a:p>
            <a:r>
              <a:rPr lang="pt-BR" sz="1200" dirty="0" err="1" smtClean="0"/>
              <a:t>document</a:t>
            </a:r>
            <a:r>
              <a:rPr lang="pt-BR" sz="1200" dirty="0" smtClean="0"/>
              <a:t>.</a:t>
            </a:r>
            <a:r>
              <a:rPr lang="pt-BR" sz="1200" dirty="0" err="1" smtClean="0"/>
              <a:t>write</a:t>
            </a:r>
            <a:r>
              <a:rPr lang="pt-BR" sz="1200" dirty="0" smtClean="0"/>
              <a:t>( "Dia da Semana: " + </a:t>
            </a:r>
            <a:r>
              <a:rPr lang="pt-BR" sz="1200" dirty="0" err="1" smtClean="0"/>
              <a:t>DiaSemana</a:t>
            </a:r>
            <a:r>
              <a:rPr lang="pt-BR" sz="1200" dirty="0" smtClean="0"/>
              <a:t> + "&lt;/p&gt;");</a:t>
            </a:r>
          </a:p>
          <a:p>
            <a:r>
              <a:rPr lang="pt-BR" sz="1200" dirty="0" err="1" smtClean="0"/>
              <a:t>document</a:t>
            </a:r>
            <a:r>
              <a:rPr lang="pt-BR" sz="1200" dirty="0" smtClean="0"/>
              <a:t>.</a:t>
            </a:r>
            <a:r>
              <a:rPr lang="pt-BR" sz="1200" dirty="0" err="1" smtClean="0"/>
              <a:t>write</a:t>
            </a:r>
            <a:r>
              <a:rPr lang="pt-BR" sz="1200" dirty="0" smtClean="0"/>
              <a:t>( "</a:t>
            </a:r>
            <a:r>
              <a:rPr lang="pt-BR" sz="1200" dirty="0" err="1" smtClean="0"/>
              <a:t>Ocupacao</a:t>
            </a:r>
            <a:r>
              <a:rPr lang="pt-BR" sz="1200" dirty="0" smtClean="0"/>
              <a:t>: " + </a:t>
            </a:r>
            <a:r>
              <a:rPr lang="pt-BR" sz="1200" dirty="0" err="1" smtClean="0"/>
              <a:t>Ocupacao</a:t>
            </a:r>
            <a:r>
              <a:rPr lang="pt-BR" sz="1200" dirty="0" smtClean="0"/>
              <a:t> + "&lt;/p&gt;");</a:t>
            </a:r>
          </a:p>
          <a:p>
            <a:r>
              <a:rPr lang="pt-BR" sz="1200" dirty="0" smtClean="0"/>
              <a:t>&lt;/script&gt;</a:t>
            </a:r>
          </a:p>
          <a:p>
            <a:r>
              <a:rPr lang="pt-BR" sz="1200" dirty="0" smtClean="0"/>
              <a:t>&lt;/</a:t>
            </a:r>
            <a:r>
              <a:rPr lang="pt-BR" sz="1200" dirty="0" err="1" smtClean="0"/>
              <a:t>head</a:t>
            </a:r>
            <a:r>
              <a:rPr lang="pt-BR" sz="1200" dirty="0" smtClean="0"/>
              <a:t>&gt;</a:t>
            </a:r>
          </a:p>
          <a:p>
            <a:r>
              <a:rPr lang="pt-BR" sz="1200" dirty="0" smtClean="0"/>
              <a:t>&lt;/</a:t>
            </a:r>
            <a:r>
              <a:rPr lang="pt-BR" sz="1200" dirty="0" err="1" smtClean="0"/>
              <a:t>html</a:t>
            </a:r>
            <a:r>
              <a:rPr lang="pt-BR" sz="1200" dirty="0" smtClean="0"/>
              <a:t>&gt;</a:t>
            </a:r>
            <a:endParaRPr lang="pt-BR" sz="1200"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Para declarar uma Matriz, podemos criar novas instâncias dentro do próprio objeto do </a:t>
            </a:r>
            <a:r>
              <a:rPr lang="pt-BR" sz="2000" dirty="0" err="1" smtClean="0"/>
              <a:t>array</a:t>
            </a:r>
            <a:r>
              <a:rPr lang="pt-BR" sz="2000" dirty="0" smtClean="0"/>
              <a:t>.</a:t>
            </a:r>
          </a:p>
          <a:p>
            <a:pPr marL="0" indent="0">
              <a:buNone/>
            </a:pPr>
            <a:endParaRPr lang="pt-BR" sz="2000" dirty="0" smtClean="0"/>
          </a:p>
          <a:p>
            <a:pPr marL="0" indent="0">
              <a:buNone/>
            </a:pPr>
            <a:r>
              <a:rPr lang="pt-BR" sz="2000" dirty="0" err="1" smtClean="0"/>
              <a:t>function</a:t>
            </a:r>
            <a:r>
              <a:rPr lang="pt-BR" sz="2000" smtClean="0"/>
              <a:t> Empresas(</a:t>
            </a:r>
            <a:r>
              <a:rPr lang="pt-BR" sz="2000" dirty="0" err="1" smtClean="0"/>
              <a:t>Emp</a:t>
            </a:r>
            <a:r>
              <a:rPr lang="pt-BR" sz="2000" dirty="0" smtClean="0"/>
              <a:t>, </a:t>
            </a:r>
            <a:r>
              <a:rPr lang="pt-BR" sz="2000" dirty="0" err="1" smtClean="0"/>
              <a:t>Nfunc</a:t>
            </a:r>
            <a:r>
              <a:rPr lang="pt-BR" sz="2000" dirty="0" smtClean="0"/>
              <a:t>, </a:t>
            </a:r>
            <a:r>
              <a:rPr lang="pt-BR" sz="2000" dirty="0" err="1" smtClean="0"/>
              <a:t>Prod</a:t>
            </a:r>
            <a:r>
              <a:rPr lang="pt-BR" sz="2000" dirty="0" smtClean="0"/>
              <a:t>) { </a:t>
            </a:r>
          </a:p>
          <a:p>
            <a:pPr marL="0" indent="0">
              <a:buNone/>
            </a:pPr>
            <a:r>
              <a:rPr lang="en-US" sz="2000" dirty="0" err="1" smtClean="0"/>
              <a:t>this.Emp</a:t>
            </a:r>
            <a:r>
              <a:rPr lang="en-US" sz="2000" dirty="0" smtClean="0"/>
              <a:t> = </a:t>
            </a:r>
            <a:r>
              <a:rPr lang="en-US" sz="2000" dirty="0" err="1" smtClean="0"/>
              <a:t>Emp</a:t>
            </a:r>
            <a:r>
              <a:rPr lang="en-US" sz="2000" dirty="0" smtClean="0"/>
              <a:t> </a:t>
            </a:r>
            <a:endParaRPr lang="pt-BR" sz="2000" dirty="0" smtClean="0"/>
          </a:p>
          <a:p>
            <a:pPr marL="0" indent="0">
              <a:buNone/>
            </a:pPr>
            <a:r>
              <a:rPr lang="en-US" sz="2000" dirty="0" err="1" smtClean="0"/>
              <a:t>this.Nfunc</a:t>
            </a:r>
            <a:r>
              <a:rPr lang="en-US" sz="2000" dirty="0" smtClean="0"/>
              <a:t> = </a:t>
            </a:r>
            <a:r>
              <a:rPr lang="en-US" sz="2000" dirty="0" err="1" smtClean="0"/>
              <a:t>Nfunc</a:t>
            </a:r>
            <a:r>
              <a:rPr lang="en-US" sz="2000" dirty="0" smtClean="0"/>
              <a:t> </a:t>
            </a:r>
            <a:endParaRPr lang="pt-BR" sz="2000" dirty="0" smtClean="0"/>
          </a:p>
          <a:p>
            <a:pPr marL="0" indent="0">
              <a:buNone/>
            </a:pPr>
            <a:r>
              <a:rPr lang="en-US" sz="2000" dirty="0" err="1" smtClean="0"/>
              <a:t>this.Prod</a:t>
            </a:r>
            <a:r>
              <a:rPr lang="en-US" sz="2000" dirty="0" smtClean="0"/>
              <a:t> = Prod } </a:t>
            </a:r>
            <a:endParaRPr lang="pt-BR" sz="2000" dirty="0" smtClean="0"/>
          </a:p>
          <a:p>
            <a:pPr marL="0" indent="0">
              <a:buNone/>
            </a:pPr>
            <a:r>
              <a:rPr lang="en-US" sz="2000" dirty="0" err="1" smtClean="0"/>
              <a:t>TabEmp</a:t>
            </a:r>
            <a:r>
              <a:rPr lang="en-US" sz="2000" dirty="0" smtClean="0"/>
              <a:t> = new </a:t>
            </a:r>
            <a:r>
              <a:rPr lang="en-US" sz="2000" dirty="0" err="1" smtClean="0"/>
              <a:t>Empresas</a:t>
            </a:r>
            <a:r>
              <a:rPr lang="en-US" sz="2000" dirty="0" smtClean="0"/>
              <a:t>(4) </a:t>
            </a:r>
            <a:endParaRPr lang="pt-BR" sz="2000" dirty="0" smtClean="0"/>
          </a:p>
          <a:p>
            <a:pPr marL="0" indent="0">
              <a:buNone/>
            </a:pPr>
            <a:r>
              <a:rPr lang="pt-BR" sz="2000" dirty="0" err="1" smtClean="0"/>
              <a:t>TabEmp</a:t>
            </a:r>
            <a:r>
              <a:rPr lang="pt-BR" sz="2000" dirty="0" smtClean="0"/>
              <a:t>[1] = </a:t>
            </a:r>
            <a:r>
              <a:rPr lang="pt-BR" sz="2000" dirty="0" err="1" smtClean="0"/>
              <a:t>new</a:t>
            </a:r>
            <a:r>
              <a:rPr lang="pt-BR" sz="2000" dirty="0" smtClean="0"/>
              <a:t> Empresas("</a:t>
            </a:r>
            <a:r>
              <a:rPr lang="pt-BR" sz="2000" dirty="0" err="1" smtClean="0"/>
              <a:t>Elogica</a:t>
            </a:r>
            <a:r>
              <a:rPr lang="pt-BR" sz="2000" dirty="0" smtClean="0"/>
              <a:t>", "120", "Serviços") </a:t>
            </a:r>
          </a:p>
          <a:p>
            <a:pPr marL="0" indent="0">
              <a:buNone/>
            </a:pPr>
            <a:r>
              <a:rPr lang="pt-BR" sz="2000" dirty="0" err="1" smtClean="0"/>
              <a:t>TabEmp</a:t>
            </a:r>
            <a:r>
              <a:rPr lang="pt-BR" sz="2000" dirty="0" smtClean="0"/>
              <a:t>[2] = </a:t>
            </a:r>
            <a:r>
              <a:rPr lang="pt-BR" sz="2000" dirty="0" err="1" smtClean="0"/>
              <a:t>new</a:t>
            </a:r>
            <a:r>
              <a:rPr lang="pt-BR" sz="2000" dirty="0" smtClean="0"/>
              <a:t> Empresas("</a:t>
            </a:r>
            <a:r>
              <a:rPr lang="pt-BR" sz="2000" dirty="0" err="1" smtClean="0"/>
              <a:t>Pitaco</a:t>
            </a:r>
            <a:r>
              <a:rPr lang="pt-BR" sz="2000" dirty="0" smtClean="0"/>
              <a:t>", "35", "Software") </a:t>
            </a:r>
          </a:p>
          <a:p>
            <a:pPr marL="0" indent="0">
              <a:buNone/>
            </a:pPr>
            <a:r>
              <a:rPr lang="pt-BR" sz="2000" dirty="0" err="1" smtClean="0"/>
              <a:t>TabEmp</a:t>
            </a:r>
            <a:r>
              <a:rPr lang="pt-BR" sz="2000" dirty="0" smtClean="0"/>
              <a:t>[3] = </a:t>
            </a:r>
            <a:r>
              <a:rPr lang="pt-BR" sz="2000" dirty="0" err="1" smtClean="0"/>
              <a:t>new</a:t>
            </a:r>
            <a:r>
              <a:rPr lang="pt-BR" sz="2000" dirty="0" smtClean="0"/>
              <a:t> Empresas("Corisco", "42", "Conectividade") </a:t>
            </a:r>
          </a:p>
          <a:p>
            <a:endParaRPr lang="pt-BR" dirty="0"/>
          </a:p>
        </p:txBody>
      </p:sp>
      <p:sp>
        <p:nvSpPr>
          <p:cNvPr id="3" name="Título 2"/>
          <p:cNvSpPr>
            <a:spLocks noGrp="1"/>
          </p:cNvSpPr>
          <p:nvPr>
            <p:ph type="title"/>
          </p:nvPr>
        </p:nvSpPr>
        <p:spPr/>
        <p:txBody>
          <a:bodyPr/>
          <a:lstStyle/>
          <a:p>
            <a:r>
              <a:rPr lang="pt-BR" dirty="0" smtClean="0"/>
              <a:t>Manipulando </a:t>
            </a:r>
            <a:r>
              <a:rPr lang="pt-BR" dirty="0" err="1" smtClean="0"/>
              <a:t>Arrays</a:t>
            </a:r>
            <a:r>
              <a:rPr lang="pt-BR" dirty="0" smtClean="0"/>
              <a:t> (Matriz)</a:t>
            </a:r>
            <a:endParaRPr lang="pt-BR"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Assim, poderemos obter a atividade da empresa número 3, cuja resposta seria Conectividade, da seguinte forma: </a:t>
            </a:r>
          </a:p>
          <a:p>
            <a:pPr marL="0" indent="0">
              <a:buNone/>
            </a:pPr>
            <a:endParaRPr lang="pt-BR" sz="2000" dirty="0" smtClean="0"/>
          </a:p>
          <a:p>
            <a:pPr marL="0" indent="0">
              <a:buNone/>
            </a:pPr>
            <a:endParaRPr lang="pt-BR" sz="2000" dirty="0" smtClean="0"/>
          </a:p>
          <a:p>
            <a:pPr marL="0" indent="0">
              <a:buNone/>
            </a:pPr>
            <a:endParaRPr lang="pt-BR" sz="2000" dirty="0" smtClean="0"/>
          </a:p>
          <a:p>
            <a:pPr marL="0" indent="0">
              <a:buNone/>
            </a:pPr>
            <a:r>
              <a:rPr lang="pt-BR" sz="2000" dirty="0" smtClean="0"/>
              <a:t>Atividade = </a:t>
            </a:r>
            <a:r>
              <a:rPr lang="pt-BR" sz="2000" dirty="0" err="1" smtClean="0"/>
              <a:t>TabEmp</a:t>
            </a:r>
            <a:r>
              <a:rPr lang="pt-BR" sz="2000" dirty="0" smtClean="0"/>
              <a:t>[3].</a:t>
            </a:r>
            <a:r>
              <a:rPr lang="pt-BR" sz="2000" dirty="0" err="1" smtClean="0"/>
              <a:t>Prod</a:t>
            </a:r>
            <a:r>
              <a:rPr lang="pt-BR" sz="2000" dirty="0" smtClean="0"/>
              <a:t> </a:t>
            </a:r>
          </a:p>
          <a:p>
            <a:pPr marL="0" indent="0">
              <a:buNone/>
            </a:pPr>
            <a:endParaRPr lang="pt-BR" sz="2000" dirty="0" smtClean="0"/>
          </a:p>
          <a:p>
            <a:pPr marL="0" indent="0">
              <a:buNone/>
            </a:pPr>
            <a:r>
              <a:rPr lang="pt-BR" sz="2000" dirty="0" smtClean="0"/>
              <a:t>Atenção: </a:t>
            </a:r>
          </a:p>
          <a:p>
            <a:pPr marL="0" indent="0">
              <a:buNone/>
            </a:pPr>
            <a:r>
              <a:rPr lang="pt-BR" sz="2000" dirty="0" smtClean="0"/>
              <a:t>É importante lembrar que, embora os exemplos estejam com indexadores fixos, podemos utilizar variáveis com contadores para obter resultados de todos os índices. </a:t>
            </a:r>
            <a:endParaRPr lang="pt-BR" sz="2000" dirty="0"/>
          </a:p>
        </p:txBody>
      </p:sp>
      <p:sp>
        <p:nvSpPr>
          <p:cNvPr id="3" name="Título 2"/>
          <p:cNvSpPr>
            <a:spLocks noGrp="1"/>
          </p:cNvSpPr>
          <p:nvPr>
            <p:ph type="title"/>
          </p:nvPr>
        </p:nvSpPr>
        <p:spPr/>
        <p:txBody>
          <a:bodyPr/>
          <a:lstStyle/>
          <a:p>
            <a:r>
              <a:rPr lang="pt-BR" dirty="0" smtClean="0"/>
              <a:t>Manipulando </a:t>
            </a:r>
            <a:r>
              <a:rPr lang="pt-BR" dirty="0" err="1" smtClean="0"/>
              <a:t>Arrays</a:t>
            </a:r>
            <a:r>
              <a:rPr lang="pt-BR" dirty="0" smtClean="0"/>
              <a:t> (Matriz)</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Para acessar a página abra o browser e digite na barra de endereços</a:t>
            </a:r>
          </a:p>
          <a:p>
            <a:pPr algn="ctr">
              <a:buNone/>
            </a:pPr>
            <a:r>
              <a:rPr lang="pt-BR" dirty="0" smtClean="0"/>
              <a:t>http://localhost/4n/primeira.html</a:t>
            </a:r>
          </a:p>
          <a:p>
            <a:endParaRPr lang="pt-BR" dirty="0" smtClean="0"/>
          </a:p>
          <a:p>
            <a:r>
              <a:rPr lang="pt-BR" dirty="0" smtClean="0"/>
              <a:t>O servidor web (IIS) está configurado para mapear o endereço </a:t>
            </a:r>
            <a:r>
              <a:rPr lang="pt-BR" dirty="0" err="1" smtClean="0"/>
              <a:t>localhost</a:t>
            </a:r>
            <a:r>
              <a:rPr lang="pt-BR" dirty="0" smtClean="0"/>
              <a:t> para o diretório c:\inetpub\wwwroot</a:t>
            </a:r>
            <a:endParaRPr lang="pt-BR" dirty="0"/>
          </a:p>
        </p:txBody>
      </p:sp>
      <p:sp>
        <p:nvSpPr>
          <p:cNvPr id="3" name="Título 2"/>
          <p:cNvSpPr>
            <a:spLocks noGrp="1"/>
          </p:cNvSpPr>
          <p:nvPr>
            <p:ph type="title"/>
          </p:nvPr>
        </p:nvSpPr>
        <p:spPr/>
        <p:txBody>
          <a:bodyPr/>
          <a:lstStyle/>
          <a:p>
            <a:r>
              <a:rPr lang="pt-BR" dirty="0" smtClean="0"/>
              <a:t>Testando a exibição da página</a:t>
            </a:r>
            <a:endParaRPr lang="pt-BR"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1011758"/>
          </a:xfrm>
        </p:spPr>
        <p:txBody>
          <a:bodyPr/>
          <a:lstStyle/>
          <a:p>
            <a:r>
              <a:rPr lang="pt-BR" dirty="0" smtClean="0"/>
              <a:t>Exemplo Completo</a:t>
            </a:r>
            <a:endParaRPr lang="pt-BR" dirty="0"/>
          </a:p>
        </p:txBody>
      </p:sp>
      <p:sp>
        <p:nvSpPr>
          <p:cNvPr id="3" name="Título 2"/>
          <p:cNvSpPr>
            <a:spLocks noGrp="1"/>
          </p:cNvSpPr>
          <p:nvPr>
            <p:ph type="title"/>
          </p:nvPr>
        </p:nvSpPr>
        <p:spPr/>
        <p:txBody>
          <a:bodyPr/>
          <a:lstStyle/>
          <a:p>
            <a:r>
              <a:rPr lang="pt-BR" dirty="0" smtClean="0"/>
              <a:t>Manipulando </a:t>
            </a:r>
            <a:r>
              <a:rPr lang="pt-BR" dirty="0" err="1" smtClean="0"/>
              <a:t>Arrays</a:t>
            </a:r>
            <a:r>
              <a:rPr lang="pt-BR" dirty="0" smtClean="0"/>
              <a:t> (Matriz)</a:t>
            </a:r>
            <a:endParaRPr lang="pt-BR" dirty="0"/>
          </a:p>
        </p:txBody>
      </p:sp>
      <p:sp>
        <p:nvSpPr>
          <p:cNvPr id="4" name="CaixaDeTexto 3"/>
          <p:cNvSpPr txBox="1"/>
          <p:nvPr/>
        </p:nvSpPr>
        <p:spPr>
          <a:xfrm>
            <a:off x="4067944" y="2060848"/>
            <a:ext cx="4415568" cy="4339650"/>
          </a:xfrm>
          <a:prstGeom prst="rect">
            <a:avLst/>
          </a:prstGeom>
          <a:noFill/>
        </p:spPr>
        <p:txBody>
          <a:bodyPr wrap="none" rtlCol="0">
            <a:spAutoFit/>
          </a:bodyPr>
          <a:lstStyle/>
          <a:p>
            <a:r>
              <a:rPr lang="pt-BR" sz="1200" dirty="0" smtClean="0"/>
              <a:t>&lt;</a:t>
            </a:r>
            <a:r>
              <a:rPr lang="pt-BR" sz="1200" dirty="0" err="1" smtClean="0"/>
              <a:t>html</a:t>
            </a:r>
            <a:r>
              <a:rPr lang="pt-BR" sz="1200" dirty="0" smtClean="0"/>
              <a:t>&gt;</a:t>
            </a:r>
          </a:p>
          <a:p>
            <a:r>
              <a:rPr lang="pt-BR" sz="1200" dirty="0" smtClean="0"/>
              <a:t>&lt;</a:t>
            </a:r>
            <a:r>
              <a:rPr lang="pt-BR" sz="1200" dirty="0" err="1" smtClean="0"/>
              <a:t>head</a:t>
            </a:r>
            <a:r>
              <a:rPr lang="pt-BR" sz="1200" dirty="0" smtClean="0"/>
              <a:t>&gt;</a:t>
            </a:r>
          </a:p>
          <a:p>
            <a:endParaRPr lang="pt-BR" sz="1200" dirty="0" smtClean="0"/>
          </a:p>
          <a:p>
            <a:r>
              <a:rPr lang="pt-BR" sz="1200" dirty="0" smtClean="0"/>
              <a:t>&lt;script </a:t>
            </a:r>
            <a:r>
              <a:rPr lang="pt-BR" sz="1200" dirty="0" err="1" smtClean="0"/>
              <a:t>type</a:t>
            </a:r>
            <a:r>
              <a:rPr lang="pt-BR" sz="1200" dirty="0" smtClean="0"/>
              <a:t>="</a:t>
            </a:r>
            <a:r>
              <a:rPr lang="pt-BR" sz="1200" dirty="0" err="1" smtClean="0"/>
              <a:t>text</a:t>
            </a:r>
            <a:r>
              <a:rPr lang="pt-BR" sz="1200" dirty="0" smtClean="0"/>
              <a:t>/</a:t>
            </a:r>
            <a:r>
              <a:rPr lang="pt-BR" sz="1200" dirty="0" err="1" smtClean="0"/>
              <a:t>javascript</a:t>
            </a:r>
            <a:r>
              <a:rPr lang="pt-BR" sz="1200" dirty="0" smtClean="0"/>
              <a:t>"&gt;</a:t>
            </a:r>
          </a:p>
          <a:p>
            <a:endParaRPr lang="pt-BR" sz="1200" dirty="0" smtClean="0"/>
          </a:p>
          <a:p>
            <a:endParaRPr lang="pt-BR" sz="1200" dirty="0" smtClean="0"/>
          </a:p>
          <a:p>
            <a:r>
              <a:rPr lang="pt-BR" sz="1200" dirty="0" err="1" smtClean="0"/>
              <a:t>function</a:t>
            </a:r>
            <a:r>
              <a:rPr lang="pt-BR" sz="1200" dirty="0" smtClean="0"/>
              <a:t> Empresas(</a:t>
            </a:r>
            <a:r>
              <a:rPr lang="pt-BR" sz="1200" dirty="0" err="1" smtClean="0"/>
              <a:t>Emp</a:t>
            </a:r>
            <a:r>
              <a:rPr lang="pt-BR" sz="1200" dirty="0" smtClean="0"/>
              <a:t>, </a:t>
            </a:r>
            <a:r>
              <a:rPr lang="pt-BR" sz="1200" dirty="0" err="1" smtClean="0"/>
              <a:t>Nfunc</a:t>
            </a:r>
            <a:r>
              <a:rPr lang="pt-BR" sz="1200" dirty="0" smtClean="0"/>
              <a:t>, </a:t>
            </a:r>
            <a:r>
              <a:rPr lang="pt-BR" sz="1200" dirty="0" err="1" smtClean="0"/>
              <a:t>Prod</a:t>
            </a:r>
            <a:r>
              <a:rPr lang="pt-BR" sz="1200" dirty="0" smtClean="0"/>
              <a:t>) { </a:t>
            </a:r>
          </a:p>
          <a:p>
            <a:r>
              <a:rPr lang="pt-BR" sz="1200" dirty="0" err="1" smtClean="0"/>
              <a:t>this</a:t>
            </a:r>
            <a:r>
              <a:rPr lang="pt-BR" sz="1200" dirty="0" smtClean="0"/>
              <a:t>.</a:t>
            </a:r>
            <a:r>
              <a:rPr lang="pt-BR" sz="1200" dirty="0" err="1" smtClean="0"/>
              <a:t>Emp</a:t>
            </a:r>
            <a:r>
              <a:rPr lang="pt-BR" sz="1200" dirty="0" smtClean="0"/>
              <a:t> = </a:t>
            </a:r>
            <a:r>
              <a:rPr lang="pt-BR" sz="1200" dirty="0" err="1" smtClean="0"/>
              <a:t>Emp</a:t>
            </a:r>
            <a:r>
              <a:rPr lang="pt-BR" sz="1200" dirty="0" smtClean="0"/>
              <a:t> </a:t>
            </a:r>
          </a:p>
          <a:p>
            <a:r>
              <a:rPr lang="pt-BR" sz="1200" dirty="0" err="1" smtClean="0"/>
              <a:t>this</a:t>
            </a:r>
            <a:r>
              <a:rPr lang="pt-BR" sz="1200" dirty="0" smtClean="0"/>
              <a:t>.</a:t>
            </a:r>
            <a:r>
              <a:rPr lang="pt-BR" sz="1200" dirty="0" err="1" smtClean="0"/>
              <a:t>Nfunc</a:t>
            </a:r>
            <a:r>
              <a:rPr lang="pt-BR" sz="1200" dirty="0" smtClean="0"/>
              <a:t> = </a:t>
            </a:r>
            <a:r>
              <a:rPr lang="pt-BR" sz="1200" dirty="0" err="1" smtClean="0"/>
              <a:t>Nfunc</a:t>
            </a:r>
            <a:r>
              <a:rPr lang="pt-BR" sz="1200" dirty="0" smtClean="0"/>
              <a:t> </a:t>
            </a:r>
          </a:p>
          <a:p>
            <a:r>
              <a:rPr lang="pt-BR" sz="1200" dirty="0" err="1" smtClean="0"/>
              <a:t>this</a:t>
            </a:r>
            <a:r>
              <a:rPr lang="pt-BR" sz="1200" dirty="0" smtClean="0"/>
              <a:t>.</a:t>
            </a:r>
            <a:r>
              <a:rPr lang="pt-BR" sz="1200" dirty="0" err="1" smtClean="0"/>
              <a:t>Prod</a:t>
            </a:r>
            <a:r>
              <a:rPr lang="pt-BR" sz="1200" dirty="0" smtClean="0"/>
              <a:t> = </a:t>
            </a:r>
            <a:r>
              <a:rPr lang="pt-BR" sz="1200" dirty="0" err="1" smtClean="0"/>
              <a:t>Prod</a:t>
            </a:r>
            <a:r>
              <a:rPr lang="pt-BR" sz="1200" dirty="0" smtClean="0"/>
              <a:t> } </a:t>
            </a:r>
          </a:p>
          <a:p>
            <a:r>
              <a:rPr lang="pt-BR" sz="1200" dirty="0" err="1" smtClean="0"/>
              <a:t>TabEmp</a:t>
            </a:r>
            <a:r>
              <a:rPr lang="pt-BR" sz="1200" dirty="0" smtClean="0"/>
              <a:t> = </a:t>
            </a:r>
            <a:r>
              <a:rPr lang="pt-BR" sz="1200" dirty="0" err="1" smtClean="0"/>
              <a:t>new</a:t>
            </a:r>
            <a:r>
              <a:rPr lang="pt-BR" sz="1200" dirty="0" smtClean="0"/>
              <a:t> Empresas(4) </a:t>
            </a:r>
          </a:p>
          <a:p>
            <a:r>
              <a:rPr lang="pt-BR" sz="1200" dirty="0" err="1" smtClean="0"/>
              <a:t>TabEmp</a:t>
            </a:r>
            <a:r>
              <a:rPr lang="pt-BR" sz="1200" dirty="0" smtClean="0"/>
              <a:t>[1] = </a:t>
            </a:r>
            <a:r>
              <a:rPr lang="pt-BR" sz="1200" dirty="0" err="1" smtClean="0"/>
              <a:t>new</a:t>
            </a:r>
            <a:r>
              <a:rPr lang="pt-BR" sz="1200" dirty="0" smtClean="0"/>
              <a:t> Empresas("</a:t>
            </a:r>
            <a:r>
              <a:rPr lang="pt-BR" sz="1200" dirty="0" err="1" smtClean="0"/>
              <a:t>Elogica</a:t>
            </a:r>
            <a:r>
              <a:rPr lang="pt-BR" sz="1200" dirty="0" smtClean="0"/>
              <a:t>", "120", "Serviços") </a:t>
            </a:r>
          </a:p>
          <a:p>
            <a:r>
              <a:rPr lang="pt-BR" sz="1200" dirty="0" err="1" smtClean="0"/>
              <a:t>TabEmp</a:t>
            </a:r>
            <a:r>
              <a:rPr lang="pt-BR" sz="1200" dirty="0" smtClean="0"/>
              <a:t>[2] = </a:t>
            </a:r>
            <a:r>
              <a:rPr lang="pt-BR" sz="1200" dirty="0" err="1" smtClean="0"/>
              <a:t>new</a:t>
            </a:r>
            <a:r>
              <a:rPr lang="pt-BR" sz="1200" dirty="0" smtClean="0"/>
              <a:t> Empresas("</a:t>
            </a:r>
            <a:r>
              <a:rPr lang="pt-BR" sz="1200" dirty="0" err="1" smtClean="0"/>
              <a:t>Pitaco</a:t>
            </a:r>
            <a:r>
              <a:rPr lang="pt-BR" sz="1200" dirty="0" smtClean="0"/>
              <a:t>", "35", "Software") </a:t>
            </a:r>
          </a:p>
          <a:p>
            <a:r>
              <a:rPr lang="pt-BR" sz="1200" dirty="0" err="1" smtClean="0"/>
              <a:t>TabEmp</a:t>
            </a:r>
            <a:r>
              <a:rPr lang="pt-BR" sz="1200" dirty="0" smtClean="0"/>
              <a:t>[3] = </a:t>
            </a:r>
            <a:r>
              <a:rPr lang="pt-BR" sz="1200" dirty="0" err="1" smtClean="0"/>
              <a:t>new</a:t>
            </a:r>
            <a:r>
              <a:rPr lang="pt-BR" sz="1200" dirty="0" smtClean="0"/>
              <a:t> Empresas("Corisco", "42", "Conectividade") </a:t>
            </a:r>
          </a:p>
          <a:p>
            <a:endParaRPr lang="pt-BR" sz="1200" dirty="0" smtClean="0"/>
          </a:p>
          <a:p>
            <a:r>
              <a:rPr lang="pt-BR" sz="1200" dirty="0" smtClean="0"/>
              <a:t>Atividade = </a:t>
            </a:r>
            <a:r>
              <a:rPr lang="pt-BR" sz="1200" dirty="0" err="1" smtClean="0"/>
              <a:t>TabEmp</a:t>
            </a:r>
            <a:r>
              <a:rPr lang="pt-BR" sz="1200" dirty="0" smtClean="0"/>
              <a:t>[3].</a:t>
            </a:r>
            <a:r>
              <a:rPr lang="pt-BR" sz="1200" dirty="0" err="1" smtClean="0"/>
              <a:t>Prod</a:t>
            </a:r>
            <a:endParaRPr lang="pt-BR" sz="1200" dirty="0" smtClean="0"/>
          </a:p>
          <a:p>
            <a:endParaRPr lang="pt-BR" sz="1200" dirty="0" smtClean="0"/>
          </a:p>
          <a:p>
            <a:endParaRPr lang="pt-BR" sz="1200" dirty="0" smtClean="0"/>
          </a:p>
          <a:p>
            <a:r>
              <a:rPr lang="pt-BR" sz="1200" dirty="0" err="1" smtClean="0"/>
              <a:t>document</a:t>
            </a:r>
            <a:r>
              <a:rPr lang="pt-BR" sz="1200" dirty="0" smtClean="0"/>
              <a:t>.</a:t>
            </a:r>
            <a:r>
              <a:rPr lang="pt-BR" sz="1200" dirty="0" err="1" smtClean="0"/>
              <a:t>write</a:t>
            </a:r>
            <a:r>
              <a:rPr lang="pt-BR" sz="1200" dirty="0" smtClean="0"/>
              <a:t>(Atividade);</a:t>
            </a:r>
          </a:p>
          <a:p>
            <a:endParaRPr lang="pt-BR" sz="1200" dirty="0" smtClean="0"/>
          </a:p>
          <a:p>
            <a:r>
              <a:rPr lang="pt-BR" sz="1200" dirty="0" smtClean="0"/>
              <a:t>&lt;/script&gt;</a:t>
            </a:r>
          </a:p>
          <a:p>
            <a:r>
              <a:rPr lang="pt-BR" sz="1200" dirty="0" smtClean="0"/>
              <a:t>&lt;/</a:t>
            </a:r>
            <a:r>
              <a:rPr lang="pt-BR" sz="1200" dirty="0" err="1" smtClean="0"/>
              <a:t>head</a:t>
            </a:r>
            <a:r>
              <a:rPr lang="pt-BR" sz="1200" dirty="0" smtClean="0"/>
              <a:t>&gt;</a:t>
            </a:r>
          </a:p>
          <a:p>
            <a:r>
              <a:rPr lang="pt-BR" sz="1200" dirty="0" smtClean="0"/>
              <a:t>&lt;/</a:t>
            </a:r>
            <a:r>
              <a:rPr lang="pt-BR" sz="1200" dirty="0" err="1" smtClean="0"/>
              <a:t>html</a:t>
            </a:r>
            <a:r>
              <a:rPr lang="pt-BR" sz="1200" dirty="0" smtClean="0"/>
              <a:t>&gt;</a:t>
            </a:r>
            <a:endParaRPr lang="pt-BR" sz="12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2400" dirty="0" smtClean="0"/>
              <a:t>1-) Elabore em </a:t>
            </a:r>
            <a:r>
              <a:rPr lang="pt-BR" sz="2400" dirty="0" err="1" smtClean="0"/>
              <a:t>JavaScript</a:t>
            </a:r>
            <a:r>
              <a:rPr lang="pt-BR" sz="2400" dirty="0" smtClean="0"/>
              <a:t> um programa que leia uma string qualquer e imprima a quantidade de cada vogal.</a:t>
            </a:r>
          </a:p>
          <a:p>
            <a:endParaRPr lang="pt-BR" sz="2400" dirty="0" smtClean="0"/>
          </a:p>
          <a:p>
            <a:r>
              <a:rPr lang="pt-BR" sz="2400" dirty="0" smtClean="0"/>
              <a:t>2-) Num frigorífico existem 30 bois. Cada boi traz preso em seu pescoço um cartão contendo seu número de identificação e seu peso. Elabore em </a:t>
            </a:r>
            <a:r>
              <a:rPr lang="pt-BR" sz="2400" dirty="0" err="1" smtClean="0"/>
              <a:t>JavaScript</a:t>
            </a:r>
            <a:r>
              <a:rPr lang="pt-BR" sz="2400" dirty="0" smtClean="0"/>
              <a:t> um programa que escreva o número e o peso do boi mais gordo e do boi mais magro (supondo que não haja empates).</a:t>
            </a:r>
            <a:endParaRPr lang="pt-BR" sz="2400" dirty="0"/>
          </a:p>
        </p:txBody>
      </p:sp>
      <p:sp>
        <p:nvSpPr>
          <p:cNvPr id="3" name="Título 2"/>
          <p:cNvSpPr>
            <a:spLocks noGrp="1"/>
          </p:cNvSpPr>
          <p:nvPr>
            <p:ph type="title"/>
          </p:nvPr>
        </p:nvSpPr>
        <p:spPr/>
        <p:txBody>
          <a:bodyPr/>
          <a:lstStyle/>
          <a:p>
            <a:r>
              <a:rPr lang="pt-BR" dirty="0" err="1" smtClean="0"/>
              <a:t>Exercicios</a:t>
            </a:r>
            <a:r>
              <a:rPr lang="pt-BR" dirty="0" smtClean="0"/>
              <a:t>:</a:t>
            </a:r>
            <a:endParaRPr lang="pt-BR"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12968" cy="4756174"/>
          </a:xfrm>
        </p:spPr>
        <p:txBody>
          <a:bodyPr/>
          <a:lstStyle/>
          <a:p>
            <a:pPr marL="0" indent="0">
              <a:buNone/>
            </a:pPr>
            <a:r>
              <a:rPr lang="pt-BR" sz="2000" dirty="0" smtClean="0"/>
              <a:t>Existe apenas uma função para que se possa obter a data e a hora. É a função Date(), que devolve data e hora no formato:Dia da semana, Nome do mês, Dia do mês, Hora:Minuto:Segundo e Ano. Ex:</a:t>
            </a:r>
          </a:p>
          <a:p>
            <a:pPr marL="0" indent="0">
              <a:buNone/>
            </a:pPr>
            <a:r>
              <a:rPr lang="pt-BR" sz="2000" dirty="0" err="1" smtClean="0"/>
              <a:t>Fri</a:t>
            </a:r>
            <a:r>
              <a:rPr lang="pt-BR" sz="2000" dirty="0" smtClean="0"/>
              <a:t> Mar 24 16:58:02 2012 </a:t>
            </a:r>
          </a:p>
          <a:p>
            <a:pPr marL="0" indent="0">
              <a:buNone/>
            </a:pPr>
            <a:r>
              <a:rPr lang="pt-BR" sz="2000" dirty="0" smtClean="0"/>
              <a:t>Para se obter os dados separadamente, existem os seguintes métodos: </a:t>
            </a:r>
          </a:p>
          <a:p>
            <a:pPr marL="0" indent="0">
              <a:buNone/>
            </a:pPr>
            <a:r>
              <a:rPr lang="pt-BR" sz="2000" dirty="0" err="1" smtClean="0"/>
              <a:t>getDate</a:t>
            </a:r>
            <a:r>
              <a:rPr lang="pt-BR" sz="2000" dirty="0" smtClean="0"/>
              <a:t>() - Obtém o dia do mês (numérico de 1 a 31) </a:t>
            </a:r>
          </a:p>
          <a:p>
            <a:pPr marL="0" indent="0">
              <a:buNone/>
            </a:pPr>
            <a:r>
              <a:rPr lang="pt-BR" sz="2000" dirty="0" err="1" smtClean="0"/>
              <a:t>getDay</a:t>
            </a:r>
            <a:r>
              <a:rPr lang="pt-BR" sz="2000" dirty="0" smtClean="0"/>
              <a:t>() - Obtém o dia da semana (0 a 6) </a:t>
            </a:r>
          </a:p>
          <a:p>
            <a:pPr marL="0" indent="0">
              <a:buNone/>
            </a:pPr>
            <a:r>
              <a:rPr lang="pt-BR" sz="2000" dirty="0" err="1" smtClean="0"/>
              <a:t>getMonth</a:t>
            </a:r>
            <a:r>
              <a:rPr lang="pt-BR" sz="2000" dirty="0" smtClean="0"/>
              <a:t>() - Obtém o mês (numérico de 0 a 11) </a:t>
            </a:r>
          </a:p>
          <a:p>
            <a:pPr marL="0" indent="0">
              <a:buNone/>
            </a:pPr>
            <a:r>
              <a:rPr lang="pt-BR" sz="2000" dirty="0" err="1" smtClean="0"/>
              <a:t>getYear</a:t>
            </a:r>
            <a:r>
              <a:rPr lang="pt-BR" sz="2000" dirty="0" smtClean="0"/>
              <a:t>() - Obtém o ano </a:t>
            </a:r>
          </a:p>
          <a:p>
            <a:pPr marL="0" indent="0">
              <a:buNone/>
            </a:pPr>
            <a:r>
              <a:rPr lang="pt-BR" sz="2000" dirty="0" err="1" smtClean="0"/>
              <a:t>getHours</a:t>
            </a:r>
            <a:r>
              <a:rPr lang="pt-BR" sz="2000" dirty="0" smtClean="0"/>
              <a:t>() - Obtém a hora (numérico de 0 a 23) </a:t>
            </a:r>
          </a:p>
          <a:p>
            <a:pPr marL="0" indent="0">
              <a:buNone/>
            </a:pPr>
            <a:r>
              <a:rPr lang="pt-BR" sz="2000" dirty="0" err="1" smtClean="0"/>
              <a:t>getMinutes</a:t>
            </a:r>
            <a:r>
              <a:rPr lang="pt-BR" sz="2000" dirty="0" smtClean="0"/>
              <a:t>() - Obtém os minutos (numérico de 0 a 59) </a:t>
            </a:r>
          </a:p>
          <a:p>
            <a:pPr marL="0" indent="0">
              <a:buNone/>
            </a:pPr>
            <a:r>
              <a:rPr lang="pt-BR" sz="2000" dirty="0" err="1" smtClean="0"/>
              <a:t>getSeconds</a:t>
            </a:r>
            <a:r>
              <a:rPr lang="pt-BR" sz="2000" dirty="0" smtClean="0"/>
              <a:t>() - Obtém os segundos (numérico de 0 a 59) </a:t>
            </a:r>
          </a:p>
          <a:p>
            <a:endParaRPr lang="pt-BR" dirty="0"/>
          </a:p>
        </p:txBody>
      </p:sp>
      <p:sp>
        <p:nvSpPr>
          <p:cNvPr id="3" name="Título 2"/>
          <p:cNvSpPr>
            <a:spLocks noGrp="1"/>
          </p:cNvSpPr>
          <p:nvPr>
            <p:ph type="title"/>
          </p:nvPr>
        </p:nvSpPr>
        <p:spPr/>
        <p:txBody>
          <a:bodyPr/>
          <a:lstStyle/>
          <a:p>
            <a:r>
              <a:rPr lang="pt-BR" dirty="0" smtClean="0"/>
              <a:t>Manipulando Datas</a:t>
            </a:r>
            <a:endParaRPr lang="pt-BR"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&lt;</a:t>
            </a:r>
            <a:r>
              <a:rPr lang="pt-BR" sz="2000" dirty="0" err="1" smtClean="0"/>
              <a:t>html</a:t>
            </a:r>
            <a:r>
              <a:rPr lang="pt-BR" sz="2000" dirty="0" smtClean="0"/>
              <a:t>&gt;</a:t>
            </a:r>
          </a:p>
          <a:p>
            <a:pPr>
              <a:buNone/>
            </a:pPr>
            <a:r>
              <a:rPr lang="pt-BR" sz="2000" dirty="0" smtClean="0"/>
              <a:t>&lt;</a:t>
            </a:r>
            <a:r>
              <a:rPr lang="pt-BR" sz="2000" dirty="0" err="1" smtClean="0"/>
              <a:t>head</a:t>
            </a:r>
            <a:r>
              <a:rPr lang="pt-BR" sz="2000" dirty="0" smtClean="0"/>
              <a:t>&gt;</a:t>
            </a:r>
          </a:p>
          <a:p>
            <a:pPr>
              <a:buNone/>
            </a:pPr>
            <a:r>
              <a:rPr lang="pt-BR" sz="2000" dirty="0" smtClean="0"/>
              <a:t>&lt;script </a:t>
            </a:r>
            <a:r>
              <a:rPr lang="pt-BR" sz="2000" dirty="0" err="1" smtClean="0"/>
              <a:t>type</a:t>
            </a:r>
            <a:r>
              <a:rPr lang="pt-BR" sz="2000" dirty="0" smtClean="0"/>
              <a:t>="</a:t>
            </a:r>
            <a:r>
              <a:rPr lang="pt-BR" sz="2000" dirty="0" err="1" smtClean="0"/>
              <a:t>text</a:t>
            </a:r>
            <a:r>
              <a:rPr lang="pt-BR" sz="2000" dirty="0" smtClean="0"/>
              <a:t>/</a:t>
            </a:r>
            <a:r>
              <a:rPr lang="pt-BR" sz="2000" dirty="0" err="1" smtClean="0"/>
              <a:t>javascript</a:t>
            </a:r>
            <a:r>
              <a:rPr lang="pt-BR" sz="2000" dirty="0" smtClean="0"/>
              <a:t>"&gt;</a:t>
            </a:r>
          </a:p>
          <a:p>
            <a:pPr>
              <a:buNone/>
            </a:pPr>
            <a:r>
              <a:rPr lang="pt-BR" sz="2000" dirty="0" err="1" smtClean="0"/>
              <a:t>Datatoda</a:t>
            </a:r>
            <a:r>
              <a:rPr lang="pt-BR" sz="2000" dirty="0" smtClean="0"/>
              <a:t> = </a:t>
            </a:r>
            <a:r>
              <a:rPr lang="pt-BR" sz="2000" dirty="0" err="1" smtClean="0"/>
              <a:t>new</a:t>
            </a:r>
            <a:r>
              <a:rPr lang="pt-BR" sz="2000" dirty="0" smtClean="0"/>
              <a:t> Date();</a:t>
            </a:r>
          </a:p>
          <a:p>
            <a:pPr>
              <a:buNone/>
            </a:pPr>
            <a:r>
              <a:rPr lang="pt-BR" sz="2000" dirty="0" err="1" smtClean="0"/>
              <a:t>DiaHoje</a:t>
            </a:r>
            <a:r>
              <a:rPr lang="pt-BR" sz="2000" dirty="0" smtClean="0"/>
              <a:t> = </a:t>
            </a:r>
            <a:r>
              <a:rPr lang="pt-BR" sz="2000" dirty="0" err="1" smtClean="0"/>
              <a:t>Datatoda</a:t>
            </a:r>
            <a:r>
              <a:rPr lang="pt-BR" sz="2000" dirty="0" smtClean="0"/>
              <a:t>.</a:t>
            </a:r>
            <a:r>
              <a:rPr lang="pt-BR" sz="2000" dirty="0" err="1" smtClean="0"/>
              <a:t>getDay</a:t>
            </a:r>
            <a:r>
              <a:rPr lang="pt-BR" sz="2000" dirty="0" smtClean="0"/>
              <a:t>();</a:t>
            </a:r>
          </a:p>
          <a:p>
            <a:pPr>
              <a:buNone/>
            </a:pPr>
            <a:r>
              <a:rPr lang="pt-BR" sz="2000" dirty="0" err="1" smtClean="0"/>
              <a:t>document</a:t>
            </a:r>
            <a:r>
              <a:rPr lang="pt-BR" sz="2000" dirty="0" smtClean="0"/>
              <a:t>.</a:t>
            </a:r>
            <a:r>
              <a:rPr lang="pt-BR" sz="2000" dirty="0" err="1" smtClean="0"/>
              <a:t>write</a:t>
            </a:r>
            <a:r>
              <a:rPr lang="pt-BR" sz="2000" dirty="0" smtClean="0"/>
              <a:t>(</a:t>
            </a:r>
            <a:r>
              <a:rPr lang="pt-BR" sz="2000" dirty="0" err="1" smtClean="0"/>
              <a:t>DiaHoje</a:t>
            </a:r>
            <a:r>
              <a:rPr lang="pt-BR" sz="2000" dirty="0" smtClean="0"/>
              <a:t>);</a:t>
            </a:r>
          </a:p>
          <a:p>
            <a:pPr>
              <a:buNone/>
            </a:pPr>
            <a:r>
              <a:rPr lang="pt-BR" sz="2000" dirty="0" smtClean="0"/>
              <a:t>&lt;/script&gt;</a:t>
            </a:r>
          </a:p>
          <a:p>
            <a:pPr>
              <a:buNone/>
            </a:pPr>
            <a:r>
              <a:rPr lang="pt-BR" sz="2000" dirty="0" smtClean="0"/>
              <a:t>&lt;/</a:t>
            </a:r>
            <a:r>
              <a:rPr lang="pt-BR" sz="2000" dirty="0" err="1" smtClean="0"/>
              <a:t>head</a:t>
            </a:r>
            <a:r>
              <a:rPr lang="pt-BR" sz="2000" dirty="0" smtClean="0"/>
              <a:t>&gt;</a:t>
            </a:r>
          </a:p>
          <a:p>
            <a:pPr>
              <a:buNone/>
            </a:pPr>
            <a:r>
              <a:rPr lang="pt-BR" sz="2000" dirty="0" smtClean="0"/>
              <a:t>&lt;/</a:t>
            </a:r>
            <a:r>
              <a:rPr lang="pt-BR" sz="2000" dirty="0" err="1" smtClean="0"/>
              <a:t>html</a:t>
            </a:r>
            <a:r>
              <a:rPr lang="pt-BR" sz="2000" dirty="0" smtClean="0"/>
              <a:t>&gt;</a:t>
            </a:r>
          </a:p>
          <a:p>
            <a:pPr>
              <a:buNone/>
            </a:pPr>
            <a:endParaRPr lang="pt-BR" sz="2000" dirty="0" smtClean="0"/>
          </a:p>
          <a:p>
            <a:endParaRPr lang="pt-BR" dirty="0"/>
          </a:p>
        </p:txBody>
      </p:sp>
      <p:sp>
        <p:nvSpPr>
          <p:cNvPr id="3" name="Título 2"/>
          <p:cNvSpPr>
            <a:spLocks noGrp="1"/>
          </p:cNvSpPr>
          <p:nvPr>
            <p:ph type="title"/>
          </p:nvPr>
        </p:nvSpPr>
        <p:spPr/>
        <p:txBody>
          <a:bodyPr/>
          <a:lstStyle/>
          <a:p>
            <a:r>
              <a:rPr lang="pt-BR" dirty="0" smtClean="0"/>
              <a:t>Manipulando Datas</a:t>
            </a:r>
            <a:endParaRPr lang="pt-BR" dirty="0"/>
          </a:p>
        </p:txBody>
      </p:sp>
      <p:sp>
        <p:nvSpPr>
          <p:cNvPr id="4" name="CaixaDeTexto 3"/>
          <p:cNvSpPr txBox="1"/>
          <p:nvPr/>
        </p:nvSpPr>
        <p:spPr>
          <a:xfrm>
            <a:off x="3707904" y="4221088"/>
            <a:ext cx="4968552" cy="1015663"/>
          </a:xfrm>
          <a:prstGeom prst="rect">
            <a:avLst/>
          </a:prstGeom>
          <a:noFill/>
        </p:spPr>
        <p:txBody>
          <a:bodyPr wrap="square" rtlCol="0">
            <a:spAutoFit/>
          </a:bodyPr>
          <a:lstStyle/>
          <a:p>
            <a:r>
              <a:rPr lang="pt-BR" sz="2000" dirty="0" smtClean="0"/>
              <a:t>Neste exemplo vamos obter o dia da semana utilizando a variável </a:t>
            </a:r>
            <a:r>
              <a:rPr lang="pt-BR" sz="2000" dirty="0" err="1" smtClean="0"/>
              <a:t>DiaHoje</a:t>
            </a:r>
            <a:r>
              <a:rPr lang="pt-BR" sz="2000" dirty="0" smtClean="0"/>
              <a:t> e o método </a:t>
            </a:r>
            <a:r>
              <a:rPr lang="pt-BR" sz="2000" dirty="0" err="1" smtClean="0"/>
              <a:t>getDay</a:t>
            </a:r>
            <a:r>
              <a:rPr lang="pt-BR" sz="2000" dirty="0" smtClean="0"/>
              <a:t>()</a:t>
            </a:r>
            <a:endParaRPr lang="pt-BR" sz="20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268760"/>
            <a:ext cx="8229600" cy="4828182"/>
          </a:xfrm>
        </p:spPr>
        <p:txBody>
          <a:bodyPr/>
          <a:lstStyle/>
          <a:p>
            <a:pPr marL="0" indent="0">
              <a:buNone/>
            </a:pPr>
            <a:r>
              <a:rPr lang="en-US" sz="2000" dirty="0" smtClean="0"/>
              <a:t>function </a:t>
            </a:r>
            <a:r>
              <a:rPr lang="en-US" sz="2000" dirty="0" err="1" smtClean="0"/>
              <a:t>CriaSem</a:t>
            </a:r>
            <a:r>
              <a:rPr lang="en-US" sz="2000" dirty="0" smtClean="0"/>
              <a:t> (n) { </a:t>
            </a:r>
            <a:endParaRPr lang="pt-BR" sz="2000" dirty="0" smtClean="0"/>
          </a:p>
          <a:p>
            <a:pPr marL="0" indent="0">
              <a:buNone/>
            </a:pPr>
            <a:r>
              <a:rPr lang="en-US" sz="2000" dirty="0" err="1" smtClean="0"/>
              <a:t>this.length</a:t>
            </a:r>
            <a:r>
              <a:rPr lang="en-US" sz="2000" dirty="0" smtClean="0"/>
              <a:t> = n </a:t>
            </a:r>
            <a:endParaRPr lang="pt-BR" sz="2000" dirty="0" smtClean="0"/>
          </a:p>
          <a:p>
            <a:pPr marL="0" indent="0">
              <a:buNone/>
            </a:pPr>
            <a:r>
              <a:rPr lang="pt-BR" sz="2000" dirty="0" smtClean="0"/>
              <a:t>for (var x = 1 ; x&lt;= n ; x++) </a:t>
            </a:r>
          </a:p>
          <a:p>
            <a:pPr marL="0" indent="0">
              <a:buNone/>
            </a:pPr>
            <a:r>
              <a:rPr lang="en-US" sz="2000" dirty="0" smtClean="0"/>
              <a:t>{ this[x] = "" } } </a:t>
            </a:r>
            <a:endParaRPr lang="pt-BR" sz="2000" dirty="0" smtClean="0"/>
          </a:p>
          <a:p>
            <a:pPr marL="0" indent="0">
              <a:buNone/>
            </a:pPr>
            <a:r>
              <a:rPr lang="en-US" sz="2000" dirty="0" err="1" smtClean="0"/>
              <a:t>NomeDia</a:t>
            </a:r>
            <a:r>
              <a:rPr lang="en-US" sz="2000" dirty="0" smtClean="0"/>
              <a:t> = new </a:t>
            </a:r>
            <a:r>
              <a:rPr lang="en-US" sz="2000" dirty="0" err="1" smtClean="0"/>
              <a:t>CriaSemTab</a:t>
            </a:r>
            <a:r>
              <a:rPr lang="en-US" sz="2000" dirty="0" smtClean="0"/>
              <a:t>(7) </a:t>
            </a:r>
            <a:endParaRPr lang="pt-BR" sz="2000" dirty="0" smtClean="0"/>
          </a:p>
          <a:p>
            <a:pPr marL="0" indent="0">
              <a:buNone/>
            </a:pPr>
            <a:r>
              <a:rPr lang="pt-BR" sz="2000" dirty="0" err="1" smtClean="0"/>
              <a:t>NomeDia</a:t>
            </a:r>
            <a:r>
              <a:rPr lang="pt-BR" sz="2000" dirty="0" smtClean="0"/>
              <a:t>[0] = "Domingo" </a:t>
            </a:r>
          </a:p>
          <a:p>
            <a:pPr marL="0" indent="0">
              <a:buNone/>
            </a:pPr>
            <a:r>
              <a:rPr lang="pt-BR" sz="2000" dirty="0" err="1" smtClean="0"/>
              <a:t>NomeDia</a:t>
            </a:r>
            <a:r>
              <a:rPr lang="pt-BR" sz="2000" dirty="0" smtClean="0"/>
              <a:t>[1] = "Segunda" </a:t>
            </a:r>
          </a:p>
          <a:p>
            <a:pPr marL="0" indent="0">
              <a:buNone/>
            </a:pPr>
            <a:r>
              <a:rPr lang="pt-BR" sz="2000" dirty="0" err="1" smtClean="0"/>
              <a:t>NomeDia</a:t>
            </a:r>
            <a:r>
              <a:rPr lang="pt-BR" sz="2000" dirty="0" smtClean="0"/>
              <a:t> [2] = "Terça" </a:t>
            </a:r>
          </a:p>
          <a:p>
            <a:pPr marL="0" indent="0">
              <a:buNone/>
            </a:pPr>
            <a:r>
              <a:rPr lang="pt-BR" sz="2000" dirty="0" err="1" smtClean="0"/>
              <a:t>NomeDia</a:t>
            </a:r>
            <a:r>
              <a:rPr lang="pt-BR" sz="2000" dirty="0" smtClean="0"/>
              <a:t>[3] = "Quarta" </a:t>
            </a:r>
          </a:p>
          <a:p>
            <a:pPr marL="0" indent="0">
              <a:buNone/>
            </a:pPr>
            <a:r>
              <a:rPr lang="pt-BR" sz="2000" dirty="0" err="1" smtClean="0"/>
              <a:t>NomeDia</a:t>
            </a:r>
            <a:r>
              <a:rPr lang="pt-BR" sz="2000" dirty="0" smtClean="0"/>
              <a:t>[4] = "Quinta" </a:t>
            </a:r>
          </a:p>
          <a:p>
            <a:pPr marL="0" indent="0">
              <a:buNone/>
            </a:pPr>
            <a:r>
              <a:rPr lang="pt-BR" sz="2000" dirty="0" err="1" smtClean="0"/>
              <a:t>NomeDia</a:t>
            </a:r>
            <a:r>
              <a:rPr lang="pt-BR" sz="2000" dirty="0" smtClean="0"/>
              <a:t>[5] = "Sexta" </a:t>
            </a:r>
          </a:p>
          <a:p>
            <a:pPr marL="0" indent="0">
              <a:buNone/>
            </a:pPr>
            <a:r>
              <a:rPr lang="pt-BR" sz="2000" dirty="0" err="1" smtClean="0"/>
              <a:t>NomeDia</a:t>
            </a:r>
            <a:r>
              <a:rPr lang="pt-BR" sz="2000" dirty="0" smtClean="0"/>
              <a:t>[6] = "Sábado" </a:t>
            </a:r>
          </a:p>
          <a:p>
            <a:pPr marL="0" indent="0">
              <a:buNone/>
            </a:pPr>
            <a:r>
              <a:rPr lang="pt-BR" sz="2000" dirty="0" err="1" smtClean="0"/>
              <a:t>DiaSemana</a:t>
            </a:r>
            <a:r>
              <a:rPr lang="pt-BR" sz="2000" dirty="0" smtClean="0"/>
              <a:t> = </a:t>
            </a:r>
            <a:r>
              <a:rPr lang="pt-BR" sz="2000" dirty="0" err="1" smtClean="0"/>
              <a:t>NomeDia</a:t>
            </a:r>
            <a:r>
              <a:rPr lang="pt-BR" sz="2000" dirty="0" smtClean="0"/>
              <a:t>[</a:t>
            </a:r>
            <a:r>
              <a:rPr lang="pt-BR" sz="2000" dirty="0" err="1" smtClean="0"/>
              <a:t>DiaHoje</a:t>
            </a:r>
            <a:r>
              <a:rPr lang="pt-BR" sz="2000" dirty="0" smtClean="0"/>
              <a:t>]</a:t>
            </a:r>
            <a:endParaRPr lang="pt-BR" sz="2000" dirty="0"/>
          </a:p>
        </p:txBody>
      </p:sp>
      <p:sp>
        <p:nvSpPr>
          <p:cNvPr id="3" name="Título 2"/>
          <p:cNvSpPr>
            <a:spLocks noGrp="1"/>
          </p:cNvSpPr>
          <p:nvPr>
            <p:ph type="title"/>
          </p:nvPr>
        </p:nvSpPr>
        <p:spPr/>
        <p:txBody>
          <a:bodyPr/>
          <a:lstStyle/>
          <a:p>
            <a:r>
              <a:rPr lang="pt-BR" dirty="0" smtClean="0"/>
              <a:t>Manipulando Data</a:t>
            </a:r>
            <a:endParaRPr lang="pt-BR" dirty="0"/>
          </a:p>
        </p:txBody>
      </p:sp>
      <p:sp>
        <p:nvSpPr>
          <p:cNvPr id="4" name="CaixaDeTexto 3"/>
          <p:cNvSpPr txBox="1"/>
          <p:nvPr/>
        </p:nvSpPr>
        <p:spPr>
          <a:xfrm>
            <a:off x="4139952" y="3789040"/>
            <a:ext cx="4680520" cy="1323439"/>
          </a:xfrm>
          <a:prstGeom prst="rect">
            <a:avLst/>
          </a:prstGeom>
          <a:noFill/>
        </p:spPr>
        <p:txBody>
          <a:bodyPr wrap="square" rtlCol="0">
            <a:spAutoFit/>
          </a:bodyPr>
          <a:lstStyle/>
          <a:p>
            <a:r>
              <a:rPr lang="pt-BR" sz="2000" dirty="0" smtClean="0"/>
              <a:t>Neste outro exemplo vamos obter o nome do dia da semana utilizando a função </a:t>
            </a:r>
            <a:r>
              <a:rPr lang="pt-BR" sz="2000" dirty="0" err="1" smtClean="0"/>
              <a:t>CriaSem</a:t>
            </a:r>
            <a:r>
              <a:rPr lang="pt-BR" sz="2000" dirty="0" smtClean="0"/>
              <a:t> e criando a instância </a:t>
            </a:r>
            <a:r>
              <a:rPr lang="pt-BR" sz="2000" dirty="0" err="1" smtClean="0"/>
              <a:t>NomeDia</a:t>
            </a:r>
            <a:endParaRPr lang="pt-BR" sz="20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 interação com o usuário se dá através de objetos para entrada de dados (textos), marcação de opções (radio, </a:t>
            </a:r>
            <a:r>
              <a:rPr lang="pt-BR" sz="2000" dirty="0" err="1" smtClean="0"/>
              <a:t>checkbox</a:t>
            </a:r>
            <a:r>
              <a:rPr lang="pt-BR" sz="2000" dirty="0" smtClean="0"/>
              <a:t> e </a:t>
            </a:r>
            <a:r>
              <a:rPr lang="pt-BR" sz="2000" dirty="0" err="1" smtClean="0"/>
              <a:t>combo</a:t>
            </a:r>
            <a:r>
              <a:rPr lang="pt-BR" sz="2000" dirty="0" smtClean="0"/>
              <a:t>), botões e </a:t>
            </a:r>
            <a:r>
              <a:rPr lang="pt-BR" sz="2000" dirty="0" err="1" smtClean="0"/>
              <a:t>link's</a:t>
            </a:r>
            <a:r>
              <a:rPr lang="pt-BR" sz="2000" dirty="0" smtClean="0"/>
              <a:t> para outras páginas. </a:t>
            </a:r>
          </a:p>
          <a:p>
            <a:pPr marL="0" indent="0">
              <a:buNone/>
            </a:pPr>
            <a:r>
              <a:rPr lang="pt-BR" sz="2000" dirty="0" smtClean="0"/>
              <a:t>Conceitualmente, os objetos são divididos em: Input, </a:t>
            </a:r>
            <a:r>
              <a:rPr lang="pt-BR" sz="2000" dirty="0" err="1" smtClean="0"/>
              <a:t>Textarea</a:t>
            </a:r>
            <a:r>
              <a:rPr lang="pt-BR" sz="2000" dirty="0" smtClean="0"/>
              <a:t> e </a:t>
            </a:r>
            <a:r>
              <a:rPr lang="pt-BR" sz="2000" dirty="0" err="1" smtClean="0"/>
              <a:t>Select</a:t>
            </a:r>
            <a:r>
              <a:rPr lang="pt-BR" sz="2000" dirty="0" smtClean="0"/>
              <a:t>. O objeto Input divide-se (propriedade </a:t>
            </a:r>
            <a:r>
              <a:rPr lang="pt-BR" sz="2000" dirty="0" err="1" smtClean="0"/>
              <a:t>Type</a:t>
            </a:r>
            <a:r>
              <a:rPr lang="pt-BR" sz="2000" dirty="0" smtClean="0"/>
              <a:t>) em: </a:t>
            </a:r>
          </a:p>
          <a:p>
            <a:pPr marL="0" indent="0">
              <a:buFont typeface="Wingdings" pitchFamily="2" charset="2"/>
              <a:buChar char="q"/>
            </a:pPr>
            <a:r>
              <a:rPr lang="en-US" sz="2000" dirty="0" smtClean="0"/>
              <a:t>Text</a:t>
            </a:r>
          </a:p>
          <a:p>
            <a:pPr marL="0" indent="0">
              <a:buFont typeface="Wingdings" pitchFamily="2" charset="2"/>
              <a:buChar char="q"/>
            </a:pPr>
            <a:r>
              <a:rPr lang="en-US" sz="2000" dirty="0" smtClean="0"/>
              <a:t>Password</a:t>
            </a:r>
          </a:p>
          <a:p>
            <a:pPr marL="0" indent="0">
              <a:buFont typeface="Wingdings" pitchFamily="2" charset="2"/>
              <a:buChar char="q"/>
            </a:pPr>
            <a:r>
              <a:rPr lang="en-US" sz="2000" dirty="0" smtClean="0"/>
              <a:t>Hidden</a:t>
            </a:r>
          </a:p>
          <a:p>
            <a:pPr marL="0" indent="0">
              <a:buFont typeface="Wingdings" pitchFamily="2" charset="2"/>
              <a:buChar char="q"/>
            </a:pPr>
            <a:r>
              <a:rPr lang="en-US" sz="2000" dirty="0" smtClean="0"/>
              <a:t>Checkbox</a:t>
            </a:r>
          </a:p>
          <a:p>
            <a:pPr marL="0" indent="0">
              <a:buFont typeface="Wingdings" pitchFamily="2" charset="2"/>
              <a:buChar char="q"/>
            </a:pPr>
            <a:r>
              <a:rPr lang="en-US" sz="2000" dirty="0" smtClean="0"/>
              <a:t>Radio</a:t>
            </a:r>
          </a:p>
          <a:p>
            <a:pPr marL="0" indent="0">
              <a:buFont typeface="Wingdings" pitchFamily="2" charset="2"/>
              <a:buChar char="q"/>
            </a:pPr>
            <a:r>
              <a:rPr lang="en-US" sz="2000" dirty="0" smtClean="0"/>
              <a:t>Button</a:t>
            </a:r>
          </a:p>
          <a:p>
            <a:pPr marL="0" indent="0">
              <a:buFont typeface="Wingdings" pitchFamily="2" charset="2"/>
              <a:buChar char="q"/>
            </a:pPr>
            <a:r>
              <a:rPr lang="en-US" sz="2000" dirty="0" smtClean="0"/>
              <a:t>Reset</a:t>
            </a:r>
          </a:p>
          <a:p>
            <a:pPr marL="0" indent="0">
              <a:buFont typeface="Wingdings" pitchFamily="2" charset="2"/>
              <a:buChar char="q"/>
            </a:pPr>
            <a:r>
              <a:rPr lang="en-US" sz="2000" dirty="0" smtClean="0"/>
              <a:t>Submit </a:t>
            </a:r>
            <a:endParaRPr lang="pt-BR" sz="2000" dirty="0" smtClean="0"/>
          </a:p>
          <a:p>
            <a:endParaRPr lang="pt-BR" dirty="0"/>
          </a:p>
        </p:txBody>
      </p:sp>
      <p:sp>
        <p:nvSpPr>
          <p:cNvPr id="3" name="Título 2"/>
          <p:cNvSpPr>
            <a:spLocks noGrp="1"/>
          </p:cNvSpPr>
          <p:nvPr>
            <p:ph type="title"/>
          </p:nvPr>
        </p:nvSpPr>
        <p:spPr/>
        <p:txBody>
          <a:bodyPr/>
          <a:lstStyle/>
          <a:p>
            <a:r>
              <a:rPr lang="pt-BR" dirty="0" smtClean="0"/>
              <a:t>Interagindo com Usuário</a:t>
            </a:r>
            <a:endParaRPr lang="pt-BR"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268760"/>
            <a:ext cx="8784976" cy="5184576"/>
          </a:xfrm>
        </p:spPr>
        <p:txBody>
          <a:bodyPr/>
          <a:lstStyle/>
          <a:p>
            <a:pPr marL="0" indent="0">
              <a:buNone/>
            </a:pPr>
            <a:r>
              <a:rPr lang="pt-BR" sz="2000" dirty="0" smtClean="0"/>
              <a:t>É o principal objeto para entrada de dados. Suas principais propriedades são: </a:t>
            </a:r>
            <a:r>
              <a:rPr lang="pt-BR" sz="2000" dirty="0" err="1" smtClean="0"/>
              <a:t>type</a:t>
            </a:r>
            <a:r>
              <a:rPr lang="pt-BR" sz="2000" dirty="0" smtClean="0"/>
              <a:t>, </a:t>
            </a:r>
            <a:r>
              <a:rPr lang="pt-BR" sz="2000" dirty="0" err="1" smtClean="0"/>
              <a:t>size</a:t>
            </a:r>
            <a:r>
              <a:rPr lang="pt-BR" sz="2000" dirty="0" smtClean="0"/>
              <a:t>, </a:t>
            </a:r>
            <a:r>
              <a:rPr lang="pt-BR" sz="2000" dirty="0" err="1" smtClean="0"/>
              <a:t>maxlength</a:t>
            </a:r>
            <a:r>
              <a:rPr lang="pt-BR" sz="2000" dirty="0" smtClean="0"/>
              <a:t>,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type</a:t>
            </a:r>
            <a:r>
              <a:rPr lang="pt-BR" sz="2000" dirty="0" smtClean="0"/>
              <a:t>=</a:t>
            </a:r>
            <a:r>
              <a:rPr lang="pt-BR" sz="2000" dirty="0" err="1" smtClean="0"/>
              <a:t>text</a:t>
            </a:r>
            <a:r>
              <a:rPr lang="pt-BR" sz="2000" dirty="0" smtClean="0"/>
              <a:t> : Especifica um campo para entrada de dados normal </a:t>
            </a:r>
          </a:p>
          <a:p>
            <a:pPr marL="0" indent="0">
              <a:buNone/>
            </a:pPr>
            <a:r>
              <a:rPr lang="pt-BR" sz="2000" dirty="0" err="1" smtClean="0"/>
              <a:t>size</a:t>
            </a:r>
            <a:r>
              <a:rPr lang="pt-BR" sz="2000" dirty="0" smtClean="0"/>
              <a:t> : Especifica o tamanho do campo na tela. </a:t>
            </a:r>
          </a:p>
          <a:p>
            <a:pPr marL="0" indent="0">
              <a:buNone/>
            </a:pPr>
            <a:r>
              <a:rPr lang="pt-BR" sz="2000" dirty="0" err="1" smtClean="0"/>
              <a:t>maxlength</a:t>
            </a:r>
            <a:r>
              <a:rPr lang="pt-BR" sz="2000" dirty="0" smtClean="0"/>
              <a:t> : Especifica a quantidade máxima de </a:t>
            </a:r>
            <a:r>
              <a:rPr lang="pt-BR" sz="2000" dirty="0" err="1" smtClean="0"/>
              <a:t>carac</a:t>
            </a:r>
            <a:r>
              <a:rPr lang="pt-BR" sz="2000" dirty="0" smtClean="0"/>
              <a:t>. permitidos.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Armazena o conteúdo do campo. </a:t>
            </a:r>
          </a:p>
          <a:p>
            <a:pPr marL="0" indent="0">
              <a:buNone/>
            </a:pPr>
            <a:r>
              <a:rPr lang="pt-BR" sz="2000" dirty="0" smtClean="0"/>
              <a:t>Os eventos associados a este objeto são: </a:t>
            </a:r>
            <a:r>
              <a:rPr lang="pt-BR" sz="2000" dirty="0" err="1" smtClean="0"/>
              <a:t>onchange</a:t>
            </a:r>
            <a:r>
              <a:rPr lang="pt-BR" sz="2000" dirty="0" smtClean="0"/>
              <a:t>, </a:t>
            </a:r>
            <a:r>
              <a:rPr lang="pt-BR" sz="2000" dirty="0" err="1" smtClean="0"/>
              <a:t>onblur</a:t>
            </a:r>
            <a:r>
              <a:rPr lang="pt-BR" sz="2000" dirty="0" smtClean="0"/>
              <a:t>, </a:t>
            </a:r>
            <a:r>
              <a:rPr lang="pt-BR" sz="2000" dirty="0" err="1" smtClean="0"/>
              <a:t>onfocus</a:t>
            </a:r>
            <a:r>
              <a:rPr lang="pt-BR" sz="2000" dirty="0" smtClean="0"/>
              <a:t> e </a:t>
            </a:r>
            <a:r>
              <a:rPr lang="pt-BR" sz="2000" dirty="0" err="1" smtClean="0"/>
              <a:t>onselect</a:t>
            </a:r>
            <a:r>
              <a:rPr lang="pt-BR" sz="2000" dirty="0" smtClean="0"/>
              <a:t>. </a:t>
            </a:r>
            <a:r>
              <a:rPr lang="en-US" sz="2000" dirty="0" smtClean="0"/>
              <a:t>Ex: </a:t>
            </a:r>
            <a:endParaRPr lang="pt-BR" sz="2000" dirty="0" smtClean="0"/>
          </a:p>
          <a:p>
            <a:pPr marL="0" indent="0">
              <a:buNone/>
            </a:pPr>
            <a:r>
              <a:rPr lang="en-US" sz="1600" dirty="0" smtClean="0"/>
              <a:t>&lt;form name="</a:t>
            </a:r>
            <a:r>
              <a:rPr lang="en-US" sz="1600" dirty="0" err="1" smtClean="0"/>
              <a:t>TText</a:t>
            </a:r>
            <a:r>
              <a:rPr lang="en-US" sz="1600" dirty="0" smtClean="0"/>
              <a:t>"&gt; </a:t>
            </a:r>
            <a:endParaRPr lang="pt-BR" sz="1600" dirty="0" smtClean="0"/>
          </a:p>
          <a:p>
            <a:pPr marL="0" indent="0">
              <a:buNone/>
            </a:pPr>
            <a:r>
              <a:rPr lang="en-US" sz="1600" dirty="0" smtClean="0"/>
              <a:t>&lt;p&gt;</a:t>
            </a:r>
            <a:r>
              <a:rPr lang="en-US" sz="1600" dirty="0" err="1" smtClean="0"/>
              <a:t>Entrada</a:t>
            </a:r>
            <a:r>
              <a:rPr lang="en-US" sz="1600" dirty="0" smtClean="0"/>
              <a:t> de </a:t>
            </a:r>
            <a:r>
              <a:rPr lang="en-US" sz="1600" dirty="0" err="1" smtClean="0"/>
              <a:t>Texto</a:t>
            </a:r>
            <a:r>
              <a:rPr lang="en-US" sz="1600" dirty="0" smtClean="0"/>
              <a:t> &lt;input type=text size=20 </a:t>
            </a:r>
            <a:r>
              <a:rPr lang="en-US" sz="1600" dirty="0" err="1" smtClean="0"/>
              <a:t>maxlength</a:t>
            </a:r>
            <a:r>
              <a:rPr lang="en-US" sz="1600" dirty="0" smtClean="0"/>
              <a:t>=30 name="</a:t>
            </a:r>
            <a:r>
              <a:rPr lang="en-US" sz="1600" dirty="0" err="1" smtClean="0"/>
              <a:t>CxTexto</a:t>
            </a:r>
            <a:r>
              <a:rPr lang="en-US" sz="1600" dirty="0" smtClean="0"/>
              <a:t>" value="" </a:t>
            </a:r>
            <a:r>
              <a:rPr lang="en-US" sz="1600" dirty="0" err="1" smtClean="0"/>
              <a:t>onchange</a:t>
            </a:r>
            <a:r>
              <a:rPr lang="en-US" sz="1600" dirty="0" smtClean="0"/>
              <a:t>="alert ('Voce </a:t>
            </a:r>
            <a:r>
              <a:rPr lang="en-US" sz="1600" dirty="0" err="1" smtClean="0"/>
              <a:t>digitou</a:t>
            </a:r>
            <a:r>
              <a:rPr lang="en-US" sz="1600" dirty="0" smtClean="0"/>
              <a:t> ' + </a:t>
            </a:r>
            <a:r>
              <a:rPr lang="en-US" sz="1600" dirty="0" err="1" smtClean="0"/>
              <a:t>CxTexto.value</a:t>
            </a:r>
            <a:r>
              <a:rPr lang="en-US" sz="1600" dirty="0" smtClean="0"/>
              <a:t>)"&gt; </a:t>
            </a:r>
            <a:endParaRPr lang="pt-BR" sz="1600" dirty="0" smtClean="0"/>
          </a:p>
          <a:p>
            <a:pPr marL="0" indent="0">
              <a:buNone/>
            </a:pPr>
            <a:r>
              <a:rPr lang="pt-BR" sz="1600" dirty="0" smtClean="0"/>
              <a:t>&lt;/p&gt; </a:t>
            </a:r>
          </a:p>
          <a:p>
            <a:pPr marL="0" indent="0">
              <a:buNone/>
            </a:pPr>
            <a:r>
              <a:rPr lang="pt-BR" sz="1600" dirty="0" smtClean="0"/>
              <a:t>&lt;/</a:t>
            </a:r>
            <a:r>
              <a:rPr lang="pt-BR" sz="1600" dirty="0" err="1" smtClean="0"/>
              <a:t>form</a:t>
            </a:r>
            <a:r>
              <a:rPr lang="pt-BR" sz="1600" dirty="0" smtClean="0"/>
              <a:t>&gt;</a:t>
            </a:r>
          </a:p>
          <a:p>
            <a:pPr marL="0" indent="0">
              <a:buNone/>
            </a:pPr>
            <a:endParaRPr lang="pt-BR" dirty="0"/>
          </a:p>
        </p:txBody>
      </p:sp>
      <p:sp>
        <p:nvSpPr>
          <p:cNvPr id="3" name="Título 2"/>
          <p:cNvSpPr>
            <a:spLocks noGrp="1"/>
          </p:cNvSpPr>
          <p:nvPr>
            <p:ph type="title"/>
          </p:nvPr>
        </p:nvSpPr>
        <p:spPr/>
        <p:txBody>
          <a:bodyPr>
            <a:normAutofit/>
          </a:bodyPr>
          <a:lstStyle/>
          <a:p>
            <a:r>
              <a:rPr lang="pt-BR" sz="4400" dirty="0" smtClean="0"/>
              <a:t>Objeto Input </a:t>
            </a:r>
            <a:r>
              <a:rPr lang="pt-BR" sz="4400" dirty="0" err="1" smtClean="0"/>
              <a:t>Text</a:t>
            </a:r>
            <a:endParaRPr lang="pt-BR"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196752"/>
            <a:ext cx="8640960" cy="5040560"/>
          </a:xfrm>
        </p:spPr>
        <p:txBody>
          <a:bodyPr/>
          <a:lstStyle/>
          <a:p>
            <a:pPr marL="0" indent="0">
              <a:buNone/>
            </a:pPr>
            <a:r>
              <a:rPr lang="pt-BR" sz="2000" dirty="0" smtClean="0"/>
              <a:t>É o objeto para entrada de Senhas de acesso (password). Os dados digitados são criptografados. Suas principais propriedades são: </a:t>
            </a:r>
            <a:r>
              <a:rPr lang="pt-BR" sz="2000" dirty="0" err="1" smtClean="0"/>
              <a:t>type</a:t>
            </a:r>
            <a:r>
              <a:rPr lang="pt-BR" sz="2000" dirty="0" smtClean="0"/>
              <a:t>, </a:t>
            </a:r>
            <a:r>
              <a:rPr lang="pt-BR" sz="2000" dirty="0" err="1" smtClean="0"/>
              <a:t>size</a:t>
            </a:r>
            <a:r>
              <a:rPr lang="pt-BR" sz="2000" dirty="0" smtClean="0"/>
              <a:t>, </a:t>
            </a:r>
            <a:r>
              <a:rPr lang="pt-BR" sz="2000" dirty="0" err="1" smtClean="0"/>
              <a:t>maxlength</a:t>
            </a:r>
            <a:r>
              <a:rPr lang="pt-BR" sz="2000" dirty="0" smtClean="0"/>
              <a:t>,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type</a:t>
            </a:r>
            <a:r>
              <a:rPr lang="pt-BR" sz="2000" dirty="0" smtClean="0"/>
              <a:t>=password : Especifica um campo para entrada de senha. Os dados digitados são </a:t>
            </a:r>
            <a:r>
              <a:rPr lang="pt-BR" sz="2000" dirty="0" err="1" smtClean="0"/>
              <a:t>substituidos</a:t>
            </a:r>
            <a:r>
              <a:rPr lang="pt-BR" sz="2000" dirty="0" smtClean="0"/>
              <a:t> (na tela) por "*". </a:t>
            </a:r>
          </a:p>
          <a:p>
            <a:pPr marL="0" indent="0">
              <a:buNone/>
            </a:pPr>
            <a:r>
              <a:rPr lang="pt-BR" sz="2000" dirty="0" err="1" smtClean="0"/>
              <a:t>size</a:t>
            </a:r>
            <a:r>
              <a:rPr lang="pt-BR" sz="2000" dirty="0" smtClean="0"/>
              <a:t> : Especifica o tamanho do campo na tela. </a:t>
            </a:r>
          </a:p>
          <a:p>
            <a:pPr marL="0" indent="0">
              <a:buNone/>
            </a:pPr>
            <a:r>
              <a:rPr lang="pt-BR" sz="2000" dirty="0" err="1" smtClean="0"/>
              <a:t>maxlength</a:t>
            </a:r>
            <a:r>
              <a:rPr lang="pt-BR" sz="2000" dirty="0" smtClean="0"/>
              <a:t> : Especifica a quantidade máxima de </a:t>
            </a:r>
            <a:r>
              <a:rPr lang="pt-BR" sz="2000" dirty="0" err="1" smtClean="0"/>
              <a:t>carac</a:t>
            </a:r>
            <a:r>
              <a:rPr lang="pt-BR" sz="2000" dirty="0" smtClean="0"/>
              <a:t>. permitidos.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Armazena o conteúdo digitado no campo. </a:t>
            </a:r>
          </a:p>
          <a:p>
            <a:pPr marL="0" indent="0">
              <a:buNone/>
            </a:pPr>
            <a:r>
              <a:rPr lang="pt-BR" sz="1600" dirty="0" smtClean="0"/>
              <a:t>Os eventos associados a este objeto são: </a:t>
            </a:r>
            <a:r>
              <a:rPr lang="pt-BR" sz="1600" dirty="0" err="1" smtClean="0"/>
              <a:t>onchange</a:t>
            </a:r>
            <a:r>
              <a:rPr lang="pt-BR" sz="1600" dirty="0" smtClean="0"/>
              <a:t>, </a:t>
            </a:r>
            <a:r>
              <a:rPr lang="pt-BR" sz="1600" dirty="0" err="1" smtClean="0"/>
              <a:t>onblur</a:t>
            </a:r>
            <a:r>
              <a:rPr lang="pt-BR" sz="1600" dirty="0" smtClean="0"/>
              <a:t>, </a:t>
            </a:r>
            <a:r>
              <a:rPr lang="pt-BR" sz="1600" dirty="0" err="1" smtClean="0"/>
              <a:t>onfocus</a:t>
            </a:r>
            <a:r>
              <a:rPr lang="pt-BR" sz="1600" dirty="0" smtClean="0"/>
              <a:t> e </a:t>
            </a:r>
            <a:r>
              <a:rPr lang="pt-BR" sz="1600" dirty="0" err="1" smtClean="0"/>
              <a:t>onselect</a:t>
            </a:r>
            <a:r>
              <a:rPr lang="pt-BR" sz="1600" dirty="0" smtClean="0"/>
              <a:t>.  </a:t>
            </a:r>
            <a:r>
              <a:rPr lang="en-US" sz="1600" dirty="0" smtClean="0"/>
              <a:t>Ex: </a:t>
            </a:r>
            <a:endParaRPr lang="pt-BR" sz="1600" dirty="0" smtClean="0"/>
          </a:p>
          <a:p>
            <a:pPr marL="0" indent="0">
              <a:buNone/>
            </a:pPr>
            <a:r>
              <a:rPr lang="en-US" sz="1600" dirty="0" smtClean="0"/>
              <a:t>&lt;form name="</a:t>
            </a:r>
            <a:r>
              <a:rPr lang="en-US" sz="1600" dirty="0" err="1" smtClean="0"/>
              <a:t>TPassword</a:t>
            </a:r>
            <a:r>
              <a:rPr lang="en-US" sz="1600" dirty="0" smtClean="0"/>
              <a:t>"&gt; </a:t>
            </a:r>
            <a:endParaRPr lang="pt-BR" sz="1600" dirty="0" smtClean="0"/>
          </a:p>
          <a:p>
            <a:pPr marL="0" indent="0">
              <a:buNone/>
            </a:pPr>
            <a:r>
              <a:rPr lang="en-US" sz="1600" dirty="0" smtClean="0"/>
              <a:t>&lt;p&gt;</a:t>
            </a:r>
            <a:r>
              <a:rPr lang="en-US" sz="1600" dirty="0" err="1" smtClean="0"/>
              <a:t>Entrada</a:t>
            </a:r>
            <a:r>
              <a:rPr lang="en-US" sz="1600" dirty="0" smtClean="0"/>
              <a:t> de </a:t>
            </a:r>
            <a:r>
              <a:rPr lang="en-US" sz="1600" dirty="0" err="1" smtClean="0"/>
              <a:t>Senha</a:t>
            </a:r>
            <a:r>
              <a:rPr lang="en-US" sz="1600" dirty="0" smtClean="0"/>
              <a:t>&lt;input type=password size=10 </a:t>
            </a:r>
            <a:r>
              <a:rPr lang="en-US" sz="1600" dirty="0" err="1" smtClean="0"/>
              <a:t>maxlength</a:t>
            </a:r>
            <a:r>
              <a:rPr lang="en-US" sz="1600" dirty="0" smtClean="0"/>
              <a:t>=10 name="</a:t>
            </a:r>
            <a:r>
              <a:rPr lang="en-US" sz="1600" dirty="0" err="1" smtClean="0"/>
              <a:t>Senha</a:t>
            </a:r>
            <a:r>
              <a:rPr lang="en-US" sz="1600" dirty="0" smtClean="0"/>
              <a:t>" value=""&gt; </a:t>
            </a:r>
            <a:endParaRPr lang="pt-BR" sz="1600" dirty="0" smtClean="0"/>
          </a:p>
          <a:p>
            <a:pPr marL="0" indent="0">
              <a:buNone/>
            </a:pPr>
            <a:r>
              <a:rPr lang="pt-BR" sz="1600" dirty="0" smtClean="0"/>
              <a:t>&lt;/p&gt; </a:t>
            </a:r>
          </a:p>
          <a:p>
            <a:pPr marL="0" indent="0">
              <a:buNone/>
            </a:pPr>
            <a:r>
              <a:rPr lang="pt-BR" sz="1600" dirty="0" smtClean="0"/>
              <a:t>&lt;/</a:t>
            </a:r>
            <a:r>
              <a:rPr lang="pt-BR" sz="1600" dirty="0" err="1" smtClean="0"/>
              <a:t>form</a:t>
            </a:r>
            <a:r>
              <a:rPr lang="pt-BR" sz="1600" dirty="0" smtClean="0"/>
              <a:t>&gt; </a:t>
            </a:r>
          </a:p>
          <a:p>
            <a:endParaRPr lang="pt-BR" dirty="0"/>
          </a:p>
        </p:txBody>
      </p:sp>
      <p:sp>
        <p:nvSpPr>
          <p:cNvPr id="3" name="Título 2"/>
          <p:cNvSpPr>
            <a:spLocks noGrp="1"/>
          </p:cNvSpPr>
          <p:nvPr>
            <p:ph type="title"/>
          </p:nvPr>
        </p:nvSpPr>
        <p:spPr/>
        <p:txBody>
          <a:bodyPr>
            <a:normAutofit/>
          </a:bodyPr>
          <a:lstStyle/>
          <a:p>
            <a:r>
              <a:rPr lang="pt-BR" dirty="0" smtClean="0"/>
              <a:t>Objeto Input PASSWORD </a:t>
            </a:r>
            <a:endParaRPr lang="pt-BR"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640960" cy="4525962"/>
          </a:xfrm>
        </p:spPr>
        <p:txBody>
          <a:bodyPr/>
          <a:lstStyle/>
          <a:p>
            <a:pPr marL="0" indent="0">
              <a:buNone/>
            </a:pPr>
            <a:r>
              <a:rPr lang="pt-BR" sz="2000" dirty="0" smtClean="0"/>
              <a:t>É um objeto semelhante ao input </a:t>
            </a:r>
            <a:r>
              <a:rPr lang="pt-BR" sz="2000" dirty="0" err="1" smtClean="0"/>
              <a:t>text</a:t>
            </a:r>
            <a:r>
              <a:rPr lang="pt-BR" sz="2000" dirty="0" smtClean="0"/>
              <a:t>, porém, invisível para o usuário. Este objeto deve ser utilizado para passar informações ao "</a:t>
            </a:r>
            <a:r>
              <a:rPr lang="pt-BR" sz="2000" dirty="0" err="1" smtClean="0"/>
              <a:t>server</a:t>
            </a:r>
            <a:r>
              <a:rPr lang="pt-BR" sz="2000" dirty="0" smtClean="0"/>
              <a:t>" (quando o formulário for submetido) sem que o usuário tome conhecimento. Suas propriedades são: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Armazena o conteúdo do objeto </a:t>
            </a:r>
          </a:p>
          <a:p>
            <a:pPr marL="0" indent="0">
              <a:buNone/>
            </a:pPr>
            <a:r>
              <a:rPr lang="en-US" sz="2000" dirty="0" smtClean="0"/>
              <a:t>Ex: </a:t>
            </a:r>
            <a:endParaRPr lang="pt-BR" sz="2000" dirty="0" smtClean="0"/>
          </a:p>
          <a:p>
            <a:pPr marL="0" indent="0">
              <a:buNone/>
            </a:pPr>
            <a:r>
              <a:rPr lang="en-US" sz="1600" dirty="0" smtClean="0"/>
              <a:t>&lt;form name="</a:t>
            </a:r>
            <a:r>
              <a:rPr lang="en-US" sz="1600" dirty="0" err="1" smtClean="0"/>
              <a:t>THidden</a:t>
            </a:r>
            <a:r>
              <a:rPr lang="en-US" sz="1600" dirty="0" smtClean="0"/>
              <a:t>"&gt; </a:t>
            </a:r>
            <a:endParaRPr lang="pt-BR" sz="1600" dirty="0" smtClean="0"/>
          </a:p>
          <a:p>
            <a:pPr marL="0" indent="0">
              <a:buNone/>
            </a:pPr>
            <a:r>
              <a:rPr lang="en-US" sz="1600" dirty="0" smtClean="0"/>
              <a:t>&lt;input type=hidden size=20 </a:t>
            </a:r>
            <a:r>
              <a:rPr lang="en-US" sz="1600" dirty="0" err="1" smtClean="0"/>
              <a:t>maxlength</a:t>
            </a:r>
            <a:r>
              <a:rPr lang="en-US" sz="1600" dirty="0" smtClean="0"/>
              <a:t>=30 name="</a:t>
            </a:r>
            <a:r>
              <a:rPr lang="en-US" sz="1600" dirty="0" err="1" smtClean="0"/>
              <a:t>HdTexto</a:t>
            </a:r>
            <a:r>
              <a:rPr lang="en-US" sz="1600" dirty="0" smtClean="0"/>
              <a:t>" value="" &gt; </a:t>
            </a:r>
            <a:endParaRPr lang="pt-BR" sz="1600" dirty="0" smtClean="0"/>
          </a:p>
          <a:p>
            <a:pPr marL="0" indent="0">
              <a:buNone/>
            </a:pPr>
            <a:r>
              <a:rPr lang="pt-BR" sz="1600" dirty="0" smtClean="0"/>
              <a:t>&lt;/</a:t>
            </a:r>
            <a:r>
              <a:rPr lang="pt-BR" sz="1600" dirty="0" err="1" smtClean="0"/>
              <a:t>form</a:t>
            </a:r>
            <a:r>
              <a:rPr lang="pt-BR" sz="1600" dirty="0" smtClean="0"/>
              <a:t>&gt; </a:t>
            </a:r>
          </a:p>
          <a:p>
            <a:pPr marL="0" indent="0">
              <a:buNone/>
            </a:pPr>
            <a:r>
              <a:rPr lang="pt-BR" sz="1600" dirty="0" smtClean="0"/>
              <a:t>&lt;/p&gt; </a:t>
            </a:r>
            <a:endParaRPr lang="pt-BR" sz="1600" dirty="0"/>
          </a:p>
        </p:txBody>
      </p:sp>
      <p:sp>
        <p:nvSpPr>
          <p:cNvPr id="3" name="Título 2"/>
          <p:cNvSpPr>
            <a:spLocks noGrp="1"/>
          </p:cNvSpPr>
          <p:nvPr>
            <p:ph type="title"/>
          </p:nvPr>
        </p:nvSpPr>
        <p:spPr/>
        <p:txBody>
          <a:bodyPr/>
          <a:lstStyle/>
          <a:p>
            <a:r>
              <a:rPr lang="pt-BR" dirty="0" smtClean="0"/>
              <a:t>Objeto Input HIDDEN </a:t>
            </a:r>
            <a:endParaRPr lang="pt-BR"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340768"/>
            <a:ext cx="8229600" cy="3384376"/>
          </a:xfrm>
        </p:spPr>
        <p:txBody>
          <a:bodyPr/>
          <a:lstStyle/>
          <a:p>
            <a:pPr marL="0" indent="0">
              <a:buNone/>
            </a:pPr>
            <a:r>
              <a:rPr lang="pt-BR" sz="2000" dirty="0" smtClean="0"/>
              <a:t>São objetos que permitem ao usuário selecionar opções. </a:t>
            </a:r>
          </a:p>
          <a:p>
            <a:pPr marL="0" indent="0">
              <a:buNone/>
            </a:pPr>
            <a:r>
              <a:rPr lang="pt-BR" sz="2000" dirty="0" smtClean="0"/>
              <a:t>Suas principais propriedades são: </a:t>
            </a:r>
            <a:r>
              <a:rPr lang="pt-BR" sz="2000" dirty="0" err="1" smtClean="0"/>
              <a:t>name</a:t>
            </a:r>
            <a:r>
              <a:rPr lang="pt-BR" sz="2000" dirty="0" smtClean="0"/>
              <a:t>, </a:t>
            </a:r>
            <a:r>
              <a:rPr lang="pt-BR" sz="2000" dirty="0" err="1" smtClean="0"/>
              <a:t>value</a:t>
            </a:r>
            <a:r>
              <a:rPr lang="pt-BR" sz="2000" dirty="0" smtClean="0"/>
              <a:t> e </a:t>
            </a:r>
            <a:r>
              <a:rPr lang="pt-BR" sz="2000" dirty="0" err="1" smtClean="0"/>
              <a:t>checked</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Especifica o valor que será enviado ao "</a:t>
            </a:r>
            <a:r>
              <a:rPr lang="pt-BR" sz="2000" dirty="0" err="1" smtClean="0"/>
              <a:t>server</a:t>
            </a:r>
            <a:r>
              <a:rPr lang="pt-BR" sz="2000" dirty="0" smtClean="0"/>
              <a:t>". </a:t>
            </a:r>
          </a:p>
          <a:p>
            <a:pPr marL="0" indent="0">
              <a:buNone/>
            </a:pPr>
            <a:r>
              <a:rPr lang="pt-BR" sz="2000" dirty="0" smtClean="0"/>
              <a:t>Caso seja omitido, será enviado o valor default "</a:t>
            </a:r>
            <a:r>
              <a:rPr lang="pt-BR" sz="2000" dirty="0" err="1" smtClean="0"/>
              <a:t>on</a:t>
            </a:r>
            <a:r>
              <a:rPr lang="pt-BR" sz="2000" dirty="0" smtClean="0"/>
              <a:t>". </a:t>
            </a:r>
          </a:p>
          <a:p>
            <a:pPr marL="0" indent="0">
              <a:buNone/>
            </a:pPr>
            <a:r>
              <a:rPr lang="pt-BR" sz="2000" dirty="0" err="1" smtClean="0"/>
              <a:t>checked</a:t>
            </a:r>
            <a:r>
              <a:rPr lang="pt-BR" sz="2000" dirty="0" smtClean="0"/>
              <a:t> : Especifica que o objeto inicialmente estará ligado </a:t>
            </a:r>
          </a:p>
          <a:p>
            <a:pPr marL="0" indent="0">
              <a:buNone/>
            </a:pPr>
            <a:r>
              <a:rPr lang="pt-BR" sz="2000" dirty="0" smtClean="0"/>
              <a:t>O único evento associado a este objeto é </a:t>
            </a:r>
            <a:r>
              <a:rPr lang="pt-BR" sz="2000" dirty="0" err="1" smtClean="0"/>
              <a:t>onclick</a:t>
            </a:r>
            <a:r>
              <a:rPr lang="pt-BR" sz="2000" dirty="0" smtClean="0"/>
              <a:t>. </a:t>
            </a:r>
          </a:p>
          <a:p>
            <a:pPr marL="0" indent="0">
              <a:buNone/>
            </a:pPr>
            <a:endParaRPr lang="pt-BR" sz="2000" dirty="0" smtClean="0"/>
          </a:p>
          <a:p>
            <a:pPr marL="0" indent="0">
              <a:buNone/>
            </a:pPr>
            <a:r>
              <a:rPr lang="pt-BR" sz="2000" dirty="0" smtClean="0"/>
              <a:t>Ex:</a:t>
            </a:r>
          </a:p>
          <a:p>
            <a:endParaRPr lang="pt-BR" dirty="0"/>
          </a:p>
        </p:txBody>
      </p:sp>
      <p:sp>
        <p:nvSpPr>
          <p:cNvPr id="3" name="Título 2"/>
          <p:cNvSpPr>
            <a:spLocks noGrp="1"/>
          </p:cNvSpPr>
          <p:nvPr>
            <p:ph type="title"/>
          </p:nvPr>
        </p:nvSpPr>
        <p:spPr/>
        <p:txBody>
          <a:bodyPr/>
          <a:lstStyle/>
          <a:p>
            <a:r>
              <a:rPr lang="pt-BR" dirty="0" smtClean="0"/>
              <a:t>Objeto Input CHECKBOX</a:t>
            </a:r>
            <a:endParaRPr lang="pt-BR" dirty="0"/>
          </a:p>
        </p:txBody>
      </p:sp>
      <p:sp>
        <p:nvSpPr>
          <p:cNvPr id="4" name="CaixaDeTexto 3">
            <a:hlinkClick r:id="rId2" action="ppaction://hlinkfile"/>
          </p:cNvPr>
          <p:cNvSpPr txBox="1"/>
          <p:nvPr/>
        </p:nvSpPr>
        <p:spPr>
          <a:xfrm>
            <a:off x="5220072" y="4941168"/>
            <a:ext cx="2215158" cy="369332"/>
          </a:xfrm>
          <a:prstGeom prst="rect">
            <a:avLst/>
          </a:prstGeom>
          <a:noFill/>
        </p:spPr>
        <p:txBody>
          <a:bodyPr wrap="none" rtlCol="0">
            <a:spAutoFit/>
          </a:bodyPr>
          <a:lstStyle/>
          <a:p>
            <a:r>
              <a:rPr lang="pt-BR" dirty="0" smtClean="0">
                <a:hlinkClick r:id="rId2" action="ppaction://hlinkfile"/>
              </a:rPr>
              <a:t>TrocaTamanho.html</a:t>
            </a:r>
            <a:endParaRPr lang="pt-BR" dirty="0"/>
          </a:p>
        </p:txBody>
      </p:sp>
      <p:sp>
        <p:nvSpPr>
          <p:cNvPr id="5" name="CaixaDeTexto 4"/>
          <p:cNvSpPr txBox="1"/>
          <p:nvPr/>
        </p:nvSpPr>
        <p:spPr>
          <a:xfrm>
            <a:off x="6300192" y="5805264"/>
            <a:ext cx="2022798" cy="369332"/>
          </a:xfrm>
          <a:prstGeom prst="rect">
            <a:avLst/>
          </a:prstGeom>
          <a:noFill/>
        </p:spPr>
        <p:txBody>
          <a:bodyPr wrap="none" rtlCol="0">
            <a:spAutoFit/>
          </a:bodyPr>
          <a:lstStyle/>
          <a:p>
            <a:r>
              <a:rPr lang="pt-BR" dirty="0" smtClean="0">
                <a:hlinkClick r:id="rId3" action="ppaction://hlinkfile"/>
              </a:rPr>
              <a:t>TrocaTamanho.txt</a:t>
            </a: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 resultado</a:t>
            </a:r>
            <a:endParaRPr lang="pt-BR" dirty="0"/>
          </a:p>
        </p:txBody>
      </p:sp>
      <p:pic>
        <p:nvPicPr>
          <p:cNvPr id="1027" name="Picture 3"/>
          <p:cNvPicPr>
            <a:picLocks noChangeAspect="1" noChangeArrowheads="1"/>
          </p:cNvPicPr>
          <p:nvPr/>
        </p:nvPicPr>
        <p:blipFill>
          <a:blip r:embed="rId2" cstate="print"/>
          <a:srcRect/>
          <a:stretch>
            <a:fillRect/>
          </a:stretch>
        </p:blipFill>
        <p:spPr bwMode="auto">
          <a:xfrm>
            <a:off x="899592" y="1196752"/>
            <a:ext cx="7719454"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São objetos que permitem a escolha de apenas uma alternativa, diante de uma série de opções. Suas principais propriedades são: </a:t>
            </a:r>
            <a:r>
              <a:rPr lang="pt-BR" sz="2000" dirty="0" err="1" smtClean="0"/>
              <a:t>name</a:t>
            </a:r>
            <a:r>
              <a:rPr lang="pt-BR" sz="2000" dirty="0" smtClean="0"/>
              <a:t>, </a:t>
            </a:r>
            <a:r>
              <a:rPr lang="pt-BR" sz="2000" dirty="0" err="1" smtClean="0"/>
              <a:t>value</a:t>
            </a:r>
            <a:r>
              <a:rPr lang="pt-BR" sz="2000" dirty="0" smtClean="0"/>
              <a:t> e </a:t>
            </a:r>
            <a:r>
              <a:rPr lang="pt-BR" sz="2000" dirty="0" err="1" smtClean="0"/>
              <a:t>checked</a:t>
            </a:r>
            <a:r>
              <a:rPr lang="pt-BR" sz="2000" dirty="0" smtClean="0"/>
              <a:t>. </a:t>
            </a:r>
          </a:p>
          <a:p>
            <a:pPr marL="0" indent="0">
              <a:buNone/>
            </a:pPr>
            <a:r>
              <a:rPr lang="pt-BR" sz="2000" dirty="0" err="1" smtClean="0"/>
              <a:t>name</a:t>
            </a:r>
            <a:r>
              <a:rPr lang="pt-BR" sz="2000" dirty="0" smtClean="0"/>
              <a:t> : Especifica o nome do objeto. Para caracterizar uma mesma série de opções.  </a:t>
            </a:r>
          </a:p>
          <a:p>
            <a:pPr marL="0" indent="0">
              <a:buNone/>
            </a:pPr>
            <a:r>
              <a:rPr lang="pt-BR" sz="2000" dirty="0" err="1" smtClean="0"/>
              <a:t>value</a:t>
            </a:r>
            <a:r>
              <a:rPr lang="pt-BR" sz="2000" dirty="0" smtClean="0"/>
              <a:t> : Especifica o valor que será enviado ao "</a:t>
            </a:r>
            <a:r>
              <a:rPr lang="pt-BR" sz="2000" dirty="0" err="1" smtClean="0"/>
              <a:t>server</a:t>
            </a:r>
            <a:r>
              <a:rPr lang="pt-BR" sz="2000" dirty="0" smtClean="0"/>
              <a:t>" se o objeto estiver ligado (</a:t>
            </a:r>
            <a:r>
              <a:rPr lang="pt-BR" sz="2000" dirty="0" err="1" smtClean="0"/>
              <a:t>checked</a:t>
            </a:r>
            <a:r>
              <a:rPr lang="pt-BR" sz="2000" dirty="0" smtClean="0"/>
              <a:t>). Caso seja omitido, será enviado o valor default "</a:t>
            </a:r>
            <a:r>
              <a:rPr lang="pt-BR" sz="2000" dirty="0" err="1" smtClean="0"/>
              <a:t>on</a:t>
            </a:r>
            <a:r>
              <a:rPr lang="pt-BR" sz="2000" dirty="0" smtClean="0"/>
              <a:t>" .</a:t>
            </a:r>
          </a:p>
          <a:p>
            <a:pPr marL="0" indent="0">
              <a:buNone/>
            </a:pPr>
            <a:r>
              <a:rPr lang="pt-BR" sz="2000" dirty="0" err="1" smtClean="0"/>
              <a:t>checked</a:t>
            </a:r>
            <a:r>
              <a:rPr lang="pt-BR" sz="2000" dirty="0" smtClean="0"/>
              <a:t> : Especifica que o objeto inicialmente estará ligado</a:t>
            </a:r>
          </a:p>
          <a:p>
            <a:pPr marL="0" indent="0">
              <a:buNone/>
            </a:pPr>
            <a:endParaRPr lang="pt-BR" sz="2000" dirty="0" smtClean="0"/>
          </a:p>
        </p:txBody>
      </p:sp>
      <p:sp>
        <p:nvSpPr>
          <p:cNvPr id="3" name="Título 2"/>
          <p:cNvSpPr>
            <a:spLocks noGrp="1"/>
          </p:cNvSpPr>
          <p:nvPr>
            <p:ph type="title"/>
          </p:nvPr>
        </p:nvSpPr>
        <p:spPr/>
        <p:txBody>
          <a:bodyPr/>
          <a:lstStyle/>
          <a:p>
            <a:r>
              <a:rPr lang="pt-BR" dirty="0" smtClean="0"/>
              <a:t>Objeto Input RADIO</a:t>
            </a:r>
            <a:endParaRPr lang="pt-B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Objeto Input RADIO</a:t>
            </a:r>
            <a:endParaRPr lang="pt-BR" dirty="0"/>
          </a:p>
        </p:txBody>
      </p:sp>
      <p:sp>
        <p:nvSpPr>
          <p:cNvPr id="4" name="CaixaDeTexto 3"/>
          <p:cNvSpPr txBox="1"/>
          <p:nvPr/>
        </p:nvSpPr>
        <p:spPr>
          <a:xfrm>
            <a:off x="2195736" y="3717032"/>
            <a:ext cx="6696744" cy="2585323"/>
          </a:xfrm>
          <a:prstGeom prst="rect">
            <a:avLst/>
          </a:prstGeom>
          <a:noFill/>
        </p:spPr>
        <p:txBody>
          <a:bodyPr wrap="square" rtlCol="0">
            <a:spAutoFit/>
          </a:bodyPr>
          <a:lstStyle/>
          <a:p>
            <a:pPr>
              <a:buNone/>
            </a:pPr>
            <a:r>
              <a:rPr lang="pt-BR" dirty="0" smtClean="0"/>
              <a:t>&lt;p&gt;Radio&lt;/p&gt; </a:t>
            </a:r>
          </a:p>
          <a:p>
            <a:pPr>
              <a:buNone/>
            </a:pPr>
            <a:r>
              <a:rPr lang="pt-BR" dirty="0" smtClean="0"/>
              <a:t>&lt;p&gt; &lt;input </a:t>
            </a:r>
            <a:r>
              <a:rPr lang="pt-BR" dirty="0" err="1" smtClean="0"/>
              <a:t>type</a:t>
            </a:r>
            <a:r>
              <a:rPr lang="pt-BR" dirty="0" smtClean="0"/>
              <a:t>=radio </a:t>
            </a:r>
            <a:r>
              <a:rPr lang="pt-BR" dirty="0" err="1" smtClean="0"/>
              <a:t>name</a:t>
            </a:r>
            <a:r>
              <a:rPr lang="pt-BR" dirty="0" smtClean="0"/>
              <a:t>="</a:t>
            </a:r>
            <a:r>
              <a:rPr lang="pt-BR" dirty="0" err="1" smtClean="0"/>
              <a:t>Rad</a:t>
            </a:r>
            <a:r>
              <a:rPr lang="pt-BR" dirty="0" smtClean="0"/>
              <a:t>" </a:t>
            </a:r>
            <a:r>
              <a:rPr lang="pt-BR" dirty="0" err="1" smtClean="0"/>
              <a:t>value</a:t>
            </a:r>
            <a:r>
              <a:rPr lang="pt-BR" dirty="0" smtClean="0"/>
              <a:t>="1" </a:t>
            </a:r>
          </a:p>
          <a:p>
            <a:pPr>
              <a:buNone/>
            </a:pPr>
            <a:r>
              <a:rPr lang="pt-BR" dirty="0" err="1" smtClean="0"/>
              <a:t>onclick</a:t>
            </a:r>
            <a:r>
              <a:rPr lang="pt-BR" dirty="0" smtClean="0"/>
              <a:t>="</a:t>
            </a:r>
            <a:r>
              <a:rPr lang="pt-BR" dirty="0" err="1" smtClean="0"/>
              <a:t>document</a:t>
            </a:r>
            <a:r>
              <a:rPr lang="pt-BR" dirty="0" smtClean="0"/>
              <a:t>.</a:t>
            </a:r>
            <a:r>
              <a:rPr lang="pt-BR" dirty="0" err="1" smtClean="0"/>
              <a:t>bgColor</a:t>
            </a:r>
            <a:r>
              <a:rPr lang="pt-BR" dirty="0" smtClean="0"/>
              <a:t>='</a:t>
            </a:r>
            <a:r>
              <a:rPr lang="pt-BR" dirty="0" err="1" smtClean="0"/>
              <a:t>green</a:t>
            </a:r>
            <a:r>
              <a:rPr lang="pt-BR" dirty="0" smtClean="0"/>
              <a:t>'"&gt; Fundo Verde </a:t>
            </a:r>
          </a:p>
          <a:p>
            <a:pPr>
              <a:buNone/>
            </a:pPr>
            <a:r>
              <a:rPr lang="pt-BR" dirty="0" smtClean="0"/>
              <a:t>&lt;input </a:t>
            </a:r>
            <a:r>
              <a:rPr lang="pt-BR" dirty="0" err="1" smtClean="0"/>
              <a:t>type</a:t>
            </a:r>
            <a:r>
              <a:rPr lang="pt-BR" dirty="0" smtClean="0"/>
              <a:t>=radio </a:t>
            </a:r>
            <a:r>
              <a:rPr lang="pt-BR" dirty="0" err="1" smtClean="0"/>
              <a:t>name</a:t>
            </a:r>
            <a:r>
              <a:rPr lang="pt-BR" dirty="0" smtClean="0"/>
              <a:t>="</a:t>
            </a:r>
            <a:r>
              <a:rPr lang="pt-BR" dirty="0" err="1" smtClean="0"/>
              <a:t>Rad</a:t>
            </a:r>
            <a:r>
              <a:rPr lang="pt-BR" dirty="0" smtClean="0"/>
              <a:t>" </a:t>
            </a:r>
            <a:r>
              <a:rPr lang="pt-BR" dirty="0" err="1" smtClean="0"/>
              <a:t>value</a:t>
            </a:r>
            <a:r>
              <a:rPr lang="pt-BR" dirty="0" smtClean="0"/>
              <a:t>="2" </a:t>
            </a:r>
          </a:p>
          <a:p>
            <a:pPr>
              <a:buNone/>
            </a:pPr>
            <a:r>
              <a:rPr lang="pt-BR" dirty="0" err="1" smtClean="0"/>
              <a:t>onclick</a:t>
            </a:r>
            <a:r>
              <a:rPr lang="pt-BR" dirty="0" smtClean="0"/>
              <a:t>="</a:t>
            </a:r>
            <a:r>
              <a:rPr lang="pt-BR" dirty="0" err="1" smtClean="0"/>
              <a:t>document</a:t>
            </a:r>
            <a:r>
              <a:rPr lang="pt-BR" dirty="0" smtClean="0"/>
              <a:t>.</a:t>
            </a:r>
            <a:r>
              <a:rPr lang="pt-BR" dirty="0" err="1" smtClean="0"/>
              <a:t>bgColor</a:t>
            </a:r>
            <a:r>
              <a:rPr lang="pt-BR" dirty="0" smtClean="0"/>
              <a:t>='</a:t>
            </a:r>
            <a:r>
              <a:rPr lang="pt-BR" dirty="0" err="1" smtClean="0"/>
              <a:t>blueviolet</a:t>
            </a:r>
            <a:r>
              <a:rPr lang="pt-BR" dirty="0" smtClean="0"/>
              <a:t>'"&gt; Fundo Violeta </a:t>
            </a:r>
          </a:p>
          <a:p>
            <a:pPr>
              <a:buNone/>
            </a:pPr>
            <a:r>
              <a:rPr lang="pt-BR" dirty="0" smtClean="0"/>
              <a:t>&lt;input </a:t>
            </a:r>
            <a:r>
              <a:rPr lang="pt-BR" dirty="0" err="1" smtClean="0"/>
              <a:t>type</a:t>
            </a:r>
            <a:r>
              <a:rPr lang="pt-BR" dirty="0" smtClean="0"/>
              <a:t>=radio </a:t>
            </a:r>
            <a:r>
              <a:rPr lang="pt-BR" dirty="0" err="1" smtClean="0"/>
              <a:t>name</a:t>
            </a:r>
            <a:r>
              <a:rPr lang="pt-BR" dirty="0" smtClean="0"/>
              <a:t>="</a:t>
            </a:r>
            <a:r>
              <a:rPr lang="pt-BR" dirty="0" err="1" smtClean="0"/>
              <a:t>Rad</a:t>
            </a:r>
            <a:r>
              <a:rPr lang="pt-BR" dirty="0" smtClean="0"/>
              <a:t>" </a:t>
            </a:r>
            <a:r>
              <a:rPr lang="pt-BR" dirty="0" err="1" smtClean="0"/>
              <a:t>value</a:t>
            </a:r>
            <a:r>
              <a:rPr lang="pt-BR" dirty="0" smtClean="0"/>
              <a:t>="3" </a:t>
            </a:r>
          </a:p>
          <a:p>
            <a:pPr>
              <a:buNone/>
            </a:pPr>
            <a:r>
              <a:rPr lang="pt-BR" dirty="0" err="1" smtClean="0"/>
              <a:t>onclick</a:t>
            </a:r>
            <a:r>
              <a:rPr lang="pt-BR" dirty="0" smtClean="0"/>
              <a:t>="</a:t>
            </a:r>
            <a:r>
              <a:rPr lang="pt-BR" dirty="0" err="1" smtClean="0"/>
              <a:t>document</a:t>
            </a:r>
            <a:r>
              <a:rPr lang="pt-BR" dirty="0" smtClean="0"/>
              <a:t>.</a:t>
            </a:r>
            <a:r>
              <a:rPr lang="pt-BR" dirty="0" err="1" smtClean="0"/>
              <a:t>bgColor</a:t>
            </a:r>
            <a:r>
              <a:rPr lang="pt-BR" dirty="0" smtClean="0"/>
              <a:t>='#FFFF00'"&gt; Fundo Amarelo </a:t>
            </a:r>
          </a:p>
          <a:p>
            <a:pPr>
              <a:buNone/>
            </a:pPr>
            <a:r>
              <a:rPr lang="pt-BR" dirty="0" smtClean="0"/>
              <a:t>&lt;/p&gt; </a:t>
            </a:r>
          </a:p>
          <a:p>
            <a:endParaRPr lang="pt-BR" dirty="0"/>
          </a:p>
        </p:txBody>
      </p:sp>
      <p:sp>
        <p:nvSpPr>
          <p:cNvPr id="5" name="CaixaDeTexto 4"/>
          <p:cNvSpPr txBox="1"/>
          <p:nvPr/>
        </p:nvSpPr>
        <p:spPr>
          <a:xfrm>
            <a:off x="395536" y="1556792"/>
            <a:ext cx="8352928" cy="2523768"/>
          </a:xfrm>
          <a:prstGeom prst="rect">
            <a:avLst/>
          </a:prstGeom>
          <a:noFill/>
        </p:spPr>
        <p:txBody>
          <a:bodyPr wrap="square" rtlCol="0">
            <a:spAutoFit/>
          </a:bodyPr>
          <a:lstStyle/>
          <a:p>
            <a:r>
              <a:rPr lang="pt-BR" sz="2000" dirty="0" smtClean="0"/>
              <a:t>Para utilização deste objeto é importante o conhecimento de outras propriedades associadas: </a:t>
            </a:r>
          </a:p>
          <a:p>
            <a:r>
              <a:rPr lang="pt-BR" sz="2000" dirty="0" smtClean="0"/>
              <a:t>Objeto.</a:t>
            </a:r>
            <a:r>
              <a:rPr lang="pt-BR" sz="2000" dirty="0" err="1" smtClean="0"/>
              <a:t>length</a:t>
            </a:r>
            <a:r>
              <a:rPr lang="pt-BR" sz="2000" dirty="0" smtClean="0"/>
              <a:t> : Retorna a quantidade de opções existentes na lista </a:t>
            </a:r>
          </a:p>
          <a:p>
            <a:r>
              <a:rPr lang="pt-BR" sz="2000" dirty="0" smtClean="0"/>
              <a:t>Objeto.[</a:t>
            </a:r>
            <a:r>
              <a:rPr lang="pt-BR" sz="2000" dirty="0" err="1" smtClean="0"/>
              <a:t>index</a:t>
            </a:r>
            <a:r>
              <a:rPr lang="pt-BR" sz="2000" dirty="0" smtClean="0"/>
              <a:t>].</a:t>
            </a:r>
            <a:r>
              <a:rPr lang="pt-BR" sz="2000" dirty="0" err="1" smtClean="0"/>
              <a:t>value</a:t>
            </a:r>
            <a:r>
              <a:rPr lang="pt-BR" sz="2000" dirty="0" smtClean="0"/>
              <a:t> : retorna o texto (</a:t>
            </a:r>
            <a:r>
              <a:rPr lang="pt-BR" sz="2000" dirty="0" err="1" smtClean="0"/>
              <a:t>value</a:t>
            </a:r>
            <a:r>
              <a:rPr lang="pt-BR" sz="2000" dirty="0" smtClean="0"/>
              <a:t>) associado a cada opção </a:t>
            </a:r>
          </a:p>
          <a:p>
            <a:r>
              <a:rPr lang="pt-BR" sz="2000" dirty="0" smtClean="0"/>
              <a:t>Objeto.[</a:t>
            </a:r>
            <a:r>
              <a:rPr lang="pt-BR" sz="2000" dirty="0" err="1" smtClean="0"/>
              <a:t>index</a:t>
            </a:r>
            <a:r>
              <a:rPr lang="pt-BR" sz="2000" dirty="0" smtClean="0"/>
              <a:t>].</a:t>
            </a:r>
            <a:r>
              <a:rPr lang="pt-BR" sz="2000" dirty="0" err="1" smtClean="0"/>
              <a:t>checked</a:t>
            </a:r>
            <a:r>
              <a:rPr lang="pt-BR" sz="2000" dirty="0" smtClean="0"/>
              <a:t> : retorna verdadeiro ou falso </a:t>
            </a:r>
          </a:p>
          <a:p>
            <a:r>
              <a:rPr lang="pt-BR" sz="2000" dirty="0" smtClean="0"/>
              <a:t>O único evento associado a este objeto é </a:t>
            </a:r>
            <a:r>
              <a:rPr lang="pt-BR" sz="2000" dirty="0" err="1" smtClean="0"/>
              <a:t>onclick</a:t>
            </a:r>
            <a:r>
              <a:rPr lang="pt-BR" sz="2000" dirty="0" smtClean="0"/>
              <a:t>. </a:t>
            </a:r>
          </a:p>
          <a:p>
            <a:r>
              <a:rPr lang="pt-BR" sz="2000" dirty="0" smtClean="0"/>
              <a:t>Ex:</a:t>
            </a:r>
          </a:p>
          <a:p>
            <a:endParaRPr lang="pt-BR"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196752"/>
            <a:ext cx="8640960" cy="4525962"/>
          </a:xfrm>
        </p:spPr>
        <p:txBody>
          <a:bodyPr/>
          <a:lstStyle/>
          <a:p>
            <a:pPr marL="0" indent="0">
              <a:buNone/>
            </a:pPr>
            <a:r>
              <a:rPr lang="pt-BR" sz="2000" dirty="0" smtClean="0"/>
              <a:t>Este objeto tem por finalidade criar um botão, a serem executadas quando o mesmo receber um </a:t>
            </a:r>
            <a:r>
              <a:rPr lang="pt-BR" sz="2000" dirty="0" err="1" smtClean="0"/>
              <a:t>click</a:t>
            </a:r>
            <a:r>
              <a:rPr lang="pt-BR" sz="2000" dirty="0" smtClean="0"/>
              <a:t>. Suas propriedades são: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Especifica o nome que aparecerá sobre o botão </a:t>
            </a:r>
          </a:p>
          <a:p>
            <a:pPr marL="0" indent="0">
              <a:buNone/>
            </a:pPr>
            <a:r>
              <a:rPr lang="pt-BR" sz="2000" dirty="0" smtClean="0"/>
              <a:t>O único evento associado a este objeto é </a:t>
            </a:r>
            <a:r>
              <a:rPr lang="pt-BR" sz="2000" dirty="0" err="1" smtClean="0"/>
              <a:t>onclick</a:t>
            </a:r>
            <a:r>
              <a:rPr lang="pt-BR" sz="2000" dirty="0" smtClean="0"/>
              <a:t>. </a:t>
            </a:r>
          </a:p>
          <a:p>
            <a:pPr marL="0" indent="0">
              <a:buNone/>
            </a:pPr>
            <a:r>
              <a:rPr lang="en-US" sz="2000" dirty="0" smtClean="0"/>
              <a:t>Ex. </a:t>
            </a:r>
            <a:endParaRPr lang="pt-BR" sz="2000" dirty="0" smtClean="0"/>
          </a:p>
          <a:p>
            <a:pPr marL="0" indent="0">
              <a:buNone/>
            </a:pPr>
            <a:r>
              <a:rPr lang="en-US" sz="1600" dirty="0" smtClean="0"/>
              <a:t>&lt;p&gt; </a:t>
            </a:r>
            <a:endParaRPr lang="pt-BR" sz="1600" dirty="0" smtClean="0"/>
          </a:p>
          <a:p>
            <a:pPr marL="0" indent="0">
              <a:buNone/>
            </a:pPr>
            <a:r>
              <a:rPr lang="en-US" sz="1600" dirty="0" smtClean="0"/>
              <a:t>&lt;form method="POST" &gt; </a:t>
            </a:r>
            <a:endParaRPr lang="pt-BR" sz="1600" dirty="0" smtClean="0"/>
          </a:p>
          <a:p>
            <a:pPr marL="0" indent="0">
              <a:buNone/>
            </a:pPr>
            <a:r>
              <a:rPr lang="en-US" sz="1600" dirty="0" err="1" smtClean="0"/>
              <a:t>Digite</a:t>
            </a:r>
            <a:r>
              <a:rPr lang="en-US" sz="1600" dirty="0" smtClean="0"/>
              <a:t> um </a:t>
            </a:r>
            <a:r>
              <a:rPr lang="en-US" sz="1600" dirty="0" err="1" smtClean="0"/>
              <a:t>Texto</a:t>
            </a:r>
            <a:r>
              <a:rPr lang="en-US" sz="1600" dirty="0" smtClean="0"/>
              <a:t> &lt;input type=text size=30 </a:t>
            </a:r>
            <a:r>
              <a:rPr lang="en-US" sz="1600" dirty="0" err="1" smtClean="0"/>
              <a:t>maxlength</a:t>
            </a:r>
            <a:r>
              <a:rPr lang="en-US" sz="1600" dirty="0" smtClean="0"/>
              <a:t>=30 name="</a:t>
            </a:r>
            <a:r>
              <a:rPr lang="en-US" sz="1600" dirty="0" err="1" smtClean="0"/>
              <a:t>Teste</a:t>
            </a:r>
            <a:r>
              <a:rPr lang="en-US" sz="1600" dirty="0" smtClean="0"/>
              <a:t>" value=""&gt; </a:t>
            </a:r>
            <a:endParaRPr lang="pt-BR" sz="1600" dirty="0" smtClean="0"/>
          </a:p>
          <a:p>
            <a:pPr marL="0" indent="0">
              <a:buNone/>
            </a:pPr>
            <a:r>
              <a:rPr lang="en-US" sz="1600" dirty="0" smtClean="0"/>
              <a:t>&lt;/p&gt;&lt;p&gt; </a:t>
            </a:r>
            <a:endParaRPr lang="pt-BR" sz="1600" dirty="0" smtClean="0"/>
          </a:p>
          <a:p>
            <a:pPr marL="0" indent="0">
              <a:buNone/>
            </a:pPr>
            <a:r>
              <a:rPr lang="en-US" sz="1600" dirty="0" smtClean="0"/>
              <a:t>Click no </a:t>
            </a:r>
            <a:r>
              <a:rPr lang="en-US" sz="1600" dirty="0" err="1" smtClean="0"/>
              <a:t>Botao</a:t>
            </a:r>
            <a:r>
              <a:rPr lang="en-US" sz="1600" dirty="0" smtClean="0"/>
              <a:t> &lt;input type=button name="</a:t>
            </a:r>
            <a:r>
              <a:rPr lang="en-US" sz="1600" dirty="0" err="1" smtClean="0"/>
              <a:t>Bteste</a:t>
            </a:r>
            <a:r>
              <a:rPr lang="en-US" sz="1600" dirty="0" smtClean="0"/>
              <a:t>" value="</a:t>
            </a:r>
            <a:r>
              <a:rPr lang="en-US" sz="1600" dirty="0" err="1" smtClean="0"/>
              <a:t>Botao</a:t>
            </a:r>
            <a:r>
              <a:rPr lang="en-US" sz="1600" dirty="0" smtClean="0"/>
              <a:t> de </a:t>
            </a:r>
            <a:r>
              <a:rPr lang="en-US" sz="1600" dirty="0" err="1" smtClean="0"/>
              <a:t>teste</a:t>
            </a:r>
            <a:r>
              <a:rPr lang="en-US" sz="1600" dirty="0" smtClean="0"/>
              <a:t>" </a:t>
            </a:r>
            <a:endParaRPr lang="pt-BR" sz="1600" dirty="0" smtClean="0"/>
          </a:p>
          <a:p>
            <a:pPr marL="0" indent="0">
              <a:buNone/>
            </a:pPr>
            <a:r>
              <a:rPr lang="en-US" sz="1600" dirty="0" err="1" smtClean="0"/>
              <a:t>onclick</a:t>
            </a:r>
            <a:r>
              <a:rPr lang="en-US" sz="1600" dirty="0" smtClean="0"/>
              <a:t>="alert ('Voce </a:t>
            </a:r>
            <a:r>
              <a:rPr lang="en-US" sz="1600" dirty="0" err="1" smtClean="0"/>
              <a:t>digitou</a:t>
            </a:r>
            <a:r>
              <a:rPr lang="en-US" sz="1600" dirty="0" smtClean="0"/>
              <a:t>: ' + </a:t>
            </a:r>
            <a:r>
              <a:rPr lang="en-US" sz="1600" dirty="0" err="1" smtClean="0"/>
              <a:t>Teste.value</a:t>
            </a:r>
            <a:r>
              <a:rPr lang="en-US" sz="1600" dirty="0" smtClean="0"/>
              <a:t>)"&gt; </a:t>
            </a:r>
            <a:endParaRPr lang="pt-BR" sz="1600" dirty="0" smtClean="0"/>
          </a:p>
          <a:p>
            <a:pPr marL="0" indent="0">
              <a:buNone/>
            </a:pPr>
            <a:r>
              <a:rPr lang="pt-BR" sz="1600" dirty="0" smtClean="0"/>
              <a:t>&lt;/p&gt; </a:t>
            </a:r>
          </a:p>
          <a:p>
            <a:pPr marL="0" indent="0">
              <a:buNone/>
            </a:pPr>
            <a:r>
              <a:rPr lang="pt-BR" sz="1600" dirty="0" smtClean="0"/>
              <a:t>&lt;/</a:t>
            </a:r>
            <a:r>
              <a:rPr lang="pt-BR" sz="1600" dirty="0" err="1" smtClean="0"/>
              <a:t>form</a:t>
            </a:r>
            <a:r>
              <a:rPr lang="pt-BR" sz="1600" dirty="0" smtClean="0"/>
              <a:t>&gt;</a:t>
            </a:r>
            <a:endParaRPr lang="pt-BR" sz="1600" dirty="0"/>
          </a:p>
        </p:txBody>
      </p:sp>
      <p:sp>
        <p:nvSpPr>
          <p:cNvPr id="3" name="Título 2"/>
          <p:cNvSpPr>
            <a:spLocks noGrp="1"/>
          </p:cNvSpPr>
          <p:nvPr>
            <p:ph type="title"/>
          </p:nvPr>
        </p:nvSpPr>
        <p:spPr/>
        <p:txBody>
          <a:bodyPr>
            <a:normAutofit/>
          </a:bodyPr>
          <a:lstStyle/>
          <a:p>
            <a:r>
              <a:rPr lang="pt-BR" dirty="0" smtClean="0"/>
              <a:t>Objeto Input BUTTON </a:t>
            </a:r>
            <a:endParaRPr lang="pt-BR"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712968" cy="4525962"/>
          </a:xfrm>
        </p:spPr>
        <p:txBody>
          <a:bodyPr/>
          <a:lstStyle/>
          <a:p>
            <a:pPr marL="0" indent="0">
              <a:buNone/>
            </a:pPr>
            <a:r>
              <a:rPr lang="pt-BR" sz="2000" dirty="0" smtClean="0"/>
              <a:t>Este objeto é um botão que tem por finalidade limpar os campos digitados pelo usuário, restaurando o conteúdo do formulário para os valores iniciais. </a:t>
            </a:r>
          </a:p>
          <a:p>
            <a:pPr marL="0" indent="0">
              <a:buNone/>
            </a:pPr>
            <a:r>
              <a:rPr lang="pt-BR" sz="2000" dirty="0" smtClean="0"/>
              <a:t>Suas propriedades são: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Especifica o nome que aparecerá sobre o botão </a:t>
            </a:r>
          </a:p>
          <a:p>
            <a:pPr marL="0" indent="0">
              <a:buNone/>
            </a:pPr>
            <a:r>
              <a:rPr lang="pt-BR" sz="2000" dirty="0" smtClean="0"/>
              <a:t>O único evento associado a este objeto é </a:t>
            </a:r>
            <a:r>
              <a:rPr lang="pt-BR" sz="2000" dirty="0" err="1" smtClean="0"/>
              <a:t>onclick</a:t>
            </a:r>
            <a:r>
              <a:rPr lang="pt-BR" sz="2000" dirty="0" smtClean="0"/>
              <a:t>. </a:t>
            </a:r>
          </a:p>
          <a:p>
            <a:pPr marL="0" indent="0">
              <a:buNone/>
            </a:pPr>
            <a:r>
              <a:rPr lang="en-US" sz="2000" dirty="0" smtClean="0"/>
              <a:t>Ex. </a:t>
            </a:r>
            <a:endParaRPr lang="pt-BR" sz="2000" dirty="0" smtClean="0"/>
          </a:p>
          <a:p>
            <a:pPr marL="0" indent="0">
              <a:buNone/>
            </a:pPr>
            <a:r>
              <a:rPr lang="en-US" sz="1600" dirty="0" smtClean="0"/>
              <a:t>&lt;p&gt; </a:t>
            </a:r>
            <a:endParaRPr lang="pt-BR" sz="1600" dirty="0" smtClean="0"/>
          </a:p>
          <a:p>
            <a:pPr marL="0" indent="0">
              <a:buNone/>
            </a:pPr>
            <a:r>
              <a:rPr lang="en-US" sz="1600" dirty="0" smtClean="0"/>
              <a:t>&lt;form method="POST" name="</a:t>
            </a:r>
            <a:r>
              <a:rPr lang="en-US" sz="1600" dirty="0" err="1" smtClean="0"/>
              <a:t>TesteRes</a:t>
            </a:r>
            <a:r>
              <a:rPr lang="en-US" sz="1600" dirty="0" smtClean="0"/>
              <a:t>"&gt; </a:t>
            </a:r>
            <a:endParaRPr lang="pt-BR" sz="1600" dirty="0" smtClean="0"/>
          </a:p>
          <a:p>
            <a:pPr marL="0" indent="0">
              <a:buNone/>
            </a:pPr>
            <a:r>
              <a:rPr lang="en-US" sz="1600" dirty="0" err="1" smtClean="0"/>
              <a:t>Digite</a:t>
            </a:r>
            <a:r>
              <a:rPr lang="en-US" sz="1600" dirty="0" smtClean="0"/>
              <a:t> um </a:t>
            </a:r>
            <a:r>
              <a:rPr lang="en-US" sz="1600" dirty="0" err="1" smtClean="0"/>
              <a:t>Texto</a:t>
            </a:r>
            <a:r>
              <a:rPr lang="en-US" sz="1600" dirty="0" smtClean="0"/>
              <a:t>&lt;input type=text size=10 </a:t>
            </a:r>
            <a:r>
              <a:rPr lang="en-US" sz="1600" dirty="0" err="1" smtClean="0"/>
              <a:t>maxlength</a:t>
            </a:r>
            <a:r>
              <a:rPr lang="en-US" sz="1600" dirty="0" smtClean="0"/>
              <a:t>=20 name="</a:t>
            </a:r>
            <a:r>
              <a:rPr lang="en-US" sz="1600" dirty="0" err="1" smtClean="0"/>
              <a:t>Teste</a:t>
            </a:r>
            <a:r>
              <a:rPr lang="en-US" sz="1600" dirty="0" smtClean="0"/>
              <a:t>" value=""&gt; </a:t>
            </a:r>
            <a:endParaRPr lang="pt-BR" sz="1600" dirty="0" smtClean="0"/>
          </a:p>
          <a:p>
            <a:pPr marL="0" indent="0">
              <a:buNone/>
            </a:pPr>
            <a:r>
              <a:rPr lang="en-US" sz="1600" dirty="0" err="1" smtClean="0"/>
              <a:t>Apague</a:t>
            </a:r>
            <a:r>
              <a:rPr lang="en-US" sz="1600" dirty="0" smtClean="0"/>
              <a:t> o </a:t>
            </a:r>
            <a:r>
              <a:rPr lang="en-US" sz="1600" dirty="0" err="1" smtClean="0"/>
              <a:t>Texto</a:t>
            </a:r>
            <a:r>
              <a:rPr lang="en-US" sz="1600" dirty="0" smtClean="0"/>
              <a:t> &lt;input type=reset name="</a:t>
            </a:r>
            <a:r>
              <a:rPr lang="en-US" sz="1600" dirty="0" err="1" smtClean="0"/>
              <a:t>Bres</a:t>
            </a:r>
            <a:r>
              <a:rPr lang="en-US" sz="1600" dirty="0" smtClean="0"/>
              <a:t>" value="Reset"&gt; </a:t>
            </a:r>
            <a:endParaRPr lang="pt-BR" sz="1600" dirty="0" smtClean="0"/>
          </a:p>
          <a:p>
            <a:pPr marL="0" indent="0">
              <a:buNone/>
            </a:pPr>
            <a:r>
              <a:rPr lang="pt-BR" sz="1600" dirty="0" smtClean="0"/>
              <a:t>&lt;/</a:t>
            </a:r>
            <a:r>
              <a:rPr lang="pt-BR" sz="1600" dirty="0" err="1" smtClean="0"/>
              <a:t>form</a:t>
            </a:r>
            <a:r>
              <a:rPr lang="pt-BR" sz="1600" dirty="0" smtClean="0"/>
              <a:t>&gt; </a:t>
            </a:r>
          </a:p>
          <a:p>
            <a:pPr marL="0" indent="0">
              <a:buNone/>
            </a:pPr>
            <a:r>
              <a:rPr lang="pt-BR" sz="1600" dirty="0" smtClean="0"/>
              <a:t>&lt;/p&gt;</a:t>
            </a:r>
            <a:endParaRPr lang="pt-BR" sz="1600" dirty="0"/>
          </a:p>
        </p:txBody>
      </p:sp>
      <p:sp>
        <p:nvSpPr>
          <p:cNvPr id="3" name="Título 2"/>
          <p:cNvSpPr>
            <a:spLocks noGrp="1"/>
          </p:cNvSpPr>
          <p:nvPr>
            <p:ph type="title"/>
          </p:nvPr>
        </p:nvSpPr>
        <p:spPr/>
        <p:txBody>
          <a:bodyPr>
            <a:normAutofit/>
          </a:bodyPr>
          <a:lstStyle/>
          <a:p>
            <a:r>
              <a:rPr lang="pt-BR" dirty="0" smtClean="0"/>
              <a:t>Objeto Input RESET </a:t>
            </a:r>
            <a:endParaRPr lang="pt-BR"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340768"/>
            <a:ext cx="8424936" cy="4525962"/>
          </a:xfrm>
        </p:spPr>
        <p:txBody>
          <a:bodyPr/>
          <a:lstStyle/>
          <a:p>
            <a:pPr marL="0" indent="0">
              <a:buNone/>
            </a:pPr>
            <a:r>
              <a:rPr lang="pt-BR" sz="2000" dirty="0" smtClean="0"/>
              <a:t>Este objeto é um botão que tem por finalidade submeter (enviar) o conteúdo dos objetos do formulário ao "</a:t>
            </a:r>
            <a:r>
              <a:rPr lang="pt-BR" sz="2000" dirty="0" err="1" smtClean="0"/>
              <a:t>server</a:t>
            </a:r>
            <a:r>
              <a:rPr lang="pt-BR" sz="2000" dirty="0" smtClean="0"/>
              <a:t>". O formulário será submetido à URL especificada na propriedade "</a:t>
            </a:r>
            <a:r>
              <a:rPr lang="pt-BR" sz="2000" dirty="0" err="1" smtClean="0"/>
              <a:t>action</a:t>
            </a:r>
            <a:r>
              <a:rPr lang="pt-BR" sz="2000" dirty="0" smtClean="0"/>
              <a:t>" do formulário. </a:t>
            </a:r>
          </a:p>
          <a:p>
            <a:pPr marL="0" indent="0">
              <a:buNone/>
            </a:pPr>
            <a:r>
              <a:rPr lang="pt-BR" sz="2000" dirty="0" smtClean="0"/>
              <a:t>Suas propriedades são: </a:t>
            </a:r>
            <a:r>
              <a:rPr lang="pt-BR" sz="2000" dirty="0" err="1" smtClean="0"/>
              <a:t>name</a:t>
            </a:r>
            <a:r>
              <a:rPr lang="pt-BR" sz="2000" dirty="0" smtClean="0"/>
              <a:t> e </a:t>
            </a:r>
            <a:r>
              <a:rPr lang="pt-BR" sz="2000" dirty="0" err="1" smtClean="0"/>
              <a:t>value</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value</a:t>
            </a:r>
            <a:r>
              <a:rPr lang="pt-BR" sz="2000" dirty="0" smtClean="0"/>
              <a:t> : Especifica o nome que aparecerá sobre o botão </a:t>
            </a:r>
          </a:p>
          <a:p>
            <a:pPr marL="0" indent="0">
              <a:buNone/>
            </a:pPr>
            <a:r>
              <a:rPr lang="pt-BR" sz="2000" dirty="0" smtClean="0"/>
              <a:t>O único evento associado a este objeto é </a:t>
            </a:r>
            <a:r>
              <a:rPr lang="pt-BR" sz="2000" dirty="0" err="1" smtClean="0"/>
              <a:t>onclick</a:t>
            </a:r>
            <a:r>
              <a:rPr lang="pt-BR" sz="2000" dirty="0" smtClean="0"/>
              <a:t>.  </a:t>
            </a:r>
          </a:p>
          <a:p>
            <a:pPr marL="0" indent="0">
              <a:buNone/>
            </a:pPr>
            <a:r>
              <a:rPr lang="pt-BR" sz="2000" dirty="0" smtClean="0"/>
              <a:t>Ex:</a:t>
            </a:r>
          </a:p>
          <a:p>
            <a:pPr marL="0" indent="0">
              <a:buNone/>
            </a:pPr>
            <a:endParaRPr lang="pt-BR" sz="2000" dirty="0" smtClean="0"/>
          </a:p>
          <a:p>
            <a:endParaRPr lang="pt-BR" dirty="0"/>
          </a:p>
        </p:txBody>
      </p:sp>
      <p:sp>
        <p:nvSpPr>
          <p:cNvPr id="3" name="Título 2"/>
          <p:cNvSpPr>
            <a:spLocks noGrp="1"/>
          </p:cNvSpPr>
          <p:nvPr>
            <p:ph type="title"/>
          </p:nvPr>
        </p:nvSpPr>
        <p:spPr/>
        <p:txBody>
          <a:bodyPr>
            <a:normAutofit/>
          </a:bodyPr>
          <a:lstStyle/>
          <a:p>
            <a:r>
              <a:rPr lang="pt-BR" dirty="0" smtClean="0"/>
              <a:t>Objeto Input SUBMIT </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2699792" y="4149080"/>
            <a:ext cx="4876800"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1400" dirty="0" smtClean="0"/>
              <a:t>&lt;script&gt; </a:t>
            </a:r>
          </a:p>
          <a:p>
            <a:pPr marL="0" indent="0">
              <a:buNone/>
            </a:pPr>
            <a:r>
              <a:rPr lang="pt-BR" sz="1400" dirty="0" err="1" smtClean="0"/>
              <a:t>function</a:t>
            </a:r>
            <a:r>
              <a:rPr lang="pt-BR" sz="1400" dirty="0" smtClean="0"/>
              <a:t> </a:t>
            </a:r>
            <a:r>
              <a:rPr lang="pt-BR" sz="1400" dirty="0" err="1" smtClean="0"/>
              <a:t>TestaVal</a:t>
            </a:r>
            <a:r>
              <a:rPr lang="pt-BR" sz="1400" dirty="0" smtClean="0"/>
              <a:t>() { </a:t>
            </a:r>
          </a:p>
          <a:p>
            <a:pPr marL="0" indent="0">
              <a:buNone/>
            </a:pPr>
            <a:r>
              <a:rPr lang="pt-BR" sz="1400" dirty="0" err="1" smtClean="0"/>
              <a:t>if</a:t>
            </a:r>
            <a:r>
              <a:rPr lang="pt-BR" sz="1400" dirty="0" smtClean="0"/>
              <a:t> (</a:t>
            </a:r>
            <a:r>
              <a:rPr lang="pt-BR" sz="1400" dirty="0" err="1" smtClean="0"/>
              <a:t>document</a:t>
            </a:r>
            <a:r>
              <a:rPr lang="pt-BR" sz="1400" dirty="0" smtClean="0"/>
              <a:t>.</a:t>
            </a:r>
            <a:r>
              <a:rPr lang="pt-BR" sz="1400" dirty="0" err="1" smtClean="0"/>
              <a:t>TesteSub</a:t>
            </a:r>
            <a:r>
              <a:rPr lang="pt-BR" sz="1400" dirty="0" smtClean="0"/>
              <a:t>.Teste.</a:t>
            </a:r>
            <a:r>
              <a:rPr lang="pt-BR" sz="1400" dirty="0" err="1" smtClean="0"/>
              <a:t>value</a:t>
            </a:r>
            <a:r>
              <a:rPr lang="pt-BR" sz="1400" dirty="0" smtClean="0"/>
              <a:t> == "") { </a:t>
            </a:r>
          </a:p>
          <a:p>
            <a:pPr marL="0" indent="0">
              <a:buNone/>
            </a:pPr>
            <a:r>
              <a:rPr lang="pt-BR" sz="1400" dirty="0" err="1" smtClean="0"/>
              <a:t>alert</a:t>
            </a:r>
            <a:r>
              <a:rPr lang="pt-BR" sz="1400" dirty="0" smtClean="0"/>
              <a:t> ("Campo </a:t>
            </a:r>
            <a:r>
              <a:rPr lang="pt-BR" sz="1400" dirty="0" err="1" smtClean="0"/>
              <a:t>nao</a:t>
            </a:r>
            <a:r>
              <a:rPr lang="pt-BR" sz="1400" dirty="0" smtClean="0"/>
              <a:t> Preenchido...</a:t>
            </a:r>
            <a:r>
              <a:rPr lang="pt-BR" sz="1400" dirty="0" err="1" smtClean="0"/>
              <a:t>Form</a:t>
            </a:r>
            <a:r>
              <a:rPr lang="pt-BR" sz="1400" dirty="0" smtClean="0"/>
              <a:t> </a:t>
            </a:r>
            <a:r>
              <a:rPr lang="pt-BR" sz="1400" dirty="0" err="1" smtClean="0"/>
              <a:t>nao</a:t>
            </a:r>
            <a:r>
              <a:rPr lang="pt-BR" sz="1400" dirty="0" smtClean="0"/>
              <a:t> Submetido") </a:t>
            </a:r>
          </a:p>
          <a:p>
            <a:pPr marL="0" indent="0">
              <a:buNone/>
            </a:pPr>
            <a:r>
              <a:rPr lang="pt-BR" sz="1400" dirty="0" err="1" smtClean="0"/>
              <a:t>return</a:t>
            </a:r>
            <a:r>
              <a:rPr lang="pt-BR" sz="1400" dirty="0" smtClean="0"/>
              <a:t> </a:t>
            </a:r>
            <a:r>
              <a:rPr lang="pt-BR" sz="1400" dirty="0" err="1" smtClean="0"/>
              <a:t>false</a:t>
            </a:r>
            <a:r>
              <a:rPr lang="pt-BR" sz="1400" dirty="0" smtClean="0"/>
              <a:t> } </a:t>
            </a:r>
          </a:p>
          <a:p>
            <a:pPr marL="0" indent="0">
              <a:buNone/>
            </a:pPr>
            <a:r>
              <a:rPr lang="pt-BR" sz="1400" dirty="0" err="1" smtClean="0"/>
              <a:t>else</a:t>
            </a:r>
            <a:r>
              <a:rPr lang="pt-BR" sz="1400" dirty="0" smtClean="0"/>
              <a:t> { </a:t>
            </a:r>
          </a:p>
          <a:p>
            <a:pPr marL="0" indent="0">
              <a:buNone/>
            </a:pPr>
            <a:r>
              <a:rPr lang="pt-BR" sz="1400" dirty="0" err="1" smtClean="0"/>
              <a:t>alert</a:t>
            </a:r>
            <a:r>
              <a:rPr lang="pt-BR" sz="1400" dirty="0" smtClean="0"/>
              <a:t> ("Tudo Ok....</a:t>
            </a:r>
            <a:r>
              <a:rPr lang="pt-BR" sz="1400" dirty="0" err="1" smtClean="0"/>
              <a:t>Form</a:t>
            </a:r>
            <a:r>
              <a:rPr lang="pt-BR" sz="1400" dirty="0" smtClean="0"/>
              <a:t> Submetido") </a:t>
            </a:r>
          </a:p>
          <a:p>
            <a:pPr marL="0" indent="0">
              <a:buNone/>
            </a:pPr>
            <a:r>
              <a:rPr lang="pt-BR" sz="1400" dirty="0" err="1" smtClean="0"/>
              <a:t>return</a:t>
            </a:r>
            <a:r>
              <a:rPr lang="pt-BR" sz="1400" dirty="0" smtClean="0"/>
              <a:t> </a:t>
            </a:r>
            <a:r>
              <a:rPr lang="pt-BR" sz="1400" dirty="0" err="1" smtClean="0"/>
              <a:t>true</a:t>
            </a:r>
            <a:r>
              <a:rPr lang="pt-BR" sz="1400" dirty="0" smtClean="0"/>
              <a:t> } } </a:t>
            </a:r>
          </a:p>
          <a:p>
            <a:pPr marL="0" indent="0">
              <a:buNone/>
            </a:pPr>
            <a:r>
              <a:rPr lang="pt-BR" sz="1400" dirty="0" smtClean="0"/>
              <a:t>&lt;/script&gt; </a:t>
            </a:r>
          </a:p>
          <a:p>
            <a:pPr marL="0" indent="0">
              <a:buNone/>
            </a:pPr>
            <a:r>
              <a:rPr lang="pt-BR" sz="1400" dirty="0" smtClean="0"/>
              <a:t>&lt;p&gt; </a:t>
            </a:r>
          </a:p>
          <a:p>
            <a:pPr marL="0" indent="0">
              <a:buNone/>
            </a:pPr>
            <a:r>
              <a:rPr lang="pt-BR" sz="1400" dirty="0" smtClean="0"/>
              <a:t>&lt;</a:t>
            </a:r>
            <a:r>
              <a:rPr lang="pt-BR" sz="1400" dirty="0" err="1" smtClean="0"/>
              <a:t>form</a:t>
            </a:r>
            <a:r>
              <a:rPr lang="pt-BR" sz="1400" dirty="0" smtClean="0"/>
              <a:t> </a:t>
            </a:r>
            <a:r>
              <a:rPr lang="pt-BR" sz="1400" dirty="0" err="1" smtClean="0"/>
              <a:t>method</a:t>
            </a:r>
            <a:r>
              <a:rPr lang="pt-BR" sz="1400" dirty="0" smtClean="0"/>
              <a:t>="POST" </a:t>
            </a:r>
            <a:r>
              <a:rPr lang="pt-BR" sz="1400" dirty="0" err="1" smtClean="0"/>
              <a:t>name</a:t>
            </a:r>
            <a:r>
              <a:rPr lang="pt-BR" sz="1400" dirty="0" smtClean="0"/>
              <a:t>="</a:t>
            </a:r>
            <a:r>
              <a:rPr lang="pt-BR" sz="1400" dirty="0" err="1" smtClean="0"/>
              <a:t>TesteSub</a:t>
            </a:r>
            <a:r>
              <a:rPr lang="pt-BR" sz="1400" dirty="0" smtClean="0"/>
              <a:t>" </a:t>
            </a:r>
          </a:p>
          <a:p>
            <a:pPr marL="0" indent="0">
              <a:buNone/>
            </a:pPr>
            <a:r>
              <a:rPr lang="pt-BR" sz="1400" dirty="0" err="1" smtClean="0"/>
              <a:t>onSubmit</a:t>
            </a:r>
            <a:r>
              <a:rPr lang="pt-BR" sz="1400" dirty="0" smtClean="0"/>
              <a:t>="</a:t>
            </a:r>
            <a:r>
              <a:rPr lang="pt-BR" sz="1400" dirty="0" err="1" smtClean="0"/>
              <a:t>return</a:t>
            </a:r>
            <a:r>
              <a:rPr lang="pt-BR" sz="1400" dirty="0" smtClean="0"/>
              <a:t> </a:t>
            </a:r>
            <a:r>
              <a:rPr lang="pt-BR" sz="1400" dirty="0" err="1" smtClean="0"/>
              <a:t>TestaVal</a:t>
            </a:r>
            <a:r>
              <a:rPr lang="pt-BR" sz="1400" dirty="0" smtClean="0"/>
              <a:t>()" </a:t>
            </a:r>
          </a:p>
          <a:p>
            <a:pPr marL="0" indent="0">
              <a:buNone/>
            </a:pPr>
            <a:r>
              <a:rPr lang="pt-BR" sz="1400" dirty="0" err="1" smtClean="0"/>
              <a:t>action</a:t>
            </a:r>
            <a:r>
              <a:rPr lang="pt-BR" sz="1400" dirty="0" smtClean="0"/>
              <a:t>="http://10.0.5.2/scripts/ExecSubmit.dll/</a:t>
            </a:r>
            <a:r>
              <a:rPr lang="pt-BR" sz="1400" dirty="0" err="1" smtClean="0"/>
              <a:t>vbloja</a:t>
            </a:r>
            <a:r>
              <a:rPr lang="pt-BR" sz="1400" dirty="0" smtClean="0"/>
              <a:t>.loja.</a:t>
            </a:r>
            <a:r>
              <a:rPr lang="pt-BR" sz="1400" dirty="0" err="1" smtClean="0"/>
              <a:t>action</a:t>
            </a:r>
            <a:r>
              <a:rPr lang="pt-BR" sz="1400" dirty="0" smtClean="0"/>
              <a:t>"&gt; </a:t>
            </a:r>
          </a:p>
          <a:p>
            <a:pPr marL="0" indent="0">
              <a:buNone/>
            </a:pPr>
            <a:r>
              <a:rPr lang="pt-BR" sz="1400" dirty="0" smtClean="0"/>
              <a:t>Digite um Texto &lt;input </a:t>
            </a:r>
            <a:r>
              <a:rPr lang="pt-BR" sz="1400" dirty="0" err="1" smtClean="0"/>
              <a:t>type</a:t>
            </a:r>
            <a:r>
              <a:rPr lang="pt-BR" sz="1400" dirty="0" smtClean="0"/>
              <a:t>=</a:t>
            </a:r>
            <a:r>
              <a:rPr lang="pt-BR" sz="1400" dirty="0" err="1" smtClean="0"/>
              <a:t>text</a:t>
            </a:r>
            <a:r>
              <a:rPr lang="pt-BR" sz="1400" dirty="0" smtClean="0"/>
              <a:t> </a:t>
            </a:r>
            <a:r>
              <a:rPr lang="pt-BR" sz="1400" dirty="0" err="1" smtClean="0"/>
              <a:t>size</a:t>
            </a:r>
            <a:r>
              <a:rPr lang="pt-BR" sz="1400" dirty="0" smtClean="0"/>
              <a:t>=10 </a:t>
            </a:r>
            <a:r>
              <a:rPr lang="pt-BR" sz="1400" dirty="0" err="1" smtClean="0"/>
              <a:t>maxlength</a:t>
            </a:r>
            <a:r>
              <a:rPr lang="pt-BR" sz="1400" dirty="0" smtClean="0"/>
              <a:t>=10 </a:t>
            </a:r>
            <a:r>
              <a:rPr lang="pt-BR" sz="1400" dirty="0" err="1" smtClean="0"/>
              <a:t>name</a:t>
            </a:r>
            <a:r>
              <a:rPr lang="pt-BR" sz="1400" dirty="0" smtClean="0"/>
              <a:t>="Teste" </a:t>
            </a:r>
            <a:r>
              <a:rPr lang="pt-BR" sz="1400" dirty="0" err="1" smtClean="0"/>
              <a:t>value</a:t>
            </a:r>
            <a:r>
              <a:rPr lang="pt-BR" sz="1400" dirty="0" smtClean="0"/>
              <a:t>=""&gt; </a:t>
            </a:r>
          </a:p>
          <a:p>
            <a:pPr marL="0" indent="0">
              <a:buNone/>
            </a:pPr>
            <a:r>
              <a:rPr lang="pt-BR" sz="1400" dirty="0" err="1" smtClean="0"/>
              <a:t>Botao</a:t>
            </a:r>
            <a:r>
              <a:rPr lang="pt-BR" sz="1400" dirty="0" smtClean="0"/>
              <a:t> </a:t>
            </a:r>
            <a:r>
              <a:rPr lang="pt-BR" sz="1400" dirty="0" err="1" smtClean="0"/>
              <a:t>Submit</a:t>
            </a:r>
            <a:r>
              <a:rPr lang="pt-BR" sz="1400" dirty="0" smtClean="0"/>
              <a:t> &lt;input </a:t>
            </a:r>
            <a:r>
              <a:rPr lang="pt-BR" sz="1400" dirty="0" err="1" smtClean="0"/>
              <a:t>type</a:t>
            </a:r>
            <a:r>
              <a:rPr lang="pt-BR" sz="1400" dirty="0" smtClean="0"/>
              <a:t>=</a:t>
            </a:r>
            <a:r>
              <a:rPr lang="pt-BR" sz="1400" dirty="0" err="1" smtClean="0"/>
              <a:t>submit</a:t>
            </a:r>
            <a:r>
              <a:rPr lang="pt-BR" sz="1400" dirty="0" smtClean="0"/>
              <a:t> </a:t>
            </a:r>
            <a:r>
              <a:rPr lang="pt-BR" sz="1400" dirty="0" err="1" smtClean="0"/>
              <a:t>name</a:t>
            </a:r>
            <a:r>
              <a:rPr lang="pt-BR" sz="1400" dirty="0" smtClean="0"/>
              <a:t>="</a:t>
            </a:r>
            <a:r>
              <a:rPr lang="pt-BR" sz="1400" dirty="0" err="1" smtClean="0"/>
              <a:t>Bsub</a:t>
            </a:r>
            <a:r>
              <a:rPr lang="pt-BR" sz="1400" dirty="0" smtClean="0"/>
              <a:t>" </a:t>
            </a:r>
            <a:r>
              <a:rPr lang="pt-BR" sz="1400" dirty="0" err="1" smtClean="0"/>
              <a:t>value</a:t>
            </a:r>
            <a:r>
              <a:rPr lang="pt-BR" sz="1400" dirty="0" smtClean="0"/>
              <a:t>="Manda p/Server"&gt; </a:t>
            </a:r>
          </a:p>
          <a:p>
            <a:pPr marL="0" indent="0">
              <a:buNone/>
            </a:pPr>
            <a:r>
              <a:rPr lang="pt-BR" sz="1400" dirty="0" smtClean="0"/>
              <a:t>&lt;/p&gt; </a:t>
            </a:r>
          </a:p>
          <a:p>
            <a:pPr marL="0" indent="0">
              <a:buNone/>
            </a:pPr>
            <a:r>
              <a:rPr lang="pt-BR" sz="1400" dirty="0" smtClean="0"/>
              <a:t>&lt;/</a:t>
            </a:r>
            <a:r>
              <a:rPr lang="pt-BR" sz="1400" dirty="0" err="1" smtClean="0"/>
              <a:t>form</a:t>
            </a:r>
            <a:r>
              <a:rPr lang="pt-BR" sz="1400" dirty="0" smtClean="0"/>
              <a:t>&gt; </a:t>
            </a:r>
            <a:endParaRPr lang="pt-BR" sz="1400" dirty="0"/>
          </a:p>
        </p:txBody>
      </p:sp>
      <p:sp>
        <p:nvSpPr>
          <p:cNvPr id="3" name="Título 2"/>
          <p:cNvSpPr>
            <a:spLocks noGrp="1"/>
          </p:cNvSpPr>
          <p:nvPr>
            <p:ph type="title"/>
          </p:nvPr>
        </p:nvSpPr>
        <p:spPr/>
        <p:txBody>
          <a:bodyPr/>
          <a:lstStyle/>
          <a:p>
            <a:r>
              <a:rPr lang="pt-BR" dirty="0" smtClean="0"/>
              <a:t>Objeto Input SUBMIT </a:t>
            </a:r>
            <a:endParaRPr lang="pt-BR"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640960" cy="4525962"/>
          </a:xfrm>
        </p:spPr>
        <p:txBody>
          <a:bodyPr/>
          <a:lstStyle/>
          <a:p>
            <a:pPr marL="0" indent="0">
              <a:buNone/>
            </a:pPr>
            <a:r>
              <a:rPr lang="pt-BR" sz="2000" dirty="0" smtClean="0"/>
              <a:t>No exemplo o formulário está sendo submetido a URL "10.0.5.2" (que é o endereço IP de um "Server"). Este servidor está rodando o "Microsoft Internet </a:t>
            </a:r>
            <a:r>
              <a:rPr lang="pt-BR" sz="2000" dirty="0" err="1" smtClean="0"/>
              <a:t>Information</a:t>
            </a:r>
            <a:r>
              <a:rPr lang="pt-BR" sz="2000" dirty="0" smtClean="0"/>
              <a:t> Server". Estamos enviando os dados a um "OLE", que está no subdiretório "scripts", chamado "ExecSubmit.dll", que tem por objetivo fazer a conexão com aplicações escritas em VB. A aplicação VB que está sendo </a:t>
            </a:r>
          </a:p>
          <a:p>
            <a:pPr marL="0" indent="0">
              <a:buNone/>
            </a:pPr>
            <a:r>
              <a:rPr lang="pt-BR" sz="2000" dirty="0" smtClean="0"/>
              <a:t>chamada, é um OLE de nome "</a:t>
            </a:r>
            <a:r>
              <a:rPr lang="pt-BR" sz="2000" dirty="0" err="1" smtClean="0"/>
              <a:t>vbloja</a:t>
            </a:r>
            <a:r>
              <a:rPr lang="pt-BR" sz="2000" dirty="0" smtClean="0"/>
              <a:t>" no qual estamos acionando a classe "loja" e o método </a:t>
            </a:r>
            <a:r>
              <a:rPr lang="pt-BR" sz="2000" dirty="0" err="1" smtClean="0"/>
              <a:t>action</a:t>
            </a:r>
            <a:r>
              <a:rPr lang="pt-BR" sz="2000" dirty="0" smtClean="0"/>
              <a:t>". </a:t>
            </a:r>
          </a:p>
          <a:p>
            <a:pPr marL="0" indent="0">
              <a:buNone/>
            </a:pPr>
            <a:r>
              <a:rPr lang="pt-BR" sz="2000" dirty="0" smtClean="0"/>
              <a:t>A aplicação VB, deste exemplo, fará apenas a devolução dos dados recebidos pelo Server.</a:t>
            </a:r>
            <a:endParaRPr lang="pt-BR" sz="2000" dirty="0"/>
          </a:p>
        </p:txBody>
      </p:sp>
      <p:sp>
        <p:nvSpPr>
          <p:cNvPr id="3" name="Título 2"/>
          <p:cNvSpPr>
            <a:spLocks noGrp="1"/>
          </p:cNvSpPr>
          <p:nvPr>
            <p:ph type="title"/>
          </p:nvPr>
        </p:nvSpPr>
        <p:spPr/>
        <p:txBody>
          <a:bodyPr/>
          <a:lstStyle/>
          <a:p>
            <a:r>
              <a:rPr lang="pt-BR" dirty="0" smtClean="0"/>
              <a:t>Objeto Input SUBMIT </a:t>
            </a:r>
            <a:endParaRPr lang="pt-B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640960" cy="5112568"/>
          </a:xfrm>
        </p:spPr>
        <p:txBody>
          <a:bodyPr/>
          <a:lstStyle/>
          <a:p>
            <a:pPr marL="0" indent="0">
              <a:buNone/>
            </a:pPr>
            <a:r>
              <a:rPr lang="pt-BR" sz="2000" dirty="0" smtClean="0"/>
              <a:t>É um objeto para entrada de dados em um campo de múltiplas linhas. Suas principais propriedades são: </a:t>
            </a:r>
            <a:r>
              <a:rPr lang="pt-BR" sz="2000" dirty="0" err="1" smtClean="0"/>
              <a:t>name</a:t>
            </a:r>
            <a:r>
              <a:rPr lang="pt-BR" sz="2000" dirty="0" smtClean="0"/>
              <a:t>, </a:t>
            </a:r>
            <a:r>
              <a:rPr lang="pt-BR" sz="2000" dirty="0" err="1" smtClean="0"/>
              <a:t>rows</a:t>
            </a:r>
            <a:r>
              <a:rPr lang="pt-BR" sz="2000" dirty="0" smtClean="0"/>
              <a:t> e cols. </a:t>
            </a:r>
          </a:p>
          <a:p>
            <a:pPr marL="0" indent="0">
              <a:buNone/>
            </a:pPr>
            <a:r>
              <a:rPr lang="pt-BR" sz="2000" dirty="0" err="1" smtClean="0"/>
              <a:t>name</a:t>
            </a:r>
            <a:r>
              <a:rPr lang="pt-BR" sz="2000" dirty="0" smtClean="0"/>
              <a:t> : Especifica o nome do objeto </a:t>
            </a:r>
          </a:p>
          <a:p>
            <a:pPr marL="0" indent="0">
              <a:buNone/>
            </a:pPr>
            <a:r>
              <a:rPr lang="pt-BR" sz="2000" dirty="0" err="1" smtClean="0"/>
              <a:t>rows</a:t>
            </a:r>
            <a:r>
              <a:rPr lang="pt-BR" sz="2000" dirty="0" smtClean="0"/>
              <a:t> : Especifica a quantidade de linhas que aparecerão na tela </a:t>
            </a:r>
          </a:p>
          <a:p>
            <a:pPr marL="0" indent="0">
              <a:buNone/>
            </a:pPr>
            <a:r>
              <a:rPr lang="pt-BR" sz="2000" dirty="0" err="1" smtClean="0"/>
              <a:t>cols</a:t>
            </a:r>
            <a:r>
              <a:rPr lang="pt-BR" sz="2000" dirty="0" smtClean="0"/>
              <a:t> : Especifica a quantidade de caracteres que aparecerão em cada linha </a:t>
            </a:r>
          </a:p>
          <a:p>
            <a:pPr marL="0" indent="0">
              <a:buNone/>
            </a:pPr>
            <a:r>
              <a:rPr lang="pt-BR" sz="2000" dirty="0" err="1" smtClean="0"/>
              <a:t>value</a:t>
            </a:r>
            <a:r>
              <a:rPr lang="pt-BR" sz="2000" dirty="0" smtClean="0"/>
              <a:t> : Acessa o conteúdo do campo via programação. </a:t>
            </a:r>
          </a:p>
          <a:p>
            <a:pPr marL="0" indent="0">
              <a:buNone/>
            </a:pPr>
            <a:r>
              <a:rPr lang="pt-BR" sz="2000" dirty="0" smtClean="0"/>
              <a:t>Os eventos associados a este objeto são: </a:t>
            </a:r>
            <a:r>
              <a:rPr lang="pt-BR" sz="2000" dirty="0" err="1" smtClean="0"/>
              <a:t>onchange</a:t>
            </a:r>
            <a:r>
              <a:rPr lang="pt-BR" sz="2000" dirty="0" smtClean="0"/>
              <a:t>, </a:t>
            </a:r>
            <a:r>
              <a:rPr lang="pt-BR" sz="2000" dirty="0" err="1" smtClean="0"/>
              <a:t>onblur</a:t>
            </a:r>
            <a:r>
              <a:rPr lang="pt-BR" sz="2000" dirty="0" smtClean="0"/>
              <a:t>, </a:t>
            </a:r>
            <a:r>
              <a:rPr lang="pt-BR" sz="2000" dirty="0" err="1" smtClean="0"/>
              <a:t>onfocus</a:t>
            </a:r>
            <a:r>
              <a:rPr lang="pt-BR" sz="2000" dirty="0" smtClean="0"/>
              <a:t> e </a:t>
            </a:r>
            <a:r>
              <a:rPr lang="pt-BR" sz="2000" dirty="0" err="1" smtClean="0"/>
              <a:t>onselect</a:t>
            </a:r>
            <a:r>
              <a:rPr lang="pt-BR" sz="2000" dirty="0" smtClean="0"/>
              <a:t>. Ex: </a:t>
            </a:r>
          </a:p>
          <a:p>
            <a:pPr marL="1080000" indent="0">
              <a:buNone/>
            </a:pPr>
            <a:r>
              <a:rPr lang="pt-BR" sz="1600" dirty="0" smtClean="0"/>
              <a:t>&lt;</a:t>
            </a:r>
            <a:r>
              <a:rPr lang="pt-BR" sz="1600" dirty="0" err="1" smtClean="0"/>
              <a:t>form</a:t>
            </a:r>
            <a:r>
              <a:rPr lang="pt-BR" sz="1600" dirty="0" smtClean="0"/>
              <a:t> </a:t>
            </a:r>
            <a:r>
              <a:rPr lang="pt-BR" sz="1600" dirty="0" err="1" smtClean="0"/>
              <a:t>name</a:t>
            </a:r>
            <a:r>
              <a:rPr lang="pt-BR" sz="1600" dirty="0" smtClean="0"/>
              <a:t>="</a:t>
            </a:r>
            <a:r>
              <a:rPr lang="pt-BR" sz="1600" dirty="0" err="1" smtClean="0"/>
              <a:t>TesteTextarea</a:t>
            </a:r>
            <a:r>
              <a:rPr lang="pt-BR" sz="1600" dirty="0" smtClean="0"/>
              <a:t>"&gt; </a:t>
            </a:r>
          </a:p>
          <a:p>
            <a:pPr marL="1080000" indent="0">
              <a:buNone/>
            </a:pPr>
            <a:r>
              <a:rPr lang="pt-BR" sz="1600" dirty="0" smtClean="0"/>
              <a:t>&lt;p&gt; </a:t>
            </a:r>
          </a:p>
          <a:p>
            <a:pPr marL="1080000" indent="0">
              <a:buNone/>
            </a:pPr>
            <a:r>
              <a:rPr lang="pt-BR" sz="1600" dirty="0" smtClean="0"/>
              <a:t>Texto de Múltiplas Linhas &lt;</a:t>
            </a:r>
            <a:r>
              <a:rPr lang="pt-BR" sz="1600" dirty="0" err="1" smtClean="0"/>
              <a:t>textarea</a:t>
            </a:r>
            <a:r>
              <a:rPr lang="pt-BR" sz="1600" dirty="0" smtClean="0"/>
              <a:t> </a:t>
            </a:r>
            <a:r>
              <a:rPr lang="pt-BR" sz="1600" dirty="0" err="1" smtClean="0"/>
              <a:t>name</a:t>
            </a:r>
            <a:r>
              <a:rPr lang="pt-BR" sz="1600" dirty="0" smtClean="0"/>
              <a:t>="</a:t>
            </a:r>
            <a:r>
              <a:rPr lang="pt-BR" sz="1600" dirty="0" err="1" smtClean="0"/>
              <a:t>MultText</a:t>
            </a:r>
            <a:r>
              <a:rPr lang="pt-BR" sz="1600" dirty="0" smtClean="0"/>
              <a:t>" </a:t>
            </a:r>
            <a:r>
              <a:rPr lang="pt-BR" sz="1600" dirty="0" err="1" smtClean="0"/>
              <a:t>rows</a:t>
            </a:r>
            <a:r>
              <a:rPr lang="pt-BR" sz="1600" dirty="0" smtClean="0"/>
              <a:t>=2 </a:t>
            </a:r>
            <a:r>
              <a:rPr lang="pt-BR" sz="1600" dirty="0" err="1" smtClean="0"/>
              <a:t>cols</a:t>
            </a:r>
            <a:r>
              <a:rPr lang="pt-BR" sz="1600" dirty="0" smtClean="0"/>
              <a:t>=40&gt; </a:t>
            </a:r>
          </a:p>
          <a:p>
            <a:pPr marL="1080000" indent="0">
              <a:buNone/>
            </a:pPr>
            <a:r>
              <a:rPr lang="pt-BR" sz="1600" dirty="0" smtClean="0"/>
              <a:t>Primeira linha do texto inicial </a:t>
            </a:r>
          </a:p>
          <a:p>
            <a:pPr marL="1080000" indent="0">
              <a:buNone/>
            </a:pPr>
            <a:r>
              <a:rPr lang="pt-BR" sz="1600" dirty="0" smtClean="0"/>
              <a:t>segunda linha do texto inicial </a:t>
            </a:r>
          </a:p>
          <a:p>
            <a:pPr marL="1080000" indent="0">
              <a:buNone/>
            </a:pPr>
            <a:r>
              <a:rPr lang="pt-BR" sz="1600" dirty="0" smtClean="0"/>
              <a:t>&lt;/</a:t>
            </a:r>
            <a:r>
              <a:rPr lang="pt-BR" sz="1600" dirty="0" err="1" smtClean="0"/>
              <a:t>textarea</a:t>
            </a:r>
            <a:r>
              <a:rPr lang="pt-BR" sz="1600" dirty="0" smtClean="0"/>
              <a:t>&gt; </a:t>
            </a:r>
          </a:p>
          <a:p>
            <a:pPr marL="1080000" indent="0">
              <a:buNone/>
            </a:pPr>
            <a:r>
              <a:rPr lang="pt-BR" sz="1600" dirty="0" smtClean="0"/>
              <a:t>&lt;/p&gt; </a:t>
            </a:r>
            <a:endParaRPr lang="pt-BR" sz="1600" dirty="0"/>
          </a:p>
        </p:txBody>
      </p:sp>
      <p:sp>
        <p:nvSpPr>
          <p:cNvPr id="3" name="Título 2"/>
          <p:cNvSpPr>
            <a:spLocks noGrp="1"/>
          </p:cNvSpPr>
          <p:nvPr>
            <p:ph type="title"/>
          </p:nvPr>
        </p:nvSpPr>
        <p:spPr/>
        <p:txBody>
          <a:bodyPr/>
          <a:lstStyle/>
          <a:p>
            <a:r>
              <a:rPr lang="pt-BR" dirty="0" smtClean="0"/>
              <a:t>Objeto TEXTAREA</a:t>
            </a:r>
            <a:endParaRPr lang="pt-B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É o objeto utilizado para exibir ao usuário as opções existentes e assim fazer a escolha de uma delas.</a:t>
            </a:r>
          </a:p>
          <a:p>
            <a:pPr marL="0" indent="0">
              <a:buNone/>
            </a:pPr>
            <a:r>
              <a:rPr lang="pt-BR" sz="2000" dirty="0" smtClean="0"/>
              <a:t>Suas principais propriedades são: </a:t>
            </a:r>
            <a:r>
              <a:rPr lang="pt-BR" sz="2000" dirty="0" err="1" smtClean="0"/>
              <a:t>name</a:t>
            </a:r>
            <a:r>
              <a:rPr lang="pt-BR" sz="2000" dirty="0" smtClean="0"/>
              <a:t>, </a:t>
            </a:r>
            <a:r>
              <a:rPr lang="pt-BR" sz="2000" dirty="0" err="1" smtClean="0"/>
              <a:t>size</a:t>
            </a:r>
            <a:r>
              <a:rPr lang="pt-BR" sz="2000" dirty="0" smtClean="0"/>
              <a:t>, </a:t>
            </a:r>
            <a:r>
              <a:rPr lang="pt-BR" sz="2000" dirty="0" err="1" smtClean="0"/>
              <a:t>value</a:t>
            </a:r>
            <a:r>
              <a:rPr lang="pt-BR" sz="2000" dirty="0" smtClean="0"/>
              <a:t> e </a:t>
            </a:r>
            <a:r>
              <a:rPr lang="pt-BR" sz="2000" dirty="0" err="1" smtClean="0"/>
              <a:t>multiple</a:t>
            </a:r>
            <a:r>
              <a:rPr lang="pt-BR" sz="2000" dirty="0" smtClean="0"/>
              <a:t>. </a:t>
            </a:r>
          </a:p>
          <a:p>
            <a:pPr marL="0" indent="0">
              <a:buNone/>
            </a:pPr>
            <a:r>
              <a:rPr lang="pt-BR" sz="2000" dirty="0" err="1" smtClean="0"/>
              <a:t>name</a:t>
            </a:r>
            <a:r>
              <a:rPr lang="pt-BR" sz="2000" dirty="0" smtClean="0"/>
              <a:t> : Especifica o nome do objeto </a:t>
            </a:r>
          </a:p>
          <a:p>
            <a:pPr marL="0" indent="0">
              <a:buNone/>
            </a:pPr>
            <a:r>
              <a:rPr lang="pt-BR" sz="2000" dirty="0" err="1" smtClean="0"/>
              <a:t>size</a:t>
            </a:r>
            <a:r>
              <a:rPr lang="pt-BR" sz="2000" dirty="0" smtClean="0"/>
              <a:t> : Especifica a quantidade de opções que aparecerão na tela</a:t>
            </a:r>
          </a:p>
          <a:p>
            <a:pPr marL="0" indent="0">
              <a:buNone/>
            </a:pPr>
            <a:r>
              <a:rPr lang="pt-BR" sz="2000" dirty="0" err="1" smtClean="0"/>
              <a:t>value</a:t>
            </a:r>
            <a:r>
              <a:rPr lang="pt-BR" sz="2000" dirty="0" smtClean="0"/>
              <a:t> : Associa um valor ou string para cada opção (opcional) </a:t>
            </a:r>
          </a:p>
          <a:p>
            <a:pPr marL="0" indent="0">
              <a:buNone/>
            </a:pPr>
            <a:r>
              <a:rPr lang="pt-BR" sz="2000" dirty="0" err="1" smtClean="0"/>
              <a:t>multiple</a:t>
            </a:r>
            <a:r>
              <a:rPr lang="pt-BR" sz="2000" dirty="0" smtClean="0"/>
              <a:t> : Especifica a condição de múltipla escolha (usando-se a tecla </a:t>
            </a:r>
            <a:r>
              <a:rPr lang="pt-BR" sz="2000" dirty="0" err="1" smtClean="0"/>
              <a:t>Ctrl</a:t>
            </a:r>
            <a:r>
              <a:rPr lang="pt-BR" sz="2000" dirty="0" smtClean="0"/>
              <a:t>) </a:t>
            </a:r>
          </a:p>
          <a:p>
            <a:pPr marL="0" indent="0">
              <a:buNone/>
            </a:pPr>
            <a:r>
              <a:rPr lang="pt-BR" sz="2000" dirty="0" smtClean="0"/>
              <a:t>Os eventos associados a este objeto são: </a:t>
            </a:r>
            <a:r>
              <a:rPr lang="pt-BR" sz="2000" dirty="0" err="1" smtClean="0"/>
              <a:t>onchange</a:t>
            </a:r>
            <a:r>
              <a:rPr lang="pt-BR" sz="2000" dirty="0" smtClean="0"/>
              <a:t>, </a:t>
            </a:r>
            <a:r>
              <a:rPr lang="pt-BR" sz="2000" dirty="0" err="1" smtClean="0"/>
              <a:t>onblur</a:t>
            </a:r>
            <a:r>
              <a:rPr lang="pt-BR" sz="2000" dirty="0" smtClean="0"/>
              <a:t> e </a:t>
            </a:r>
            <a:r>
              <a:rPr lang="pt-BR" sz="2000" dirty="0" err="1" smtClean="0"/>
              <a:t>onfocus</a:t>
            </a:r>
            <a:r>
              <a:rPr lang="pt-BR" sz="2000" dirty="0" smtClean="0"/>
              <a:t>.</a:t>
            </a:r>
          </a:p>
          <a:p>
            <a:endParaRPr lang="pt-BR" dirty="0"/>
          </a:p>
        </p:txBody>
      </p:sp>
      <p:sp>
        <p:nvSpPr>
          <p:cNvPr id="3" name="Título 2"/>
          <p:cNvSpPr>
            <a:spLocks noGrp="1"/>
          </p:cNvSpPr>
          <p:nvPr>
            <p:ph type="title"/>
          </p:nvPr>
        </p:nvSpPr>
        <p:spPr/>
        <p:txBody>
          <a:bodyPr/>
          <a:lstStyle/>
          <a:p>
            <a:r>
              <a:rPr lang="pt-BR" dirty="0" smtClean="0"/>
              <a:t>Objeto SELECT</a:t>
            </a:r>
            <a:endParaRPr lang="pt-BR"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568952" cy="4525962"/>
          </a:xfrm>
        </p:spPr>
        <p:txBody>
          <a:bodyPr/>
          <a:lstStyle/>
          <a:p>
            <a:pPr marL="0" indent="0">
              <a:buNone/>
            </a:pPr>
            <a:r>
              <a:rPr lang="pt-BR" sz="2000" dirty="0" smtClean="0"/>
              <a:t>Para utilização deste objeto é importante o conhecimento de outras propriedades associadas: </a:t>
            </a:r>
          </a:p>
          <a:p>
            <a:pPr marL="0" indent="0">
              <a:buNone/>
            </a:pPr>
            <a:r>
              <a:rPr lang="pt-BR" sz="2000" dirty="0" smtClean="0"/>
              <a:t>Objeto.</a:t>
            </a:r>
            <a:r>
              <a:rPr lang="pt-BR" sz="2000" dirty="0" err="1" smtClean="0"/>
              <a:t>length</a:t>
            </a:r>
            <a:r>
              <a:rPr lang="pt-BR" sz="2000" dirty="0" smtClean="0"/>
              <a:t> : Retorna a quantidade de opções existentes na lista </a:t>
            </a:r>
          </a:p>
          <a:p>
            <a:pPr marL="0" indent="0">
              <a:buNone/>
            </a:pPr>
            <a:r>
              <a:rPr lang="pt-BR" sz="2000" dirty="0" smtClean="0"/>
              <a:t>Objeto.</a:t>
            </a:r>
            <a:r>
              <a:rPr lang="pt-BR" sz="2000" dirty="0" err="1" smtClean="0"/>
              <a:t>selectedindex</a:t>
            </a:r>
            <a:r>
              <a:rPr lang="pt-BR" sz="2000" dirty="0" smtClean="0"/>
              <a:t> : Retorna o "</a:t>
            </a:r>
            <a:r>
              <a:rPr lang="pt-BR" sz="2000" dirty="0" err="1" smtClean="0"/>
              <a:t>index</a:t>
            </a:r>
            <a:r>
              <a:rPr lang="pt-BR" sz="2000" dirty="0" smtClean="0"/>
              <a:t>" do objeto selecionado (primeiro = 0)</a:t>
            </a:r>
          </a:p>
          <a:p>
            <a:pPr marL="0" indent="0">
              <a:buNone/>
            </a:pPr>
            <a:r>
              <a:rPr lang="pt-BR" sz="2000" dirty="0" smtClean="0"/>
              <a:t>Objeto.</a:t>
            </a:r>
            <a:r>
              <a:rPr lang="pt-BR" sz="2000" dirty="0" err="1" smtClean="0"/>
              <a:t>options</a:t>
            </a:r>
            <a:r>
              <a:rPr lang="pt-BR" sz="2000" dirty="0" smtClean="0"/>
              <a:t>[</a:t>
            </a:r>
            <a:r>
              <a:rPr lang="pt-BR" sz="2000" dirty="0" err="1" smtClean="0"/>
              <a:t>index</a:t>
            </a:r>
            <a:r>
              <a:rPr lang="pt-BR" sz="2000" dirty="0" smtClean="0"/>
              <a:t>].</a:t>
            </a:r>
            <a:r>
              <a:rPr lang="pt-BR" sz="2000" dirty="0" err="1" smtClean="0"/>
              <a:t>text</a:t>
            </a:r>
            <a:r>
              <a:rPr lang="pt-BR" sz="2000" dirty="0" smtClean="0"/>
              <a:t> : retorna o texto externo associado a cada opção</a:t>
            </a:r>
          </a:p>
          <a:p>
            <a:pPr marL="0" indent="0">
              <a:buNone/>
            </a:pPr>
            <a:r>
              <a:rPr lang="pt-BR" sz="2000" dirty="0" smtClean="0"/>
              <a:t>Objeto.</a:t>
            </a:r>
            <a:r>
              <a:rPr lang="pt-BR" sz="2000" dirty="0" err="1" smtClean="0"/>
              <a:t>options</a:t>
            </a:r>
            <a:r>
              <a:rPr lang="pt-BR" sz="2000" dirty="0" smtClean="0"/>
              <a:t>[</a:t>
            </a:r>
            <a:r>
              <a:rPr lang="pt-BR" sz="2000" dirty="0" err="1" smtClean="0"/>
              <a:t>index</a:t>
            </a:r>
            <a:r>
              <a:rPr lang="pt-BR" sz="2000" dirty="0" smtClean="0"/>
              <a:t>].</a:t>
            </a:r>
            <a:r>
              <a:rPr lang="pt-BR" sz="2000" dirty="0" err="1" smtClean="0"/>
              <a:t>value</a:t>
            </a:r>
            <a:r>
              <a:rPr lang="pt-BR" sz="2000" dirty="0" smtClean="0"/>
              <a:t> : retorna o texto interno (</a:t>
            </a:r>
            <a:r>
              <a:rPr lang="pt-BR" sz="2000" dirty="0" err="1" smtClean="0"/>
              <a:t>value</a:t>
            </a:r>
            <a:r>
              <a:rPr lang="pt-BR" sz="2000" dirty="0" smtClean="0"/>
              <a:t>) associado a cada opção</a:t>
            </a:r>
          </a:p>
          <a:p>
            <a:pPr marL="0" indent="0">
              <a:buNone/>
            </a:pPr>
            <a:r>
              <a:rPr lang="pt-BR" sz="2000" dirty="0" smtClean="0"/>
              <a:t>Objeto.</a:t>
            </a:r>
            <a:r>
              <a:rPr lang="pt-BR" sz="2000" dirty="0" err="1" smtClean="0"/>
              <a:t>options</a:t>
            </a:r>
            <a:r>
              <a:rPr lang="pt-BR" sz="2000" dirty="0" smtClean="0"/>
              <a:t>[</a:t>
            </a:r>
            <a:r>
              <a:rPr lang="pt-BR" sz="2000" dirty="0" err="1" smtClean="0"/>
              <a:t>index</a:t>
            </a:r>
            <a:r>
              <a:rPr lang="pt-BR" sz="2000" dirty="0" smtClean="0"/>
              <a:t>].</a:t>
            </a:r>
            <a:r>
              <a:rPr lang="pt-BR" sz="2000" dirty="0" err="1" smtClean="0"/>
              <a:t>selected</a:t>
            </a:r>
            <a:r>
              <a:rPr lang="pt-BR" sz="2000" dirty="0" smtClean="0"/>
              <a:t> : retorna verdadeiro ou falso </a:t>
            </a:r>
          </a:p>
          <a:p>
            <a:pPr>
              <a:buNone/>
            </a:pPr>
            <a:r>
              <a:rPr lang="pt-BR" dirty="0" smtClean="0"/>
              <a:t>Ex.</a:t>
            </a:r>
            <a:endParaRPr lang="pt-BR" dirty="0"/>
          </a:p>
        </p:txBody>
      </p:sp>
      <p:sp>
        <p:nvSpPr>
          <p:cNvPr id="3" name="Título 2"/>
          <p:cNvSpPr>
            <a:spLocks noGrp="1"/>
          </p:cNvSpPr>
          <p:nvPr>
            <p:ph type="title"/>
          </p:nvPr>
        </p:nvSpPr>
        <p:spPr/>
        <p:txBody>
          <a:bodyPr/>
          <a:lstStyle/>
          <a:p>
            <a:r>
              <a:rPr lang="pt-BR" dirty="0" smtClean="0"/>
              <a:t>Objeto SELECT</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HTML</a:t>
            </a:r>
          </a:p>
          <a:p>
            <a:pPr lvl="1"/>
            <a:r>
              <a:rPr lang="pt-BR" dirty="0" smtClean="0"/>
              <a:t>HEAD</a:t>
            </a:r>
          </a:p>
          <a:p>
            <a:pPr lvl="2"/>
            <a:r>
              <a:rPr lang="pt-BR" dirty="0" smtClean="0"/>
              <a:t>TITLE</a:t>
            </a:r>
          </a:p>
          <a:p>
            <a:pPr lvl="2"/>
            <a:r>
              <a:rPr lang="pt-BR" dirty="0" smtClean="0"/>
              <a:t>META</a:t>
            </a:r>
          </a:p>
          <a:p>
            <a:pPr lvl="1"/>
            <a:r>
              <a:rPr lang="pt-BR" dirty="0" smtClean="0"/>
              <a:t>BODY</a:t>
            </a:r>
          </a:p>
          <a:p>
            <a:pPr lvl="2"/>
            <a:r>
              <a:rPr lang="pt-BR" dirty="0" smtClean="0"/>
              <a:t>H1...H6</a:t>
            </a:r>
          </a:p>
          <a:p>
            <a:pPr lvl="2"/>
            <a:r>
              <a:rPr lang="pt-BR" dirty="0" smtClean="0"/>
              <a:t>P</a:t>
            </a:r>
          </a:p>
          <a:p>
            <a:pPr lvl="2"/>
            <a:r>
              <a:rPr lang="pt-BR" dirty="0" smtClean="0"/>
              <a:t>UL</a:t>
            </a:r>
          </a:p>
          <a:p>
            <a:pPr lvl="2"/>
            <a:r>
              <a:rPr lang="pt-BR" dirty="0" smtClean="0"/>
              <a:t>OL</a:t>
            </a:r>
          </a:p>
          <a:p>
            <a:pPr lvl="2"/>
            <a:r>
              <a:rPr lang="pt-BR" dirty="0" smtClean="0"/>
              <a:t>LI</a:t>
            </a:r>
          </a:p>
          <a:p>
            <a:pPr lvl="2"/>
            <a:r>
              <a:rPr lang="pt-BR" dirty="0" smtClean="0"/>
              <a:t>BR</a:t>
            </a:r>
          </a:p>
          <a:p>
            <a:r>
              <a:rPr lang="pt-BR" dirty="0" smtClean="0"/>
              <a:t>&lt;!-- COMENTÁRIO --&gt;</a:t>
            </a:r>
            <a:endParaRPr lang="pt-BR" dirty="0"/>
          </a:p>
        </p:txBody>
      </p:sp>
      <p:sp>
        <p:nvSpPr>
          <p:cNvPr id="3" name="Título 2"/>
          <p:cNvSpPr>
            <a:spLocks noGrp="1"/>
          </p:cNvSpPr>
          <p:nvPr>
            <p:ph type="title"/>
          </p:nvPr>
        </p:nvSpPr>
        <p:spPr/>
        <p:txBody>
          <a:bodyPr/>
          <a:lstStyle/>
          <a:p>
            <a:r>
              <a:rPr lang="pt-BR" dirty="0" smtClean="0"/>
              <a:t>Explicando o código-fonte</a:t>
            </a:r>
            <a:endParaRPr lang="pt-BR" dirty="0"/>
          </a:p>
        </p:txBody>
      </p:sp>
      <p:sp>
        <p:nvSpPr>
          <p:cNvPr id="4" name="CaixaDeTexto 3"/>
          <p:cNvSpPr txBox="1"/>
          <p:nvPr/>
        </p:nvSpPr>
        <p:spPr>
          <a:xfrm>
            <a:off x="4000496" y="1928802"/>
            <a:ext cx="3714776" cy="2031325"/>
          </a:xfrm>
          <a:prstGeom prst="rect">
            <a:avLst/>
          </a:prstGeom>
          <a:noFill/>
        </p:spPr>
        <p:txBody>
          <a:bodyPr wrap="square" rtlCol="0">
            <a:spAutoFit/>
          </a:bodyPr>
          <a:lstStyle/>
          <a:p>
            <a:r>
              <a:rPr lang="pt-BR" dirty="0" smtClean="0"/>
              <a:t>Vários elementos aceitam </a:t>
            </a:r>
            <a:r>
              <a:rPr lang="pt-BR" b="1" dirty="0" smtClean="0"/>
              <a:t>atributos</a:t>
            </a:r>
            <a:r>
              <a:rPr lang="pt-BR" dirty="0" smtClean="0"/>
              <a:t>, que possuem </a:t>
            </a:r>
            <a:r>
              <a:rPr lang="pt-BR" b="1" dirty="0" smtClean="0"/>
              <a:t>valores</a:t>
            </a:r>
            <a:r>
              <a:rPr lang="pt-BR" dirty="0" smtClean="0"/>
              <a:t>. Os atributos servem para determinar </a:t>
            </a:r>
            <a:r>
              <a:rPr lang="pt-BR" b="1" dirty="0" smtClean="0"/>
              <a:t>comportamentos diferenciados </a:t>
            </a:r>
            <a:r>
              <a:rPr lang="pt-BR" dirty="0" smtClean="0"/>
              <a:t>para um mesmo elemento. Veja o exemplo da </a:t>
            </a:r>
            <a:r>
              <a:rPr lang="pt-BR" dirty="0" err="1" smtClean="0"/>
              <a:t>tag</a:t>
            </a:r>
            <a:r>
              <a:rPr lang="pt-BR" dirty="0" smtClean="0"/>
              <a:t> &lt;meta&gt; da página primeira.html</a:t>
            </a:r>
            <a:endParaRPr lang="pt-BR"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771800" y="1340768"/>
            <a:ext cx="5915000" cy="5188222"/>
          </a:xfrm>
        </p:spPr>
        <p:txBody>
          <a:bodyPr/>
          <a:lstStyle/>
          <a:p>
            <a:pPr>
              <a:buNone/>
            </a:pPr>
            <a:r>
              <a:rPr lang="pt-BR" sz="1600" dirty="0" smtClean="0"/>
              <a:t>&lt;script&gt; </a:t>
            </a:r>
          </a:p>
          <a:p>
            <a:pPr>
              <a:buNone/>
            </a:pPr>
            <a:r>
              <a:rPr lang="pt-BR" sz="1600" dirty="0" err="1" smtClean="0"/>
              <a:t>function</a:t>
            </a:r>
            <a:r>
              <a:rPr lang="pt-BR" sz="1600" dirty="0" smtClean="0"/>
              <a:t> </a:t>
            </a:r>
            <a:r>
              <a:rPr lang="pt-BR" sz="1600" dirty="0" err="1" smtClean="0"/>
              <a:t>Verselect</a:t>
            </a:r>
            <a:r>
              <a:rPr lang="pt-BR" sz="1600" dirty="0" smtClean="0"/>
              <a:t>(Campo) { </a:t>
            </a:r>
          </a:p>
          <a:p>
            <a:pPr>
              <a:buNone/>
            </a:pPr>
            <a:r>
              <a:rPr lang="pt-BR" sz="1600" dirty="0" err="1" smtClean="0"/>
              <a:t>Icombo</a:t>
            </a:r>
            <a:r>
              <a:rPr lang="pt-BR" sz="1600" dirty="0" smtClean="0"/>
              <a:t> = Campo.</a:t>
            </a:r>
            <a:r>
              <a:rPr lang="pt-BR" sz="1600" dirty="0" err="1" smtClean="0"/>
              <a:t>selectedIndex</a:t>
            </a:r>
            <a:r>
              <a:rPr lang="pt-BR" sz="1600" dirty="0" smtClean="0"/>
              <a:t> </a:t>
            </a:r>
          </a:p>
          <a:p>
            <a:pPr>
              <a:buNone/>
            </a:pPr>
            <a:r>
              <a:rPr lang="pt-BR" sz="1600" dirty="0" err="1" smtClean="0"/>
              <a:t>alert</a:t>
            </a:r>
            <a:r>
              <a:rPr lang="pt-BR" sz="1600" dirty="0" smtClean="0"/>
              <a:t> ("</a:t>
            </a:r>
            <a:r>
              <a:rPr lang="pt-BR" sz="1600" dirty="0" err="1" smtClean="0"/>
              <a:t>Voce</a:t>
            </a:r>
            <a:r>
              <a:rPr lang="pt-BR" sz="1600" dirty="0" smtClean="0"/>
              <a:t> escolheu " + Campo.</a:t>
            </a:r>
            <a:r>
              <a:rPr lang="pt-BR" sz="1600" dirty="0" err="1" smtClean="0"/>
              <a:t>options</a:t>
            </a:r>
            <a:r>
              <a:rPr lang="pt-BR" sz="1600" dirty="0" smtClean="0"/>
              <a:t>[</a:t>
            </a:r>
            <a:r>
              <a:rPr lang="pt-BR" sz="1600" dirty="0" err="1" smtClean="0"/>
              <a:t>Icombo</a:t>
            </a:r>
            <a:r>
              <a:rPr lang="pt-BR" sz="1600" dirty="0" smtClean="0"/>
              <a:t>].</a:t>
            </a:r>
            <a:r>
              <a:rPr lang="pt-BR" sz="1600" dirty="0" err="1" smtClean="0"/>
              <a:t>text</a:t>
            </a:r>
            <a:r>
              <a:rPr lang="pt-BR" sz="1600" dirty="0" smtClean="0"/>
              <a:t>) } </a:t>
            </a:r>
          </a:p>
          <a:p>
            <a:pPr>
              <a:buNone/>
            </a:pPr>
            <a:r>
              <a:rPr lang="pt-BR" sz="1600" dirty="0" smtClean="0"/>
              <a:t>&lt;/script&gt; </a:t>
            </a:r>
          </a:p>
          <a:p>
            <a:pPr>
              <a:buNone/>
            </a:pPr>
            <a:r>
              <a:rPr lang="pt-BR" sz="1600" dirty="0" smtClean="0"/>
              <a:t>&lt;</a:t>
            </a:r>
            <a:r>
              <a:rPr lang="pt-BR" sz="1600" dirty="0" err="1" smtClean="0"/>
              <a:t>body</a:t>
            </a:r>
            <a:r>
              <a:rPr lang="pt-BR" sz="1600" dirty="0" smtClean="0"/>
              <a:t>&gt;</a:t>
            </a:r>
          </a:p>
          <a:p>
            <a:pPr>
              <a:buNone/>
            </a:pPr>
            <a:r>
              <a:rPr lang="pt-BR" sz="1600" dirty="0" smtClean="0"/>
              <a:t>&lt;p&gt; </a:t>
            </a:r>
          </a:p>
          <a:p>
            <a:pPr>
              <a:buNone/>
            </a:pPr>
            <a:r>
              <a:rPr lang="pt-BR" sz="1600" dirty="0" smtClean="0"/>
              <a:t>Objeto </a:t>
            </a:r>
            <a:r>
              <a:rPr lang="pt-BR" sz="1600" dirty="0" err="1" smtClean="0"/>
              <a:t>Select</a:t>
            </a:r>
            <a:r>
              <a:rPr lang="pt-BR" sz="1600" dirty="0" smtClean="0"/>
              <a:t> &lt;</a:t>
            </a:r>
            <a:r>
              <a:rPr lang="pt-BR" sz="1600" dirty="0" err="1" smtClean="0"/>
              <a:t>select</a:t>
            </a:r>
            <a:r>
              <a:rPr lang="pt-BR" sz="1600" dirty="0" smtClean="0"/>
              <a:t> </a:t>
            </a:r>
            <a:r>
              <a:rPr lang="pt-BR" sz="1600" dirty="0" err="1" smtClean="0"/>
              <a:t>name</a:t>
            </a:r>
            <a:r>
              <a:rPr lang="pt-BR" sz="1600" dirty="0" smtClean="0"/>
              <a:t>="Combo1" </a:t>
            </a:r>
            <a:r>
              <a:rPr lang="pt-BR" sz="1600" dirty="0" err="1" smtClean="0"/>
              <a:t>size</a:t>
            </a:r>
            <a:r>
              <a:rPr lang="pt-BR" sz="1600" dirty="0" smtClean="0"/>
              <a:t>=1 </a:t>
            </a:r>
            <a:r>
              <a:rPr lang="pt-BR" sz="1600" dirty="0" err="1" smtClean="0"/>
              <a:t>onchange</a:t>
            </a:r>
            <a:r>
              <a:rPr lang="pt-BR" sz="1600" dirty="0" smtClean="0"/>
              <a:t>="</a:t>
            </a:r>
            <a:r>
              <a:rPr lang="pt-BR" sz="1600" dirty="0" err="1" smtClean="0"/>
              <a:t>Verselect</a:t>
            </a:r>
            <a:r>
              <a:rPr lang="pt-BR" sz="1600" dirty="0" smtClean="0"/>
              <a:t>(Combo1)"&gt; </a:t>
            </a:r>
          </a:p>
          <a:p>
            <a:pPr>
              <a:buNone/>
            </a:pPr>
            <a:r>
              <a:rPr lang="pt-BR" sz="1600" dirty="0" smtClean="0"/>
              <a:t>&lt;</a:t>
            </a:r>
            <a:r>
              <a:rPr lang="pt-BR" sz="1600" dirty="0" err="1" smtClean="0"/>
              <a:t>option</a:t>
            </a:r>
            <a:r>
              <a:rPr lang="pt-BR" sz="1600" dirty="0" smtClean="0"/>
              <a:t>&gt;</a:t>
            </a:r>
            <a:r>
              <a:rPr lang="pt-BR" sz="1600" dirty="0" err="1" smtClean="0"/>
              <a:t>Opcao</a:t>
            </a:r>
            <a:r>
              <a:rPr lang="pt-BR" sz="1600" dirty="0" smtClean="0"/>
              <a:t> 1 </a:t>
            </a:r>
          </a:p>
          <a:p>
            <a:pPr>
              <a:buNone/>
            </a:pPr>
            <a:r>
              <a:rPr lang="pt-BR" sz="1600" dirty="0" smtClean="0"/>
              <a:t>&lt;</a:t>
            </a:r>
            <a:r>
              <a:rPr lang="pt-BR" sz="1600" dirty="0" err="1" smtClean="0"/>
              <a:t>option</a:t>
            </a:r>
            <a:r>
              <a:rPr lang="pt-BR" sz="1600" dirty="0" smtClean="0"/>
              <a:t>&gt;</a:t>
            </a:r>
            <a:r>
              <a:rPr lang="pt-BR" sz="1600" dirty="0" err="1" smtClean="0"/>
              <a:t>Opcao</a:t>
            </a:r>
            <a:r>
              <a:rPr lang="pt-BR" sz="1600" dirty="0" smtClean="0"/>
              <a:t> 2 </a:t>
            </a:r>
          </a:p>
          <a:p>
            <a:pPr>
              <a:buNone/>
            </a:pPr>
            <a:r>
              <a:rPr lang="pt-BR" sz="1600" dirty="0" smtClean="0"/>
              <a:t>&lt;</a:t>
            </a:r>
            <a:r>
              <a:rPr lang="pt-BR" sz="1600" dirty="0" err="1" smtClean="0"/>
              <a:t>option</a:t>
            </a:r>
            <a:r>
              <a:rPr lang="pt-BR" sz="1600" dirty="0" smtClean="0"/>
              <a:t>&gt;</a:t>
            </a:r>
            <a:r>
              <a:rPr lang="pt-BR" sz="1600" dirty="0" err="1" smtClean="0"/>
              <a:t>Opcao</a:t>
            </a:r>
            <a:r>
              <a:rPr lang="pt-BR" sz="1600" dirty="0" smtClean="0"/>
              <a:t> 3 </a:t>
            </a:r>
          </a:p>
          <a:p>
            <a:pPr>
              <a:buNone/>
            </a:pPr>
            <a:r>
              <a:rPr lang="pt-BR" sz="1600" dirty="0" smtClean="0"/>
              <a:t>&lt;</a:t>
            </a:r>
            <a:r>
              <a:rPr lang="pt-BR" sz="1600" dirty="0" err="1" smtClean="0"/>
              <a:t>option</a:t>
            </a:r>
            <a:r>
              <a:rPr lang="pt-BR" sz="1600" dirty="0" smtClean="0"/>
              <a:t> </a:t>
            </a:r>
            <a:r>
              <a:rPr lang="pt-BR" sz="1600" dirty="0" err="1" smtClean="0"/>
              <a:t>selected</a:t>
            </a:r>
            <a:r>
              <a:rPr lang="pt-BR" sz="1600" dirty="0" smtClean="0"/>
              <a:t>&gt;</a:t>
            </a:r>
            <a:r>
              <a:rPr lang="pt-BR" sz="1600" dirty="0" err="1" smtClean="0"/>
              <a:t>Opcao</a:t>
            </a:r>
            <a:r>
              <a:rPr lang="pt-BR" sz="1600" dirty="0" smtClean="0"/>
              <a:t> 4 (recomendada) </a:t>
            </a:r>
          </a:p>
          <a:p>
            <a:pPr>
              <a:buNone/>
            </a:pPr>
            <a:r>
              <a:rPr lang="pt-BR" sz="1600" dirty="0" smtClean="0"/>
              <a:t>&lt;</a:t>
            </a:r>
            <a:r>
              <a:rPr lang="pt-BR" sz="1600" dirty="0" err="1" smtClean="0"/>
              <a:t>option</a:t>
            </a:r>
            <a:r>
              <a:rPr lang="pt-BR" sz="1600" dirty="0" smtClean="0"/>
              <a:t>&gt;</a:t>
            </a:r>
            <a:r>
              <a:rPr lang="pt-BR" sz="1600" dirty="0" err="1" smtClean="0"/>
              <a:t>Opcao</a:t>
            </a:r>
            <a:r>
              <a:rPr lang="pt-BR" sz="1600" dirty="0" smtClean="0"/>
              <a:t> 5 </a:t>
            </a:r>
          </a:p>
          <a:p>
            <a:pPr>
              <a:buNone/>
            </a:pPr>
            <a:r>
              <a:rPr lang="pt-BR" sz="1600" dirty="0" smtClean="0"/>
              <a:t>&lt;</a:t>
            </a:r>
            <a:r>
              <a:rPr lang="pt-BR" sz="1600" dirty="0" err="1" smtClean="0"/>
              <a:t>option</a:t>
            </a:r>
            <a:r>
              <a:rPr lang="pt-BR" sz="1600" dirty="0" smtClean="0"/>
              <a:t>&gt;</a:t>
            </a:r>
            <a:r>
              <a:rPr lang="pt-BR" sz="1600" dirty="0" err="1" smtClean="0"/>
              <a:t>Opcao</a:t>
            </a:r>
            <a:r>
              <a:rPr lang="pt-BR" sz="1600" dirty="0" smtClean="0"/>
              <a:t> 6 </a:t>
            </a:r>
          </a:p>
          <a:p>
            <a:pPr>
              <a:buNone/>
            </a:pPr>
            <a:r>
              <a:rPr lang="pt-BR" sz="1600" dirty="0" smtClean="0"/>
              <a:t>&lt;/</a:t>
            </a:r>
            <a:r>
              <a:rPr lang="pt-BR" sz="1600" dirty="0" err="1" smtClean="0"/>
              <a:t>select</a:t>
            </a:r>
            <a:r>
              <a:rPr lang="pt-BR" sz="1600" dirty="0" smtClean="0"/>
              <a:t>&gt; </a:t>
            </a:r>
          </a:p>
          <a:p>
            <a:pPr>
              <a:buNone/>
            </a:pPr>
            <a:r>
              <a:rPr lang="pt-BR" sz="1600" dirty="0" smtClean="0"/>
              <a:t>&lt;/p&gt; </a:t>
            </a:r>
          </a:p>
          <a:p>
            <a:pPr>
              <a:buNone/>
            </a:pPr>
            <a:r>
              <a:rPr lang="pt-BR" sz="1600" dirty="0" smtClean="0"/>
              <a:t>&lt;/</a:t>
            </a:r>
            <a:r>
              <a:rPr lang="pt-BR" sz="1600" dirty="0" err="1" smtClean="0"/>
              <a:t>body</a:t>
            </a:r>
            <a:r>
              <a:rPr lang="pt-BR" sz="1600" dirty="0" smtClean="0"/>
              <a:t>&gt;</a:t>
            </a:r>
            <a:endParaRPr lang="pt-BR" sz="1600" dirty="0"/>
          </a:p>
        </p:txBody>
      </p:sp>
      <p:sp>
        <p:nvSpPr>
          <p:cNvPr id="3" name="Título 2"/>
          <p:cNvSpPr>
            <a:spLocks noGrp="1"/>
          </p:cNvSpPr>
          <p:nvPr>
            <p:ph type="title"/>
          </p:nvPr>
        </p:nvSpPr>
        <p:spPr/>
        <p:txBody>
          <a:bodyPr/>
          <a:lstStyle/>
          <a:p>
            <a:r>
              <a:rPr lang="pt-BR" dirty="0" smtClean="0"/>
              <a:t>Objeto SELECT</a:t>
            </a:r>
            <a:endParaRPr lang="pt-B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Este método permite que o cursor seja ativado em um determinado objeto (focado). Isso pode ser feito na carga do documento, a partir da ocorrência de um evento ou mesmo dentro de uma função. </a:t>
            </a:r>
          </a:p>
          <a:p>
            <a:pPr marL="0" indent="0">
              <a:buNone/>
            </a:pPr>
            <a:r>
              <a:rPr lang="pt-BR" sz="2000" dirty="0" smtClean="0"/>
              <a:t>Este método marca o conteúdo do objeto com uma tarja roxa, permitindo ao usuário, em caso de substituição do conteúdo do campo, não ter que deletar o conteúdo anterior.</a:t>
            </a:r>
          </a:p>
          <a:p>
            <a:pPr marL="0" indent="0">
              <a:buNone/>
            </a:pPr>
            <a:r>
              <a:rPr lang="pt-BR" sz="2000" dirty="0" smtClean="0"/>
              <a:t>No próximo exemplo foi utilizado o evento </a:t>
            </a:r>
            <a:r>
              <a:rPr lang="pt-BR" sz="2000" dirty="0" err="1" smtClean="0"/>
              <a:t>onload</a:t>
            </a:r>
            <a:r>
              <a:rPr lang="pt-BR" sz="2000" dirty="0" smtClean="0"/>
              <a:t> para </a:t>
            </a:r>
            <a:r>
              <a:rPr lang="pt-BR" sz="2000" dirty="0" err="1" smtClean="0"/>
              <a:t>setar</a:t>
            </a:r>
            <a:r>
              <a:rPr lang="pt-BR" sz="2000" dirty="0" smtClean="0"/>
              <a:t> o </a:t>
            </a:r>
            <a:r>
              <a:rPr lang="pt-BR" sz="2000" dirty="0" err="1" smtClean="0"/>
              <a:t>focus</a:t>
            </a:r>
            <a:r>
              <a:rPr lang="pt-BR" sz="2000" dirty="0" smtClean="0"/>
              <a:t> para o primeiro objeto do formulário e os métodos </a:t>
            </a:r>
            <a:r>
              <a:rPr lang="pt-BR" sz="2000" dirty="0" err="1" smtClean="0"/>
              <a:t>focus</a:t>
            </a:r>
            <a:r>
              <a:rPr lang="pt-BR" sz="2000" dirty="0" smtClean="0"/>
              <a:t> e </a:t>
            </a:r>
            <a:r>
              <a:rPr lang="pt-BR" sz="2000" dirty="0" err="1" smtClean="0"/>
              <a:t>select</a:t>
            </a:r>
            <a:r>
              <a:rPr lang="pt-BR" sz="2000" dirty="0" smtClean="0"/>
              <a:t> para focar o objeto que contiver erro de preenchimento. </a:t>
            </a:r>
          </a:p>
          <a:p>
            <a:pPr marL="0" indent="0">
              <a:buNone/>
            </a:pPr>
            <a:endParaRPr lang="pt-BR" sz="2000" dirty="0" smtClean="0"/>
          </a:p>
          <a:p>
            <a:endParaRPr lang="pt-BR" sz="2000" dirty="0"/>
          </a:p>
        </p:txBody>
      </p:sp>
      <p:sp>
        <p:nvSpPr>
          <p:cNvPr id="3" name="Título 2"/>
          <p:cNvSpPr>
            <a:spLocks noGrp="1"/>
          </p:cNvSpPr>
          <p:nvPr>
            <p:ph type="title"/>
          </p:nvPr>
        </p:nvSpPr>
        <p:spPr/>
        <p:txBody>
          <a:bodyPr>
            <a:normAutofit/>
          </a:bodyPr>
          <a:lstStyle/>
          <a:p>
            <a:r>
              <a:rPr lang="pt-BR" dirty="0" smtClean="0"/>
              <a:t>Focando um Objeto </a:t>
            </a:r>
            <a:endParaRPr lang="pt-BR" dirty="0"/>
          </a:p>
        </p:txBody>
      </p:sp>
      <p:sp>
        <p:nvSpPr>
          <p:cNvPr id="4" name="CaixaDeTexto 3"/>
          <p:cNvSpPr txBox="1"/>
          <p:nvPr/>
        </p:nvSpPr>
        <p:spPr>
          <a:xfrm>
            <a:off x="5580112" y="5229200"/>
            <a:ext cx="1582484" cy="369332"/>
          </a:xfrm>
          <a:prstGeom prst="rect">
            <a:avLst/>
          </a:prstGeom>
          <a:noFill/>
        </p:spPr>
        <p:txBody>
          <a:bodyPr wrap="none" rtlCol="0">
            <a:spAutoFit/>
          </a:bodyPr>
          <a:lstStyle/>
          <a:p>
            <a:r>
              <a:rPr lang="pt-BR" dirty="0" smtClean="0">
                <a:hlinkClick r:id="rId2" action="ppaction://hlinkfile"/>
              </a:rPr>
              <a:t>Focando.html</a:t>
            </a:r>
            <a:endParaRPr lang="pt-BR" dirty="0"/>
          </a:p>
        </p:txBody>
      </p:sp>
      <p:sp>
        <p:nvSpPr>
          <p:cNvPr id="5" name="CaixaDeTexto 4"/>
          <p:cNvSpPr txBox="1"/>
          <p:nvPr/>
        </p:nvSpPr>
        <p:spPr>
          <a:xfrm>
            <a:off x="6660232" y="5877272"/>
            <a:ext cx="1390124" cy="369332"/>
          </a:xfrm>
          <a:prstGeom prst="rect">
            <a:avLst/>
          </a:prstGeom>
          <a:noFill/>
        </p:spPr>
        <p:txBody>
          <a:bodyPr wrap="none" rtlCol="0">
            <a:spAutoFit/>
          </a:bodyPr>
          <a:lstStyle/>
          <a:p>
            <a:r>
              <a:rPr lang="pt-BR" dirty="0" smtClean="0">
                <a:hlinkClick r:id="rId3" action="ppaction://hlinkfile"/>
              </a:rPr>
              <a:t>Focando.txt</a:t>
            </a:r>
            <a:endParaRPr lang="pt-BR"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a:p>
        </p:txBody>
      </p:sp>
      <p:sp>
        <p:nvSpPr>
          <p:cNvPr id="3" name="Título 2"/>
          <p:cNvSpPr>
            <a:spLocks noGrp="1"/>
          </p:cNvSpPr>
          <p:nvPr>
            <p:ph type="title"/>
          </p:nvPr>
        </p:nvSpPr>
        <p:spPr/>
        <p:txBody>
          <a:bodyPr/>
          <a:lstStyle/>
          <a:p>
            <a:r>
              <a:rPr lang="pt-BR" dirty="0" err="1" smtClean="0"/>
              <a:t>MySql</a:t>
            </a:r>
            <a:endParaRPr lang="pt-BR"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785786" y="1714488"/>
            <a:ext cx="8229600" cy="4231942"/>
          </a:xfrm>
        </p:spPr>
        <p:txBody>
          <a:bodyPr/>
          <a:lstStyle/>
          <a:p>
            <a:pPr marL="0" indent="0">
              <a:spcBef>
                <a:spcPts val="0"/>
              </a:spcBef>
              <a:buNone/>
            </a:pPr>
            <a:r>
              <a:rPr lang="pt-PT" sz="2400" b="1" dirty="0" smtClean="0"/>
              <a:t>PHP</a:t>
            </a:r>
            <a:r>
              <a:rPr lang="pt-PT" sz="2400" dirty="0" smtClean="0"/>
              <a:t> (um acrônimo recursivo para </a:t>
            </a:r>
            <a:r>
              <a:rPr lang="pt-PT" sz="2400" i="1" dirty="0" smtClean="0"/>
              <a:t>"</a:t>
            </a:r>
            <a:r>
              <a:rPr lang="pt-PT" sz="2400" b="1" i="1" dirty="0" smtClean="0"/>
              <a:t>P</a:t>
            </a:r>
            <a:r>
              <a:rPr lang="pt-PT" sz="2400" i="1" dirty="0" smtClean="0"/>
              <a:t>HP: </a:t>
            </a:r>
            <a:r>
              <a:rPr lang="pt-PT" sz="2400" b="1" i="1" dirty="0" smtClean="0"/>
              <a:t>H</a:t>
            </a:r>
            <a:r>
              <a:rPr lang="pt-PT" sz="2400" i="1" dirty="0" smtClean="0"/>
              <a:t>ypertext </a:t>
            </a:r>
            <a:r>
              <a:rPr lang="pt-PT" sz="2400" b="1" i="1" dirty="0" smtClean="0"/>
              <a:t>P</a:t>
            </a:r>
            <a:r>
              <a:rPr lang="pt-PT" sz="2400" i="1" dirty="0" smtClean="0"/>
              <a:t>reprocessor"</a:t>
            </a:r>
            <a:r>
              <a:rPr lang="pt-PT" sz="2400" dirty="0" smtClean="0"/>
              <a:t>, originalmente </a:t>
            </a:r>
            <a:r>
              <a:rPr lang="pt-PT" sz="2400" b="1" i="1" dirty="0" smtClean="0"/>
              <a:t>P</a:t>
            </a:r>
            <a:r>
              <a:rPr lang="pt-PT" sz="2400" i="1" dirty="0" smtClean="0"/>
              <a:t>ersonal </a:t>
            </a:r>
            <a:r>
              <a:rPr lang="pt-PT" sz="2400" b="1" i="1" dirty="0" smtClean="0"/>
              <a:t>H</a:t>
            </a:r>
            <a:r>
              <a:rPr lang="pt-PT" sz="2400" i="1" dirty="0" smtClean="0"/>
              <a:t>ome </a:t>
            </a:r>
            <a:r>
              <a:rPr lang="pt-PT" sz="2400" b="1" i="1" dirty="0" smtClean="0"/>
              <a:t>P</a:t>
            </a:r>
            <a:r>
              <a:rPr lang="pt-PT" sz="2400" i="1" dirty="0" smtClean="0"/>
              <a:t>age</a:t>
            </a:r>
            <a:r>
              <a:rPr lang="pt-PT" sz="2400" dirty="0" smtClean="0"/>
              <a:t>) é uma linguagem interpretada livre, usada originalmente apenas para o desenvolvimento de aplicações presentes e atuantes no lado do servidor, capazes de gerar conteúdo dinâmico na World Wide Web. Figura entre as primeiras linguagens passíveis de inserção em documentos HTML, dispensando em muitos casos o uso de arquivos externos para eventuais processamentos de dados. </a:t>
            </a:r>
            <a:endParaRPr lang="pt-BR" sz="2400" dirty="0"/>
          </a:p>
        </p:txBody>
      </p:sp>
      <p:sp>
        <p:nvSpPr>
          <p:cNvPr id="3" name="Título 2"/>
          <p:cNvSpPr>
            <a:spLocks noGrp="1"/>
          </p:cNvSpPr>
          <p:nvPr>
            <p:ph type="title"/>
          </p:nvPr>
        </p:nvSpPr>
        <p:spPr/>
        <p:txBody>
          <a:bodyPr/>
          <a:lstStyle/>
          <a:p>
            <a:r>
              <a:rPr lang="pt-BR" dirty="0" smtClean="0"/>
              <a:t>PHP</a:t>
            </a:r>
            <a:endParaRPr lang="pt-BR"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268760"/>
            <a:ext cx="8229600" cy="4525962"/>
          </a:xfrm>
        </p:spPr>
        <p:txBody>
          <a:bodyPr/>
          <a:lstStyle/>
          <a:p>
            <a:pPr>
              <a:buNone/>
            </a:pPr>
            <a:r>
              <a:rPr lang="pt-BR" sz="2000" dirty="0" smtClean="0"/>
              <a:t>&lt;</a:t>
            </a:r>
            <a:r>
              <a:rPr lang="pt-BR" sz="2000" dirty="0" err="1" smtClean="0"/>
              <a:t>html</a:t>
            </a:r>
            <a:r>
              <a:rPr lang="pt-BR" sz="2000" dirty="0" smtClean="0"/>
              <a:t>&gt;</a:t>
            </a:r>
          </a:p>
          <a:p>
            <a:pPr>
              <a:buNone/>
            </a:pPr>
            <a:r>
              <a:rPr lang="pt-BR" sz="2000" dirty="0" smtClean="0"/>
              <a:t>&lt;</a:t>
            </a:r>
            <a:r>
              <a:rPr lang="pt-BR" sz="2000" dirty="0" err="1" smtClean="0"/>
              <a:t>title</a:t>
            </a:r>
            <a:r>
              <a:rPr lang="pt-BR" sz="2000" dirty="0" smtClean="0"/>
              <a:t>&gt;</a:t>
            </a:r>
          </a:p>
          <a:p>
            <a:pPr>
              <a:buNone/>
            </a:pPr>
            <a:r>
              <a:rPr lang="pt-BR" sz="2000" dirty="0" smtClean="0"/>
              <a:t>Arquivo </a:t>
            </a:r>
            <a:r>
              <a:rPr lang="pt-BR" sz="2000" dirty="0" err="1" smtClean="0"/>
              <a:t>Formulario</a:t>
            </a:r>
            <a:r>
              <a:rPr lang="pt-BR" sz="2000" dirty="0" smtClean="0"/>
              <a:t> de Teste </a:t>
            </a:r>
            <a:r>
              <a:rPr lang="pt-BR" sz="2000" dirty="0" err="1" smtClean="0"/>
              <a:t>Action</a:t>
            </a:r>
            <a:endParaRPr lang="pt-BR" sz="2000" dirty="0" smtClean="0"/>
          </a:p>
          <a:p>
            <a:pPr>
              <a:buNone/>
            </a:pPr>
            <a:r>
              <a:rPr lang="pt-BR" sz="2000" dirty="0" smtClean="0"/>
              <a:t>&lt;/</a:t>
            </a:r>
            <a:r>
              <a:rPr lang="pt-BR" sz="2000" dirty="0" err="1" smtClean="0"/>
              <a:t>title</a:t>
            </a:r>
            <a:r>
              <a:rPr lang="pt-BR" sz="2000" dirty="0" smtClean="0"/>
              <a:t>&gt;</a:t>
            </a:r>
          </a:p>
          <a:p>
            <a:pPr>
              <a:buNone/>
            </a:pPr>
            <a:r>
              <a:rPr lang="pt-BR" sz="2000" dirty="0" smtClean="0"/>
              <a:t>&lt;</a:t>
            </a:r>
            <a:r>
              <a:rPr lang="pt-BR" sz="2000" dirty="0" err="1" smtClean="0"/>
              <a:t>body</a:t>
            </a:r>
            <a:r>
              <a:rPr lang="pt-BR" sz="2000" dirty="0" smtClean="0"/>
              <a:t>&gt;</a:t>
            </a:r>
          </a:p>
          <a:p>
            <a:pPr>
              <a:buNone/>
            </a:pPr>
            <a:r>
              <a:rPr lang="pt-BR" sz="2000" dirty="0" smtClean="0"/>
              <a:t>&lt;</a:t>
            </a:r>
            <a:r>
              <a:rPr lang="pt-BR" sz="2000" dirty="0" err="1" smtClean="0"/>
              <a:t>form</a:t>
            </a:r>
            <a:r>
              <a:rPr lang="pt-BR" sz="2000" dirty="0" smtClean="0"/>
              <a:t> </a:t>
            </a:r>
            <a:r>
              <a:rPr lang="pt-BR" sz="2000" dirty="0" err="1" smtClean="0"/>
              <a:t>method</a:t>
            </a:r>
            <a:r>
              <a:rPr lang="pt-BR" sz="2000" dirty="0" smtClean="0"/>
              <a:t>="</a:t>
            </a:r>
            <a:r>
              <a:rPr lang="pt-BR" sz="2000" dirty="0" err="1" smtClean="0"/>
              <a:t>post</a:t>
            </a:r>
            <a:r>
              <a:rPr lang="pt-BR" sz="2000" dirty="0" smtClean="0"/>
              <a:t>" </a:t>
            </a:r>
            <a:r>
              <a:rPr lang="pt-BR" sz="2000" dirty="0" err="1" smtClean="0"/>
              <a:t>action</a:t>
            </a:r>
            <a:r>
              <a:rPr lang="pt-BR" sz="2000" dirty="0" smtClean="0"/>
              <a:t>="</a:t>
            </a:r>
            <a:r>
              <a:rPr lang="pt-BR" sz="2000" dirty="0" err="1" smtClean="0"/>
              <a:t>Index</a:t>
            </a:r>
            <a:r>
              <a:rPr lang="pt-BR" sz="2000" dirty="0" smtClean="0"/>
              <a:t>.</a:t>
            </a:r>
            <a:r>
              <a:rPr lang="pt-BR" sz="2000" dirty="0" err="1" smtClean="0"/>
              <a:t>php</a:t>
            </a:r>
            <a:r>
              <a:rPr lang="pt-BR" sz="2000" dirty="0" smtClean="0"/>
              <a:t>"&gt;</a:t>
            </a:r>
          </a:p>
          <a:p>
            <a:pPr>
              <a:buNone/>
            </a:pPr>
            <a:r>
              <a:rPr lang="pt-BR" sz="2000" dirty="0" smtClean="0"/>
              <a:t>&lt;input </a:t>
            </a:r>
            <a:r>
              <a:rPr lang="pt-BR" sz="2000" dirty="0" err="1" smtClean="0"/>
              <a:t>type</a:t>
            </a:r>
            <a:r>
              <a:rPr lang="pt-BR" sz="2000" dirty="0" smtClean="0"/>
              <a:t>="</a:t>
            </a:r>
            <a:r>
              <a:rPr lang="pt-BR" sz="2000" dirty="0" err="1" smtClean="0"/>
              <a:t>text</a:t>
            </a:r>
            <a:r>
              <a:rPr lang="pt-BR" sz="2000" dirty="0" smtClean="0"/>
              <a:t>" </a:t>
            </a:r>
            <a:r>
              <a:rPr lang="pt-BR" sz="2000" dirty="0" err="1" smtClean="0"/>
              <a:t>name</a:t>
            </a:r>
            <a:r>
              <a:rPr lang="pt-BR" sz="2000" dirty="0" smtClean="0"/>
              <a:t>="nome" </a:t>
            </a:r>
            <a:r>
              <a:rPr lang="pt-BR" sz="2000" dirty="0" err="1" smtClean="0"/>
              <a:t>size</a:t>
            </a:r>
            <a:r>
              <a:rPr lang="pt-BR" sz="2000" dirty="0" smtClean="0"/>
              <a:t>=16 </a:t>
            </a:r>
            <a:r>
              <a:rPr lang="pt-BR" sz="2000" dirty="0" err="1" smtClean="0"/>
              <a:t>value</a:t>
            </a:r>
            <a:r>
              <a:rPr lang="pt-BR" sz="2000" dirty="0" smtClean="0"/>
              <a:t>="Entre com Letra"&gt;</a:t>
            </a:r>
          </a:p>
          <a:p>
            <a:pPr>
              <a:buNone/>
            </a:pPr>
            <a:r>
              <a:rPr lang="pt-BR" sz="2000" dirty="0" smtClean="0"/>
              <a:t>&lt;</a:t>
            </a:r>
            <a:r>
              <a:rPr lang="pt-BR" sz="2000" dirty="0" err="1" smtClean="0"/>
              <a:t>br</a:t>
            </a:r>
            <a:r>
              <a:rPr lang="pt-BR" sz="2000" dirty="0" smtClean="0"/>
              <a:t>&gt; &lt;</a:t>
            </a:r>
            <a:r>
              <a:rPr lang="pt-BR" sz="2000" dirty="0" err="1" smtClean="0"/>
              <a:t>br</a:t>
            </a:r>
            <a:r>
              <a:rPr lang="pt-BR" sz="2000" dirty="0" smtClean="0"/>
              <a:t>&gt; &lt;</a:t>
            </a:r>
            <a:r>
              <a:rPr lang="pt-BR" sz="2000" dirty="0" err="1" smtClean="0"/>
              <a:t>br</a:t>
            </a:r>
            <a:r>
              <a:rPr lang="pt-BR" sz="2000" dirty="0" smtClean="0"/>
              <a:t>&gt;</a:t>
            </a:r>
          </a:p>
          <a:p>
            <a:pPr>
              <a:buNone/>
            </a:pPr>
            <a:r>
              <a:rPr lang="pt-BR" sz="2000" dirty="0" smtClean="0"/>
              <a:t>&lt;INPUT TYPE="SUBMIT" VALUE="enviar"&gt;</a:t>
            </a:r>
          </a:p>
          <a:p>
            <a:pPr>
              <a:buNone/>
            </a:pPr>
            <a:r>
              <a:rPr lang="pt-BR" sz="2000" dirty="0" smtClean="0"/>
              <a:t>&lt;/</a:t>
            </a:r>
            <a:r>
              <a:rPr lang="pt-BR" sz="2000" dirty="0" err="1" smtClean="0"/>
              <a:t>form</a:t>
            </a:r>
            <a:r>
              <a:rPr lang="pt-BR" sz="2000" dirty="0" smtClean="0"/>
              <a:t>&gt;</a:t>
            </a:r>
          </a:p>
          <a:p>
            <a:pPr>
              <a:buNone/>
            </a:pPr>
            <a:r>
              <a:rPr lang="pt-BR" sz="2000" dirty="0" smtClean="0"/>
              <a:t>&lt;/</a:t>
            </a:r>
            <a:r>
              <a:rPr lang="pt-BR" sz="2000" dirty="0" err="1" smtClean="0"/>
              <a:t>body</a:t>
            </a:r>
            <a:r>
              <a:rPr lang="pt-BR" sz="2000" dirty="0" smtClean="0"/>
              <a:t>&gt;</a:t>
            </a:r>
          </a:p>
          <a:p>
            <a:pPr>
              <a:buNone/>
            </a:pPr>
            <a:r>
              <a:rPr lang="pt-BR" sz="2000" dirty="0" smtClean="0"/>
              <a:t>&lt;/</a:t>
            </a:r>
            <a:r>
              <a:rPr lang="pt-BR" sz="2000" dirty="0" err="1" smtClean="0"/>
              <a:t>html</a:t>
            </a:r>
            <a:r>
              <a:rPr lang="pt-BR" sz="2000" dirty="0" smtClean="0"/>
              <a:t>&gt;</a:t>
            </a:r>
          </a:p>
          <a:p>
            <a:endParaRPr lang="pt-BR" dirty="0"/>
          </a:p>
        </p:txBody>
      </p:sp>
      <p:sp>
        <p:nvSpPr>
          <p:cNvPr id="3" name="Título 2"/>
          <p:cNvSpPr>
            <a:spLocks noGrp="1"/>
          </p:cNvSpPr>
          <p:nvPr>
            <p:ph type="title"/>
          </p:nvPr>
        </p:nvSpPr>
        <p:spPr/>
        <p:txBody>
          <a:bodyPr/>
          <a:lstStyle/>
          <a:p>
            <a:r>
              <a:rPr lang="pt-BR" dirty="0" smtClean="0"/>
              <a:t>Arquivo Principal</a:t>
            </a:r>
            <a:endParaRPr lang="pt-BR" dirty="0"/>
          </a:p>
        </p:txBody>
      </p:sp>
      <p:sp>
        <p:nvSpPr>
          <p:cNvPr id="4" name="Texto explicativo em elipse 3"/>
          <p:cNvSpPr/>
          <p:nvPr/>
        </p:nvSpPr>
        <p:spPr>
          <a:xfrm>
            <a:off x="4860032" y="1124744"/>
            <a:ext cx="3672408" cy="1152128"/>
          </a:xfrm>
          <a:prstGeom prst="wedgeEllipseCallout">
            <a:avLst>
              <a:gd name="adj1" fmla="val -35348"/>
              <a:gd name="adj2" fmla="val 125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Nome do Arquivo que ira conter os códigos de conexão</a:t>
            </a:r>
            <a:endParaRPr lang="pt-BR"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914400" y="1196752"/>
            <a:ext cx="8229600" cy="5328592"/>
          </a:xfrm>
        </p:spPr>
        <p:txBody>
          <a:bodyPr/>
          <a:lstStyle/>
          <a:p>
            <a:pPr>
              <a:buNone/>
            </a:pPr>
            <a:r>
              <a:rPr lang="pt-BR" sz="1400" dirty="0" smtClean="0"/>
              <a:t>&lt;?</a:t>
            </a:r>
          </a:p>
          <a:p>
            <a:pPr>
              <a:buNone/>
            </a:pPr>
            <a:r>
              <a:rPr lang="pt-BR" sz="1400" dirty="0" smtClean="0"/>
              <a:t>$</a:t>
            </a:r>
            <a:r>
              <a:rPr lang="pt-BR" sz="1400" dirty="0" err="1" smtClean="0"/>
              <a:t>conexao</a:t>
            </a:r>
            <a:r>
              <a:rPr lang="pt-BR" sz="1400" dirty="0" smtClean="0"/>
              <a:t> = </a:t>
            </a:r>
            <a:r>
              <a:rPr lang="pt-BR" sz="1400" dirty="0" err="1" smtClean="0"/>
              <a:t>mysql_connect</a:t>
            </a:r>
            <a:r>
              <a:rPr lang="pt-BR" sz="1400" dirty="0" smtClean="0"/>
              <a:t>("</a:t>
            </a:r>
            <a:r>
              <a:rPr lang="pt-BR" sz="1400" dirty="0" err="1" smtClean="0"/>
              <a:t>localhost</a:t>
            </a:r>
            <a:r>
              <a:rPr lang="pt-BR" sz="1400" dirty="0" smtClean="0"/>
              <a:t>", "</a:t>
            </a:r>
            <a:r>
              <a:rPr lang="pt-BR" sz="1400" dirty="0" err="1" smtClean="0"/>
              <a:t>root</a:t>
            </a:r>
            <a:r>
              <a:rPr lang="pt-BR" sz="1400" dirty="0" smtClean="0"/>
              <a:t>", "") </a:t>
            </a:r>
            <a:r>
              <a:rPr lang="pt-BR" sz="1400" dirty="0" err="1" smtClean="0"/>
              <a:t>or</a:t>
            </a:r>
            <a:r>
              <a:rPr lang="pt-BR" sz="1400" dirty="0" smtClean="0"/>
              <a:t> </a:t>
            </a:r>
            <a:r>
              <a:rPr lang="pt-BR" sz="1400" dirty="0" err="1" smtClean="0"/>
              <a:t>die</a:t>
            </a:r>
            <a:r>
              <a:rPr lang="pt-BR" sz="1400" dirty="0" smtClean="0"/>
              <a:t>(</a:t>
            </a:r>
            <a:r>
              <a:rPr lang="pt-BR" sz="1400" dirty="0" err="1" smtClean="0"/>
              <a:t>mysql_error</a:t>
            </a:r>
            <a:r>
              <a:rPr lang="pt-BR" sz="1400" dirty="0" smtClean="0"/>
              <a:t>);</a:t>
            </a:r>
          </a:p>
          <a:p>
            <a:pPr>
              <a:buNone/>
            </a:pPr>
            <a:r>
              <a:rPr lang="pt-BR" sz="1400" dirty="0" smtClean="0"/>
              <a:t>$</a:t>
            </a:r>
            <a:r>
              <a:rPr lang="pt-BR" sz="1400" dirty="0" err="1" smtClean="0"/>
              <a:t>db</a:t>
            </a:r>
            <a:r>
              <a:rPr lang="pt-BR" sz="1400" dirty="0" smtClean="0"/>
              <a:t> = </a:t>
            </a:r>
            <a:r>
              <a:rPr lang="pt-BR" sz="1400" dirty="0" err="1" smtClean="0"/>
              <a:t>mysql_select_db</a:t>
            </a:r>
            <a:r>
              <a:rPr lang="pt-BR" sz="1400" dirty="0" smtClean="0"/>
              <a:t>("</a:t>
            </a:r>
            <a:r>
              <a:rPr lang="pt-BR" sz="1400" dirty="0" err="1" smtClean="0"/>
              <a:t>fatec</a:t>
            </a:r>
            <a:r>
              <a:rPr lang="pt-BR" sz="1400" dirty="0" smtClean="0"/>
              <a:t>", $</a:t>
            </a:r>
            <a:r>
              <a:rPr lang="pt-BR" sz="1400" dirty="0" err="1" smtClean="0"/>
              <a:t>conexao</a:t>
            </a:r>
            <a:r>
              <a:rPr lang="pt-BR" sz="1400" dirty="0" smtClean="0"/>
              <a:t>) </a:t>
            </a:r>
            <a:r>
              <a:rPr lang="pt-BR" sz="1400" dirty="0" err="1" smtClean="0"/>
              <a:t>or</a:t>
            </a:r>
            <a:r>
              <a:rPr lang="pt-BR" sz="1400" dirty="0" smtClean="0"/>
              <a:t> </a:t>
            </a:r>
            <a:r>
              <a:rPr lang="pt-BR" sz="1400" dirty="0" err="1" smtClean="0"/>
              <a:t>die</a:t>
            </a:r>
            <a:r>
              <a:rPr lang="pt-BR" sz="1400" dirty="0" smtClean="0"/>
              <a:t>();</a:t>
            </a:r>
          </a:p>
          <a:p>
            <a:pPr>
              <a:buNone/>
            </a:pPr>
            <a:r>
              <a:rPr lang="pt-BR" sz="1400" dirty="0" err="1" smtClean="0"/>
              <a:t>echo</a:t>
            </a:r>
            <a:r>
              <a:rPr lang="pt-BR" sz="1400" dirty="0" smtClean="0"/>
              <a:t> "&lt;</a:t>
            </a:r>
            <a:r>
              <a:rPr lang="pt-BR" sz="1400" dirty="0" err="1" smtClean="0"/>
              <a:t>table</a:t>
            </a:r>
            <a:r>
              <a:rPr lang="pt-BR" sz="1400" dirty="0" smtClean="0"/>
              <a:t> </a:t>
            </a:r>
            <a:r>
              <a:rPr lang="pt-BR" sz="1400" dirty="0" err="1" smtClean="0"/>
              <a:t>border</a:t>
            </a:r>
            <a:r>
              <a:rPr lang="pt-BR" sz="1400" dirty="0" smtClean="0"/>
              <a:t>=3 </a:t>
            </a:r>
            <a:r>
              <a:rPr lang="pt-BR" sz="1400" dirty="0" err="1" smtClean="0"/>
              <a:t>width</a:t>
            </a:r>
            <a:r>
              <a:rPr lang="pt-BR" sz="1400" dirty="0" smtClean="0"/>
              <a:t>=40%&gt;";</a:t>
            </a:r>
          </a:p>
          <a:p>
            <a:pPr>
              <a:buNone/>
            </a:pPr>
            <a:r>
              <a:rPr lang="pt-BR" sz="1400" dirty="0" smtClean="0"/>
              <a:t>$nome = $_POST["nome"];</a:t>
            </a:r>
          </a:p>
          <a:p>
            <a:pPr>
              <a:buNone/>
            </a:pPr>
            <a:r>
              <a:rPr lang="pt-BR" sz="1400" dirty="0" smtClean="0"/>
              <a:t>$</a:t>
            </a:r>
            <a:r>
              <a:rPr lang="pt-BR" sz="1400" dirty="0" err="1" smtClean="0"/>
              <a:t>query</a:t>
            </a:r>
            <a:r>
              <a:rPr lang="pt-BR" sz="1400" dirty="0" smtClean="0"/>
              <a:t> = "SELECT nome,telefone FROM cliente </a:t>
            </a:r>
            <a:r>
              <a:rPr lang="pt-BR" sz="1400" dirty="0" err="1" smtClean="0"/>
              <a:t>where</a:t>
            </a:r>
            <a:r>
              <a:rPr lang="pt-BR" sz="1400" dirty="0" smtClean="0"/>
              <a:t> nome </a:t>
            </a:r>
            <a:r>
              <a:rPr lang="pt-BR" sz="1400" dirty="0" err="1" smtClean="0"/>
              <a:t>like</a:t>
            </a:r>
            <a:r>
              <a:rPr lang="pt-BR" sz="1400" dirty="0" smtClean="0"/>
              <a:t> '%".$nome."%' </a:t>
            </a:r>
            <a:r>
              <a:rPr lang="pt-BR" sz="1400" dirty="0" err="1" smtClean="0"/>
              <a:t>order</a:t>
            </a:r>
            <a:r>
              <a:rPr lang="pt-BR" sz="1400" dirty="0" smtClean="0"/>
              <a:t> </a:t>
            </a:r>
            <a:r>
              <a:rPr lang="pt-BR" sz="1400" dirty="0" err="1" smtClean="0"/>
              <a:t>by</a:t>
            </a:r>
            <a:r>
              <a:rPr lang="pt-BR" sz="1400" dirty="0" smtClean="0"/>
              <a:t> nome";</a:t>
            </a:r>
          </a:p>
          <a:p>
            <a:pPr>
              <a:buNone/>
            </a:pPr>
            <a:r>
              <a:rPr lang="pt-BR" sz="1400" dirty="0" smtClean="0"/>
              <a:t>$</a:t>
            </a:r>
            <a:r>
              <a:rPr lang="pt-BR" sz="1400" dirty="0" err="1" smtClean="0"/>
              <a:t>query</a:t>
            </a:r>
            <a:r>
              <a:rPr lang="pt-BR" sz="1400" dirty="0" smtClean="0"/>
              <a:t> = </a:t>
            </a:r>
            <a:r>
              <a:rPr lang="pt-BR" sz="1400" dirty="0" err="1" smtClean="0"/>
              <a:t>mysql_query</a:t>
            </a:r>
            <a:r>
              <a:rPr lang="pt-BR" sz="1400" dirty="0" smtClean="0"/>
              <a:t>($</a:t>
            </a:r>
            <a:r>
              <a:rPr lang="pt-BR" sz="1400" dirty="0" err="1" smtClean="0"/>
              <a:t>query</a:t>
            </a:r>
            <a:r>
              <a:rPr lang="pt-BR" sz="1400" dirty="0" smtClean="0"/>
              <a:t>, $</a:t>
            </a:r>
            <a:r>
              <a:rPr lang="pt-BR" sz="1400" dirty="0" err="1" smtClean="0"/>
              <a:t>conexao</a:t>
            </a:r>
            <a:r>
              <a:rPr lang="pt-BR" sz="1400" dirty="0" smtClean="0"/>
              <a:t>); </a:t>
            </a:r>
          </a:p>
          <a:p>
            <a:pPr>
              <a:buNone/>
            </a:pPr>
            <a:r>
              <a:rPr lang="pt-BR" sz="1400" dirty="0" err="1" smtClean="0"/>
              <a:t>echo</a:t>
            </a:r>
            <a:r>
              <a:rPr lang="pt-BR" sz="1400" dirty="0" smtClean="0"/>
              <a:t> "&lt;</a:t>
            </a:r>
            <a:r>
              <a:rPr lang="pt-BR" sz="1400" dirty="0" err="1" smtClean="0"/>
              <a:t>th</a:t>
            </a:r>
            <a:r>
              <a:rPr lang="pt-BR" sz="1400" dirty="0" smtClean="0"/>
              <a:t>&gt;NOME &lt;/</a:t>
            </a:r>
            <a:r>
              <a:rPr lang="pt-BR" sz="1400" dirty="0" err="1" smtClean="0"/>
              <a:t>th</a:t>
            </a:r>
            <a:r>
              <a:rPr lang="pt-BR" sz="1400" dirty="0" smtClean="0"/>
              <a:t>&gt;";</a:t>
            </a:r>
          </a:p>
          <a:p>
            <a:pPr>
              <a:buNone/>
            </a:pPr>
            <a:r>
              <a:rPr lang="pt-BR" sz="1400" dirty="0" err="1" smtClean="0"/>
              <a:t>echo</a:t>
            </a:r>
            <a:r>
              <a:rPr lang="pt-BR" sz="1400" dirty="0" smtClean="0"/>
              <a:t> "&lt;</a:t>
            </a:r>
            <a:r>
              <a:rPr lang="pt-BR" sz="1400" dirty="0" err="1" smtClean="0"/>
              <a:t>th</a:t>
            </a:r>
            <a:r>
              <a:rPr lang="pt-BR" sz="1400" dirty="0" smtClean="0"/>
              <a:t>&gt;TELEFONE&lt;/</a:t>
            </a:r>
            <a:r>
              <a:rPr lang="pt-BR" sz="1400" dirty="0" err="1" smtClean="0"/>
              <a:t>th</a:t>
            </a:r>
            <a:r>
              <a:rPr lang="pt-BR" sz="1400" dirty="0" smtClean="0"/>
              <a:t>&gt;";</a:t>
            </a:r>
          </a:p>
          <a:p>
            <a:pPr>
              <a:buNone/>
            </a:pPr>
            <a:r>
              <a:rPr lang="pt-BR" sz="1400" dirty="0" err="1" smtClean="0"/>
              <a:t>echo</a:t>
            </a:r>
            <a:r>
              <a:rPr lang="pt-BR" sz="1400" dirty="0" smtClean="0"/>
              <a:t> "&lt;</a:t>
            </a:r>
            <a:r>
              <a:rPr lang="pt-BR" sz="1400" dirty="0" err="1" smtClean="0"/>
              <a:t>tr</a:t>
            </a:r>
            <a:r>
              <a:rPr lang="pt-BR" sz="1400" dirty="0" smtClean="0"/>
              <a:t>&gt;";</a:t>
            </a:r>
          </a:p>
          <a:p>
            <a:pPr>
              <a:buNone/>
            </a:pPr>
            <a:r>
              <a:rPr lang="pt-BR" sz="1400" dirty="0" err="1" smtClean="0"/>
              <a:t>while</a:t>
            </a:r>
            <a:r>
              <a:rPr lang="pt-BR" sz="1400" dirty="0" smtClean="0"/>
              <a:t>($</a:t>
            </a:r>
            <a:r>
              <a:rPr lang="pt-BR" sz="1400" dirty="0" err="1" smtClean="0"/>
              <a:t>rs</a:t>
            </a:r>
            <a:r>
              <a:rPr lang="pt-BR" sz="1400" dirty="0" smtClean="0"/>
              <a:t> = </a:t>
            </a:r>
            <a:r>
              <a:rPr lang="pt-BR" sz="1400" dirty="0" err="1" smtClean="0"/>
              <a:t>mysql_fetch_array</a:t>
            </a:r>
            <a:r>
              <a:rPr lang="pt-BR" sz="1400" dirty="0" smtClean="0"/>
              <a:t>($</a:t>
            </a:r>
            <a:r>
              <a:rPr lang="pt-BR" sz="1400" dirty="0" err="1" smtClean="0"/>
              <a:t>query</a:t>
            </a:r>
            <a:r>
              <a:rPr lang="pt-BR" sz="1400" dirty="0" smtClean="0"/>
              <a:t>)){ </a:t>
            </a:r>
          </a:p>
          <a:p>
            <a:pPr>
              <a:buNone/>
            </a:pPr>
            <a:r>
              <a:rPr lang="pt-BR" sz="1400" dirty="0" err="1" smtClean="0"/>
              <a:t>echo</a:t>
            </a:r>
            <a:r>
              <a:rPr lang="pt-BR" sz="1400" dirty="0" smtClean="0"/>
              <a:t> "&lt;</a:t>
            </a:r>
            <a:r>
              <a:rPr lang="pt-BR" sz="1400" dirty="0" err="1" smtClean="0"/>
              <a:t>tr</a:t>
            </a:r>
            <a:r>
              <a:rPr lang="pt-BR" sz="1400" dirty="0" smtClean="0"/>
              <a:t>&gt;";</a:t>
            </a:r>
          </a:p>
          <a:p>
            <a:pPr>
              <a:buNone/>
            </a:pPr>
            <a:r>
              <a:rPr lang="pt-BR" sz="1400" dirty="0" err="1" smtClean="0"/>
              <a:t>echo</a:t>
            </a:r>
            <a:r>
              <a:rPr lang="pt-BR" sz="1400" dirty="0" smtClean="0"/>
              <a:t> "&lt;</a:t>
            </a:r>
            <a:r>
              <a:rPr lang="pt-BR" sz="1400" dirty="0" err="1" smtClean="0"/>
              <a:t>td</a:t>
            </a:r>
            <a:r>
              <a:rPr lang="pt-BR" sz="1400" dirty="0" smtClean="0"/>
              <a:t>&gt;".$</a:t>
            </a:r>
            <a:r>
              <a:rPr lang="pt-BR" sz="1400" dirty="0" err="1" smtClean="0"/>
              <a:t>rs</a:t>
            </a:r>
            <a:r>
              <a:rPr lang="pt-BR" sz="1400" dirty="0" smtClean="0"/>
              <a:t>["nome"]."&lt;/</a:t>
            </a:r>
            <a:r>
              <a:rPr lang="pt-BR" sz="1400" dirty="0" err="1" smtClean="0"/>
              <a:t>td</a:t>
            </a:r>
            <a:r>
              <a:rPr lang="pt-BR" sz="1400" dirty="0" smtClean="0"/>
              <a:t>&gt;";</a:t>
            </a:r>
          </a:p>
          <a:p>
            <a:pPr>
              <a:buNone/>
            </a:pPr>
            <a:r>
              <a:rPr lang="pt-BR" sz="1400" dirty="0" err="1" smtClean="0"/>
              <a:t>echo</a:t>
            </a:r>
            <a:r>
              <a:rPr lang="pt-BR" sz="1400" dirty="0" smtClean="0"/>
              <a:t> "&lt;</a:t>
            </a:r>
            <a:r>
              <a:rPr lang="pt-BR" sz="1400" dirty="0" err="1" smtClean="0"/>
              <a:t>td</a:t>
            </a:r>
            <a:r>
              <a:rPr lang="pt-BR" sz="1400" dirty="0" smtClean="0"/>
              <a:t>&gt;".$</a:t>
            </a:r>
            <a:r>
              <a:rPr lang="pt-BR" sz="1400" dirty="0" err="1" smtClean="0"/>
              <a:t>rs</a:t>
            </a:r>
            <a:r>
              <a:rPr lang="pt-BR" sz="1400" dirty="0" smtClean="0"/>
              <a:t>["telefone"]."&lt;/</a:t>
            </a:r>
            <a:r>
              <a:rPr lang="pt-BR" sz="1400" dirty="0" err="1" smtClean="0"/>
              <a:t>td</a:t>
            </a:r>
            <a:r>
              <a:rPr lang="pt-BR" sz="1400" dirty="0" smtClean="0"/>
              <a:t>&gt;";</a:t>
            </a:r>
          </a:p>
          <a:p>
            <a:pPr>
              <a:buNone/>
            </a:pPr>
            <a:r>
              <a:rPr lang="pt-BR" sz="1400" dirty="0" err="1" smtClean="0"/>
              <a:t>echo</a:t>
            </a:r>
            <a:r>
              <a:rPr lang="pt-BR" sz="1400" dirty="0" smtClean="0"/>
              <a:t> "&lt;/</a:t>
            </a:r>
            <a:r>
              <a:rPr lang="pt-BR" sz="1400" dirty="0" err="1" smtClean="0"/>
              <a:t>tr</a:t>
            </a:r>
            <a:r>
              <a:rPr lang="pt-BR" sz="1400" dirty="0" smtClean="0"/>
              <a:t>&gt;";</a:t>
            </a:r>
          </a:p>
          <a:p>
            <a:pPr>
              <a:buNone/>
            </a:pPr>
            <a:r>
              <a:rPr lang="pt-BR" sz="1400" dirty="0" smtClean="0"/>
              <a:t>}</a:t>
            </a:r>
          </a:p>
          <a:p>
            <a:pPr>
              <a:buNone/>
            </a:pPr>
            <a:r>
              <a:rPr lang="pt-BR" sz="1400" dirty="0" err="1" smtClean="0"/>
              <a:t>echo</a:t>
            </a:r>
            <a:r>
              <a:rPr lang="pt-BR" sz="1400" dirty="0" smtClean="0"/>
              <a:t> "&lt;/</a:t>
            </a:r>
            <a:r>
              <a:rPr lang="pt-BR" sz="1400" dirty="0" err="1" smtClean="0"/>
              <a:t>table</a:t>
            </a:r>
            <a:r>
              <a:rPr lang="pt-BR" sz="1400" dirty="0" smtClean="0"/>
              <a:t>&gt;";</a:t>
            </a:r>
          </a:p>
          <a:p>
            <a:pPr>
              <a:buNone/>
            </a:pPr>
            <a:r>
              <a:rPr lang="pt-BR" sz="1400" dirty="0" smtClean="0"/>
              <a:t>?&gt;</a:t>
            </a:r>
            <a:endParaRPr lang="pt-BR" sz="1400"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CaixaDeTexto 3"/>
          <p:cNvSpPr txBox="1"/>
          <p:nvPr/>
        </p:nvSpPr>
        <p:spPr>
          <a:xfrm>
            <a:off x="7164288" y="5949280"/>
            <a:ext cx="1005403" cy="369332"/>
          </a:xfrm>
          <a:prstGeom prst="rect">
            <a:avLst/>
          </a:prstGeom>
          <a:noFill/>
        </p:spPr>
        <p:txBody>
          <a:bodyPr wrap="none" rtlCol="0">
            <a:spAutoFit/>
          </a:bodyPr>
          <a:lstStyle/>
          <a:p>
            <a:r>
              <a:rPr lang="pt-BR" dirty="0" smtClean="0"/>
              <a:t>Onde....</a:t>
            </a:r>
            <a:endParaRPr lang="pt-BR"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12968" cy="4525962"/>
          </a:xfrm>
        </p:spPr>
        <p:txBody>
          <a:bodyPr/>
          <a:lstStyle/>
          <a:p>
            <a:pPr>
              <a:buNone/>
            </a:pPr>
            <a:r>
              <a:rPr lang="pt-BR" sz="2800" dirty="0" smtClean="0"/>
              <a:t>&lt;? </a:t>
            </a:r>
            <a:r>
              <a:rPr lang="pt-BR" sz="2800" dirty="0" smtClean="0">
                <a:sym typeface="Wingdings" pitchFamily="2" charset="2"/>
              </a:rPr>
              <a:t> Indica que será iniciada uma pagina PHP</a:t>
            </a:r>
          </a:p>
          <a:p>
            <a:pPr>
              <a:buNone/>
            </a:pPr>
            <a:r>
              <a:rPr lang="pt-BR" sz="2800" dirty="0" smtClean="0"/>
              <a:t>?&gt; </a:t>
            </a:r>
            <a:r>
              <a:rPr lang="pt-BR" sz="2800" dirty="0" smtClean="0">
                <a:sym typeface="Wingdings" pitchFamily="2" charset="2"/>
              </a:rPr>
              <a:t> Indica que será finalizada uma pagina PHP</a:t>
            </a:r>
          </a:p>
          <a:p>
            <a:pPr>
              <a:buNone/>
            </a:pPr>
            <a:endParaRPr lang="pt-BR" sz="2800" dirty="0" smtClean="0"/>
          </a:p>
          <a:p>
            <a:pPr>
              <a:buNone/>
            </a:pPr>
            <a:r>
              <a:rPr lang="pt-BR" sz="2800" dirty="0" smtClean="0"/>
              <a:t>$</a:t>
            </a:r>
            <a:r>
              <a:rPr lang="pt-BR" sz="2800" dirty="0" err="1" smtClean="0"/>
              <a:t>conexao</a:t>
            </a:r>
            <a:r>
              <a:rPr lang="pt-BR" sz="2800" dirty="0" smtClean="0"/>
              <a:t> = </a:t>
            </a:r>
            <a:r>
              <a:rPr lang="pt-BR" sz="2800" dirty="0" err="1" smtClean="0"/>
              <a:t>mysql_connect</a:t>
            </a:r>
            <a:r>
              <a:rPr lang="pt-BR" sz="2800" dirty="0" smtClean="0"/>
              <a:t>("</a:t>
            </a:r>
            <a:r>
              <a:rPr lang="pt-BR" sz="2800" dirty="0" err="1" smtClean="0"/>
              <a:t>localhost</a:t>
            </a:r>
            <a:r>
              <a:rPr lang="pt-BR" sz="2800" dirty="0" smtClean="0"/>
              <a:t>", "</a:t>
            </a:r>
            <a:r>
              <a:rPr lang="pt-BR" sz="2800" dirty="0" err="1" smtClean="0"/>
              <a:t>root</a:t>
            </a:r>
            <a:r>
              <a:rPr lang="pt-BR" sz="2800" dirty="0" smtClean="0"/>
              <a:t>", "senha") </a:t>
            </a:r>
            <a:r>
              <a:rPr lang="pt-BR" sz="2800" dirty="0" err="1" smtClean="0"/>
              <a:t>or</a:t>
            </a:r>
            <a:r>
              <a:rPr lang="pt-BR" sz="2800" dirty="0" smtClean="0"/>
              <a:t> </a:t>
            </a:r>
            <a:r>
              <a:rPr lang="pt-BR" sz="2800" dirty="0" err="1" smtClean="0"/>
              <a:t>die</a:t>
            </a:r>
            <a:r>
              <a:rPr lang="pt-BR" sz="2800" dirty="0" smtClean="0"/>
              <a:t>(</a:t>
            </a:r>
            <a:r>
              <a:rPr lang="pt-BR" sz="2800" dirty="0" err="1" smtClean="0"/>
              <a:t>mysql_error</a:t>
            </a:r>
            <a:r>
              <a:rPr lang="pt-BR" sz="2800" dirty="0" smtClean="0"/>
              <a:t>);</a:t>
            </a:r>
          </a:p>
          <a:p>
            <a:endParaRPr lang="pt-BR" dirty="0" smtClean="0"/>
          </a:p>
          <a:p>
            <a:endParaRPr lang="pt-BR" dirty="0" smtClean="0"/>
          </a:p>
          <a:p>
            <a:pPr>
              <a:buNone/>
            </a:pPr>
            <a:r>
              <a:rPr lang="pt-BR" dirty="0" smtClean="0"/>
              <a:t>Cria uma variável de conexão com o Caminho do Servidor, Nome do Usuário, Senha e o tratamento de erro.</a:t>
            </a:r>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3779912" y="3933056"/>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84976" cy="4525962"/>
          </a:xfrm>
        </p:spPr>
        <p:txBody>
          <a:bodyPr/>
          <a:lstStyle/>
          <a:p>
            <a:pPr>
              <a:buNone/>
            </a:pPr>
            <a:r>
              <a:rPr lang="en-US" dirty="0" smtClean="0"/>
              <a:t>$db = </a:t>
            </a:r>
            <a:r>
              <a:rPr lang="en-US" dirty="0" err="1" smtClean="0"/>
              <a:t>mysql_select_db</a:t>
            </a:r>
            <a:r>
              <a:rPr lang="en-US" dirty="0" smtClean="0"/>
              <a:t>("</a:t>
            </a:r>
            <a:r>
              <a:rPr lang="en-US" dirty="0" err="1" smtClean="0"/>
              <a:t>fatec</a:t>
            </a:r>
            <a:r>
              <a:rPr lang="en-US" dirty="0" smtClean="0"/>
              <a:t>", $</a:t>
            </a:r>
            <a:r>
              <a:rPr lang="en-US" dirty="0" err="1" smtClean="0"/>
              <a:t>conexao</a:t>
            </a:r>
            <a:r>
              <a:rPr lang="en-US" dirty="0" smtClean="0"/>
              <a:t>) or die();</a:t>
            </a:r>
          </a:p>
          <a:p>
            <a:pPr>
              <a:buNone/>
            </a:pPr>
            <a:endParaRPr lang="en-US" dirty="0" smtClean="0"/>
          </a:p>
          <a:p>
            <a:pPr>
              <a:buNone/>
            </a:pPr>
            <a:endParaRPr lang="en-US" dirty="0" smtClean="0"/>
          </a:p>
          <a:p>
            <a:pPr>
              <a:buNone/>
            </a:pPr>
            <a:endParaRPr lang="en-US" dirty="0" smtClean="0"/>
          </a:p>
          <a:p>
            <a:pPr>
              <a:buNone/>
            </a:pPr>
            <a:r>
              <a:rPr lang="en-US" dirty="0" err="1" smtClean="0"/>
              <a:t>Permite</a:t>
            </a:r>
            <a:r>
              <a:rPr lang="en-US" dirty="0" smtClean="0"/>
              <a:t> </a:t>
            </a:r>
            <a:r>
              <a:rPr lang="en-US" dirty="0" err="1" smtClean="0"/>
              <a:t>conectar</a:t>
            </a:r>
            <a:r>
              <a:rPr lang="en-US" dirty="0" smtClean="0"/>
              <a:t> a </a:t>
            </a:r>
            <a:r>
              <a:rPr lang="en-US" dirty="0" err="1" smtClean="0"/>
              <a:t>uma</a:t>
            </a:r>
            <a:r>
              <a:rPr lang="en-US" dirty="0" smtClean="0"/>
              <a:t> base de dados do </a:t>
            </a:r>
            <a:r>
              <a:rPr lang="en-US" dirty="0" err="1" smtClean="0"/>
              <a:t>banco</a:t>
            </a:r>
            <a:r>
              <a:rPr lang="en-US" dirty="0" smtClean="0"/>
              <a:t> </a:t>
            </a:r>
            <a:r>
              <a:rPr lang="en-US" dirty="0" err="1" smtClean="0"/>
              <a:t>utilizando</a:t>
            </a:r>
            <a:r>
              <a:rPr lang="en-US" dirty="0" smtClean="0"/>
              <a:t> a </a:t>
            </a:r>
            <a:r>
              <a:rPr lang="en-US" dirty="0" err="1" smtClean="0"/>
              <a:t>conexão</a:t>
            </a:r>
            <a:r>
              <a:rPr lang="en-US" dirty="0" smtClean="0"/>
              <a:t> </a:t>
            </a:r>
            <a:r>
              <a:rPr lang="en-US" dirty="0" err="1" smtClean="0"/>
              <a:t>da</a:t>
            </a:r>
            <a:r>
              <a:rPr lang="en-US" dirty="0" smtClean="0"/>
              <a:t> </a:t>
            </a:r>
            <a:r>
              <a:rPr lang="en-US" dirty="0" err="1" smtClean="0"/>
              <a:t>variavel</a:t>
            </a:r>
            <a:r>
              <a:rPr lang="en-US" dirty="0" smtClean="0"/>
              <a:t>.</a:t>
            </a:r>
          </a:p>
          <a:p>
            <a:pPr>
              <a:buNone/>
            </a:pPr>
            <a:r>
              <a:rPr lang="en-US" dirty="0" err="1" smtClean="0"/>
              <a:t>Podemos</a:t>
            </a:r>
            <a:r>
              <a:rPr lang="en-US" dirty="0" smtClean="0"/>
              <a:t> </a:t>
            </a:r>
            <a:r>
              <a:rPr lang="en-US" dirty="0" err="1" smtClean="0"/>
              <a:t>ter</a:t>
            </a:r>
            <a:r>
              <a:rPr lang="en-US" dirty="0" smtClean="0"/>
              <a:t> </a:t>
            </a:r>
            <a:r>
              <a:rPr lang="en-US" dirty="0" err="1" smtClean="0"/>
              <a:t>dentro</a:t>
            </a:r>
            <a:r>
              <a:rPr lang="en-US" dirty="0" smtClean="0"/>
              <a:t> de um </a:t>
            </a:r>
            <a:r>
              <a:rPr lang="en-US" dirty="0" err="1" smtClean="0"/>
              <a:t>mesmo</a:t>
            </a:r>
            <a:r>
              <a:rPr lang="en-US" dirty="0" smtClean="0"/>
              <a:t> </a:t>
            </a:r>
            <a:r>
              <a:rPr lang="en-US" dirty="0" err="1" smtClean="0"/>
              <a:t>Banco</a:t>
            </a:r>
            <a:r>
              <a:rPr lang="en-US" dirty="0" smtClean="0"/>
              <a:t>, </a:t>
            </a:r>
            <a:r>
              <a:rPr lang="en-US" dirty="0" err="1" smtClean="0"/>
              <a:t>varias</a:t>
            </a:r>
            <a:r>
              <a:rPr lang="en-US" dirty="0" smtClean="0"/>
              <a:t> bases.</a:t>
            </a:r>
          </a:p>
          <a:p>
            <a:pPr>
              <a:buNone/>
            </a:pPr>
            <a:r>
              <a:rPr lang="en-US" dirty="0" err="1" smtClean="0"/>
              <a:t>Também</a:t>
            </a:r>
            <a:r>
              <a:rPr lang="en-US" dirty="0" smtClean="0"/>
              <a:t> </a:t>
            </a:r>
            <a:r>
              <a:rPr lang="en-US" dirty="0" err="1" smtClean="0"/>
              <a:t>permite</a:t>
            </a:r>
            <a:r>
              <a:rPr lang="en-US" dirty="0" smtClean="0"/>
              <a:t> o </a:t>
            </a:r>
            <a:r>
              <a:rPr lang="en-US" dirty="0" err="1" smtClean="0"/>
              <a:t>tratamento</a:t>
            </a:r>
            <a:r>
              <a:rPr lang="en-US" dirty="0" smtClean="0"/>
              <a:t> de </a:t>
            </a:r>
            <a:r>
              <a:rPr lang="en-US" dirty="0" err="1" smtClean="0"/>
              <a:t>Erro</a:t>
            </a:r>
            <a:endParaRPr lang="en-US" dirty="0" smtClean="0"/>
          </a:p>
          <a:p>
            <a:pPr>
              <a:buNone/>
            </a:pPr>
            <a:endParaRPr lang="en-US" dirty="0" smtClean="0"/>
          </a:p>
          <a:p>
            <a:pPr>
              <a:buNone/>
            </a:pPr>
            <a:endParaRPr lang="en-US" dirty="0" smtClean="0"/>
          </a:p>
          <a:p>
            <a:pPr>
              <a:buNone/>
            </a:pPr>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3851920" y="2204864"/>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268760"/>
            <a:ext cx="8784976" cy="4738340"/>
          </a:xfrm>
        </p:spPr>
        <p:txBody>
          <a:bodyPr/>
          <a:lstStyle/>
          <a:p>
            <a:pPr marL="0" indent="0">
              <a:spcBef>
                <a:spcPts val="0"/>
              </a:spcBef>
              <a:buNone/>
            </a:pPr>
            <a:r>
              <a:rPr lang="en-US" dirty="0" smtClean="0"/>
              <a:t>$</a:t>
            </a:r>
            <a:r>
              <a:rPr lang="en-US" dirty="0" err="1" smtClean="0"/>
              <a:t>nome</a:t>
            </a:r>
            <a:r>
              <a:rPr lang="en-US" dirty="0" smtClean="0"/>
              <a:t> = $_POST["</a:t>
            </a:r>
            <a:r>
              <a:rPr lang="en-US" dirty="0" err="1" smtClean="0"/>
              <a:t>nome</a:t>
            </a:r>
            <a:r>
              <a:rPr lang="en-US" dirty="0" smtClean="0"/>
              <a:t>"];</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r>
              <a:rPr lang="en-US" dirty="0" smtClean="0"/>
              <a:t>Define a </a:t>
            </a:r>
            <a:r>
              <a:rPr lang="en-US" dirty="0" err="1" smtClean="0"/>
              <a:t>variavel</a:t>
            </a:r>
            <a:r>
              <a:rPr lang="en-US" dirty="0" smtClean="0"/>
              <a:t> </a:t>
            </a:r>
            <a:r>
              <a:rPr lang="en-US" dirty="0" err="1" smtClean="0"/>
              <a:t>nome</a:t>
            </a:r>
            <a:r>
              <a:rPr lang="en-US" dirty="0" smtClean="0"/>
              <a:t> o </a:t>
            </a:r>
            <a:r>
              <a:rPr lang="en-US" dirty="0" err="1" smtClean="0"/>
              <a:t>conteudo</a:t>
            </a:r>
            <a:r>
              <a:rPr lang="en-US" dirty="0" smtClean="0"/>
              <a:t> </a:t>
            </a:r>
            <a:r>
              <a:rPr lang="en-US" dirty="0" err="1" smtClean="0"/>
              <a:t>que</a:t>
            </a:r>
            <a:r>
              <a:rPr lang="en-US" dirty="0" smtClean="0"/>
              <a:t> </a:t>
            </a:r>
            <a:r>
              <a:rPr lang="en-US" dirty="0" err="1" smtClean="0"/>
              <a:t>foi</a:t>
            </a:r>
            <a:r>
              <a:rPr lang="en-US" dirty="0" smtClean="0"/>
              <a:t> </a:t>
            </a:r>
            <a:r>
              <a:rPr lang="en-US" dirty="0" err="1" smtClean="0"/>
              <a:t>passado</a:t>
            </a:r>
            <a:r>
              <a:rPr lang="en-US" dirty="0" smtClean="0"/>
              <a:t> </a:t>
            </a:r>
            <a:r>
              <a:rPr lang="en-US" dirty="0" err="1" smtClean="0"/>
              <a:t>pelo</a:t>
            </a:r>
            <a:r>
              <a:rPr lang="en-US" dirty="0" smtClean="0"/>
              <a:t> </a:t>
            </a:r>
            <a:r>
              <a:rPr lang="en-US" dirty="0" err="1" smtClean="0"/>
              <a:t>metodo</a:t>
            </a:r>
            <a:r>
              <a:rPr lang="en-US" dirty="0" smtClean="0"/>
              <a:t> port do </a:t>
            </a:r>
            <a:r>
              <a:rPr lang="en-US" dirty="0" err="1" smtClean="0"/>
              <a:t>formulario</a:t>
            </a:r>
            <a:endParaRPr lang="en-US" dirty="0" smtClean="0"/>
          </a:p>
          <a:p>
            <a:pPr marL="0" indent="0">
              <a:spcBef>
                <a:spcPts val="0"/>
              </a:spcBef>
              <a:buNone/>
            </a:pPr>
            <a:endParaRPr lang="en-US" dirty="0" smtClean="0"/>
          </a:p>
          <a:p>
            <a:pPr marL="0" indent="0">
              <a:spcBef>
                <a:spcPts val="0"/>
              </a:spcBef>
              <a:buNone/>
            </a:pPr>
            <a:r>
              <a:rPr lang="en-US" dirty="0" smtClean="0"/>
              <a:t>$query = "SELECT </a:t>
            </a:r>
            <a:r>
              <a:rPr lang="en-US" dirty="0" err="1" smtClean="0"/>
              <a:t>nome,telefone</a:t>
            </a:r>
            <a:r>
              <a:rPr lang="en-US" dirty="0" smtClean="0"/>
              <a:t> FROM </a:t>
            </a:r>
            <a:r>
              <a:rPr lang="en-US" dirty="0" err="1" smtClean="0"/>
              <a:t>cliente</a:t>
            </a:r>
            <a:r>
              <a:rPr lang="en-US" dirty="0" smtClean="0"/>
              <a:t> where </a:t>
            </a:r>
            <a:r>
              <a:rPr lang="en-US" dirty="0" err="1" smtClean="0"/>
              <a:t>nome</a:t>
            </a:r>
            <a:r>
              <a:rPr lang="en-US" dirty="0" smtClean="0"/>
              <a:t> like '%".$</a:t>
            </a:r>
            <a:r>
              <a:rPr lang="en-US" dirty="0" err="1" smtClean="0"/>
              <a:t>nome</a:t>
            </a:r>
            <a:r>
              <a:rPr lang="en-US" dirty="0" smtClean="0"/>
              <a:t>."%' order by </a:t>
            </a:r>
            <a:r>
              <a:rPr lang="en-US" dirty="0" err="1" smtClean="0"/>
              <a:t>nome</a:t>
            </a:r>
            <a:r>
              <a:rPr lang="en-US" dirty="0" smtClean="0"/>
              <a:t>";</a:t>
            </a:r>
          </a:p>
          <a:p>
            <a:pPr marL="0" indent="0">
              <a:spcBef>
                <a:spcPts val="0"/>
              </a:spcBef>
              <a:buNone/>
            </a:pPr>
            <a:endParaRPr lang="en-US" dirty="0" smtClean="0"/>
          </a:p>
          <a:p>
            <a:pPr marL="0" indent="0">
              <a:spcBef>
                <a:spcPts val="0"/>
              </a:spcBef>
              <a:buNone/>
            </a:pPr>
            <a:endParaRPr lang="en-US" dirty="0" smtClean="0"/>
          </a:p>
          <a:p>
            <a:pPr marL="3316288" indent="-3316288">
              <a:spcBef>
                <a:spcPts val="0"/>
              </a:spcBef>
              <a:buNone/>
            </a:pPr>
            <a:r>
              <a:rPr lang="en-US" dirty="0" err="1" smtClean="0"/>
              <a:t>Atribui</a:t>
            </a:r>
            <a:r>
              <a:rPr lang="en-US" dirty="0" smtClean="0"/>
              <a:t> a </a:t>
            </a:r>
            <a:r>
              <a:rPr lang="en-US" dirty="0" err="1" smtClean="0"/>
              <a:t>variavel</a:t>
            </a:r>
            <a:r>
              <a:rPr lang="en-US" dirty="0" smtClean="0"/>
              <a:t> query o </a:t>
            </a:r>
            <a:r>
              <a:rPr lang="en-US" dirty="0" err="1" smtClean="0"/>
              <a:t>comando</a:t>
            </a:r>
            <a:r>
              <a:rPr lang="en-US" dirty="0" smtClean="0"/>
              <a:t> </a:t>
            </a:r>
            <a:r>
              <a:rPr lang="en-US" dirty="0" err="1" smtClean="0"/>
              <a:t>que</a:t>
            </a:r>
            <a:r>
              <a:rPr lang="en-US" dirty="0" smtClean="0"/>
              <a:t> sera </a:t>
            </a:r>
            <a:r>
              <a:rPr lang="en-US" dirty="0" err="1" smtClean="0"/>
              <a:t>utilizado</a:t>
            </a:r>
            <a:r>
              <a:rPr lang="en-US" dirty="0" smtClean="0"/>
              <a:t> </a:t>
            </a:r>
            <a:r>
              <a:rPr lang="en-US" dirty="0" err="1" smtClean="0"/>
              <a:t>pelo</a:t>
            </a:r>
            <a:r>
              <a:rPr lang="en-US" dirty="0" smtClean="0"/>
              <a:t> </a:t>
            </a:r>
            <a:r>
              <a:rPr lang="en-US" dirty="0" err="1" smtClean="0"/>
              <a:t>MySql</a:t>
            </a:r>
            <a:r>
              <a:rPr lang="en-US" dirty="0" smtClean="0"/>
              <a:t> </a:t>
            </a:r>
            <a:r>
              <a:rPr lang="en-US" dirty="0" err="1" smtClean="0"/>
              <a:t>para</a:t>
            </a:r>
            <a:r>
              <a:rPr lang="en-US" dirty="0" smtClean="0"/>
              <a:t> </a:t>
            </a:r>
            <a:r>
              <a:rPr lang="en-US" dirty="0" err="1" smtClean="0"/>
              <a:t>que</a:t>
            </a:r>
            <a:r>
              <a:rPr lang="en-US" dirty="0" smtClean="0"/>
              <a:t> </a:t>
            </a:r>
            <a:r>
              <a:rPr lang="en-US" dirty="0" err="1" smtClean="0"/>
              <a:t>tragas</a:t>
            </a:r>
            <a:r>
              <a:rPr lang="en-US" dirty="0" smtClean="0"/>
              <a:t> </a:t>
            </a:r>
            <a:r>
              <a:rPr lang="en-US" dirty="0" err="1" smtClean="0"/>
              <a:t>informações</a:t>
            </a:r>
            <a:r>
              <a:rPr lang="en-US" dirty="0" smtClean="0"/>
              <a:t>.</a:t>
            </a:r>
          </a:p>
          <a:p>
            <a:pPr marL="0" indent="0">
              <a:spcBef>
                <a:spcPts val="0"/>
              </a:spcBef>
              <a:buNone/>
            </a:pPr>
            <a:endParaRPr lang="en-US" dirty="0" smtClean="0"/>
          </a:p>
          <a:p>
            <a:pPr marL="0" indent="0">
              <a:spcBef>
                <a:spcPts val="0"/>
              </a:spcBef>
              <a:buNone/>
            </a:pPr>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2627784" y="1772816"/>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baixo 5"/>
          <p:cNvSpPr/>
          <p:nvPr/>
        </p:nvSpPr>
        <p:spPr>
          <a:xfrm>
            <a:off x="3635896" y="4653136"/>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smtClean="0"/>
          </a:p>
          <a:p>
            <a:pPr>
              <a:buNone/>
            </a:pPr>
            <a:r>
              <a:rPr lang="pt-BR" dirty="0" smtClean="0"/>
              <a:t>$</a:t>
            </a:r>
            <a:r>
              <a:rPr lang="pt-BR" dirty="0" err="1" smtClean="0"/>
              <a:t>query</a:t>
            </a:r>
            <a:r>
              <a:rPr lang="pt-BR" dirty="0" smtClean="0"/>
              <a:t> = </a:t>
            </a:r>
            <a:r>
              <a:rPr lang="pt-BR" dirty="0" err="1" smtClean="0"/>
              <a:t>mysql_query</a:t>
            </a:r>
            <a:r>
              <a:rPr lang="pt-BR" dirty="0" smtClean="0"/>
              <a:t>($</a:t>
            </a:r>
            <a:r>
              <a:rPr lang="pt-BR" dirty="0" err="1" smtClean="0"/>
              <a:t>query</a:t>
            </a:r>
            <a:r>
              <a:rPr lang="pt-BR" dirty="0" smtClean="0"/>
              <a:t>, $</a:t>
            </a:r>
            <a:r>
              <a:rPr lang="pt-BR" dirty="0" err="1" smtClean="0"/>
              <a:t>conexao</a:t>
            </a:r>
            <a:r>
              <a:rPr lang="pt-BR" dirty="0" smtClean="0"/>
              <a:t>); </a:t>
            </a:r>
          </a:p>
          <a:p>
            <a:pPr>
              <a:buNone/>
            </a:pPr>
            <a:endParaRPr lang="pt-BR" dirty="0" smtClean="0"/>
          </a:p>
          <a:p>
            <a:pPr>
              <a:buNone/>
            </a:pPr>
            <a:endParaRPr lang="pt-BR" dirty="0" smtClean="0"/>
          </a:p>
          <a:p>
            <a:pPr>
              <a:buNone/>
            </a:pPr>
            <a:r>
              <a:rPr lang="pt-BR" dirty="0" smtClean="0"/>
              <a:t>Permite executar a linha </a:t>
            </a:r>
            <a:r>
              <a:rPr lang="pt-BR" dirty="0" err="1" smtClean="0"/>
              <a:t>atribuida</a:t>
            </a:r>
            <a:r>
              <a:rPr lang="pt-BR" dirty="0" smtClean="0"/>
              <a:t> a </a:t>
            </a:r>
            <a:r>
              <a:rPr lang="pt-BR" dirty="0" err="1" smtClean="0"/>
              <a:t>variavel</a:t>
            </a:r>
            <a:r>
              <a:rPr lang="pt-BR" dirty="0" smtClean="0"/>
              <a:t> </a:t>
            </a:r>
            <a:r>
              <a:rPr lang="pt-BR" dirty="0" err="1" smtClean="0"/>
              <a:t>query</a:t>
            </a:r>
            <a:r>
              <a:rPr lang="pt-BR" dirty="0" smtClean="0"/>
              <a:t> (Comando </a:t>
            </a:r>
            <a:r>
              <a:rPr lang="pt-BR" dirty="0" err="1" smtClean="0"/>
              <a:t>Select</a:t>
            </a:r>
            <a:r>
              <a:rPr lang="pt-BR" dirty="0" smtClean="0"/>
              <a:t>) na conexão </a:t>
            </a:r>
            <a:r>
              <a:rPr lang="pt-BR" dirty="0" err="1" smtClean="0"/>
              <a:t>atribuida</a:t>
            </a:r>
            <a:r>
              <a:rPr lang="pt-BR" dirty="0" smtClean="0"/>
              <a:t> a </a:t>
            </a:r>
            <a:r>
              <a:rPr lang="pt-BR" dirty="0" err="1" smtClean="0"/>
              <a:t>variavel</a:t>
            </a:r>
            <a:r>
              <a:rPr lang="pt-BR" dirty="0" smtClean="0"/>
              <a:t> Conexão</a:t>
            </a:r>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3419872" y="2492896"/>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Abra a página primeira.html no seu editor e a salve como segunda.html</a:t>
            </a:r>
          </a:p>
          <a:p>
            <a:r>
              <a:rPr lang="pt-BR" dirty="0" smtClean="0"/>
              <a:t>Inclua na seção HEAD da página o seguinte trecho de código e salve as alterações.</a:t>
            </a:r>
          </a:p>
          <a:p>
            <a:pPr>
              <a:buNone/>
            </a:pPr>
            <a:endParaRPr lang="pt-BR" dirty="0" smtClean="0"/>
          </a:p>
          <a:p>
            <a:pPr>
              <a:buNone/>
            </a:pPr>
            <a:r>
              <a:rPr lang="en-US" sz="1600" dirty="0" smtClean="0">
                <a:latin typeface="Consolas" pitchFamily="49" charset="0"/>
                <a:cs typeface="Consolas" pitchFamily="49" charset="0"/>
              </a:rPr>
              <a:t>&lt;style type="text/</a:t>
            </a:r>
            <a:r>
              <a:rPr lang="en-US" sz="1600" dirty="0" err="1" smtClean="0">
                <a:latin typeface="Consolas" pitchFamily="49" charset="0"/>
                <a:cs typeface="Consolas" pitchFamily="49" charset="0"/>
              </a:rPr>
              <a:t>css</a:t>
            </a:r>
            <a:r>
              <a:rPr lang="en-US" sz="1600" dirty="0" smtClean="0">
                <a:latin typeface="Consolas" pitchFamily="49" charset="0"/>
                <a:cs typeface="Consolas" pitchFamily="49" charset="0"/>
              </a:rPr>
              <a:t>"&gt;</a:t>
            </a:r>
          </a:p>
          <a:p>
            <a:pPr>
              <a:buNone/>
            </a:pPr>
            <a:r>
              <a:rPr lang="en-US" sz="1600" dirty="0" smtClean="0">
                <a:latin typeface="Consolas" pitchFamily="49" charset="0"/>
                <a:cs typeface="Consolas" pitchFamily="49" charset="0"/>
              </a:rPr>
              <a:t>body {</a:t>
            </a:r>
          </a:p>
          <a:p>
            <a:pPr>
              <a:buNone/>
            </a:pPr>
            <a:r>
              <a:rPr lang="en-US" sz="1600" dirty="0" smtClean="0">
                <a:latin typeface="Consolas" pitchFamily="49" charset="0"/>
                <a:cs typeface="Consolas" pitchFamily="49" charset="0"/>
              </a:rPr>
              <a:t>  background-color: pink;</a:t>
            </a:r>
          </a:p>
          <a:p>
            <a:pPr>
              <a:buNone/>
            </a:pPr>
            <a:r>
              <a:rPr lang="en-US" sz="1600" dirty="0" smtClean="0">
                <a:latin typeface="Consolas" pitchFamily="49" charset="0"/>
                <a:cs typeface="Consolas" pitchFamily="49" charset="0"/>
              </a:rPr>
              <a:t>  color: green;</a:t>
            </a:r>
          </a:p>
          <a:p>
            <a:pPr>
              <a:buNone/>
            </a:pPr>
            <a:r>
              <a:rPr lang="en-US" sz="1600" dirty="0" smtClean="0">
                <a:latin typeface="Consolas" pitchFamily="49" charset="0"/>
                <a:cs typeface="Consolas" pitchFamily="49" charset="0"/>
              </a:rPr>
              <a:t>}</a:t>
            </a:r>
          </a:p>
          <a:p>
            <a:pPr>
              <a:buNone/>
            </a:pPr>
            <a:r>
              <a:rPr lang="en-US" sz="1600" dirty="0" smtClean="0">
                <a:latin typeface="Consolas" pitchFamily="49" charset="0"/>
                <a:cs typeface="Consolas" pitchFamily="49" charset="0"/>
              </a:rPr>
              <a:t>&lt;/style&gt;</a:t>
            </a:r>
            <a:endParaRPr lang="pt-BR" sz="1600" dirty="0">
              <a:latin typeface="Consolas" pitchFamily="49" charset="0"/>
              <a:cs typeface="Consolas" pitchFamily="49" charset="0"/>
            </a:endParaRPr>
          </a:p>
        </p:txBody>
      </p:sp>
      <p:sp>
        <p:nvSpPr>
          <p:cNvPr id="3" name="Título 2"/>
          <p:cNvSpPr>
            <a:spLocks noGrp="1"/>
          </p:cNvSpPr>
          <p:nvPr>
            <p:ph type="title"/>
          </p:nvPr>
        </p:nvSpPr>
        <p:spPr/>
        <p:txBody>
          <a:bodyPr/>
          <a:lstStyle/>
          <a:p>
            <a:r>
              <a:rPr lang="pt-BR" dirty="0" smtClean="0"/>
              <a:t>Incluindo um pouco de CSS</a:t>
            </a:r>
            <a:endParaRPr lang="pt-BR"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dirty="0" err="1" smtClean="0"/>
              <a:t>while</a:t>
            </a:r>
            <a:r>
              <a:rPr lang="pt-BR" dirty="0" smtClean="0"/>
              <a:t>($</a:t>
            </a:r>
            <a:r>
              <a:rPr lang="pt-BR" dirty="0" err="1" smtClean="0"/>
              <a:t>rs</a:t>
            </a:r>
            <a:r>
              <a:rPr lang="pt-BR" dirty="0" smtClean="0"/>
              <a:t> = </a:t>
            </a:r>
            <a:r>
              <a:rPr lang="pt-BR" dirty="0" err="1" smtClean="0"/>
              <a:t>mysql_fetch_array</a:t>
            </a:r>
            <a:r>
              <a:rPr lang="pt-BR" dirty="0" smtClean="0"/>
              <a:t>($</a:t>
            </a:r>
            <a:r>
              <a:rPr lang="pt-BR" dirty="0" err="1" smtClean="0"/>
              <a:t>query</a:t>
            </a:r>
            <a:r>
              <a:rPr lang="pt-BR" dirty="0" smtClean="0"/>
              <a:t>)){ </a:t>
            </a:r>
          </a:p>
          <a:p>
            <a:pPr>
              <a:buNone/>
            </a:pPr>
            <a:endParaRPr lang="pt-BR" dirty="0" smtClean="0"/>
          </a:p>
          <a:p>
            <a:pPr>
              <a:buNone/>
            </a:pPr>
            <a:endParaRPr lang="pt-BR" dirty="0" smtClean="0"/>
          </a:p>
          <a:p>
            <a:pPr>
              <a:buNone/>
            </a:pPr>
            <a:r>
              <a:rPr lang="pt-BR" dirty="0" smtClean="0"/>
              <a:t>Permite criar um loop em que enquanto informações estiverem sendo recebidas pela instrução SQL, serão atribuídas a variável "$</a:t>
            </a:r>
            <a:r>
              <a:rPr lang="pt-BR" dirty="0" err="1" smtClean="0"/>
              <a:t>rs</a:t>
            </a:r>
            <a:r>
              <a:rPr lang="pt-BR" dirty="0" smtClean="0"/>
              <a:t>" selecionando-se o nome do campo entre os sinais [  e  ]. Ex:</a:t>
            </a:r>
          </a:p>
          <a:p>
            <a:pPr algn="ctr">
              <a:buNone/>
            </a:pPr>
            <a:r>
              <a:rPr lang="pt-BR" b="1" dirty="0" err="1" smtClean="0"/>
              <a:t>echo</a:t>
            </a:r>
            <a:r>
              <a:rPr lang="pt-BR" b="1" dirty="0" smtClean="0"/>
              <a:t> "&lt;</a:t>
            </a:r>
            <a:r>
              <a:rPr lang="pt-BR" b="1" dirty="0" err="1" smtClean="0"/>
              <a:t>td</a:t>
            </a:r>
            <a:r>
              <a:rPr lang="pt-BR" b="1" dirty="0" smtClean="0"/>
              <a:t>&gt;".$</a:t>
            </a:r>
            <a:r>
              <a:rPr lang="pt-BR" b="1" dirty="0" err="1" smtClean="0"/>
              <a:t>rs</a:t>
            </a:r>
            <a:r>
              <a:rPr lang="pt-BR" b="1" dirty="0" smtClean="0"/>
              <a:t>["nome"]."&lt;/</a:t>
            </a:r>
            <a:r>
              <a:rPr lang="pt-BR" b="1" dirty="0" err="1" smtClean="0"/>
              <a:t>td</a:t>
            </a:r>
            <a:r>
              <a:rPr lang="pt-BR" b="1" dirty="0" smtClean="0"/>
              <a:t>&gt;";</a:t>
            </a:r>
          </a:p>
          <a:p>
            <a:pPr>
              <a:buNone/>
            </a:pPr>
            <a:endParaRPr lang="pt-BR" dirty="0" smtClean="0"/>
          </a:p>
          <a:p>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3707904" y="2060848"/>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o Explicativo 1 4"/>
          <p:cNvSpPr/>
          <p:nvPr/>
        </p:nvSpPr>
        <p:spPr>
          <a:xfrm>
            <a:off x="3419872" y="5733256"/>
            <a:ext cx="5472608" cy="864096"/>
          </a:xfrm>
          <a:prstGeom prst="borderCallout1">
            <a:avLst>
              <a:gd name="adj1" fmla="val 47180"/>
              <a:gd name="adj2" fmla="val 645"/>
              <a:gd name="adj3" fmla="val -32808"/>
              <a:gd name="adj4" fmla="val -19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O Comando </a:t>
            </a:r>
            <a:r>
              <a:rPr lang="pt-BR" dirty="0" err="1" smtClean="0"/>
              <a:t>echo</a:t>
            </a:r>
            <a:r>
              <a:rPr lang="pt-BR" dirty="0" smtClean="0"/>
              <a:t> significa imprimir</a:t>
            </a:r>
            <a:endParaRPr lang="pt-BR"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563888" y="1124744"/>
            <a:ext cx="5112568" cy="5733256"/>
          </a:xfrm>
        </p:spPr>
        <p:txBody>
          <a:bodyPr/>
          <a:lstStyle/>
          <a:p>
            <a:pPr>
              <a:buNone/>
            </a:pPr>
            <a:r>
              <a:rPr lang="pt-BR" sz="1600" dirty="0" smtClean="0"/>
              <a:t>&lt;</a:t>
            </a:r>
            <a:r>
              <a:rPr lang="pt-BR" sz="1600" dirty="0" err="1" smtClean="0"/>
              <a:t>html</a:t>
            </a:r>
            <a:r>
              <a:rPr lang="pt-BR" sz="1600" dirty="0" smtClean="0"/>
              <a:t>&gt;</a:t>
            </a:r>
          </a:p>
          <a:p>
            <a:pPr>
              <a:buNone/>
            </a:pPr>
            <a:r>
              <a:rPr lang="pt-BR" sz="1600" dirty="0" smtClean="0"/>
              <a:t>&lt;</a:t>
            </a:r>
            <a:r>
              <a:rPr lang="pt-BR" sz="1600" dirty="0" err="1" smtClean="0"/>
              <a:t>title</a:t>
            </a:r>
            <a:r>
              <a:rPr lang="pt-BR" sz="1600" dirty="0" smtClean="0"/>
              <a:t>&gt;</a:t>
            </a:r>
          </a:p>
          <a:p>
            <a:pPr>
              <a:buNone/>
            </a:pPr>
            <a:r>
              <a:rPr lang="pt-BR" sz="1600" dirty="0" smtClean="0"/>
              <a:t>Cadastro </a:t>
            </a:r>
            <a:r>
              <a:rPr lang="pt-BR" sz="1600" dirty="0" err="1" smtClean="0"/>
              <a:t>Formulario</a:t>
            </a:r>
            <a:r>
              <a:rPr lang="pt-BR" sz="1600" dirty="0" smtClean="0"/>
              <a:t> de Teste </a:t>
            </a:r>
            <a:r>
              <a:rPr lang="pt-BR" sz="1600" dirty="0" err="1" smtClean="0"/>
              <a:t>Action</a:t>
            </a:r>
            <a:endParaRPr lang="pt-BR" sz="1600" dirty="0" smtClean="0"/>
          </a:p>
          <a:p>
            <a:pPr>
              <a:buNone/>
            </a:pPr>
            <a:r>
              <a:rPr lang="pt-BR" sz="1600" dirty="0" smtClean="0"/>
              <a:t>&lt;/</a:t>
            </a:r>
            <a:r>
              <a:rPr lang="pt-BR" sz="1600" dirty="0" err="1" smtClean="0"/>
              <a:t>title</a:t>
            </a:r>
            <a:r>
              <a:rPr lang="pt-BR" sz="1600" dirty="0" smtClean="0"/>
              <a:t>&gt;</a:t>
            </a:r>
          </a:p>
          <a:p>
            <a:pPr>
              <a:buNone/>
            </a:pPr>
            <a:r>
              <a:rPr lang="pt-BR" sz="1600" dirty="0" smtClean="0"/>
              <a:t>&lt;</a:t>
            </a:r>
            <a:r>
              <a:rPr lang="pt-BR" sz="1600" dirty="0" err="1" smtClean="0"/>
              <a:t>body</a:t>
            </a:r>
            <a:r>
              <a:rPr lang="pt-BR" sz="1600" dirty="0" smtClean="0"/>
              <a:t>&gt;</a:t>
            </a:r>
          </a:p>
          <a:p>
            <a:pPr>
              <a:buNone/>
            </a:pPr>
            <a:r>
              <a:rPr lang="pt-BR" sz="1600" dirty="0" smtClean="0"/>
              <a:t>&lt;</a:t>
            </a:r>
            <a:r>
              <a:rPr lang="pt-BR" sz="1600" dirty="0" err="1" smtClean="0"/>
              <a:t>form</a:t>
            </a:r>
            <a:r>
              <a:rPr lang="pt-BR" sz="1600" dirty="0" smtClean="0"/>
              <a:t> </a:t>
            </a:r>
            <a:r>
              <a:rPr lang="pt-BR" sz="1600" dirty="0" err="1" smtClean="0"/>
              <a:t>method</a:t>
            </a:r>
            <a:r>
              <a:rPr lang="pt-BR" sz="1600" dirty="0" smtClean="0"/>
              <a:t>="</a:t>
            </a:r>
            <a:r>
              <a:rPr lang="pt-BR" sz="1600" dirty="0" err="1" smtClean="0"/>
              <a:t>post</a:t>
            </a:r>
            <a:r>
              <a:rPr lang="pt-BR" sz="1600" dirty="0" smtClean="0"/>
              <a:t>" </a:t>
            </a:r>
            <a:r>
              <a:rPr lang="pt-BR" sz="1600" dirty="0" err="1" smtClean="0"/>
              <a:t>action</a:t>
            </a:r>
            <a:r>
              <a:rPr lang="pt-BR" sz="1600" dirty="0" smtClean="0"/>
              <a:t>="Cadastro.</a:t>
            </a:r>
            <a:r>
              <a:rPr lang="pt-BR" sz="1600" dirty="0" err="1" smtClean="0"/>
              <a:t>php</a:t>
            </a:r>
            <a:r>
              <a:rPr lang="pt-BR" sz="1600" dirty="0" smtClean="0"/>
              <a:t>"&gt; &lt;p&gt;</a:t>
            </a:r>
          </a:p>
          <a:p>
            <a:pPr>
              <a:buNone/>
            </a:pPr>
            <a:r>
              <a:rPr lang="pt-BR" sz="1600" dirty="0" smtClean="0"/>
              <a:t>&lt;p&gt; Entre com o ID</a:t>
            </a:r>
          </a:p>
          <a:p>
            <a:pPr>
              <a:buNone/>
            </a:pPr>
            <a:r>
              <a:rPr lang="pt-BR" sz="1600" dirty="0" smtClean="0"/>
              <a:t>&lt;input </a:t>
            </a:r>
            <a:r>
              <a:rPr lang="pt-BR" sz="1600" dirty="0" err="1" smtClean="0"/>
              <a:t>type</a:t>
            </a:r>
            <a:r>
              <a:rPr lang="pt-BR" sz="1600" dirty="0" smtClean="0"/>
              <a:t>="</a:t>
            </a:r>
            <a:r>
              <a:rPr lang="pt-BR" sz="1600" dirty="0" err="1" smtClean="0"/>
              <a:t>text</a:t>
            </a:r>
            <a:r>
              <a:rPr lang="pt-BR" sz="1600" dirty="0" smtClean="0"/>
              <a:t>" </a:t>
            </a:r>
            <a:r>
              <a:rPr lang="pt-BR" sz="1600" dirty="0" err="1" smtClean="0"/>
              <a:t>name</a:t>
            </a:r>
            <a:r>
              <a:rPr lang="pt-BR" sz="1600" dirty="0" smtClean="0"/>
              <a:t>="id" </a:t>
            </a:r>
            <a:r>
              <a:rPr lang="pt-BR" sz="1600" dirty="0" err="1" smtClean="0"/>
              <a:t>size</a:t>
            </a:r>
            <a:r>
              <a:rPr lang="pt-BR" sz="1600" dirty="0" smtClean="0"/>
              <a:t>=3&gt;</a:t>
            </a:r>
          </a:p>
          <a:p>
            <a:pPr>
              <a:buNone/>
            </a:pPr>
            <a:r>
              <a:rPr lang="pt-BR" sz="1600" dirty="0" smtClean="0"/>
              <a:t>&lt;p&gt; Entre com o Nome</a:t>
            </a:r>
          </a:p>
          <a:p>
            <a:pPr>
              <a:buNone/>
            </a:pPr>
            <a:r>
              <a:rPr lang="pt-BR" sz="1600" dirty="0" smtClean="0"/>
              <a:t>&lt;input </a:t>
            </a:r>
            <a:r>
              <a:rPr lang="pt-BR" sz="1600" dirty="0" err="1" smtClean="0"/>
              <a:t>type</a:t>
            </a:r>
            <a:r>
              <a:rPr lang="pt-BR" sz="1600" dirty="0" smtClean="0"/>
              <a:t>="</a:t>
            </a:r>
            <a:r>
              <a:rPr lang="pt-BR" sz="1600" dirty="0" err="1" smtClean="0"/>
              <a:t>text</a:t>
            </a:r>
            <a:r>
              <a:rPr lang="pt-BR" sz="1600" dirty="0" smtClean="0"/>
              <a:t>" </a:t>
            </a:r>
            <a:r>
              <a:rPr lang="pt-BR" sz="1600" dirty="0" err="1" smtClean="0"/>
              <a:t>name</a:t>
            </a:r>
            <a:r>
              <a:rPr lang="pt-BR" sz="1600" dirty="0" smtClean="0"/>
              <a:t>="nome" </a:t>
            </a:r>
            <a:r>
              <a:rPr lang="pt-BR" sz="1600" dirty="0" err="1" smtClean="0"/>
              <a:t>size</a:t>
            </a:r>
            <a:r>
              <a:rPr lang="pt-BR" sz="1600" dirty="0" smtClean="0"/>
              <a:t>=30&gt;</a:t>
            </a:r>
          </a:p>
          <a:p>
            <a:pPr>
              <a:buNone/>
            </a:pPr>
            <a:r>
              <a:rPr lang="pt-BR" sz="1600" dirty="0" smtClean="0"/>
              <a:t>&lt;p&gt; Entre com o </a:t>
            </a:r>
            <a:r>
              <a:rPr lang="pt-BR" sz="1600" dirty="0" err="1" smtClean="0"/>
              <a:t>Endereco</a:t>
            </a:r>
            <a:endParaRPr lang="pt-BR" sz="1600" dirty="0" smtClean="0"/>
          </a:p>
          <a:p>
            <a:pPr>
              <a:buNone/>
            </a:pPr>
            <a:r>
              <a:rPr lang="pt-BR" sz="1600" dirty="0" smtClean="0"/>
              <a:t>&lt;input </a:t>
            </a:r>
            <a:r>
              <a:rPr lang="pt-BR" sz="1600" dirty="0" err="1" smtClean="0"/>
              <a:t>type</a:t>
            </a:r>
            <a:r>
              <a:rPr lang="pt-BR" sz="1600" dirty="0" smtClean="0"/>
              <a:t>="</a:t>
            </a:r>
            <a:r>
              <a:rPr lang="pt-BR" sz="1600" dirty="0" err="1" smtClean="0"/>
              <a:t>text</a:t>
            </a:r>
            <a:r>
              <a:rPr lang="pt-BR" sz="1600" dirty="0" smtClean="0"/>
              <a:t>" </a:t>
            </a:r>
            <a:r>
              <a:rPr lang="pt-BR" sz="1600" dirty="0" err="1" smtClean="0"/>
              <a:t>name</a:t>
            </a:r>
            <a:r>
              <a:rPr lang="pt-BR" sz="1600" dirty="0" smtClean="0"/>
              <a:t>="telefone" </a:t>
            </a:r>
            <a:r>
              <a:rPr lang="pt-BR" sz="1600" dirty="0" err="1" smtClean="0"/>
              <a:t>size</a:t>
            </a:r>
            <a:r>
              <a:rPr lang="pt-BR" sz="1600" dirty="0" smtClean="0"/>
              <a:t>=10"&gt; &lt;p&gt;</a:t>
            </a:r>
          </a:p>
          <a:p>
            <a:pPr>
              <a:buNone/>
            </a:pPr>
            <a:r>
              <a:rPr lang="pt-BR" sz="1600" dirty="0" smtClean="0"/>
              <a:t>&lt;</a:t>
            </a:r>
            <a:r>
              <a:rPr lang="pt-BR" sz="1600" dirty="0" err="1" smtClean="0"/>
              <a:t>br</a:t>
            </a:r>
            <a:r>
              <a:rPr lang="pt-BR" sz="1600" dirty="0" smtClean="0"/>
              <a:t>&gt; &lt;</a:t>
            </a:r>
            <a:r>
              <a:rPr lang="pt-BR" sz="1600" dirty="0" err="1" smtClean="0"/>
              <a:t>br</a:t>
            </a:r>
            <a:r>
              <a:rPr lang="pt-BR" sz="1600" dirty="0" smtClean="0"/>
              <a:t>&gt;</a:t>
            </a:r>
          </a:p>
          <a:p>
            <a:pPr>
              <a:buNone/>
            </a:pPr>
            <a:r>
              <a:rPr lang="pt-BR" sz="1600" dirty="0" smtClean="0"/>
              <a:t>&lt;INPUT TYPE="SUBMIT" VALUE="enviar"&gt;</a:t>
            </a:r>
          </a:p>
          <a:p>
            <a:pPr>
              <a:buNone/>
            </a:pPr>
            <a:r>
              <a:rPr lang="pt-BR" sz="1600" dirty="0" smtClean="0"/>
              <a:t>&lt;/</a:t>
            </a:r>
            <a:r>
              <a:rPr lang="pt-BR" sz="1600" dirty="0" err="1" smtClean="0"/>
              <a:t>form</a:t>
            </a:r>
            <a:r>
              <a:rPr lang="pt-BR" sz="1600" dirty="0" smtClean="0"/>
              <a:t>&gt;</a:t>
            </a:r>
          </a:p>
          <a:p>
            <a:pPr>
              <a:buNone/>
            </a:pPr>
            <a:r>
              <a:rPr lang="pt-BR" sz="1600" dirty="0" smtClean="0"/>
              <a:t>&lt;/</a:t>
            </a:r>
            <a:r>
              <a:rPr lang="pt-BR" sz="1600" dirty="0" err="1" smtClean="0"/>
              <a:t>body</a:t>
            </a:r>
            <a:r>
              <a:rPr lang="pt-BR" sz="1600" dirty="0" smtClean="0"/>
              <a:t>&gt;</a:t>
            </a:r>
          </a:p>
          <a:p>
            <a:pPr>
              <a:buNone/>
            </a:pPr>
            <a:r>
              <a:rPr lang="pt-BR" sz="1600" dirty="0" smtClean="0"/>
              <a:t>&lt;/</a:t>
            </a:r>
            <a:r>
              <a:rPr lang="pt-BR" sz="1600" dirty="0" err="1" smtClean="0"/>
              <a:t>html</a:t>
            </a:r>
            <a:r>
              <a:rPr lang="pt-BR" sz="1600" dirty="0" smtClean="0"/>
              <a:t>&gt;</a:t>
            </a:r>
            <a:endParaRPr lang="pt-BR" sz="1600"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CaixaDeTexto 3"/>
          <p:cNvSpPr txBox="1"/>
          <p:nvPr/>
        </p:nvSpPr>
        <p:spPr>
          <a:xfrm>
            <a:off x="611560" y="3140968"/>
            <a:ext cx="2592288" cy="646331"/>
          </a:xfrm>
          <a:prstGeom prst="rect">
            <a:avLst/>
          </a:prstGeom>
          <a:noFill/>
        </p:spPr>
        <p:txBody>
          <a:bodyPr wrap="square" rtlCol="0">
            <a:spAutoFit/>
          </a:bodyPr>
          <a:lstStyle/>
          <a:p>
            <a:r>
              <a:rPr lang="pt-BR" dirty="0" smtClean="0"/>
              <a:t>INSERINDO DADOS EM UM BANCO SQL</a:t>
            </a:r>
            <a:endParaRPr lang="pt-BR"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827584" y="1268760"/>
            <a:ext cx="7715200" cy="4525962"/>
          </a:xfrm>
        </p:spPr>
        <p:txBody>
          <a:bodyPr/>
          <a:lstStyle/>
          <a:p>
            <a:pPr>
              <a:buNone/>
            </a:pPr>
            <a:r>
              <a:rPr lang="pt-BR" sz="2000" dirty="0" smtClean="0"/>
              <a:t>&lt;?</a:t>
            </a:r>
          </a:p>
          <a:p>
            <a:pPr>
              <a:buNone/>
            </a:pPr>
            <a:r>
              <a:rPr lang="pt-BR" sz="2000" dirty="0" smtClean="0"/>
              <a:t>$</a:t>
            </a:r>
            <a:r>
              <a:rPr lang="pt-BR" sz="2000" dirty="0" err="1" smtClean="0"/>
              <a:t>conexao</a:t>
            </a:r>
            <a:r>
              <a:rPr lang="pt-BR" sz="2000" dirty="0" smtClean="0"/>
              <a:t> = </a:t>
            </a:r>
            <a:r>
              <a:rPr lang="pt-BR" sz="2000" dirty="0" err="1" smtClean="0"/>
              <a:t>mysql_connect</a:t>
            </a:r>
            <a:r>
              <a:rPr lang="pt-BR" sz="2000" dirty="0" smtClean="0"/>
              <a:t>("</a:t>
            </a:r>
            <a:r>
              <a:rPr lang="pt-BR" sz="2000" dirty="0" err="1" smtClean="0"/>
              <a:t>localhost</a:t>
            </a:r>
            <a:r>
              <a:rPr lang="pt-BR" sz="2000" dirty="0" smtClean="0"/>
              <a:t>", "</a:t>
            </a:r>
            <a:r>
              <a:rPr lang="pt-BR" sz="2000" dirty="0" err="1" smtClean="0"/>
              <a:t>root</a:t>
            </a:r>
            <a:r>
              <a:rPr lang="pt-BR" sz="2000" dirty="0" smtClean="0"/>
              <a:t>", "") </a:t>
            </a:r>
            <a:r>
              <a:rPr lang="pt-BR" sz="2000" dirty="0" err="1" smtClean="0"/>
              <a:t>or</a:t>
            </a:r>
            <a:r>
              <a:rPr lang="pt-BR" sz="2000" dirty="0" smtClean="0"/>
              <a:t> </a:t>
            </a:r>
            <a:r>
              <a:rPr lang="pt-BR" sz="2000" dirty="0" err="1" smtClean="0"/>
              <a:t>die</a:t>
            </a:r>
            <a:r>
              <a:rPr lang="pt-BR" sz="2000" dirty="0" smtClean="0"/>
              <a:t>(</a:t>
            </a:r>
            <a:r>
              <a:rPr lang="pt-BR" sz="2000" dirty="0" err="1" smtClean="0"/>
              <a:t>mysql_error</a:t>
            </a:r>
            <a:r>
              <a:rPr lang="pt-BR" sz="2000" dirty="0" smtClean="0"/>
              <a:t>);</a:t>
            </a:r>
          </a:p>
          <a:p>
            <a:pPr>
              <a:buNone/>
            </a:pPr>
            <a:r>
              <a:rPr lang="pt-BR" sz="2000" dirty="0" smtClean="0"/>
              <a:t>$</a:t>
            </a:r>
            <a:r>
              <a:rPr lang="pt-BR" sz="2000" dirty="0" err="1" smtClean="0"/>
              <a:t>db</a:t>
            </a:r>
            <a:r>
              <a:rPr lang="pt-BR" sz="2000" dirty="0" smtClean="0"/>
              <a:t> = </a:t>
            </a:r>
            <a:r>
              <a:rPr lang="pt-BR" sz="2000" dirty="0" err="1" smtClean="0"/>
              <a:t>mysql_select_db</a:t>
            </a:r>
            <a:r>
              <a:rPr lang="pt-BR" sz="2000" dirty="0" smtClean="0"/>
              <a:t>("</a:t>
            </a:r>
            <a:r>
              <a:rPr lang="pt-BR" sz="2000" dirty="0" err="1" smtClean="0"/>
              <a:t>fatec</a:t>
            </a:r>
            <a:r>
              <a:rPr lang="pt-BR" sz="2000" dirty="0" smtClean="0"/>
              <a:t>", $</a:t>
            </a:r>
            <a:r>
              <a:rPr lang="pt-BR" sz="2000" dirty="0" err="1" smtClean="0"/>
              <a:t>conexao</a:t>
            </a:r>
            <a:r>
              <a:rPr lang="pt-BR" sz="2000" dirty="0" smtClean="0"/>
              <a:t>) </a:t>
            </a:r>
            <a:r>
              <a:rPr lang="pt-BR" sz="2000" dirty="0" err="1" smtClean="0"/>
              <a:t>or</a:t>
            </a:r>
            <a:r>
              <a:rPr lang="pt-BR" sz="2000" dirty="0" smtClean="0"/>
              <a:t> </a:t>
            </a:r>
            <a:r>
              <a:rPr lang="pt-BR" sz="2000" dirty="0" err="1" smtClean="0"/>
              <a:t>die</a:t>
            </a:r>
            <a:r>
              <a:rPr lang="pt-BR" sz="2000" dirty="0" smtClean="0"/>
              <a:t>();</a:t>
            </a:r>
          </a:p>
          <a:p>
            <a:pPr>
              <a:buNone/>
            </a:pPr>
            <a:r>
              <a:rPr lang="pt-BR" sz="2000" dirty="0" smtClean="0"/>
              <a:t>$</a:t>
            </a:r>
            <a:r>
              <a:rPr lang="pt-BR" sz="2000" dirty="0" smtClean="0"/>
              <a:t>id = $_POST["id"];</a:t>
            </a:r>
          </a:p>
          <a:p>
            <a:pPr>
              <a:buNone/>
            </a:pPr>
            <a:r>
              <a:rPr lang="pt-BR" sz="2000" dirty="0" smtClean="0"/>
              <a:t>$nome = $_POST["nome"];</a:t>
            </a:r>
          </a:p>
          <a:p>
            <a:pPr>
              <a:buNone/>
            </a:pPr>
            <a:r>
              <a:rPr lang="pt-BR" sz="2000" dirty="0" smtClean="0"/>
              <a:t>$telefone = $_POST["telefone"];</a:t>
            </a:r>
          </a:p>
          <a:p>
            <a:pPr>
              <a:buNone/>
            </a:pPr>
            <a:endParaRPr lang="pt-BR" sz="2000" dirty="0" smtClean="0"/>
          </a:p>
          <a:p>
            <a:pPr>
              <a:buNone/>
            </a:pPr>
            <a:r>
              <a:rPr lang="pt-BR" sz="2000" dirty="0" smtClean="0"/>
              <a:t>$</a:t>
            </a:r>
            <a:r>
              <a:rPr lang="pt-BR" sz="2000" dirty="0" err="1" smtClean="0"/>
              <a:t>query</a:t>
            </a:r>
            <a:r>
              <a:rPr lang="pt-BR" sz="2000" dirty="0" smtClean="0"/>
              <a:t> = "</a:t>
            </a:r>
            <a:r>
              <a:rPr lang="pt-BR" sz="2000" dirty="0" err="1" smtClean="0"/>
              <a:t>insert</a:t>
            </a:r>
            <a:r>
              <a:rPr lang="pt-BR" sz="2000" dirty="0" smtClean="0"/>
              <a:t> </a:t>
            </a:r>
            <a:r>
              <a:rPr lang="pt-BR" sz="2000" dirty="0" err="1" smtClean="0"/>
              <a:t>into</a:t>
            </a:r>
            <a:r>
              <a:rPr lang="pt-BR" sz="2000" dirty="0" smtClean="0"/>
              <a:t> cliente (id,nome,telefone) </a:t>
            </a:r>
            <a:r>
              <a:rPr lang="pt-BR" sz="2000" dirty="0" err="1" smtClean="0"/>
              <a:t>values</a:t>
            </a:r>
            <a:r>
              <a:rPr lang="pt-BR" sz="2000" dirty="0" smtClean="0"/>
              <a:t> ($id, $nome, $telefone)";</a:t>
            </a:r>
          </a:p>
          <a:p>
            <a:pPr>
              <a:buNone/>
            </a:pPr>
            <a:r>
              <a:rPr lang="pt-BR" sz="2000" dirty="0" smtClean="0"/>
              <a:t>$</a:t>
            </a:r>
            <a:r>
              <a:rPr lang="pt-BR" sz="2000" dirty="0" err="1" smtClean="0"/>
              <a:t>query</a:t>
            </a:r>
            <a:r>
              <a:rPr lang="pt-BR" sz="2000" dirty="0" smtClean="0"/>
              <a:t> = </a:t>
            </a:r>
            <a:r>
              <a:rPr lang="pt-BR" sz="2000" dirty="0" err="1" smtClean="0"/>
              <a:t>mysql_query</a:t>
            </a:r>
            <a:r>
              <a:rPr lang="pt-BR" sz="2000" dirty="0" smtClean="0"/>
              <a:t>($</a:t>
            </a:r>
            <a:r>
              <a:rPr lang="pt-BR" sz="2000" dirty="0" err="1" smtClean="0"/>
              <a:t>query</a:t>
            </a:r>
            <a:r>
              <a:rPr lang="pt-BR" sz="2000" dirty="0" smtClean="0"/>
              <a:t>, $</a:t>
            </a:r>
            <a:r>
              <a:rPr lang="pt-BR" sz="2000" dirty="0" err="1" smtClean="0"/>
              <a:t>conexao</a:t>
            </a:r>
            <a:r>
              <a:rPr lang="pt-BR" sz="2000" dirty="0" smtClean="0"/>
              <a:t>); </a:t>
            </a:r>
          </a:p>
          <a:p>
            <a:pPr>
              <a:buNone/>
            </a:pPr>
            <a:r>
              <a:rPr lang="pt-BR" sz="2000" dirty="0" err="1" smtClean="0"/>
              <a:t>echo</a:t>
            </a:r>
            <a:r>
              <a:rPr lang="pt-BR" sz="2000" dirty="0" smtClean="0"/>
              <a:t> </a:t>
            </a:r>
            <a:r>
              <a:rPr lang="pt-BR" sz="2000" dirty="0" smtClean="0"/>
              <a:t>"&lt;p&gt;Dados Gravados com sucesso&lt;/p&gt;";</a:t>
            </a:r>
          </a:p>
          <a:p>
            <a:pPr>
              <a:buNone/>
            </a:pPr>
            <a:r>
              <a:rPr lang="pt-BR" sz="2000" dirty="0" smtClean="0"/>
              <a:t>?&gt;</a:t>
            </a:r>
            <a:endParaRPr lang="pt-BR" sz="2000" dirty="0"/>
          </a:p>
        </p:txBody>
      </p:sp>
      <p:sp>
        <p:nvSpPr>
          <p:cNvPr id="3" name="Título 2"/>
          <p:cNvSpPr>
            <a:spLocks noGrp="1"/>
          </p:cNvSpPr>
          <p:nvPr>
            <p:ph type="title"/>
          </p:nvPr>
        </p:nvSpPr>
        <p:spPr/>
        <p:txBody>
          <a:bodyPr/>
          <a:lstStyle/>
          <a:p>
            <a:r>
              <a:rPr lang="pt-BR" dirty="0" smtClean="0"/>
              <a:t>Arquivo de Conexão</a:t>
            </a:r>
            <a:endParaRPr lang="pt-BR"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6491064" cy="1515814"/>
          </a:xfrm>
        </p:spPr>
        <p:txBody>
          <a:bodyPr/>
          <a:lstStyle/>
          <a:p>
            <a:pPr>
              <a:buNone/>
            </a:pPr>
            <a:r>
              <a:rPr lang="pt-BR" sz="2800" dirty="0" smtClean="0"/>
              <a:t>$id = $_POST["id"];</a:t>
            </a:r>
          </a:p>
          <a:p>
            <a:pPr>
              <a:buNone/>
            </a:pPr>
            <a:r>
              <a:rPr lang="pt-BR" sz="2800" dirty="0" smtClean="0"/>
              <a:t>$nome = $_POST["nome"];</a:t>
            </a:r>
          </a:p>
          <a:p>
            <a:pPr>
              <a:buNone/>
            </a:pPr>
            <a:r>
              <a:rPr lang="pt-BR" sz="2800" dirty="0" smtClean="0"/>
              <a:t>$telefone = $_POST["telefone"];</a:t>
            </a:r>
          </a:p>
          <a:p>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4" name="Seta para baixo 3"/>
          <p:cNvSpPr/>
          <p:nvPr/>
        </p:nvSpPr>
        <p:spPr>
          <a:xfrm>
            <a:off x="3347864" y="3140968"/>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539552" y="4149080"/>
            <a:ext cx="7117654" cy="830997"/>
          </a:xfrm>
          <a:prstGeom prst="rect">
            <a:avLst/>
          </a:prstGeom>
          <a:noFill/>
        </p:spPr>
        <p:txBody>
          <a:bodyPr wrap="none" rtlCol="0">
            <a:spAutoFit/>
          </a:bodyPr>
          <a:lstStyle/>
          <a:p>
            <a:r>
              <a:rPr lang="pt-BR" sz="2400" dirty="0" smtClean="0"/>
              <a:t>Estes são os parâmetros passados pelo formulário</a:t>
            </a:r>
          </a:p>
          <a:p>
            <a:r>
              <a:rPr lang="pt-BR" sz="2400" dirty="0" smtClean="0"/>
              <a:t>Método </a:t>
            </a:r>
            <a:r>
              <a:rPr lang="pt-BR" sz="2400" dirty="0" err="1" smtClean="0"/>
              <a:t>Post</a:t>
            </a:r>
            <a:endParaRPr lang="pt-BR" sz="24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12968" cy="1947862"/>
          </a:xfrm>
        </p:spPr>
        <p:txBody>
          <a:bodyPr/>
          <a:lstStyle/>
          <a:p>
            <a:pPr>
              <a:buNone/>
            </a:pPr>
            <a:r>
              <a:rPr lang="pt-BR" sz="2800" dirty="0" smtClean="0"/>
              <a:t>$</a:t>
            </a:r>
            <a:r>
              <a:rPr lang="pt-BR" sz="2800" dirty="0" err="1" smtClean="0"/>
              <a:t>query</a:t>
            </a:r>
            <a:r>
              <a:rPr lang="pt-BR" sz="2800" dirty="0" smtClean="0"/>
              <a:t> = "</a:t>
            </a:r>
            <a:r>
              <a:rPr lang="pt-BR" sz="2800" dirty="0" err="1" smtClean="0"/>
              <a:t>insert</a:t>
            </a:r>
            <a:r>
              <a:rPr lang="pt-BR" sz="2800" dirty="0" smtClean="0"/>
              <a:t> </a:t>
            </a:r>
            <a:r>
              <a:rPr lang="pt-BR" sz="2800" dirty="0" err="1" smtClean="0"/>
              <a:t>into</a:t>
            </a:r>
            <a:r>
              <a:rPr lang="pt-BR" sz="2800" dirty="0" smtClean="0"/>
              <a:t> cliente (id,nome,telefone) </a:t>
            </a:r>
            <a:r>
              <a:rPr lang="pt-BR" sz="2800" dirty="0" err="1" smtClean="0"/>
              <a:t>values</a:t>
            </a:r>
            <a:r>
              <a:rPr lang="pt-BR" sz="2800" dirty="0" smtClean="0"/>
              <a:t> ($id, $nome, $telefone)";</a:t>
            </a:r>
          </a:p>
          <a:p>
            <a:pPr>
              <a:buNone/>
            </a:pPr>
            <a:r>
              <a:rPr lang="pt-BR" sz="2800" dirty="0" smtClean="0"/>
              <a:t>$</a:t>
            </a:r>
            <a:r>
              <a:rPr lang="pt-BR" sz="2800" dirty="0" err="1" smtClean="0"/>
              <a:t>query</a:t>
            </a:r>
            <a:r>
              <a:rPr lang="pt-BR" sz="2800" dirty="0" smtClean="0"/>
              <a:t> = </a:t>
            </a:r>
            <a:r>
              <a:rPr lang="pt-BR" sz="2800" dirty="0" err="1" smtClean="0"/>
              <a:t>mysql_query</a:t>
            </a:r>
            <a:r>
              <a:rPr lang="pt-BR" sz="2800" dirty="0" smtClean="0"/>
              <a:t>($</a:t>
            </a:r>
            <a:r>
              <a:rPr lang="pt-BR" sz="2800" dirty="0" err="1" smtClean="0"/>
              <a:t>query</a:t>
            </a:r>
            <a:r>
              <a:rPr lang="pt-BR" sz="2800" dirty="0" smtClean="0"/>
              <a:t>, $</a:t>
            </a:r>
            <a:r>
              <a:rPr lang="pt-BR" sz="2800" dirty="0" err="1" smtClean="0"/>
              <a:t>conexao</a:t>
            </a:r>
            <a:r>
              <a:rPr lang="pt-BR" sz="2800" dirty="0" smtClean="0"/>
              <a:t>); </a:t>
            </a:r>
          </a:p>
          <a:p>
            <a:endParaRPr lang="pt-BR" dirty="0"/>
          </a:p>
        </p:txBody>
      </p:sp>
      <p:sp>
        <p:nvSpPr>
          <p:cNvPr id="3" name="Título 2"/>
          <p:cNvSpPr>
            <a:spLocks noGrp="1"/>
          </p:cNvSpPr>
          <p:nvPr>
            <p:ph type="title"/>
          </p:nvPr>
        </p:nvSpPr>
        <p:spPr/>
        <p:txBody>
          <a:bodyPr/>
          <a:lstStyle/>
          <a:p>
            <a:r>
              <a:rPr lang="pt-BR" dirty="0" smtClean="0"/>
              <a:t>Arquivo de Conexão</a:t>
            </a:r>
            <a:endParaRPr lang="pt-BR" dirty="0"/>
          </a:p>
        </p:txBody>
      </p:sp>
      <p:sp>
        <p:nvSpPr>
          <p:cNvPr id="5" name="Seta para baixo 4"/>
          <p:cNvSpPr/>
          <p:nvPr/>
        </p:nvSpPr>
        <p:spPr>
          <a:xfrm>
            <a:off x="3851920" y="3573016"/>
            <a:ext cx="79208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51520" y="4653136"/>
            <a:ext cx="8424937" cy="830997"/>
          </a:xfrm>
          <a:prstGeom prst="rect">
            <a:avLst/>
          </a:prstGeom>
          <a:noFill/>
        </p:spPr>
        <p:txBody>
          <a:bodyPr wrap="square" rtlCol="0">
            <a:spAutoFit/>
          </a:bodyPr>
          <a:lstStyle/>
          <a:p>
            <a:r>
              <a:rPr lang="pt-BR" sz="2400" dirty="0" smtClean="0"/>
              <a:t>O Comando INSERT é executado e insere os dados das variáveis $id, $nome e $telefone no banco de dados SQL</a:t>
            </a:r>
            <a:endParaRPr lang="pt-B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 resultado</a:t>
            </a:r>
            <a:endParaRPr lang="pt-BR" dirty="0"/>
          </a:p>
        </p:txBody>
      </p:sp>
      <p:pic>
        <p:nvPicPr>
          <p:cNvPr id="2" name="Picture 2"/>
          <p:cNvPicPr>
            <a:picLocks noChangeAspect="1" noChangeArrowheads="1"/>
          </p:cNvPicPr>
          <p:nvPr/>
        </p:nvPicPr>
        <p:blipFill>
          <a:blip r:embed="rId2" cstate="print"/>
          <a:srcRect/>
          <a:stretch>
            <a:fillRect/>
          </a:stretch>
        </p:blipFill>
        <p:spPr bwMode="auto">
          <a:xfrm>
            <a:off x="755576" y="1124744"/>
            <a:ext cx="7886700" cy="559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1600" dirty="0" smtClean="0"/>
              <a:t>ATKINSON, Leon Core PHP Programming 2.ed. </a:t>
            </a:r>
            <a:r>
              <a:rPr lang="pt-BR" sz="1600" dirty="0" err="1" smtClean="0"/>
              <a:t>New</a:t>
            </a:r>
            <a:r>
              <a:rPr lang="pt-BR" sz="1600" dirty="0" smtClean="0"/>
              <a:t> Jersey: </a:t>
            </a:r>
            <a:r>
              <a:rPr lang="pt-BR" sz="1600" dirty="0" err="1" smtClean="0"/>
              <a:t>Prentice</a:t>
            </a:r>
            <a:r>
              <a:rPr lang="pt-BR" sz="1600" dirty="0" smtClean="0"/>
              <a:t> Hall PTR, 2004.</a:t>
            </a:r>
          </a:p>
          <a:p>
            <a:r>
              <a:rPr lang="pt-BR" sz="1600" dirty="0" smtClean="0"/>
              <a:t>HERRINGTON, Jack D. PHP </a:t>
            </a:r>
            <a:r>
              <a:rPr lang="pt-BR" sz="1600" dirty="0" err="1" smtClean="0"/>
              <a:t>Hacks</a:t>
            </a:r>
            <a:r>
              <a:rPr lang="pt-BR" sz="1600" dirty="0" smtClean="0"/>
              <a:t>: dicas e ferramentas para criação de web sites dinâmicos. Porto Alegre: </a:t>
            </a:r>
            <a:r>
              <a:rPr lang="pt-BR" sz="1600" dirty="0" err="1" smtClean="0"/>
              <a:t>Bookman</a:t>
            </a:r>
            <a:r>
              <a:rPr lang="pt-BR" sz="1600" dirty="0" smtClean="0"/>
              <a:t>, 2008.</a:t>
            </a:r>
          </a:p>
          <a:p>
            <a:r>
              <a:rPr lang="pt-BR" sz="1600" dirty="0" smtClean="0"/>
              <a:t>MARCONDES, C. A. HTML 4.0 fundamental: a base da programação para Web, São Paulo: Érica, 2005.</a:t>
            </a:r>
          </a:p>
          <a:p>
            <a:r>
              <a:rPr lang="pt-BR" sz="1600" dirty="0" smtClean="0"/>
              <a:t>MONCUR, M. Aprenda em 24 horas </a:t>
            </a:r>
            <a:r>
              <a:rPr lang="pt-BR" sz="1600" dirty="0" err="1" smtClean="0"/>
              <a:t>JavaScript</a:t>
            </a:r>
            <a:r>
              <a:rPr lang="pt-BR" sz="1600" dirty="0" smtClean="0"/>
              <a:t>. Rio de Janeiro: Campus, 2002.</a:t>
            </a:r>
          </a:p>
          <a:p>
            <a:r>
              <a:rPr lang="pt-BR" sz="1600" dirty="0" smtClean="0"/>
              <a:t>NIEDERAUER, Juliano Desenvolvendo </a:t>
            </a:r>
            <a:r>
              <a:rPr lang="pt-BR" sz="1600" dirty="0" err="1" smtClean="0"/>
              <a:t>websites</a:t>
            </a:r>
            <a:r>
              <a:rPr lang="pt-BR" sz="1600" dirty="0" smtClean="0"/>
              <a:t> com PHP São Paulo: </a:t>
            </a:r>
            <a:r>
              <a:rPr lang="pt-BR" sz="1600" dirty="0" err="1" smtClean="0"/>
              <a:t>Novatec</a:t>
            </a:r>
            <a:r>
              <a:rPr lang="pt-BR" sz="1600" dirty="0" smtClean="0"/>
              <a:t>, 2001.</a:t>
            </a:r>
          </a:p>
          <a:p>
            <a:r>
              <a:rPr lang="pt-BR" sz="1600" dirty="0" smtClean="0"/>
              <a:t>OLIVIERO, C. A. J. Faça um site </a:t>
            </a:r>
            <a:r>
              <a:rPr lang="pt-BR" sz="1600" dirty="0" err="1" smtClean="0"/>
              <a:t>JavaScript</a:t>
            </a:r>
            <a:r>
              <a:rPr lang="pt-BR" sz="1600" dirty="0" smtClean="0"/>
              <a:t>: orientado por projeto, São Paulo: Érica, 2005.</a:t>
            </a:r>
          </a:p>
          <a:p>
            <a:r>
              <a:rPr lang="pt-BR" sz="1600" dirty="0" smtClean="0"/>
              <a:t>RAMALHO, J. A. A. Curso completo para desenvolvedores Web, São Paulo: </a:t>
            </a:r>
            <a:r>
              <a:rPr lang="pt-BR" sz="1600" dirty="0" err="1" smtClean="0"/>
              <a:t>Elsevier</a:t>
            </a:r>
            <a:r>
              <a:rPr lang="pt-BR" sz="1600" dirty="0" smtClean="0"/>
              <a:t>, 2005.</a:t>
            </a:r>
          </a:p>
          <a:p>
            <a:r>
              <a:rPr lang="pt-BR" sz="1600" dirty="0" smtClean="0"/>
              <a:t>SOARES, </a:t>
            </a:r>
            <a:r>
              <a:rPr lang="pt-BR" sz="1600" dirty="0" err="1" smtClean="0"/>
              <a:t>Walace</a:t>
            </a:r>
            <a:r>
              <a:rPr lang="pt-BR" sz="1600" dirty="0" smtClean="0"/>
              <a:t> Crie um site B2C: business to </a:t>
            </a:r>
            <a:r>
              <a:rPr lang="pt-BR" sz="1600" dirty="0" err="1" smtClean="0"/>
              <a:t>consumer</a:t>
            </a:r>
            <a:r>
              <a:rPr lang="pt-BR" sz="1600" dirty="0" smtClean="0"/>
              <a:t> com PHP4 e </a:t>
            </a:r>
            <a:r>
              <a:rPr lang="pt-BR" sz="1600" dirty="0" err="1" smtClean="0"/>
              <a:t>MySQL</a:t>
            </a:r>
            <a:r>
              <a:rPr lang="pt-BR" sz="1600" dirty="0" smtClean="0"/>
              <a:t> 2.ed. São Paulo: Érica, 2002.</a:t>
            </a:r>
          </a:p>
        </p:txBody>
      </p:sp>
      <p:sp>
        <p:nvSpPr>
          <p:cNvPr id="3" name="Título 2"/>
          <p:cNvSpPr>
            <a:spLocks noGrp="1"/>
          </p:cNvSpPr>
          <p:nvPr>
            <p:ph type="title"/>
          </p:nvPr>
        </p:nvSpPr>
        <p:spPr/>
        <p:txBody>
          <a:bodyPr/>
          <a:lstStyle/>
          <a:p>
            <a:r>
              <a:rPr lang="pt-BR" dirty="0" smtClean="0"/>
              <a:t>Alguns livros úteis</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As </a:t>
            </a:r>
            <a:r>
              <a:rPr lang="pt-BR" dirty="0" err="1" smtClean="0"/>
              <a:t>tags</a:t>
            </a:r>
            <a:r>
              <a:rPr lang="pt-BR" dirty="0" smtClean="0"/>
              <a:t> &lt;style&gt; e &lt;/style&gt; delimitam a </a:t>
            </a:r>
            <a:r>
              <a:rPr lang="pt-BR" b="1" dirty="0" smtClean="0"/>
              <a:t>folha de estilos</a:t>
            </a:r>
            <a:r>
              <a:rPr lang="pt-BR" dirty="0" smtClean="0"/>
              <a:t> CSS.</a:t>
            </a:r>
          </a:p>
          <a:p>
            <a:pPr lvl="1"/>
            <a:r>
              <a:rPr lang="pt-BR" dirty="0" smtClean="0"/>
              <a:t>É importante especificar o tipo da folha de estilos (atributo </a:t>
            </a:r>
            <a:r>
              <a:rPr lang="pt-BR" dirty="0" err="1" smtClean="0"/>
              <a:t>type</a:t>
            </a:r>
            <a:r>
              <a:rPr lang="pt-BR" dirty="0" smtClean="0"/>
              <a:t>).</a:t>
            </a:r>
          </a:p>
          <a:p>
            <a:pPr lvl="1"/>
            <a:r>
              <a:rPr lang="pt-BR" dirty="0" smtClean="0"/>
              <a:t>Uma folha de estilos é um conjunto de </a:t>
            </a:r>
            <a:r>
              <a:rPr lang="pt-BR" b="1" dirty="0" smtClean="0"/>
              <a:t>regras</a:t>
            </a:r>
            <a:r>
              <a:rPr lang="pt-BR" dirty="0" smtClean="0"/>
              <a:t> (ou estilos) de formatação para a página.</a:t>
            </a:r>
          </a:p>
          <a:p>
            <a:pPr lvl="2"/>
            <a:r>
              <a:rPr lang="pt-BR" dirty="0" smtClean="0"/>
              <a:t>Uma regra consiste em um conjunto de </a:t>
            </a:r>
            <a:r>
              <a:rPr lang="pt-BR" b="1" dirty="0" smtClean="0"/>
              <a:t>propriedades</a:t>
            </a:r>
            <a:r>
              <a:rPr lang="pt-BR" dirty="0" smtClean="0"/>
              <a:t>, cada uma com seu </a:t>
            </a:r>
            <a:r>
              <a:rPr lang="pt-BR" b="1" dirty="0" smtClean="0"/>
              <a:t>valor</a:t>
            </a:r>
            <a:r>
              <a:rPr lang="pt-BR" dirty="0" smtClean="0"/>
              <a:t>.</a:t>
            </a:r>
          </a:p>
          <a:p>
            <a:pPr lvl="3"/>
            <a:r>
              <a:rPr lang="pt-BR" dirty="0" smtClean="0"/>
              <a:t>Esse conjunto de propriedades é delimitado por chaves.</a:t>
            </a:r>
          </a:p>
          <a:p>
            <a:pPr lvl="3"/>
            <a:r>
              <a:rPr lang="pt-BR" dirty="0" smtClean="0"/>
              <a:t>Cada propriedade é separada da outra por ponto e vírgula.</a:t>
            </a:r>
          </a:p>
          <a:p>
            <a:pPr lvl="3"/>
            <a:r>
              <a:rPr lang="pt-BR" dirty="0" smtClean="0"/>
              <a:t>Toda regra tem um nome, chamado de </a:t>
            </a:r>
            <a:r>
              <a:rPr lang="pt-BR" b="1" dirty="0" smtClean="0"/>
              <a:t>seletor</a:t>
            </a:r>
            <a:r>
              <a:rPr lang="pt-BR" dirty="0" smtClean="0"/>
              <a:t>.</a:t>
            </a:r>
          </a:p>
          <a:p>
            <a:pPr lvl="4"/>
            <a:r>
              <a:rPr lang="pt-BR" dirty="0" smtClean="0"/>
              <a:t>Quando o seletor corresponde a um elemento da HTML, a regra é aplicada nesse elemento.</a:t>
            </a:r>
            <a:endParaRPr lang="pt-BR" dirty="0"/>
          </a:p>
        </p:txBody>
      </p:sp>
      <p:sp>
        <p:nvSpPr>
          <p:cNvPr id="3" name="Título 2"/>
          <p:cNvSpPr>
            <a:spLocks noGrp="1"/>
          </p:cNvSpPr>
          <p:nvPr>
            <p:ph type="title"/>
          </p:nvPr>
        </p:nvSpPr>
        <p:spPr/>
        <p:txBody>
          <a:bodyPr/>
          <a:lstStyle/>
          <a:p>
            <a:r>
              <a:rPr lang="pt-BR" dirty="0" smtClean="0"/>
              <a:t>Explicando o código-fonte</a:t>
            </a: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Abra a página segunda.html no seu editor e a salve como terceira.html</a:t>
            </a:r>
          </a:p>
          <a:p>
            <a:r>
              <a:rPr lang="pt-BR" dirty="0" smtClean="0"/>
              <a:t>Inclua o seguinte trecho de código na seção HEAD e salve as alterações.</a:t>
            </a:r>
          </a:p>
          <a:p>
            <a:endParaRPr lang="pt-BR" dirty="0" smtClean="0"/>
          </a:p>
          <a:p>
            <a:pPr>
              <a:buNone/>
            </a:pPr>
            <a:r>
              <a:rPr lang="pt-BR" sz="1600" dirty="0" smtClean="0">
                <a:latin typeface="Consolas" pitchFamily="49" charset="0"/>
                <a:cs typeface="Consolas" pitchFamily="49" charset="0"/>
              </a:rPr>
              <a:t>&lt;script </a:t>
            </a:r>
            <a:r>
              <a:rPr lang="pt-BR" sz="1600" dirty="0" err="1" smtClean="0">
                <a:latin typeface="Consolas" pitchFamily="49" charset="0"/>
                <a:cs typeface="Consolas" pitchFamily="49" charset="0"/>
              </a:rPr>
              <a:t>type</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text</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javascript</a:t>
            </a:r>
            <a:r>
              <a:rPr lang="pt-BR" sz="1600" dirty="0" smtClean="0">
                <a:latin typeface="Consolas" pitchFamily="49" charset="0"/>
                <a:cs typeface="Consolas" pitchFamily="49" charset="0"/>
              </a:rPr>
              <a:t>"&gt;</a:t>
            </a:r>
          </a:p>
          <a:p>
            <a:pPr>
              <a:buNone/>
            </a:pPr>
            <a:r>
              <a:rPr lang="pt-BR" sz="1600" dirty="0" err="1" smtClean="0">
                <a:latin typeface="Consolas" pitchFamily="49" charset="0"/>
                <a:cs typeface="Consolas" pitchFamily="49" charset="0"/>
              </a:rPr>
              <a:t>function</a:t>
            </a:r>
            <a:r>
              <a:rPr lang="pt-BR" sz="1600" dirty="0" smtClean="0">
                <a:latin typeface="Consolas" pitchFamily="49" charset="0"/>
                <a:cs typeface="Consolas" pitchFamily="49" charset="0"/>
              </a:rPr>
              <a:t> </a:t>
            </a:r>
            <a:r>
              <a:rPr lang="pt-BR" sz="1600" dirty="0" err="1" smtClean="0">
                <a:latin typeface="Consolas" pitchFamily="49" charset="0"/>
                <a:cs typeface="Consolas" pitchFamily="49" charset="0"/>
              </a:rPr>
              <a:t>OlaMundo</a:t>
            </a:r>
            <a:r>
              <a:rPr lang="pt-BR" sz="1600" dirty="0" smtClean="0">
                <a:latin typeface="Consolas" pitchFamily="49" charset="0"/>
                <a:cs typeface="Consolas" pitchFamily="49" charset="0"/>
              </a:rPr>
              <a:t>() {</a:t>
            </a:r>
          </a:p>
          <a:p>
            <a:pPr>
              <a:buNone/>
            </a:pPr>
            <a:r>
              <a:rPr lang="pt-BR" sz="1600" dirty="0" smtClean="0">
                <a:latin typeface="Consolas" pitchFamily="49" charset="0"/>
                <a:cs typeface="Consolas" pitchFamily="49" charset="0"/>
              </a:rPr>
              <a:t>  </a:t>
            </a:r>
            <a:r>
              <a:rPr lang="pt-BR" sz="1600" dirty="0" err="1" smtClean="0">
                <a:latin typeface="Consolas" pitchFamily="49" charset="0"/>
                <a:cs typeface="Consolas" pitchFamily="49" charset="0"/>
              </a:rPr>
              <a:t>window</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alert</a:t>
            </a:r>
            <a:r>
              <a:rPr lang="pt-BR" sz="1600" dirty="0" smtClean="0">
                <a:latin typeface="Consolas" pitchFamily="49" charset="0"/>
                <a:cs typeface="Consolas" pitchFamily="49" charset="0"/>
              </a:rPr>
              <a:t>("Olá mundo");</a:t>
            </a:r>
          </a:p>
          <a:p>
            <a:pPr>
              <a:buNone/>
            </a:pPr>
            <a:r>
              <a:rPr lang="pt-BR" sz="1600" dirty="0" smtClean="0">
                <a:latin typeface="Consolas" pitchFamily="49" charset="0"/>
                <a:cs typeface="Consolas" pitchFamily="49" charset="0"/>
              </a:rPr>
              <a:t>}</a:t>
            </a:r>
          </a:p>
          <a:p>
            <a:pPr>
              <a:buNone/>
            </a:pPr>
            <a:r>
              <a:rPr lang="pt-BR" sz="1600" dirty="0" smtClean="0">
                <a:latin typeface="Consolas" pitchFamily="49" charset="0"/>
                <a:cs typeface="Consolas" pitchFamily="49" charset="0"/>
              </a:rPr>
              <a:t>&lt;/script&gt;</a:t>
            </a:r>
          </a:p>
          <a:p>
            <a:pPr>
              <a:buNone/>
            </a:pPr>
            <a:endParaRPr lang="pt-BR" sz="1600" dirty="0" smtClean="0">
              <a:latin typeface="Consolas" pitchFamily="49" charset="0"/>
              <a:cs typeface="Consolas" pitchFamily="49" charset="0"/>
            </a:endParaRPr>
          </a:p>
          <a:p>
            <a:pPr>
              <a:buNone/>
            </a:pPr>
            <a:r>
              <a:rPr lang="pt-BR" sz="1600" dirty="0" smtClean="0">
                <a:latin typeface="Consolas" pitchFamily="49" charset="0"/>
                <a:cs typeface="Consolas" pitchFamily="49" charset="0"/>
              </a:rPr>
              <a:t>&lt;</a:t>
            </a:r>
            <a:r>
              <a:rPr lang="pt-BR" sz="1600" dirty="0" err="1" smtClean="0">
                <a:latin typeface="Consolas" pitchFamily="49" charset="0"/>
                <a:cs typeface="Consolas" pitchFamily="49" charset="0"/>
              </a:rPr>
              <a:t>body</a:t>
            </a:r>
            <a:r>
              <a:rPr lang="pt-BR" sz="1600" dirty="0" smtClean="0">
                <a:latin typeface="Consolas" pitchFamily="49" charset="0"/>
                <a:cs typeface="Consolas" pitchFamily="49" charset="0"/>
              </a:rPr>
              <a:t> </a:t>
            </a:r>
            <a:r>
              <a:rPr lang="pt-BR" sz="1600" dirty="0" err="1" smtClean="0">
                <a:latin typeface="Consolas" pitchFamily="49" charset="0"/>
                <a:cs typeface="Consolas" pitchFamily="49" charset="0"/>
              </a:rPr>
              <a:t>onload</a:t>
            </a:r>
            <a:r>
              <a:rPr lang="pt-BR" sz="1600" dirty="0" smtClean="0">
                <a:latin typeface="Consolas" pitchFamily="49" charset="0"/>
                <a:cs typeface="Consolas" pitchFamily="49" charset="0"/>
              </a:rPr>
              <a:t>="</a:t>
            </a:r>
            <a:r>
              <a:rPr lang="pt-BR" sz="1600" dirty="0" err="1" smtClean="0">
                <a:latin typeface="Consolas" pitchFamily="49" charset="0"/>
                <a:cs typeface="Consolas" pitchFamily="49" charset="0"/>
              </a:rPr>
              <a:t>OlaMundo</a:t>
            </a:r>
            <a:r>
              <a:rPr lang="pt-BR" sz="1600" dirty="0" smtClean="0">
                <a:latin typeface="Consolas" pitchFamily="49" charset="0"/>
                <a:cs typeface="Consolas" pitchFamily="49" charset="0"/>
              </a:rPr>
              <a:t>()"&gt;</a:t>
            </a:r>
            <a:endParaRPr lang="pt-BR" sz="1600" dirty="0">
              <a:latin typeface="Consolas" pitchFamily="49" charset="0"/>
              <a:cs typeface="Consolas" pitchFamily="49" charset="0"/>
            </a:endParaRPr>
          </a:p>
        </p:txBody>
      </p:sp>
      <p:sp>
        <p:nvSpPr>
          <p:cNvPr id="3" name="Título 2"/>
          <p:cNvSpPr>
            <a:spLocks noGrp="1"/>
          </p:cNvSpPr>
          <p:nvPr>
            <p:ph type="title"/>
          </p:nvPr>
        </p:nvSpPr>
        <p:spPr/>
        <p:txBody>
          <a:bodyPr>
            <a:normAutofit fontScale="90000"/>
          </a:bodyPr>
          <a:lstStyle/>
          <a:p>
            <a:r>
              <a:rPr lang="pt-BR" dirty="0" smtClean="0"/>
              <a:t>Incluindo um pouco de </a:t>
            </a:r>
            <a:r>
              <a:rPr lang="pt-BR" dirty="0" err="1" smtClean="0"/>
              <a:t>JavaScript</a:t>
            </a:r>
            <a:endParaRPr lang="pt-BR" dirty="0"/>
          </a:p>
        </p:txBody>
      </p:sp>
      <p:sp>
        <p:nvSpPr>
          <p:cNvPr id="4" name="CaixaDeTexto 3"/>
          <p:cNvSpPr txBox="1"/>
          <p:nvPr/>
        </p:nvSpPr>
        <p:spPr>
          <a:xfrm>
            <a:off x="5429256" y="5072074"/>
            <a:ext cx="3071834" cy="1200329"/>
          </a:xfrm>
          <a:prstGeom prst="rect">
            <a:avLst/>
          </a:prstGeom>
          <a:noFill/>
        </p:spPr>
        <p:txBody>
          <a:bodyPr wrap="square" rtlCol="0">
            <a:spAutoFit/>
          </a:bodyPr>
          <a:lstStyle/>
          <a:p>
            <a:r>
              <a:rPr lang="pt-BR" dirty="0" smtClean="0"/>
              <a:t>Não se esqueça de modificar a </a:t>
            </a:r>
            <a:r>
              <a:rPr lang="pt-BR" dirty="0" err="1" smtClean="0"/>
              <a:t>tag</a:t>
            </a:r>
            <a:r>
              <a:rPr lang="pt-BR" dirty="0" smtClean="0"/>
              <a:t> &lt;</a:t>
            </a:r>
            <a:r>
              <a:rPr lang="pt-BR" dirty="0" err="1" smtClean="0"/>
              <a:t>body</a:t>
            </a:r>
            <a:r>
              <a:rPr lang="pt-BR" dirty="0" smtClean="0"/>
              <a:t>&gt; para que a função </a:t>
            </a:r>
            <a:r>
              <a:rPr lang="pt-BR" dirty="0" err="1" smtClean="0"/>
              <a:t>OlaMundo</a:t>
            </a:r>
            <a:r>
              <a:rPr lang="pt-BR" dirty="0" smtClean="0"/>
              <a:t>() seja chamada.</a:t>
            </a:r>
            <a:endParaRPr lang="pt-BR" dirty="0"/>
          </a:p>
        </p:txBody>
      </p:sp>
      <p:cxnSp>
        <p:nvCxnSpPr>
          <p:cNvPr id="6" name="Conector de seta reta 5"/>
          <p:cNvCxnSpPr/>
          <p:nvPr/>
        </p:nvCxnSpPr>
        <p:spPr>
          <a:xfrm rot="10800000">
            <a:off x="3786182" y="5643578"/>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 resultado</a:t>
            </a:r>
            <a:endParaRPr lang="pt-BR" dirty="0"/>
          </a:p>
        </p:txBody>
      </p:sp>
      <p:pic>
        <p:nvPicPr>
          <p:cNvPr id="2" name="Picture 3"/>
          <p:cNvPicPr>
            <a:picLocks noChangeAspect="1" noChangeArrowheads="1"/>
          </p:cNvPicPr>
          <p:nvPr/>
        </p:nvPicPr>
        <p:blipFill>
          <a:blip r:embed="rId2" cstate="print"/>
          <a:srcRect/>
          <a:stretch>
            <a:fillRect/>
          </a:stretch>
        </p:blipFill>
        <p:spPr bwMode="auto">
          <a:xfrm>
            <a:off x="827584" y="1052736"/>
            <a:ext cx="7858125" cy="553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539552" y="2852936"/>
            <a:ext cx="8229600" cy="2163886"/>
          </a:xfrm>
        </p:spPr>
        <p:txBody>
          <a:bodyPr/>
          <a:lstStyle/>
          <a:p>
            <a:r>
              <a:rPr lang="pt-BR" sz="3600" dirty="0" smtClean="0"/>
              <a:t>Enviar as três atividades completas para o email de atividades.</a:t>
            </a:r>
            <a:endParaRPr lang="pt-BR" sz="3600" dirty="0"/>
          </a:p>
        </p:txBody>
      </p:sp>
      <p:sp>
        <p:nvSpPr>
          <p:cNvPr id="3" name="Título 2"/>
          <p:cNvSpPr>
            <a:spLocks noGrp="1"/>
          </p:cNvSpPr>
          <p:nvPr>
            <p:ph type="title"/>
          </p:nvPr>
        </p:nvSpPr>
        <p:spPr/>
        <p:txBody>
          <a:bodyPr/>
          <a:lstStyle/>
          <a:p>
            <a:r>
              <a:rPr lang="pt-BR" dirty="0" smtClean="0"/>
              <a:t>No Laboratório</a:t>
            </a:r>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196752"/>
            <a:ext cx="8424936" cy="5256584"/>
          </a:xfrm>
        </p:spPr>
        <p:txBody>
          <a:bodyPr/>
          <a:lstStyle/>
          <a:p>
            <a:r>
              <a:rPr lang="pt-BR" b="1" dirty="0" smtClean="0"/>
              <a:t>&lt;</a:t>
            </a:r>
            <a:r>
              <a:rPr lang="pt-BR" b="1" dirty="0" err="1" smtClean="0"/>
              <a:t>html</a:t>
            </a:r>
            <a:r>
              <a:rPr lang="pt-BR" b="1" dirty="0" smtClean="0"/>
              <a:t>&gt; e &lt;/</a:t>
            </a:r>
            <a:r>
              <a:rPr lang="pt-BR" b="1" dirty="0" err="1" smtClean="0"/>
              <a:t>html</a:t>
            </a:r>
            <a:r>
              <a:rPr lang="pt-BR" b="1" dirty="0" smtClean="0"/>
              <a:t>&gt;</a:t>
            </a:r>
          </a:p>
          <a:p>
            <a:pPr>
              <a:buNone/>
            </a:pPr>
            <a:r>
              <a:rPr lang="pt-BR" sz="2400" dirty="0" smtClean="0"/>
              <a:t>Início e Fim do conteúdo de um documento HTML</a:t>
            </a:r>
          </a:p>
          <a:p>
            <a:r>
              <a:rPr lang="pt-BR" b="1" dirty="0" smtClean="0"/>
              <a:t>&lt;</a:t>
            </a:r>
            <a:r>
              <a:rPr lang="pt-BR" b="1" dirty="0" err="1" smtClean="0"/>
              <a:t>head</a:t>
            </a:r>
            <a:r>
              <a:rPr lang="pt-BR" b="1" dirty="0" smtClean="0"/>
              <a:t>&gt; e &lt;/</a:t>
            </a:r>
            <a:r>
              <a:rPr lang="pt-BR" b="1" dirty="0" err="1" smtClean="0"/>
              <a:t>head</a:t>
            </a:r>
            <a:r>
              <a:rPr lang="pt-BR" b="1" dirty="0" smtClean="0"/>
              <a:t>&gt;</a:t>
            </a:r>
          </a:p>
          <a:p>
            <a:pPr>
              <a:buNone/>
            </a:pPr>
            <a:r>
              <a:rPr lang="pt-BR" sz="2400" dirty="0" smtClean="0"/>
              <a:t>Área reservada para o cabeçalho</a:t>
            </a:r>
          </a:p>
          <a:p>
            <a:r>
              <a:rPr lang="pt-BR" b="1" dirty="0" smtClean="0"/>
              <a:t>&lt;</a:t>
            </a:r>
            <a:r>
              <a:rPr lang="pt-BR" b="1" dirty="0" err="1" smtClean="0"/>
              <a:t>title</a:t>
            </a:r>
            <a:r>
              <a:rPr lang="pt-BR" b="1" dirty="0" smtClean="0"/>
              <a:t>&gt; e &lt;/</a:t>
            </a:r>
            <a:r>
              <a:rPr lang="pt-BR" b="1" dirty="0" err="1" smtClean="0"/>
              <a:t>title</a:t>
            </a:r>
            <a:r>
              <a:rPr lang="pt-BR" b="1" dirty="0" smtClean="0"/>
              <a:t>&gt;</a:t>
            </a:r>
          </a:p>
          <a:p>
            <a:pPr>
              <a:buNone/>
            </a:pPr>
            <a:r>
              <a:rPr lang="pt-BR" sz="2400" dirty="0" smtClean="0"/>
              <a:t>Define o título da página</a:t>
            </a:r>
          </a:p>
          <a:p>
            <a:r>
              <a:rPr lang="pt-BR" b="1" dirty="0" smtClean="0"/>
              <a:t>&lt;</a:t>
            </a:r>
            <a:r>
              <a:rPr lang="pt-BR" b="1" dirty="0" err="1" smtClean="0"/>
              <a:t>body</a:t>
            </a:r>
            <a:r>
              <a:rPr lang="pt-BR" b="1" dirty="0" smtClean="0"/>
              <a:t>&gt; e &lt;/</a:t>
            </a:r>
            <a:r>
              <a:rPr lang="pt-BR" b="1" dirty="0" err="1" smtClean="0"/>
              <a:t>body</a:t>
            </a:r>
            <a:r>
              <a:rPr lang="pt-BR" b="1" dirty="0" smtClean="0"/>
              <a:t>&gt;</a:t>
            </a:r>
          </a:p>
          <a:p>
            <a:pPr marL="0" indent="0">
              <a:buNone/>
            </a:pPr>
            <a:r>
              <a:rPr lang="pt-BR" sz="2000" dirty="0" smtClean="0"/>
              <a:t>Corpo do documento. Onde será inserido o conteúdo da página.</a:t>
            </a:r>
          </a:p>
          <a:p>
            <a:pPr marL="720000" indent="0"/>
            <a:r>
              <a:rPr lang="pt-BR" sz="2000" dirty="0" smtClean="0">
                <a:latin typeface="Arial" pitchFamily="34" charset="0"/>
                <a:cs typeface="Arial" pitchFamily="34" charset="0"/>
              </a:rPr>
              <a:t>BGCOLOR: Permite selecionar uma cor para o fundo</a:t>
            </a:r>
          </a:p>
          <a:p>
            <a:pPr marL="720000" indent="0"/>
            <a:r>
              <a:rPr lang="pt-BR" sz="2000" dirty="0" smtClean="0">
                <a:latin typeface="Arial" pitchFamily="34" charset="0"/>
                <a:cs typeface="Arial" pitchFamily="34" charset="0"/>
              </a:rPr>
              <a:t>&lt;</a:t>
            </a:r>
            <a:r>
              <a:rPr lang="pt-BR" sz="2000" dirty="0" err="1" smtClean="0">
                <a:latin typeface="Arial" pitchFamily="34" charset="0"/>
                <a:cs typeface="Arial" pitchFamily="34" charset="0"/>
              </a:rPr>
              <a:t>body</a:t>
            </a:r>
            <a:r>
              <a:rPr lang="pt-BR" sz="2000" dirty="0" smtClean="0">
                <a:latin typeface="Arial" pitchFamily="34" charset="0"/>
                <a:cs typeface="Arial" pitchFamily="34" charset="0"/>
              </a:rPr>
              <a:t> </a:t>
            </a:r>
            <a:r>
              <a:rPr lang="pt-BR" sz="2000" dirty="0" err="1" smtClean="0">
                <a:latin typeface="Arial" pitchFamily="34" charset="0"/>
                <a:cs typeface="Arial" pitchFamily="34" charset="0"/>
              </a:rPr>
              <a:t>bgcolor</a:t>
            </a:r>
            <a:r>
              <a:rPr lang="pt-BR" sz="2000" dirty="0" smtClean="0">
                <a:latin typeface="Arial" pitchFamily="34" charset="0"/>
                <a:cs typeface="Arial" pitchFamily="34" charset="0"/>
              </a:rPr>
              <a:t>="</a:t>
            </a:r>
            <a:r>
              <a:rPr lang="pt-BR" sz="2000" dirty="0" err="1" smtClean="0">
                <a:latin typeface="Arial" pitchFamily="34" charset="0"/>
                <a:cs typeface="Arial" pitchFamily="34" charset="0"/>
              </a:rPr>
              <a:t>green</a:t>
            </a:r>
            <a:r>
              <a:rPr lang="pt-BR" sz="2000" dirty="0" smtClean="0">
                <a:latin typeface="Arial" pitchFamily="34" charset="0"/>
                <a:cs typeface="Arial" pitchFamily="34" charset="0"/>
              </a:rPr>
              <a:t>"&gt; texto &lt;/</a:t>
            </a:r>
            <a:r>
              <a:rPr lang="pt-BR" sz="2000" dirty="0" err="1" smtClean="0">
                <a:latin typeface="Arial" pitchFamily="34" charset="0"/>
                <a:cs typeface="Arial" pitchFamily="34" charset="0"/>
              </a:rPr>
              <a:t>body</a:t>
            </a:r>
            <a:r>
              <a:rPr lang="pt-BR" sz="2000" dirty="0" smtClean="0">
                <a:latin typeface="Arial" pitchFamily="34" charset="0"/>
                <a:cs typeface="Arial" pitchFamily="34" charset="0"/>
              </a:rPr>
              <a:t>&gt;</a:t>
            </a:r>
          </a:p>
          <a:p>
            <a:pPr marL="720000" indent="0"/>
            <a:r>
              <a:rPr lang="pt-BR" sz="2000" dirty="0" smtClean="0">
                <a:latin typeface="Arial" pitchFamily="34" charset="0"/>
                <a:cs typeface="Arial" pitchFamily="34" charset="0"/>
              </a:rPr>
              <a:t>BACKGROUND: Seleciona um arquivo de imagem</a:t>
            </a:r>
          </a:p>
          <a:p>
            <a:pPr marL="720000" indent="0"/>
            <a:r>
              <a:rPr lang="pt-BR" sz="2000" dirty="0" smtClean="0">
                <a:latin typeface="Arial" pitchFamily="34" charset="0"/>
                <a:cs typeface="Arial" pitchFamily="34" charset="0"/>
              </a:rPr>
              <a:t>&lt;</a:t>
            </a:r>
            <a:r>
              <a:rPr lang="pt-BR" sz="2000" dirty="0" err="1" smtClean="0">
                <a:latin typeface="Arial" pitchFamily="34" charset="0"/>
                <a:cs typeface="Arial" pitchFamily="34" charset="0"/>
              </a:rPr>
              <a:t>body</a:t>
            </a:r>
            <a:r>
              <a:rPr lang="pt-BR" sz="2000" dirty="0" smtClean="0">
                <a:latin typeface="Arial" pitchFamily="34" charset="0"/>
                <a:cs typeface="Arial" pitchFamily="34" charset="0"/>
              </a:rPr>
              <a:t> background="fundo.gif"&gt; texto &lt;/</a:t>
            </a:r>
            <a:r>
              <a:rPr lang="pt-BR" sz="2000" dirty="0" err="1" smtClean="0">
                <a:latin typeface="Arial" pitchFamily="34" charset="0"/>
                <a:cs typeface="Arial" pitchFamily="34" charset="0"/>
              </a:rPr>
              <a:t>body</a:t>
            </a:r>
            <a:r>
              <a:rPr lang="pt-BR" sz="2000" dirty="0" smtClean="0">
                <a:latin typeface="Arial" pitchFamily="34" charset="0"/>
                <a:cs typeface="Arial" pitchFamily="34" charset="0"/>
              </a:rPr>
              <a:t>&gt;</a:t>
            </a:r>
            <a:endParaRPr lang="pt-BR" sz="2000" dirty="0">
              <a:latin typeface="Arial" pitchFamily="34" charset="0"/>
              <a:cs typeface="Arial" pitchFamily="34" charset="0"/>
            </a:endParaRPr>
          </a:p>
        </p:txBody>
      </p:sp>
      <p:sp>
        <p:nvSpPr>
          <p:cNvPr id="5" name="Título 4"/>
          <p:cNvSpPr>
            <a:spLocks noGrp="1"/>
          </p:cNvSpPr>
          <p:nvPr>
            <p:ph type="title"/>
          </p:nvPr>
        </p:nvSpPr>
        <p:spPr/>
        <p:txBody>
          <a:bodyPr/>
          <a:lstStyle/>
          <a:p>
            <a:r>
              <a:rPr lang="pt-BR" dirty="0" smtClean="0"/>
              <a:t>HTML – </a:t>
            </a:r>
            <a:r>
              <a:rPr lang="pt-BR" dirty="0" err="1" smtClean="0"/>
              <a:t>Tags</a:t>
            </a:r>
            <a:r>
              <a:rPr lang="pt-BR" dirty="0" smtClean="0"/>
              <a:t> Iniciais</a:t>
            </a:r>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196752"/>
            <a:ext cx="8229600" cy="5044206"/>
          </a:xfrm>
        </p:spPr>
        <p:txBody>
          <a:bodyPr/>
          <a:lstStyle/>
          <a:p>
            <a:r>
              <a:rPr lang="pt-BR" sz="2400" b="1" dirty="0" smtClean="0"/>
              <a:t>&lt;meta&gt;</a:t>
            </a:r>
          </a:p>
          <a:p>
            <a:pPr>
              <a:buNone/>
            </a:pPr>
            <a:r>
              <a:rPr lang="pt-BR" sz="2000" dirty="0" err="1" smtClean="0"/>
              <a:t>Tag</a:t>
            </a:r>
            <a:r>
              <a:rPr lang="pt-BR" sz="2000" dirty="0" smtClean="0"/>
              <a:t> bastante utilizada pelos programadores para definir quais serão as palavras utilizadas para procurar nos sites de busca.</a:t>
            </a:r>
          </a:p>
          <a:p>
            <a:r>
              <a:rPr lang="pt-BR" sz="2400" b="1" dirty="0" smtClean="0"/>
              <a:t>&lt;meta </a:t>
            </a:r>
            <a:r>
              <a:rPr lang="pt-BR" sz="2400" b="1" dirty="0" err="1" smtClean="0"/>
              <a:t>name</a:t>
            </a:r>
            <a:r>
              <a:rPr lang="pt-BR" sz="2400" b="1" dirty="0" smtClean="0"/>
              <a:t>=“</a:t>
            </a:r>
            <a:r>
              <a:rPr lang="pt-BR" sz="2400" b="1" dirty="0" err="1" smtClean="0"/>
              <a:t>Author</a:t>
            </a:r>
            <a:r>
              <a:rPr lang="pt-BR" sz="2400" b="1" dirty="0" smtClean="0"/>
              <a:t>” </a:t>
            </a:r>
            <a:r>
              <a:rPr lang="pt-BR" sz="2400" b="1" dirty="0" err="1" smtClean="0"/>
              <a:t>content</a:t>
            </a:r>
            <a:r>
              <a:rPr lang="pt-BR" sz="2400" b="1" dirty="0" smtClean="0"/>
              <a:t>=“Fernando”&gt;</a:t>
            </a:r>
          </a:p>
          <a:p>
            <a:pPr>
              <a:buNone/>
            </a:pPr>
            <a:r>
              <a:rPr lang="pt-BR" sz="2000" dirty="0" smtClean="0"/>
              <a:t>Define quem foi o criador da página HTML</a:t>
            </a:r>
          </a:p>
          <a:p>
            <a:r>
              <a:rPr lang="en-US" sz="2400" b="1" dirty="0" smtClean="0"/>
              <a:t>&lt;meta name=“Keywords” content=“</a:t>
            </a:r>
            <a:r>
              <a:rPr lang="en-US" sz="2400" b="1" dirty="0" err="1" smtClean="0"/>
              <a:t>curso</a:t>
            </a:r>
            <a:r>
              <a:rPr lang="en-US" sz="2400" b="1" dirty="0" smtClean="0"/>
              <a:t>, html, </a:t>
            </a:r>
            <a:r>
              <a:rPr lang="en-US" sz="2400" b="1" dirty="0" err="1" smtClean="0"/>
              <a:t>css</a:t>
            </a:r>
            <a:r>
              <a:rPr lang="en-US" sz="2400" b="1" dirty="0" smtClean="0"/>
              <a:t>, </a:t>
            </a:r>
            <a:r>
              <a:rPr lang="en-US" sz="2400" b="1" dirty="0" err="1" smtClean="0"/>
              <a:t>necti</a:t>
            </a:r>
            <a:r>
              <a:rPr lang="en-US" sz="2400" b="1" dirty="0" smtClean="0"/>
              <a:t>”&gt;</a:t>
            </a:r>
          </a:p>
          <a:p>
            <a:pPr>
              <a:buNone/>
            </a:pPr>
            <a:r>
              <a:rPr lang="pt-BR" sz="2000" dirty="0" smtClean="0"/>
              <a:t>Define quais palavras-chaves que poderão ser utilizadas pelos sites de busca</a:t>
            </a:r>
          </a:p>
          <a:p>
            <a:r>
              <a:rPr lang="pt-BR" sz="2400" b="1" dirty="0" smtClean="0"/>
              <a:t>&lt;meta </a:t>
            </a:r>
            <a:r>
              <a:rPr lang="pt-BR" sz="2400" b="1" dirty="0" err="1" smtClean="0"/>
              <a:t>http-equiv</a:t>
            </a:r>
            <a:r>
              <a:rPr lang="pt-BR" sz="2400" b="1" dirty="0" smtClean="0"/>
              <a:t>=“</a:t>
            </a:r>
            <a:r>
              <a:rPr lang="pt-BR" sz="2400" b="1" dirty="0" err="1" smtClean="0"/>
              <a:t>Content-type</a:t>
            </a:r>
            <a:r>
              <a:rPr lang="pt-BR" sz="2400" b="1" dirty="0" smtClean="0"/>
              <a:t>” </a:t>
            </a:r>
            <a:r>
              <a:rPr lang="pt-BR" sz="2400" b="1" dirty="0" err="1" smtClean="0"/>
              <a:t>contet</a:t>
            </a:r>
            <a:r>
              <a:rPr lang="pt-BR" sz="2400" b="1" dirty="0" smtClean="0"/>
              <a:t>=“</a:t>
            </a:r>
            <a:r>
              <a:rPr lang="pt-BR" sz="2400" b="1" dirty="0" err="1" smtClean="0"/>
              <a:t>text</a:t>
            </a:r>
            <a:r>
              <a:rPr lang="pt-BR" sz="2400" b="1" dirty="0" smtClean="0"/>
              <a:t>/</a:t>
            </a:r>
            <a:r>
              <a:rPr lang="pt-BR" sz="2400" b="1" dirty="0" err="1" smtClean="0"/>
              <a:t>html</a:t>
            </a:r>
            <a:r>
              <a:rPr lang="pt-BR" sz="2400" b="1" dirty="0" smtClean="0"/>
              <a:t>; </a:t>
            </a:r>
            <a:r>
              <a:rPr lang="pt-BR" sz="2400" b="1" dirty="0" err="1" smtClean="0"/>
              <a:t>charset</a:t>
            </a:r>
            <a:r>
              <a:rPr lang="pt-BR" sz="2400" b="1" dirty="0" smtClean="0"/>
              <a:t>=</a:t>
            </a:r>
            <a:r>
              <a:rPr lang="pt-BR" sz="2400" b="1" dirty="0" err="1" smtClean="0"/>
              <a:t>iso</a:t>
            </a:r>
            <a:r>
              <a:rPr lang="pt-BR" sz="2400" b="1" dirty="0" smtClean="0"/>
              <a:t>-8859-1”&gt;</a:t>
            </a:r>
          </a:p>
          <a:p>
            <a:pPr>
              <a:buNone/>
            </a:pPr>
            <a:r>
              <a:rPr lang="pt-BR" sz="2000" dirty="0" smtClean="0"/>
              <a:t>Especifica o conjunto de caracteres utilizados na página: </a:t>
            </a:r>
            <a:r>
              <a:rPr lang="pt-BR" sz="2000" dirty="0" err="1" smtClean="0"/>
              <a:t>iso</a:t>
            </a:r>
            <a:r>
              <a:rPr lang="pt-BR" sz="2000" dirty="0" smtClean="0"/>
              <a:t>-8859-1</a:t>
            </a:r>
            <a:endParaRPr lang="pt-BR" sz="2000" dirty="0"/>
          </a:p>
        </p:txBody>
      </p:sp>
      <p:sp>
        <p:nvSpPr>
          <p:cNvPr id="3" name="Título 2"/>
          <p:cNvSpPr>
            <a:spLocks noGrp="1"/>
          </p:cNvSpPr>
          <p:nvPr>
            <p:ph type="title"/>
          </p:nvPr>
        </p:nvSpPr>
        <p:spPr/>
        <p:txBody>
          <a:bodyPr/>
          <a:lstStyle/>
          <a:p>
            <a:r>
              <a:rPr lang="pt-BR" dirty="0" err="1" smtClean="0"/>
              <a:t>Tags</a:t>
            </a:r>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84976" cy="4525962"/>
          </a:xfrm>
        </p:spPr>
        <p:txBody>
          <a:bodyPr/>
          <a:lstStyle/>
          <a:p>
            <a:r>
              <a:rPr lang="pt-BR" dirty="0" smtClean="0"/>
              <a:t>Títulos e Subtítulos</a:t>
            </a:r>
          </a:p>
          <a:p>
            <a:pPr>
              <a:buNone/>
            </a:pPr>
            <a:r>
              <a:rPr lang="pt-BR" sz="2000" dirty="0" smtClean="0"/>
              <a:t>Header (H1 a H6)</a:t>
            </a:r>
          </a:p>
          <a:p>
            <a:pPr>
              <a:buNone/>
            </a:pPr>
            <a:r>
              <a:rPr lang="pt-BR" sz="2000" dirty="0" smtClean="0"/>
              <a:t>Ex.:</a:t>
            </a:r>
          </a:p>
          <a:p>
            <a:pPr>
              <a:buNone/>
            </a:pPr>
            <a:r>
              <a:rPr lang="pt-BR" sz="2000" dirty="0" smtClean="0"/>
              <a:t>&lt;H3&gt; &lt;</a:t>
            </a:r>
            <a:r>
              <a:rPr lang="pt-BR" sz="2000" dirty="0" err="1" smtClean="0"/>
              <a:t>center</a:t>
            </a:r>
            <a:r>
              <a:rPr lang="pt-BR" sz="2000" dirty="0" smtClean="0"/>
              <a:t>&gt; Analise e Desenvolvimento &lt;/</a:t>
            </a:r>
            <a:r>
              <a:rPr lang="pt-BR" sz="2000" dirty="0" err="1" smtClean="0"/>
              <a:t>center</a:t>
            </a:r>
            <a:r>
              <a:rPr lang="pt-BR" sz="2000" smtClean="0"/>
              <a:t>&gt;&lt;/H3</a:t>
            </a:r>
            <a:r>
              <a:rPr lang="pt-BR" sz="2000" dirty="0" smtClean="0"/>
              <a:t>&gt;</a:t>
            </a:r>
          </a:p>
          <a:p>
            <a:pPr>
              <a:buNone/>
            </a:pPr>
            <a:r>
              <a:rPr lang="pt-BR" sz="2000" dirty="0" smtClean="0"/>
              <a:t>Obs.: Utilizamos os diferentes tamanhos para definir subtítulos.</a:t>
            </a:r>
          </a:p>
          <a:p>
            <a:r>
              <a:rPr lang="pt-BR" dirty="0" smtClean="0"/>
              <a:t>Estilos de Textos</a:t>
            </a:r>
          </a:p>
          <a:p>
            <a:pPr>
              <a:buNone/>
            </a:pPr>
            <a:r>
              <a:rPr lang="pt-BR" sz="1800" dirty="0" smtClean="0"/>
              <a:t>&lt;B&gt;...&lt;/B&gt; =&gt; Negrito</a:t>
            </a:r>
          </a:p>
          <a:p>
            <a:pPr>
              <a:buNone/>
            </a:pPr>
            <a:r>
              <a:rPr lang="pt-BR" sz="1800" dirty="0" smtClean="0"/>
              <a:t>&lt;I&gt;...&lt;/I&gt; =&gt; </a:t>
            </a:r>
            <a:r>
              <a:rPr lang="pt-BR" sz="1800" dirty="0" err="1" smtClean="0"/>
              <a:t>Italico</a:t>
            </a:r>
            <a:endParaRPr lang="pt-BR" sz="1800" dirty="0" smtClean="0"/>
          </a:p>
          <a:p>
            <a:pPr>
              <a:buNone/>
            </a:pPr>
            <a:r>
              <a:rPr lang="pt-BR" sz="1800" dirty="0" smtClean="0"/>
              <a:t>&lt;U&gt;...&lt;/U&gt; =&gt; Sublinhado</a:t>
            </a:r>
          </a:p>
          <a:p>
            <a:pPr>
              <a:buNone/>
            </a:pPr>
            <a:r>
              <a:rPr lang="pt-BR" sz="1800" dirty="0" smtClean="0"/>
              <a:t>&lt;SUP&gt;...&lt;/SUP&gt; =&gt; Texto Sobrescrito</a:t>
            </a:r>
          </a:p>
          <a:p>
            <a:pPr>
              <a:buNone/>
            </a:pPr>
            <a:r>
              <a:rPr lang="pt-BR" sz="1800" dirty="0" smtClean="0"/>
              <a:t>&lt;SUB&gt;...&lt;/SUB&gt; =&gt; Texto </a:t>
            </a:r>
            <a:r>
              <a:rPr lang="pt-BR" sz="1800" dirty="0" err="1" smtClean="0"/>
              <a:t>Subescrito</a:t>
            </a:r>
            <a:endParaRPr lang="pt-BR" sz="1800" dirty="0" smtClean="0"/>
          </a:p>
          <a:p>
            <a:pPr>
              <a:buNone/>
            </a:pPr>
            <a:r>
              <a:rPr lang="pt-BR" sz="1800" dirty="0" smtClean="0"/>
              <a:t>&lt;PRE&gt;...&lt;/PRE&gt; =&gt; </a:t>
            </a:r>
            <a:r>
              <a:rPr lang="pt-BR" sz="1800" dirty="0" err="1" smtClean="0"/>
              <a:t>Pre</a:t>
            </a:r>
            <a:r>
              <a:rPr lang="pt-BR" sz="1800" dirty="0" smtClean="0"/>
              <a:t> formatação (deixa o texto como foi digitado)</a:t>
            </a:r>
          </a:p>
          <a:p>
            <a:endParaRPr lang="pt-BR" sz="1800" dirty="0" smtClean="0"/>
          </a:p>
          <a:p>
            <a:endParaRPr lang="pt-BR" sz="2400" dirty="0"/>
          </a:p>
        </p:txBody>
      </p:sp>
      <p:sp>
        <p:nvSpPr>
          <p:cNvPr id="3" name="Título 2"/>
          <p:cNvSpPr>
            <a:spLocks noGrp="1"/>
          </p:cNvSpPr>
          <p:nvPr>
            <p:ph type="title"/>
          </p:nvPr>
        </p:nvSpPr>
        <p:spPr/>
        <p:txBody>
          <a:bodyPr/>
          <a:lstStyle/>
          <a:p>
            <a:r>
              <a:rPr lang="pt-BR" dirty="0" smtClean="0"/>
              <a:t>Trabalhando com Textos</a:t>
            </a: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412776"/>
            <a:ext cx="8229600" cy="4900190"/>
          </a:xfrm>
        </p:spPr>
        <p:txBody>
          <a:bodyPr/>
          <a:lstStyle/>
          <a:p>
            <a:pPr>
              <a:buNone/>
            </a:pPr>
            <a:r>
              <a:rPr lang="pt-BR" sz="2000" dirty="0" smtClean="0"/>
              <a:t>&lt;P&gt; Faz a quebra de parágrafo inserindo uma linha em branco entre parágrafos.</a:t>
            </a:r>
          </a:p>
          <a:p>
            <a:pPr>
              <a:buNone/>
            </a:pPr>
            <a:r>
              <a:rPr lang="pt-BR" sz="2000" dirty="0" smtClean="0"/>
              <a:t>Sintaxe: &lt;P </a:t>
            </a:r>
            <a:r>
              <a:rPr lang="pt-BR" sz="2000" dirty="0" err="1" smtClean="0"/>
              <a:t>align</a:t>
            </a:r>
            <a:r>
              <a:rPr lang="pt-BR" sz="2000" dirty="0" smtClean="0"/>
              <a:t>="posição"&gt;  Texto do Parágrafo</a:t>
            </a:r>
          </a:p>
          <a:p>
            <a:pPr>
              <a:buNone/>
            </a:pPr>
            <a:r>
              <a:rPr lang="pt-BR" sz="2000" dirty="0" smtClean="0"/>
              <a:t>Onde:</a:t>
            </a:r>
          </a:p>
          <a:p>
            <a:pPr>
              <a:buNone/>
            </a:pPr>
            <a:r>
              <a:rPr lang="pt-BR" sz="2000" dirty="0" err="1" smtClean="0"/>
              <a:t>Left</a:t>
            </a:r>
            <a:r>
              <a:rPr lang="pt-BR" sz="2000" dirty="0" smtClean="0"/>
              <a:t>: alinhamento a esquerda</a:t>
            </a:r>
          </a:p>
          <a:p>
            <a:pPr>
              <a:buNone/>
            </a:pPr>
            <a:r>
              <a:rPr lang="pt-BR" sz="2000" dirty="0" smtClean="0"/>
              <a:t>Center: Texto Centralizado</a:t>
            </a:r>
          </a:p>
          <a:p>
            <a:pPr>
              <a:buNone/>
            </a:pPr>
            <a:r>
              <a:rPr lang="pt-BR" sz="2000" dirty="0" err="1" smtClean="0"/>
              <a:t>Right</a:t>
            </a:r>
            <a:r>
              <a:rPr lang="pt-BR" sz="2000" dirty="0" smtClean="0"/>
              <a:t>:Alinhamento a Direita</a:t>
            </a:r>
          </a:p>
          <a:p>
            <a:r>
              <a:rPr lang="pt-BR" dirty="0" smtClean="0"/>
              <a:t>Fontes</a:t>
            </a:r>
          </a:p>
          <a:p>
            <a:pPr>
              <a:buNone/>
            </a:pPr>
            <a:r>
              <a:rPr lang="pt-BR" sz="2000" dirty="0" smtClean="0"/>
              <a:t>&lt;FONT </a:t>
            </a:r>
            <a:r>
              <a:rPr lang="pt-BR" sz="2000" dirty="0" err="1" smtClean="0"/>
              <a:t>size</a:t>
            </a:r>
            <a:r>
              <a:rPr lang="pt-BR" sz="2000" dirty="0" smtClean="0"/>
              <a:t> ="n" face="nome" </a:t>
            </a:r>
            <a:r>
              <a:rPr lang="pt-BR" sz="2000" dirty="0" err="1" smtClean="0"/>
              <a:t>color</a:t>
            </a:r>
            <a:r>
              <a:rPr lang="pt-BR" sz="2000" dirty="0" smtClean="0"/>
              <a:t>="cor"&gt;  Texto  &lt;/FONT&gt;</a:t>
            </a:r>
          </a:p>
          <a:p>
            <a:pPr>
              <a:buNone/>
            </a:pPr>
            <a:r>
              <a:rPr lang="pt-BR" sz="2000" dirty="0" smtClean="0"/>
              <a:t>Onde:</a:t>
            </a:r>
          </a:p>
          <a:p>
            <a:pPr>
              <a:buNone/>
            </a:pPr>
            <a:r>
              <a:rPr lang="pt-BR" sz="2000" dirty="0" err="1" smtClean="0"/>
              <a:t>Size</a:t>
            </a:r>
            <a:r>
              <a:rPr lang="pt-BR" sz="2000" dirty="0" smtClean="0"/>
              <a:t>: Tamanho de 1 a 7 (3 valor padrão dos navegadores)</a:t>
            </a:r>
          </a:p>
          <a:p>
            <a:pPr>
              <a:buNone/>
            </a:pPr>
            <a:r>
              <a:rPr lang="pt-BR" sz="2000" dirty="0" smtClean="0"/>
              <a:t>Face: Nome da fonte (</a:t>
            </a:r>
            <a:r>
              <a:rPr lang="pt-BR" sz="2000" dirty="0" err="1" smtClean="0"/>
              <a:t>Arial</a:t>
            </a:r>
            <a:r>
              <a:rPr lang="pt-BR" sz="2000" dirty="0" smtClean="0"/>
              <a:t>, </a:t>
            </a:r>
            <a:r>
              <a:rPr lang="pt-BR" sz="2000" dirty="0" err="1" smtClean="0"/>
              <a:t>Tahoma</a:t>
            </a:r>
            <a:r>
              <a:rPr lang="pt-BR" sz="2000" dirty="0" smtClean="0"/>
              <a:t>, </a:t>
            </a:r>
            <a:r>
              <a:rPr lang="pt-BR" sz="2000" dirty="0" err="1" smtClean="0"/>
              <a:t>etc</a:t>
            </a:r>
            <a:r>
              <a:rPr lang="pt-BR" sz="2000" dirty="0" smtClean="0"/>
              <a:t>)</a:t>
            </a:r>
          </a:p>
          <a:p>
            <a:pPr>
              <a:buNone/>
            </a:pPr>
            <a:r>
              <a:rPr lang="pt-BR" sz="2000" dirty="0" err="1" smtClean="0"/>
              <a:t>Color</a:t>
            </a:r>
            <a:r>
              <a:rPr lang="pt-BR" sz="2000" dirty="0" smtClean="0"/>
              <a:t>: Cor da fonte definida pelo nome ou hexadecimal</a:t>
            </a:r>
          </a:p>
          <a:p>
            <a:endParaRPr lang="pt-BR" sz="2000" dirty="0" smtClean="0"/>
          </a:p>
          <a:p>
            <a:endParaRPr lang="pt-BR" sz="2000" dirty="0" smtClean="0"/>
          </a:p>
          <a:p>
            <a:endParaRPr lang="pt-BR" dirty="0"/>
          </a:p>
        </p:txBody>
      </p:sp>
      <p:sp>
        <p:nvSpPr>
          <p:cNvPr id="3" name="Título 2"/>
          <p:cNvSpPr>
            <a:spLocks noGrp="1"/>
          </p:cNvSpPr>
          <p:nvPr>
            <p:ph type="title"/>
          </p:nvPr>
        </p:nvSpPr>
        <p:spPr/>
        <p:txBody>
          <a:bodyPr/>
          <a:lstStyle/>
          <a:p>
            <a:r>
              <a:rPr lang="pt-BR" dirty="0" smtClean="0"/>
              <a:t>Trabalhando com Textos</a:t>
            </a:r>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Cores</a:t>
            </a:r>
            <a:endParaRPr lang="pt-B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67544" y="1268760"/>
            <a:ext cx="8013047"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&lt;HR&gt; Desenha uma linha horizontal no documento, não precisa ser finalizada com &lt;/HR&gt;</a:t>
            </a:r>
          </a:p>
          <a:p>
            <a:pPr>
              <a:buNone/>
            </a:pPr>
            <a:r>
              <a:rPr lang="pt-BR" sz="2000" dirty="0" smtClean="0"/>
              <a:t>&lt;HR </a:t>
            </a:r>
            <a:r>
              <a:rPr lang="pt-BR" sz="2000" dirty="0" err="1" smtClean="0"/>
              <a:t>width</a:t>
            </a:r>
            <a:r>
              <a:rPr lang="pt-BR" sz="2000" dirty="0" smtClean="0"/>
              <a:t>="n%" </a:t>
            </a:r>
            <a:r>
              <a:rPr lang="pt-BR" sz="2000" dirty="0" err="1" smtClean="0"/>
              <a:t>align</a:t>
            </a:r>
            <a:r>
              <a:rPr lang="pt-BR" sz="2000" dirty="0" smtClean="0"/>
              <a:t>="posição" </a:t>
            </a:r>
            <a:r>
              <a:rPr lang="pt-BR" sz="2000" dirty="0" err="1" smtClean="0"/>
              <a:t>size</a:t>
            </a:r>
            <a:r>
              <a:rPr lang="pt-BR" sz="2000" dirty="0" smtClean="0"/>
              <a:t>="n" </a:t>
            </a:r>
            <a:r>
              <a:rPr lang="pt-BR" sz="2000" dirty="0" err="1" smtClean="0"/>
              <a:t>color</a:t>
            </a:r>
            <a:r>
              <a:rPr lang="pt-BR" sz="2000" dirty="0" smtClean="0"/>
              <a:t>="cor" </a:t>
            </a:r>
            <a:r>
              <a:rPr lang="pt-BR" sz="2000" dirty="0" err="1" smtClean="0"/>
              <a:t>noshade</a:t>
            </a:r>
            <a:r>
              <a:rPr lang="pt-BR" sz="2000" dirty="0" smtClean="0"/>
              <a:t>&gt;</a:t>
            </a:r>
          </a:p>
          <a:p>
            <a:pPr>
              <a:buNone/>
            </a:pPr>
            <a:r>
              <a:rPr lang="pt-BR" sz="2000" dirty="0" smtClean="0"/>
              <a:t>Onde:</a:t>
            </a:r>
          </a:p>
          <a:p>
            <a:pPr>
              <a:buNone/>
            </a:pPr>
            <a:r>
              <a:rPr lang="pt-BR" sz="2000" dirty="0" err="1" smtClean="0"/>
              <a:t>Size</a:t>
            </a:r>
            <a:r>
              <a:rPr lang="pt-BR" sz="2000" dirty="0" smtClean="0"/>
              <a:t>=&gt; Define a espessura em Pixels da linha</a:t>
            </a:r>
          </a:p>
          <a:p>
            <a:pPr>
              <a:buNone/>
            </a:pPr>
            <a:r>
              <a:rPr lang="pt-BR" sz="2000" dirty="0" err="1" smtClean="0"/>
              <a:t>Width</a:t>
            </a:r>
            <a:r>
              <a:rPr lang="pt-BR" sz="2000" dirty="0" smtClean="0"/>
              <a:t> =&gt; Define a largura da linha em Pixels ou em percentual da tela usando o </a:t>
            </a:r>
            <a:r>
              <a:rPr lang="pt-BR" sz="2000" dirty="0" err="1" smtClean="0"/>
              <a:t>simbolo</a:t>
            </a:r>
            <a:r>
              <a:rPr lang="pt-BR" sz="2000" dirty="0" smtClean="0"/>
              <a:t> de %</a:t>
            </a:r>
          </a:p>
          <a:p>
            <a:pPr>
              <a:buNone/>
            </a:pPr>
            <a:r>
              <a:rPr lang="pt-BR" sz="2000" dirty="0" err="1" smtClean="0"/>
              <a:t>Align</a:t>
            </a:r>
            <a:r>
              <a:rPr lang="pt-BR" sz="2000" dirty="0" smtClean="0"/>
              <a:t> =&gt; Alinhamento, pode ser </a:t>
            </a:r>
            <a:r>
              <a:rPr lang="pt-BR" sz="2000" dirty="0" err="1" smtClean="0"/>
              <a:t>Left</a:t>
            </a:r>
            <a:r>
              <a:rPr lang="pt-BR" sz="2000" dirty="0" smtClean="0"/>
              <a:t>, </a:t>
            </a:r>
            <a:r>
              <a:rPr lang="pt-BR" sz="2000" dirty="0" err="1" smtClean="0"/>
              <a:t>Right</a:t>
            </a:r>
            <a:r>
              <a:rPr lang="pt-BR" sz="2000" dirty="0" smtClean="0"/>
              <a:t> ou Center</a:t>
            </a:r>
          </a:p>
          <a:p>
            <a:pPr>
              <a:buNone/>
            </a:pPr>
            <a:r>
              <a:rPr lang="pt-BR" sz="2000" dirty="0" err="1" smtClean="0"/>
              <a:t>Noshade</a:t>
            </a:r>
            <a:r>
              <a:rPr lang="pt-BR" sz="2000" dirty="0" smtClean="0"/>
              <a:t> =&gt; Linha sem sombra</a:t>
            </a:r>
          </a:p>
          <a:p>
            <a:pPr>
              <a:buNone/>
            </a:pPr>
            <a:endParaRPr lang="pt-BR" sz="2000" dirty="0" smtClean="0"/>
          </a:p>
          <a:p>
            <a:pPr>
              <a:buNone/>
            </a:pPr>
            <a:r>
              <a:rPr lang="pt-BR" sz="2000" dirty="0" smtClean="0"/>
              <a:t>Ex: &lt;HR </a:t>
            </a:r>
            <a:r>
              <a:rPr lang="pt-BR" sz="2000" dirty="0" err="1" smtClean="0"/>
              <a:t>width</a:t>
            </a:r>
            <a:r>
              <a:rPr lang="pt-BR" sz="2000" dirty="0" smtClean="0"/>
              <a:t>="100%" </a:t>
            </a:r>
            <a:r>
              <a:rPr lang="pt-BR" sz="2000" dirty="0" err="1" smtClean="0"/>
              <a:t>align</a:t>
            </a:r>
            <a:r>
              <a:rPr lang="pt-BR" sz="2000" dirty="0" smtClean="0"/>
              <a:t>="</a:t>
            </a:r>
            <a:r>
              <a:rPr lang="pt-BR" sz="2000" dirty="0" err="1" smtClean="0"/>
              <a:t>left</a:t>
            </a:r>
            <a:r>
              <a:rPr lang="pt-BR" sz="2000" dirty="0" smtClean="0"/>
              <a:t>" </a:t>
            </a:r>
            <a:r>
              <a:rPr lang="pt-BR" sz="2000" dirty="0" err="1" smtClean="0"/>
              <a:t>size</a:t>
            </a:r>
            <a:r>
              <a:rPr lang="pt-BR" sz="2000" dirty="0" smtClean="0"/>
              <a:t>="3" </a:t>
            </a:r>
            <a:r>
              <a:rPr lang="pt-BR" sz="2000" dirty="0" err="1" smtClean="0"/>
              <a:t>color</a:t>
            </a:r>
            <a:r>
              <a:rPr lang="pt-BR" sz="2000" dirty="0" smtClean="0"/>
              <a:t>="</a:t>
            </a:r>
            <a:r>
              <a:rPr lang="pt-BR" sz="2000" dirty="0" err="1" smtClean="0"/>
              <a:t>blue</a:t>
            </a:r>
            <a:r>
              <a:rPr lang="pt-BR" sz="2000" dirty="0" smtClean="0"/>
              <a:t>"&gt;</a:t>
            </a:r>
          </a:p>
          <a:p>
            <a:pPr>
              <a:buNone/>
            </a:pPr>
            <a:endParaRPr lang="pt-BR" sz="2000" dirty="0" smtClean="0"/>
          </a:p>
          <a:p>
            <a:endParaRPr lang="pt-BR" sz="2000" dirty="0"/>
          </a:p>
        </p:txBody>
      </p:sp>
      <p:sp>
        <p:nvSpPr>
          <p:cNvPr id="3" name="Título 2"/>
          <p:cNvSpPr>
            <a:spLocks noGrp="1"/>
          </p:cNvSpPr>
          <p:nvPr>
            <p:ph type="title"/>
          </p:nvPr>
        </p:nvSpPr>
        <p:spPr/>
        <p:txBody>
          <a:bodyPr/>
          <a:lstStyle/>
          <a:p>
            <a:r>
              <a:rPr lang="pt-BR" dirty="0" smtClean="0"/>
              <a:t>Linhas Horizontais</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Sistema operacional</a:t>
            </a:r>
          </a:p>
          <a:p>
            <a:pPr lvl="1"/>
            <a:r>
              <a:rPr lang="pt-BR" dirty="0" smtClean="0"/>
              <a:t>Windows (XP, 2003, 7, 2008, Vista), Linux, </a:t>
            </a:r>
            <a:r>
              <a:rPr lang="pt-BR" dirty="0" err="1" smtClean="0"/>
              <a:t>MacOS</a:t>
            </a:r>
            <a:r>
              <a:rPr lang="pt-BR" dirty="0" smtClean="0"/>
              <a:t>...</a:t>
            </a:r>
          </a:p>
          <a:p>
            <a:r>
              <a:rPr lang="pt-BR" dirty="0" smtClean="0"/>
              <a:t>Servidor web</a:t>
            </a:r>
          </a:p>
          <a:p>
            <a:pPr lvl="1"/>
            <a:r>
              <a:rPr lang="pt-BR" dirty="0" smtClean="0"/>
              <a:t>IIS ou Apache (dois dos mais usados)</a:t>
            </a:r>
          </a:p>
          <a:p>
            <a:r>
              <a:rPr lang="pt-BR" dirty="0" smtClean="0"/>
              <a:t>Browsers</a:t>
            </a:r>
          </a:p>
          <a:p>
            <a:pPr lvl="1"/>
            <a:r>
              <a:rPr lang="pt-BR" dirty="0" smtClean="0"/>
              <a:t>Internet Explorer 8, Firefox, Opera, </a:t>
            </a:r>
            <a:r>
              <a:rPr lang="pt-BR" dirty="0" err="1" smtClean="0"/>
              <a:t>Safari</a:t>
            </a:r>
            <a:r>
              <a:rPr lang="pt-BR" dirty="0" smtClean="0"/>
              <a:t>, </a:t>
            </a:r>
            <a:r>
              <a:rPr lang="pt-BR" dirty="0" err="1" smtClean="0"/>
              <a:t>Chrome</a:t>
            </a:r>
            <a:endParaRPr lang="pt-BR" dirty="0" smtClean="0"/>
          </a:p>
          <a:p>
            <a:r>
              <a:rPr lang="pt-BR" dirty="0" smtClean="0"/>
              <a:t>O interpretador PHP</a:t>
            </a:r>
          </a:p>
          <a:p>
            <a:r>
              <a:rPr lang="pt-BR" dirty="0" smtClean="0"/>
              <a:t>Um gerenciador de banco de dados</a:t>
            </a:r>
          </a:p>
          <a:p>
            <a:pPr lvl="1"/>
            <a:r>
              <a:rPr lang="pt-BR" dirty="0" err="1" smtClean="0"/>
              <a:t>MySQL</a:t>
            </a:r>
            <a:endParaRPr lang="pt-BR" dirty="0" smtClean="0"/>
          </a:p>
          <a:p>
            <a:r>
              <a:rPr lang="pt-BR" dirty="0" smtClean="0"/>
              <a:t>Um editor de textos</a:t>
            </a:r>
          </a:p>
        </p:txBody>
      </p:sp>
      <p:sp>
        <p:nvSpPr>
          <p:cNvPr id="3" name="Título 2"/>
          <p:cNvSpPr>
            <a:spLocks noGrp="1"/>
          </p:cNvSpPr>
          <p:nvPr>
            <p:ph type="title"/>
          </p:nvPr>
        </p:nvSpPr>
        <p:spPr/>
        <p:txBody>
          <a:bodyPr>
            <a:normAutofit fontScale="90000"/>
          </a:bodyPr>
          <a:lstStyle/>
          <a:p>
            <a:r>
              <a:rPr lang="pt-BR" dirty="0" smtClean="0"/>
              <a:t>Software necessário para estudo</a:t>
            </a:r>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Listas Numeradas automáticas iniciadas em 1</a:t>
            </a:r>
          </a:p>
          <a:p>
            <a:pPr>
              <a:buNone/>
            </a:pPr>
            <a:r>
              <a:rPr lang="pt-BR" sz="2000" dirty="0" smtClean="0"/>
              <a:t>Iniciadas pela TAG &lt;OL&gt; e cada item utiliza a TAG &lt;LI&gt;</a:t>
            </a:r>
          </a:p>
          <a:p>
            <a:pPr>
              <a:buNone/>
            </a:pPr>
            <a:r>
              <a:rPr lang="pt-BR" sz="2000" dirty="0" smtClean="0"/>
              <a:t>&lt;OL </a:t>
            </a:r>
            <a:r>
              <a:rPr lang="pt-BR" sz="2000" dirty="0" err="1" smtClean="0"/>
              <a:t>type</a:t>
            </a:r>
            <a:r>
              <a:rPr lang="pt-BR" sz="2000" dirty="0" smtClean="0"/>
              <a:t>="formato" start="n"&gt;</a:t>
            </a:r>
          </a:p>
          <a:p>
            <a:pPr>
              <a:buNone/>
            </a:pPr>
            <a:r>
              <a:rPr lang="pt-BR" sz="2000" dirty="0" smtClean="0"/>
              <a:t>    &lt;LI&gt; </a:t>
            </a:r>
            <a:r>
              <a:rPr lang="pt-BR" sz="2000" dirty="0" err="1" smtClean="0"/>
              <a:t>Topicos</a:t>
            </a:r>
            <a:endParaRPr lang="pt-BR" sz="2000" dirty="0" smtClean="0"/>
          </a:p>
          <a:p>
            <a:pPr>
              <a:buNone/>
            </a:pPr>
            <a:r>
              <a:rPr lang="pt-BR" sz="2000" dirty="0" smtClean="0"/>
              <a:t>&lt;/OL&gt;</a:t>
            </a:r>
          </a:p>
          <a:p>
            <a:pPr>
              <a:buNone/>
            </a:pPr>
            <a:r>
              <a:rPr lang="pt-BR" sz="2000" dirty="0" smtClean="0"/>
              <a:t>Onde:</a:t>
            </a:r>
            <a:br>
              <a:rPr lang="pt-BR" sz="2000" dirty="0" smtClean="0"/>
            </a:br>
            <a:r>
              <a:rPr lang="pt-BR" sz="2000" dirty="0" err="1" smtClean="0"/>
              <a:t>Type</a:t>
            </a:r>
            <a:r>
              <a:rPr lang="pt-BR" sz="2000" dirty="0" smtClean="0"/>
              <a:t>=&gt; Formato da numeração, que pode ser:</a:t>
            </a:r>
          </a:p>
          <a:p>
            <a:pPr>
              <a:buNone/>
            </a:pPr>
            <a:r>
              <a:rPr lang="pt-BR" sz="2000" dirty="0" smtClean="0"/>
              <a:t>1: Lista Numérica (Default)</a:t>
            </a:r>
          </a:p>
          <a:p>
            <a:pPr>
              <a:buNone/>
            </a:pPr>
            <a:r>
              <a:rPr lang="pt-BR" sz="2000" dirty="0" smtClean="0"/>
              <a:t>A: Lista alfabética com letras maiúsculas</a:t>
            </a:r>
          </a:p>
          <a:p>
            <a:pPr>
              <a:buNone/>
            </a:pPr>
            <a:r>
              <a:rPr lang="pt-BR" sz="2000" dirty="0" smtClean="0"/>
              <a:t>a: Lista alfabética com letras </a:t>
            </a:r>
            <a:r>
              <a:rPr lang="pt-BR" sz="2000" dirty="0" err="1" smtClean="0"/>
              <a:t>minísculas</a:t>
            </a:r>
            <a:endParaRPr lang="pt-BR" sz="2000" dirty="0" smtClean="0"/>
          </a:p>
          <a:p>
            <a:pPr>
              <a:buNone/>
            </a:pPr>
            <a:r>
              <a:rPr lang="pt-BR" sz="2000" dirty="0" smtClean="0"/>
              <a:t>I: Lista numérica com números romanos maiúsculos</a:t>
            </a:r>
          </a:p>
          <a:p>
            <a:pPr>
              <a:buNone/>
            </a:pPr>
            <a:r>
              <a:rPr lang="pt-BR" sz="2000" dirty="0" smtClean="0"/>
              <a:t>i: Lista numérica com números romanos minúsculos</a:t>
            </a:r>
          </a:p>
          <a:p>
            <a:pPr>
              <a:buNone/>
            </a:pPr>
            <a:r>
              <a:rPr lang="pt-BR" sz="2000" dirty="0" smtClean="0"/>
              <a:t>Start =&gt; Valor inicial da Lista</a:t>
            </a:r>
          </a:p>
          <a:p>
            <a:pPr>
              <a:buNone/>
            </a:pPr>
            <a:endParaRPr lang="pt-BR" sz="2000" dirty="0"/>
          </a:p>
        </p:txBody>
      </p:sp>
      <p:sp>
        <p:nvSpPr>
          <p:cNvPr id="3" name="Título 2"/>
          <p:cNvSpPr>
            <a:spLocks noGrp="1"/>
          </p:cNvSpPr>
          <p:nvPr>
            <p:ph type="title"/>
          </p:nvPr>
        </p:nvSpPr>
        <p:spPr/>
        <p:txBody>
          <a:bodyPr/>
          <a:lstStyle/>
          <a:p>
            <a:r>
              <a:rPr lang="pt-BR" dirty="0" smtClean="0"/>
              <a:t>Listas Ordenadas</a:t>
            </a: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Listas formadas por símbolos: bola, quadrado e bola vazia</a:t>
            </a:r>
          </a:p>
          <a:p>
            <a:pPr>
              <a:buNone/>
            </a:pPr>
            <a:r>
              <a:rPr lang="pt-BR" sz="2000" dirty="0" smtClean="0"/>
              <a:t>&lt;UL </a:t>
            </a:r>
            <a:r>
              <a:rPr lang="pt-BR" sz="2000" dirty="0" err="1" smtClean="0"/>
              <a:t>Type</a:t>
            </a:r>
            <a:r>
              <a:rPr lang="pt-BR" sz="2000" dirty="0" smtClean="0"/>
              <a:t>="formato" &gt;</a:t>
            </a:r>
          </a:p>
          <a:p>
            <a:pPr>
              <a:buNone/>
            </a:pPr>
            <a:r>
              <a:rPr lang="pt-BR" sz="2000" dirty="0" smtClean="0"/>
              <a:t>   &lt;LI&gt; </a:t>
            </a:r>
            <a:r>
              <a:rPr lang="pt-BR" sz="2000" dirty="0" err="1" smtClean="0"/>
              <a:t>Topicos</a:t>
            </a:r>
            <a:endParaRPr lang="pt-BR" sz="2000" dirty="0" smtClean="0"/>
          </a:p>
          <a:p>
            <a:pPr>
              <a:buNone/>
            </a:pPr>
            <a:r>
              <a:rPr lang="pt-BR" sz="2000" dirty="0" smtClean="0"/>
              <a:t>&lt;/UL&gt;</a:t>
            </a:r>
          </a:p>
          <a:p>
            <a:pPr>
              <a:buNone/>
            </a:pPr>
            <a:r>
              <a:rPr lang="pt-BR" sz="2000" dirty="0" smtClean="0"/>
              <a:t>Onde:</a:t>
            </a:r>
            <a:br>
              <a:rPr lang="pt-BR" sz="2000" dirty="0" smtClean="0"/>
            </a:br>
            <a:r>
              <a:rPr lang="pt-BR" sz="2000" dirty="0" err="1" smtClean="0"/>
              <a:t>Type</a:t>
            </a:r>
            <a:r>
              <a:rPr lang="pt-BR" sz="2000" dirty="0" smtClean="0"/>
              <a:t> =&gt; Formato do símbolo marcador:</a:t>
            </a:r>
          </a:p>
          <a:p>
            <a:pPr>
              <a:buNone/>
            </a:pPr>
            <a:r>
              <a:rPr lang="pt-BR" sz="2000" dirty="0" smtClean="0"/>
              <a:t>	</a:t>
            </a:r>
            <a:r>
              <a:rPr lang="pt-BR" sz="2000" dirty="0" err="1" smtClean="0"/>
              <a:t>disc</a:t>
            </a:r>
            <a:r>
              <a:rPr lang="pt-BR" sz="2000" dirty="0" smtClean="0"/>
              <a:t>: Formato de Ponto (default)</a:t>
            </a:r>
          </a:p>
          <a:p>
            <a:pPr>
              <a:buNone/>
            </a:pPr>
            <a:r>
              <a:rPr lang="pt-BR" sz="2000" dirty="0" smtClean="0"/>
              <a:t>	</a:t>
            </a:r>
            <a:r>
              <a:rPr lang="pt-BR" sz="2000" dirty="0" err="1" smtClean="0"/>
              <a:t>square</a:t>
            </a:r>
            <a:r>
              <a:rPr lang="pt-BR" sz="2000" dirty="0" smtClean="0"/>
              <a:t>: Formato de Quadrado</a:t>
            </a:r>
          </a:p>
          <a:p>
            <a:pPr>
              <a:buNone/>
            </a:pPr>
            <a:r>
              <a:rPr lang="pt-BR" sz="2000" dirty="0" smtClean="0"/>
              <a:t>	</a:t>
            </a:r>
            <a:r>
              <a:rPr lang="pt-BR" sz="2000" dirty="0" err="1" smtClean="0"/>
              <a:t>circle</a:t>
            </a:r>
            <a:r>
              <a:rPr lang="pt-BR" sz="2000" dirty="0" smtClean="0"/>
              <a:t>: Formato de Circulo</a:t>
            </a:r>
          </a:p>
          <a:p>
            <a:pPr>
              <a:buNone/>
            </a:pPr>
            <a:endParaRPr lang="pt-BR" sz="2000" dirty="0" smtClean="0"/>
          </a:p>
          <a:p>
            <a:endParaRPr lang="pt-BR" dirty="0" smtClean="0"/>
          </a:p>
          <a:p>
            <a:endParaRPr lang="pt-BR" dirty="0"/>
          </a:p>
        </p:txBody>
      </p:sp>
      <p:sp>
        <p:nvSpPr>
          <p:cNvPr id="3" name="Título 2"/>
          <p:cNvSpPr>
            <a:spLocks noGrp="1"/>
          </p:cNvSpPr>
          <p:nvPr>
            <p:ph type="title"/>
          </p:nvPr>
        </p:nvSpPr>
        <p:spPr/>
        <p:txBody>
          <a:bodyPr/>
          <a:lstStyle/>
          <a:p>
            <a:r>
              <a:rPr lang="pt-BR" dirty="0" smtClean="0"/>
              <a:t>Listas não Ordenadas</a:t>
            </a:r>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indent="0">
              <a:buNone/>
            </a:pPr>
            <a:r>
              <a:rPr lang="pt-BR" dirty="0" smtClean="0"/>
              <a:t>Elaborar as próximas 7 paginas com </a:t>
            </a:r>
            <a:r>
              <a:rPr lang="pt-BR" dirty="0" err="1" smtClean="0"/>
              <a:t>asTags</a:t>
            </a:r>
            <a:r>
              <a:rPr lang="pt-BR" dirty="0" smtClean="0"/>
              <a:t> em HTML vistas em sala de aula.</a:t>
            </a:r>
          </a:p>
          <a:p>
            <a:pPr indent="0">
              <a:buNone/>
            </a:pPr>
            <a:r>
              <a:rPr lang="pt-BR" dirty="0" smtClean="0"/>
              <a:t>Salvar como quarta, quinta, sexta, </a:t>
            </a:r>
            <a:r>
              <a:rPr lang="pt-BR" dirty="0" err="1" smtClean="0"/>
              <a:t>setima</a:t>
            </a:r>
            <a:r>
              <a:rPr lang="pt-BR" dirty="0" smtClean="0"/>
              <a:t>,oitava, nona e décima.</a:t>
            </a:r>
          </a:p>
          <a:p>
            <a:pPr indent="0">
              <a:buNone/>
            </a:pPr>
            <a:r>
              <a:rPr lang="pt-BR" dirty="0" smtClean="0"/>
              <a:t>Compactar os dez arquivos feitos em laboratório e enviar para o email de atividades.</a:t>
            </a:r>
          </a:p>
          <a:p>
            <a:pPr indent="0">
              <a:buNone/>
            </a:pPr>
            <a:endParaRPr lang="pt-BR" dirty="0" smtClean="0"/>
          </a:p>
          <a:p>
            <a:pPr indent="0" algn="r">
              <a:buNone/>
            </a:pPr>
            <a:r>
              <a:rPr lang="pt-BR" dirty="0" smtClean="0"/>
              <a:t>Mãos a Obra!!!!!!!</a:t>
            </a:r>
          </a:p>
          <a:p>
            <a:pPr>
              <a:buNone/>
            </a:pPr>
            <a:endParaRPr lang="pt-BR" dirty="0"/>
          </a:p>
        </p:txBody>
      </p:sp>
      <p:sp>
        <p:nvSpPr>
          <p:cNvPr id="3" name="Título 2"/>
          <p:cNvSpPr>
            <a:spLocks noGrp="1"/>
          </p:cNvSpPr>
          <p:nvPr>
            <p:ph type="title"/>
          </p:nvPr>
        </p:nvSpPr>
        <p:spPr/>
        <p:txBody>
          <a:bodyPr/>
          <a:lstStyle/>
          <a:p>
            <a:r>
              <a:rPr lang="pt-BR" dirty="0" smtClean="0"/>
              <a:t>Exercícios de Laboratório</a:t>
            </a:r>
            <a:endParaRPr lang="pt-B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71600" y="476672"/>
            <a:ext cx="7384957"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55576" y="332656"/>
            <a:ext cx="7465004" cy="561662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755576" y="332656"/>
            <a:ext cx="7535547" cy="561662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11560" y="548680"/>
            <a:ext cx="7581395" cy="568863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83568" y="260648"/>
            <a:ext cx="7598608" cy="568863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683568" y="260648"/>
            <a:ext cx="7521883" cy="568863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755576" y="260648"/>
            <a:ext cx="7716857" cy="576064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Conteúdo 2"/>
          <p:cNvSpPr>
            <a:spLocks noGrp="1"/>
          </p:cNvSpPr>
          <p:nvPr>
            <p:ph idx="1"/>
          </p:nvPr>
        </p:nvSpPr>
        <p:spPr/>
        <p:txBody>
          <a:bodyPr/>
          <a:lstStyle/>
          <a:p>
            <a:r>
              <a:rPr lang="pt-BR" dirty="0" smtClean="0"/>
              <a:t>Na Web, clientes e servidores interagem toda vez que um usuário quer acessar uma página.</a:t>
            </a:r>
          </a:p>
          <a:p>
            <a:endParaRPr lang="pt-BR" dirty="0" smtClean="0"/>
          </a:p>
          <a:p>
            <a:pPr lvl="1"/>
            <a:r>
              <a:rPr lang="pt-BR" dirty="0" smtClean="0"/>
              <a:t>Clientes: browsers, usados para acessar as páginas.</a:t>
            </a:r>
          </a:p>
          <a:p>
            <a:pPr lvl="2"/>
            <a:r>
              <a:rPr lang="pt-BR" dirty="0" smtClean="0"/>
              <a:t>Internet Explorer, Firefox, Opera, </a:t>
            </a:r>
            <a:r>
              <a:rPr lang="pt-BR" dirty="0" err="1" smtClean="0"/>
              <a:t>Safari</a:t>
            </a:r>
            <a:r>
              <a:rPr lang="pt-BR" dirty="0" smtClean="0"/>
              <a:t>, </a:t>
            </a:r>
            <a:r>
              <a:rPr lang="pt-BR" dirty="0" err="1" smtClean="0"/>
              <a:t>Chrome</a:t>
            </a:r>
            <a:r>
              <a:rPr lang="pt-BR" dirty="0" smtClean="0"/>
              <a:t>...</a:t>
            </a:r>
          </a:p>
          <a:p>
            <a:pPr lvl="1"/>
            <a:r>
              <a:rPr lang="pt-BR" dirty="0" smtClean="0"/>
              <a:t>Servidores: servidores web, usados para manter e controlar o acesso às páginas.</a:t>
            </a:r>
          </a:p>
          <a:p>
            <a:pPr lvl="2"/>
            <a:r>
              <a:rPr lang="pt-BR" dirty="0" smtClean="0"/>
              <a:t>IIS e Apache são dois exemplos de web </a:t>
            </a:r>
            <a:r>
              <a:rPr lang="pt-BR" dirty="0" err="1" smtClean="0"/>
              <a:t>servers</a:t>
            </a:r>
            <a:r>
              <a:rPr lang="pt-BR" dirty="0" smtClean="0"/>
              <a:t>.</a:t>
            </a:r>
          </a:p>
          <a:p>
            <a:pPr lvl="2"/>
            <a:endParaRPr lang="pt-BR" dirty="0" smtClean="0"/>
          </a:p>
          <a:p>
            <a:r>
              <a:rPr lang="pt-BR" sz="1800" dirty="0" smtClean="0"/>
              <a:t>Leia mais em http://informatica.hsw.uol.com.br/servidores-da-web.htm</a:t>
            </a:r>
          </a:p>
        </p:txBody>
      </p:sp>
      <p:sp>
        <p:nvSpPr>
          <p:cNvPr id="2" name="Título 1"/>
          <p:cNvSpPr>
            <a:spLocks noGrp="1"/>
          </p:cNvSpPr>
          <p:nvPr>
            <p:ph type="title"/>
          </p:nvPr>
        </p:nvSpPr>
        <p:spPr/>
        <p:txBody>
          <a:bodyPr/>
          <a:lstStyle/>
          <a:p>
            <a:pPr fontAlgn="auto">
              <a:spcAft>
                <a:spcPts val="0"/>
              </a:spcAft>
              <a:defRPr/>
            </a:pPr>
            <a:r>
              <a:rPr lang="pt-BR" dirty="0" smtClean="0"/>
              <a:t>Como funciona a Web?</a:t>
            </a:r>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124744"/>
            <a:ext cx="8640960" cy="4968552"/>
          </a:xfrm>
        </p:spPr>
        <p:txBody>
          <a:bodyPr/>
          <a:lstStyle/>
          <a:p>
            <a:pPr>
              <a:buNone/>
            </a:pPr>
            <a:r>
              <a:rPr lang="pt-BR" sz="2400" dirty="0" smtClean="0"/>
              <a:t>&lt;</a:t>
            </a:r>
            <a:r>
              <a:rPr lang="pt-BR" sz="2400" dirty="0" err="1" smtClean="0"/>
              <a:t>img</a:t>
            </a:r>
            <a:r>
              <a:rPr lang="pt-BR" sz="2400" dirty="0" smtClean="0"/>
              <a:t> </a:t>
            </a:r>
            <a:r>
              <a:rPr lang="pt-BR" sz="2400" dirty="0" err="1" smtClean="0"/>
              <a:t>src</a:t>
            </a:r>
            <a:r>
              <a:rPr lang="pt-BR" sz="2400" dirty="0" smtClean="0"/>
              <a:t>="endereço da imagem" </a:t>
            </a:r>
            <a:r>
              <a:rPr lang="pt-BR" sz="2400" dirty="0" err="1" smtClean="0"/>
              <a:t>width</a:t>
            </a:r>
            <a:r>
              <a:rPr lang="pt-BR" sz="2400" dirty="0" smtClean="0"/>
              <a:t>="n%" </a:t>
            </a:r>
            <a:r>
              <a:rPr lang="pt-BR" sz="2400" dirty="0" err="1" smtClean="0"/>
              <a:t>height</a:t>
            </a:r>
            <a:r>
              <a:rPr lang="pt-BR" sz="2400" dirty="0" smtClean="0"/>
              <a:t>="n%"  </a:t>
            </a:r>
            <a:r>
              <a:rPr lang="pt-BR" sz="2400" dirty="0" err="1" smtClean="0"/>
              <a:t>align</a:t>
            </a:r>
            <a:r>
              <a:rPr lang="pt-BR" sz="2400" dirty="0" smtClean="0"/>
              <a:t>="posição" </a:t>
            </a:r>
            <a:r>
              <a:rPr lang="pt-BR" sz="2400" dirty="0" err="1" smtClean="0"/>
              <a:t>alt</a:t>
            </a:r>
            <a:r>
              <a:rPr lang="pt-BR" sz="2400" dirty="0" smtClean="0"/>
              <a:t>="texto" </a:t>
            </a:r>
            <a:r>
              <a:rPr lang="pt-BR" sz="2400" dirty="0" err="1" smtClean="0"/>
              <a:t>border</a:t>
            </a:r>
            <a:r>
              <a:rPr lang="pt-BR" sz="2400" dirty="0" smtClean="0"/>
              <a:t>="n" </a:t>
            </a:r>
            <a:r>
              <a:rPr lang="pt-BR" sz="2400" dirty="0" err="1" smtClean="0"/>
              <a:t>vspace</a:t>
            </a:r>
            <a:r>
              <a:rPr lang="pt-BR" sz="2400" dirty="0" smtClean="0"/>
              <a:t>="n" </a:t>
            </a:r>
            <a:r>
              <a:rPr lang="pt-BR" sz="2400" dirty="0" err="1" smtClean="0"/>
              <a:t>hspace</a:t>
            </a:r>
            <a:r>
              <a:rPr lang="pt-BR" sz="2400" dirty="0" smtClean="0"/>
              <a:t>="n"&gt;</a:t>
            </a:r>
          </a:p>
          <a:p>
            <a:pPr>
              <a:buNone/>
            </a:pPr>
            <a:r>
              <a:rPr lang="pt-BR" sz="2000" dirty="0" smtClean="0"/>
              <a:t>Onde:</a:t>
            </a:r>
          </a:p>
          <a:p>
            <a:pPr>
              <a:buNone/>
            </a:pPr>
            <a:r>
              <a:rPr lang="pt-BR" sz="2000" dirty="0" err="1" smtClean="0"/>
              <a:t>Width</a:t>
            </a:r>
            <a:r>
              <a:rPr lang="pt-BR" sz="2000" dirty="0" smtClean="0"/>
              <a:t>: Define a largura da imagem (em pixels ou percentual de tela)</a:t>
            </a:r>
          </a:p>
          <a:p>
            <a:pPr>
              <a:buNone/>
            </a:pPr>
            <a:r>
              <a:rPr lang="pt-BR" sz="2000" dirty="0" err="1" smtClean="0"/>
              <a:t>Heigth</a:t>
            </a:r>
            <a:r>
              <a:rPr lang="pt-BR" sz="2000" dirty="0" smtClean="0"/>
              <a:t>: Define a altura da imagem (em pixels ou percentual de tela)</a:t>
            </a:r>
          </a:p>
          <a:p>
            <a:pPr>
              <a:buNone/>
            </a:pPr>
            <a:r>
              <a:rPr lang="pt-BR" sz="2000" dirty="0" err="1" smtClean="0"/>
              <a:t>Align</a:t>
            </a:r>
            <a:r>
              <a:rPr lang="pt-BR" sz="2000" dirty="0" smtClean="0"/>
              <a:t>: Alinhamento da Imagem</a:t>
            </a:r>
          </a:p>
          <a:p>
            <a:pPr>
              <a:buNone/>
            </a:pPr>
            <a:r>
              <a:rPr lang="pt-BR" sz="2000" dirty="0" err="1" smtClean="0"/>
              <a:t>Alt</a:t>
            </a:r>
            <a:r>
              <a:rPr lang="pt-BR" sz="2000" dirty="0" smtClean="0"/>
              <a:t>: Texto a ser exibido quando passar o mouse sobre a imagem ou caso a imagem não possa ser exibida</a:t>
            </a:r>
          </a:p>
          <a:p>
            <a:pPr>
              <a:buNone/>
            </a:pPr>
            <a:r>
              <a:rPr lang="pt-BR" sz="2000" dirty="0" err="1" smtClean="0"/>
              <a:t>Border</a:t>
            </a:r>
            <a:r>
              <a:rPr lang="pt-BR" sz="2000" dirty="0" smtClean="0"/>
              <a:t>: Define a largura da borda, valor em pixel</a:t>
            </a:r>
          </a:p>
          <a:p>
            <a:pPr>
              <a:buNone/>
            </a:pPr>
            <a:r>
              <a:rPr lang="pt-BR" sz="2000" dirty="0" err="1" smtClean="0"/>
              <a:t>Vspace</a:t>
            </a:r>
            <a:r>
              <a:rPr lang="pt-BR" sz="2000" dirty="0" smtClean="0"/>
              <a:t>: Define o espaço colocado acima da imagem em pixel</a:t>
            </a:r>
          </a:p>
          <a:p>
            <a:pPr>
              <a:buNone/>
            </a:pPr>
            <a:r>
              <a:rPr lang="pt-BR" sz="2000" dirty="0" err="1" smtClean="0"/>
              <a:t>Hspace</a:t>
            </a:r>
            <a:r>
              <a:rPr lang="pt-BR" sz="2000" dirty="0" smtClean="0"/>
              <a:t>: Define o espaço a ser deixado nas laterais da imagem</a:t>
            </a:r>
          </a:p>
          <a:p>
            <a:endParaRPr lang="pt-BR" sz="2000" dirty="0"/>
          </a:p>
        </p:txBody>
      </p:sp>
      <p:sp>
        <p:nvSpPr>
          <p:cNvPr id="3" name="Título 2"/>
          <p:cNvSpPr>
            <a:spLocks noGrp="1"/>
          </p:cNvSpPr>
          <p:nvPr>
            <p:ph type="title"/>
          </p:nvPr>
        </p:nvSpPr>
        <p:spPr/>
        <p:txBody>
          <a:bodyPr/>
          <a:lstStyle/>
          <a:p>
            <a:r>
              <a:rPr lang="pt-BR" dirty="0" smtClean="0"/>
              <a:t>Imagens</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Exemplo</a:t>
            </a:r>
            <a:endParaRPr lang="pt-B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19672" y="1523968"/>
            <a:ext cx="6048672" cy="454860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124744"/>
            <a:ext cx="8229600" cy="4896544"/>
          </a:xfrm>
        </p:spPr>
        <p:txBody>
          <a:bodyPr/>
          <a:lstStyle/>
          <a:p>
            <a:pPr marL="0" indent="0">
              <a:buNone/>
            </a:pPr>
            <a:r>
              <a:rPr lang="pt-BR" sz="2000" dirty="0" smtClean="0"/>
              <a:t>O principal poder do HTML vem da capacidade de interligar partes de um texto, imagens a outros documentos.</a:t>
            </a:r>
          </a:p>
          <a:p>
            <a:pPr>
              <a:buNone/>
            </a:pPr>
            <a:endParaRPr lang="pt-BR" sz="1800" dirty="0" smtClean="0"/>
          </a:p>
          <a:p>
            <a:pPr>
              <a:buFont typeface="Wingdings" pitchFamily="2" charset="2"/>
              <a:buChar char="q"/>
            </a:pPr>
            <a:r>
              <a:rPr lang="pt-BR" sz="1800" i="1" dirty="0" smtClean="0"/>
              <a:t>Links para o mesmo diretório:</a:t>
            </a:r>
          </a:p>
          <a:p>
            <a:pPr>
              <a:buNone/>
            </a:pPr>
            <a:endParaRPr lang="pt-BR" sz="1800" dirty="0" smtClean="0"/>
          </a:p>
          <a:p>
            <a:pPr>
              <a:buNone/>
            </a:pPr>
            <a:r>
              <a:rPr lang="pt-BR" sz="1800" dirty="0" smtClean="0"/>
              <a:t>&lt;A HREF = "</a:t>
            </a:r>
            <a:r>
              <a:rPr lang="pt-BR" sz="1800" dirty="0" err="1" smtClean="0"/>
              <a:t>nomeDoArquivo</a:t>
            </a:r>
            <a:r>
              <a:rPr lang="pt-BR" sz="1800" dirty="0" smtClean="0"/>
              <a:t>.extensão"&gt;</a:t>
            </a:r>
          </a:p>
          <a:p>
            <a:pPr>
              <a:buNone/>
            </a:pPr>
            <a:r>
              <a:rPr lang="pt-BR" sz="1800" dirty="0" smtClean="0"/>
              <a:t>Texto ou imagem</a:t>
            </a:r>
          </a:p>
          <a:p>
            <a:pPr>
              <a:buNone/>
            </a:pPr>
            <a:r>
              <a:rPr lang="pt-BR" sz="1800" dirty="0" smtClean="0"/>
              <a:t>&lt;/A&gt;</a:t>
            </a:r>
          </a:p>
          <a:p>
            <a:pPr>
              <a:buNone/>
            </a:pPr>
            <a:endParaRPr lang="pt-BR" sz="1800" dirty="0" smtClean="0"/>
          </a:p>
          <a:p>
            <a:pPr>
              <a:buNone/>
            </a:pPr>
            <a:r>
              <a:rPr lang="pt-BR" sz="1800" dirty="0" smtClean="0"/>
              <a:t>Onde:</a:t>
            </a:r>
          </a:p>
          <a:p>
            <a:pPr>
              <a:buNone/>
            </a:pPr>
            <a:r>
              <a:rPr lang="pt-BR" sz="1800" dirty="0" smtClean="0"/>
              <a:t>A: abertura da TAG de link</a:t>
            </a:r>
          </a:p>
          <a:p>
            <a:pPr>
              <a:buNone/>
            </a:pPr>
            <a:r>
              <a:rPr lang="pt-BR" sz="1800" dirty="0" smtClean="0"/>
              <a:t>HREF="Nome do Arquivo.extensão": deve ser informado o nome completo do arquivo que será acessado</a:t>
            </a:r>
          </a:p>
          <a:p>
            <a:pPr>
              <a:buNone/>
            </a:pPr>
            <a:r>
              <a:rPr lang="pt-BR" sz="1800" dirty="0" smtClean="0"/>
              <a:t>Texto ou imagem: que servirá como link</a:t>
            </a:r>
          </a:p>
          <a:p>
            <a:pPr>
              <a:buNone/>
            </a:pPr>
            <a:r>
              <a:rPr lang="pt-BR" sz="1800" dirty="0" smtClean="0"/>
              <a:t>/A: encerra a TAG de link</a:t>
            </a:r>
          </a:p>
        </p:txBody>
      </p:sp>
      <p:sp>
        <p:nvSpPr>
          <p:cNvPr id="3" name="Título 2"/>
          <p:cNvSpPr>
            <a:spLocks noGrp="1"/>
          </p:cNvSpPr>
          <p:nvPr>
            <p:ph type="title"/>
          </p:nvPr>
        </p:nvSpPr>
        <p:spPr/>
        <p:txBody>
          <a:bodyPr/>
          <a:lstStyle/>
          <a:p>
            <a:r>
              <a:rPr lang="pt-BR" dirty="0" smtClean="0"/>
              <a:t>Links</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268760"/>
            <a:ext cx="8229600" cy="6048672"/>
          </a:xfrm>
        </p:spPr>
        <p:txBody>
          <a:bodyPr/>
          <a:lstStyle/>
          <a:p>
            <a:pPr>
              <a:buFont typeface="Wingdings" pitchFamily="2" charset="2"/>
              <a:buChar char="q"/>
            </a:pPr>
            <a:r>
              <a:rPr lang="pt-BR" sz="2000" i="1" dirty="0" smtClean="0"/>
              <a:t>Links para outro diretório</a:t>
            </a:r>
          </a:p>
          <a:p>
            <a:pPr marL="0" indent="0">
              <a:buNone/>
            </a:pPr>
            <a:r>
              <a:rPr lang="pt-BR" sz="2000" dirty="0" smtClean="0"/>
              <a:t>Para criar links para uma página localizada em outros diretórios é necessário indicar o caminho completo do arquivo. Para a WEB isto tem uma forma um pouco diferente do Windows e do DOS:</a:t>
            </a:r>
          </a:p>
          <a:p>
            <a:pPr marL="0" indent="0">
              <a:buNone/>
            </a:pPr>
            <a:endParaRPr lang="pt-BR" sz="2000" dirty="0" smtClean="0"/>
          </a:p>
          <a:p>
            <a:r>
              <a:rPr lang="pt-BR" sz="1600" dirty="0" smtClean="0"/>
              <a:t>A barra utilizada para separar os diretórios é a barra convencional (/);</a:t>
            </a:r>
          </a:p>
          <a:p>
            <a:r>
              <a:rPr lang="pt-BR" sz="1600" dirty="0" smtClean="0"/>
              <a:t>O ponto de partida para localizar um arquivo em outro diretório é o</a:t>
            </a:r>
          </a:p>
          <a:p>
            <a:r>
              <a:rPr lang="pt-BR" sz="1600" dirty="0" smtClean="0"/>
              <a:t>atual;</a:t>
            </a:r>
          </a:p>
          <a:p>
            <a:r>
              <a:rPr lang="pt-BR" sz="1600" dirty="0" smtClean="0"/>
              <a:t>Para baixar um nível deve utilizar os sinais "../".</a:t>
            </a:r>
          </a:p>
          <a:p>
            <a:pPr>
              <a:buNone/>
            </a:pPr>
            <a:endParaRPr lang="pt-BR" sz="2000" dirty="0" smtClean="0"/>
          </a:p>
          <a:p>
            <a:pPr>
              <a:buNone/>
            </a:pPr>
            <a:r>
              <a:rPr lang="pt-BR" sz="2000" dirty="0" smtClean="0"/>
              <a:t>Exemplo:</a:t>
            </a:r>
          </a:p>
          <a:p>
            <a:pPr>
              <a:buNone/>
            </a:pPr>
            <a:r>
              <a:rPr lang="pt-BR" sz="2000" dirty="0" smtClean="0"/>
              <a:t>&lt;A HREF="../matricula/CadastraAluno.html" &gt;</a:t>
            </a:r>
          </a:p>
          <a:p>
            <a:pPr>
              <a:buNone/>
            </a:pPr>
            <a:r>
              <a:rPr lang="pt-BR" sz="2000" dirty="0" smtClean="0"/>
              <a:t>Cadastro de Aluno</a:t>
            </a:r>
          </a:p>
          <a:p>
            <a:pPr>
              <a:buNone/>
            </a:pPr>
            <a:r>
              <a:rPr lang="pt-BR" sz="2000" dirty="0" smtClean="0"/>
              <a:t>&lt;/A&gt;</a:t>
            </a:r>
            <a:endParaRPr lang="pt-BR" sz="2000" dirty="0"/>
          </a:p>
        </p:txBody>
      </p:sp>
      <p:sp>
        <p:nvSpPr>
          <p:cNvPr id="3" name="Título 2"/>
          <p:cNvSpPr>
            <a:spLocks noGrp="1"/>
          </p:cNvSpPr>
          <p:nvPr>
            <p:ph type="title"/>
          </p:nvPr>
        </p:nvSpPr>
        <p:spPr/>
        <p:txBody>
          <a:bodyPr/>
          <a:lstStyle/>
          <a:p>
            <a:r>
              <a:rPr lang="pt-BR" dirty="0" smtClean="0"/>
              <a:t>Links</a:t>
            </a:r>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O parâmetro NAME serve para marcar um ponto para possíveis desvios. Quando desviamos para um determinado ponto dentro de um documento, indicamos este nome com um "#". </a:t>
            </a:r>
          </a:p>
          <a:p>
            <a:pPr>
              <a:buNone/>
            </a:pPr>
            <a:endParaRPr lang="pt-BR" sz="2000" dirty="0" smtClean="0"/>
          </a:p>
          <a:p>
            <a:pPr>
              <a:buNone/>
            </a:pPr>
            <a:r>
              <a:rPr lang="pt-BR" sz="2000" dirty="0" smtClean="0"/>
              <a:t>Por exemplo:</a:t>
            </a:r>
          </a:p>
          <a:p>
            <a:pPr>
              <a:buNone/>
            </a:pPr>
            <a:r>
              <a:rPr lang="pt-BR" sz="2000" dirty="0" smtClean="0"/>
              <a:t>&lt;A HREF="#AQUI"&gt;Desvia para o ponto "AQUI"&lt;/A&gt;</a:t>
            </a:r>
          </a:p>
          <a:p>
            <a:pPr>
              <a:buNone/>
            </a:pPr>
            <a:endParaRPr lang="pt-BR" sz="2000" dirty="0" smtClean="0"/>
          </a:p>
          <a:p>
            <a:pPr>
              <a:buNone/>
            </a:pPr>
            <a:endParaRPr lang="pt-BR" sz="2000" dirty="0" smtClean="0"/>
          </a:p>
          <a:p>
            <a:pPr>
              <a:buNone/>
            </a:pPr>
            <a:r>
              <a:rPr lang="pt-BR" sz="2000" dirty="0" smtClean="0"/>
              <a:t>&lt;A NAME="AQUI"&gt;Aqui é um ponto para desvios&lt;/A&gt;</a:t>
            </a:r>
          </a:p>
          <a:p>
            <a:pPr>
              <a:buNone/>
            </a:pPr>
            <a:r>
              <a:rPr lang="pt-BR" sz="2000" dirty="0" smtClean="0"/>
              <a:t>Texto Digitado</a:t>
            </a:r>
          </a:p>
          <a:p>
            <a:pPr>
              <a:buNone/>
            </a:pPr>
            <a:r>
              <a:rPr lang="pt-BR" sz="2000" dirty="0" err="1" smtClean="0"/>
              <a:t>Xxxxxxxx</a:t>
            </a:r>
            <a:endParaRPr lang="pt-BR" sz="2000" dirty="0" smtClean="0"/>
          </a:p>
          <a:p>
            <a:pPr>
              <a:buNone/>
            </a:pPr>
            <a:r>
              <a:rPr lang="pt-BR" sz="2000" dirty="0" err="1" smtClean="0"/>
              <a:t>Xxxxxxxx</a:t>
            </a:r>
            <a:endParaRPr lang="pt-BR" sz="2000" dirty="0" smtClean="0"/>
          </a:p>
          <a:p>
            <a:pPr>
              <a:buNone/>
            </a:pPr>
            <a:r>
              <a:rPr lang="pt-BR" sz="2000" dirty="0" err="1" smtClean="0"/>
              <a:t>xxxxxxxx</a:t>
            </a:r>
            <a:endParaRPr lang="pt-BR" sz="2000" dirty="0"/>
          </a:p>
        </p:txBody>
      </p:sp>
      <p:sp>
        <p:nvSpPr>
          <p:cNvPr id="3" name="Título 2"/>
          <p:cNvSpPr>
            <a:spLocks noGrp="1"/>
          </p:cNvSpPr>
          <p:nvPr>
            <p:ph type="title"/>
          </p:nvPr>
        </p:nvSpPr>
        <p:spPr/>
        <p:txBody>
          <a:bodyPr/>
          <a:lstStyle/>
          <a:p>
            <a:r>
              <a:rPr lang="pt-BR" sz="3600" dirty="0" smtClean="0"/>
              <a:t>NAME</a:t>
            </a:r>
            <a:endParaRPr lang="pt-BR"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481138"/>
            <a:ext cx="8640960" cy="4180110"/>
          </a:xfrm>
        </p:spPr>
        <p:txBody>
          <a:bodyPr/>
          <a:lstStyle/>
          <a:p>
            <a:pPr>
              <a:buNone/>
            </a:pPr>
            <a:r>
              <a:rPr lang="pt-BR" sz="2400" dirty="0" smtClean="0"/>
              <a:t>Definir a cor do link ativo, do link acessado e do link</a:t>
            </a:r>
          </a:p>
          <a:p>
            <a:pPr>
              <a:buNone/>
            </a:pPr>
            <a:r>
              <a:rPr lang="pt-BR" sz="2400" dirty="0" smtClean="0"/>
              <a:t>não visitado, para uma melhor compreensão e</a:t>
            </a:r>
          </a:p>
          <a:p>
            <a:pPr>
              <a:buNone/>
            </a:pPr>
            <a:r>
              <a:rPr lang="pt-BR" sz="2400" dirty="0" smtClean="0"/>
              <a:t>visualização na tela. Isso é possível através dos</a:t>
            </a:r>
          </a:p>
          <a:p>
            <a:pPr>
              <a:buNone/>
            </a:pPr>
            <a:r>
              <a:rPr lang="pt-BR" sz="2400" dirty="0" smtClean="0"/>
              <a:t>parâmetros link, </a:t>
            </a:r>
            <a:r>
              <a:rPr lang="pt-BR" sz="2400" dirty="0" err="1" smtClean="0"/>
              <a:t>vlink</a:t>
            </a:r>
            <a:r>
              <a:rPr lang="pt-BR" sz="2400" dirty="0" smtClean="0"/>
              <a:t> e </a:t>
            </a:r>
            <a:r>
              <a:rPr lang="pt-BR" sz="2400" dirty="0" err="1" smtClean="0"/>
              <a:t>alink</a:t>
            </a:r>
            <a:r>
              <a:rPr lang="pt-BR" sz="2400" dirty="0" smtClean="0"/>
              <a:t>, inseridos na </a:t>
            </a:r>
            <a:r>
              <a:rPr lang="pt-BR" sz="2400" dirty="0" err="1" smtClean="0"/>
              <a:t>tag</a:t>
            </a:r>
            <a:r>
              <a:rPr lang="pt-BR" sz="2400" dirty="0" smtClean="0"/>
              <a:t> &lt;</a:t>
            </a:r>
            <a:r>
              <a:rPr lang="pt-BR" sz="2400" dirty="0" err="1" smtClean="0"/>
              <a:t>body</a:t>
            </a:r>
            <a:r>
              <a:rPr lang="pt-BR" sz="2400" dirty="0" smtClean="0"/>
              <a:t>&gt;.</a:t>
            </a:r>
          </a:p>
          <a:p>
            <a:pPr>
              <a:buNone/>
            </a:pPr>
            <a:endParaRPr lang="pt-BR" sz="2000" dirty="0" smtClean="0"/>
          </a:p>
          <a:p>
            <a:pPr>
              <a:buNone/>
            </a:pPr>
            <a:r>
              <a:rPr lang="pt-BR" sz="2000" dirty="0" smtClean="0"/>
              <a:t>link – define a cor dos links ainda não visitados pelo Usuário</a:t>
            </a:r>
          </a:p>
          <a:p>
            <a:pPr>
              <a:buNone/>
            </a:pPr>
            <a:r>
              <a:rPr lang="pt-BR" sz="2000" dirty="0" err="1" smtClean="0"/>
              <a:t>alink</a:t>
            </a:r>
            <a:r>
              <a:rPr lang="pt-BR" sz="2000" dirty="0" smtClean="0"/>
              <a:t> – define a cor dos links no momento do clique do Mouse</a:t>
            </a:r>
          </a:p>
          <a:p>
            <a:pPr>
              <a:buNone/>
            </a:pPr>
            <a:r>
              <a:rPr lang="pt-BR" sz="2000" dirty="0" err="1" smtClean="0"/>
              <a:t>vlink</a:t>
            </a:r>
            <a:r>
              <a:rPr lang="pt-BR" sz="2000" dirty="0" smtClean="0"/>
              <a:t> – define a cor dos links que já foram visitados</a:t>
            </a:r>
          </a:p>
          <a:p>
            <a:pPr>
              <a:buNone/>
            </a:pPr>
            <a:endParaRPr lang="pt-BR" sz="2000" dirty="0" smtClean="0"/>
          </a:p>
          <a:p>
            <a:pPr>
              <a:buNone/>
            </a:pPr>
            <a:r>
              <a:rPr lang="pt-BR" sz="2000" dirty="0" smtClean="0"/>
              <a:t>Ex: </a:t>
            </a:r>
            <a:r>
              <a:rPr lang="en-US" sz="2000" b="1" dirty="0" smtClean="0"/>
              <a:t>&lt;body link="#666FF" </a:t>
            </a:r>
            <a:r>
              <a:rPr lang="en-US" sz="2000" b="1" dirty="0" err="1" smtClean="0"/>
              <a:t>vlink</a:t>
            </a:r>
            <a:r>
              <a:rPr lang="en-US" sz="2000" b="1" dirty="0" smtClean="0"/>
              <a:t>="#00FFFF" </a:t>
            </a:r>
            <a:r>
              <a:rPr lang="en-US" sz="2000" b="1" dirty="0" err="1" smtClean="0"/>
              <a:t>alink</a:t>
            </a:r>
            <a:r>
              <a:rPr lang="en-US" sz="2000" b="1" dirty="0" smtClean="0"/>
              <a:t>="FF6666"&gt;</a:t>
            </a:r>
            <a:endParaRPr lang="pt-BR" sz="2000" dirty="0"/>
          </a:p>
        </p:txBody>
      </p:sp>
      <p:sp>
        <p:nvSpPr>
          <p:cNvPr id="3" name="Título 2"/>
          <p:cNvSpPr>
            <a:spLocks noGrp="1"/>
          </p:cNvSpPr>
          <p:nvPr>
            <p:ph type="title"/>
          </p:nvPr>
        </p:nvSpPr>
        <p:spPr/>
        <p:txBody>
          <a:bodyPr/>
          <a:lstStyle/>
          <a:p>
            <a:r>
              <a:rPr lang="pt-BR" sz="3600" dirty="0" smtClean="0"/>
              <a:t>Cores nos Links</a:t>
            </a:r>
            <a:endParaRPr lang="pt-BR"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268760"/>
            <a:ext cx="8229600" cy="4738340"/>
          </a:xfrm>
        </p:spPr>
        <p:txBody>
          <a:bodyPr/>
          <a:lstStyle/>
          <a:p>
            <a:pPr marL="0" indent="0">
              <a:buNone/>
            </a:pPr>
            <a:r>
              <a:rPr lang="pt-BR" sz="2000" dirty="0" smtClean="0"/>
              <a:t>Um recurso muito utilizado em HTML, assim como em editores de texto como Word, é o de tabelas. Pois possibilitam exibir informações bem definidas na tela.</a:t>
            </a:r>
          </a:p>
          <a:p>
            <a:pPr marL="0" indent="0">
              <a:buNone/>
            </a:pPr>
            <a:endParaRPr lang="pt-BR" sz="2000" dirty="0" smtClean="0"/>
          </a:p>
          <a:p>
            <a:pPr marL="0" indent="0">
              <a:buNone/>
            </a:pPr>
            <a:r>
              <a:rPr lang="pt-BR" sz="2000" dirty="0" smtClean="0"/>
              <a:t>A TAG &lt;TABLE&gt; é utilizada para a representação de dados tabulares. A estrutura e o conteúdo da tabela devem ficar dentro das </a:t>
            </a:r>
            <a:r>
              <a:rPr lang="pt-BR" sz="2000" dirty="0" err="1" smtClean="0"/>
              <a:t>TAGs</a:t>
            </a:r>
            <a:r>
              <a:rPr lang="pt-BR" sz="2000" dirty="0" smtClean="0"/>
              <a:t> &lt;TABLE&gt; &lt;/TABLE&gt;</a:t>
            </a:r>
          </a:p>
          <a:p>
            <a:pPr marL="0" indent="0">
              <a:buNone/>
            </a:pPr>
            <a:r>
              <a:rPr lang="pt-BR" sz="2000" dirty="0" smtClean="0"/>
              <a:t>A TAG &lt;CAPTION&gt; especifica o título de uma tabela.</a:t>
            </a:r>
          </a:p>
          <a:p>
            <a:pPr marL="0" indent="0">
              <a:buNone/>
            </a:pPr>
            <a:endParaRPr lang="pt-BR" sz="2000" dirty="0" smtClean="0"/>
          </a:p>
          <a:p>
            <a:pPr marL="0" indent="0">
              <a:buNone/>
            </a:pPr>
            <a:r>
              <a:rPr lang="pt-BR" sz="2000" dirty="0" smtClean="0"/>
              <a:t>Exemplo</a:t>
            </a:r>
          </a:p>
          <a:p>
            <a:pPr marL="0" indent="0">
              <a:buNone/>
            </a:pPr>
            <a:r>
              <a:rPr lang="pt-BR" sz="2000" dirty="0" smtClean="0"/>
              <a:t>&lt;</a:t>
            </a:r>
            <a:r>
              <a:rPr lang="pt-BR" sz="2000" dirty="0" err="1" smtClean="0"/>
              <a:t>table</a:t>
            </a:r>
            <a:r>
              <a:rPr lang="pt-BR" sz="2000" dirty="0" smtClean="0"/>
              <a:t>&gt;</a:t>
            </a:r>
          </a:p>
          <a:p>
            <a:pPr marL="0" indent="0">
              <a:buNone/>
            </a:pPr>
            <a:r>
              <a:rPr lang="pt-BR" sz="2000" dirty="0" smtClean="0"/>
              <a:t>&lt;</a:t>
            </a:r>
            <a:r>
              <a:rPr lang="pt-BR" sz="2000" dirty="0" err="1" smtClean="0"/>
              <a:t>caption</a:t>
            </a:r>
            <a:r>
              <a:rPr lang="pt-BR" sz="2000" dirty="0" smtClean="0"/>
              <a:t>&gt; Nota da primeira avaliação &lt;/</a:t>
            </a:r>
            <a:r>
              <a:rPr lang="pt-BR" sz="2000" dirty="0" err="1" smtClean="0"/>
              <a:t>caption</a:t>
            </a:r>
            <a:r>
              <a:rPr lang="pt-BR" sz="2000" dirty="0" smtClean="0"/>
              <a:t>&gt;</a:t>
            </a:r>
          </a:p>
          <a:p>
            <a:pPr marL="0" indent="0">
              <a:buNone/>
            </a:pPr>
            <a:r>
              <a:rPr lang="pt-BR" sz="2000" dirty="0" smtClean="0"/>
              <a:t>&lt;/</a:t>
            </a:r>
            <a:r>
              <a:rPr lang="pt-BR" sz="2000" dirty="0" err="1" smtClean="0"/>
              <a:t>table</a:t>
            </a:r>
            <a:r>
              <a:rPr lang="pt-BR" sz="2000" dirty="0" smtClean="0"/>
              <a:t>&gt;</a:t>
            </a:r>
            <a:endParaRPr lang="pt-BR" sz="2000" dirty="0"/>
          </a:p>
        </p:txBody>
      </p:sp>
      <p:sp>
        <p:nvSpPr>
          <p:cNvPr id="3" name="Título 2"/>
          <p:cNvSpPr>
            <a:spLocks noGrp="1"/>
          </p:cNvSpPr>
          <p:nvPr>
            <p:ph type="title"/>
          </p:nvPr>
        </p:nvSpPr>
        <p:spPr/>
        <p:txBody>
          <a:bodyPr/>
          <a:lstStyle/>
          <a:p>
            <a:r>
              <a:rPr lang="pt-BR" sz="3600" dirty="0" smtClean="0"/>
              <a:t>Tabelas</a:t>
            </a:r>
            <a:endParaRPr lang="pt-BR" sz="3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 TAG &lt;TH&gt; é usada para especificar as células de cabeçalho da tabela. Essas células são diferentes das outras, pois seu conteúdo aparece geralmente em negrito. O elemento TH pode ser apresentado sem conteúdo algum: isso corresponde a uma célula em branco</a:t>
            </a:r>
          </a:p>
          <a:p>
            <a:pPr marL="0" indent="0">
              <a:buNone/>
            </a:pPr>
            <a:endParaRPr lang="pt-BR" sz="2000" dirty="0" smtClean="0"/>
          </a:p>
          <a:p>
            <a:pPr marL="0" indent="0">
              <a:buNone/>
            </a:pPr>
            <a:r>
              <a:rPr lang="pt-BR" sz="2000" dirty="0" smtClean="0"/>
              <a:t>Exemplo:</a:t>
            </a:r>
          </a:p>
          <a:p>
            <a:pPr marL="0" indent="0">
              <a:buNone/>
            </a:pPr>
            <a:r>
              <a:rPr lang="en-US" sz="1600" dirty="0" smtClean="0"/>
              <a:t>&lt;</a:t>
            </a:r>
            <a:r>
              <a:rPr lang="en-US" sz="1600" dirty="0" err="1" smtClean="0"/>
              <a:t>th</a:t>
            </a:r>
            <a:r>
              <a:rPr lang="en-US" sz="1600" dirty="0" smtClean="0"/>
              <a:t>&gt;</a:t>
            </a:r>
            <a:r>
              <a:rPr lang="en-US" sz="1600" dirty="0" err="1" smtClean="0"/>
              <a:t>Notas</a:t>
            </a:r>
            <a:r>
              <a:rPr lang="en-US" sz="1600" dirty="0" smtClean="0"/>
              <a:t>/</a:t>
            </a:r>
            <a:r>
              <a:rPr lang="en-US" sz="1600" dirty="0" err="1" smtClean="0"/>
              <a:t>Alunos</a:t>
            </a:r>
            <a:r>
              <a:rPr lang="en-US" sz="1600" dirty="0" smtClean="0"/>
              <a:t>&lt;/</a:t>
            </a:r>
            <a:r>
              <a:rPr lang="en-US" sz="1600" dirty="0" err="1" smtClean="0"/>
              <a:t>th</a:t>
            </a:r>
            <a:r>
              <a:rPr lang="en-US" sz="1600" dirty="0" smtClean="0"/>
              <a:t>&gt;</a:t>
            </a:r>
          </a:p>
          <a:p>
            <a:pPr marL="0" indent="0">
              <a:buNone/>
            </a:pPr>
            <a:r>
              <a:rPr lang="en-US" sz="1600" dirty="0" smtClean="0"/>
              <a:t>&lt;</a:t>
            </a:r>
            <a:r>
              <a:rPr lang="en-US" sz="1600" dirty="0" err="1" smtClean="0"/>
              <a:t>th</a:t>
            </a:r>
            <a:r>
              <a:rPr lang="en-US" sz="1600" dirty="0" smtClean="0"/>
              <a:t>&gt;Eduardo&lt;/</a:t>
            </a:r>
            <a:r>
              <a:rPr lang="en-US" sz="1600" dirty="0" err="1" smtClean="0"/>
              <a:t>th</a:t>
            </a:r>
            <a:r>
              <a:rPr lang="en-US" sz="1600" dirty="0" smtClean="0"/>
              <a:t>&gt;</a:t>
            </a:r>
          </a:p>
          <a:p>
            <a:pPr marL="0" indent="0">
              <a:buNone/>
            </a:pPr>
            <a:r>
              <a:rPr lang="en-US" sz="1600" dirty="0" smtClean="0"/>
              <a:t>&lt;</a:t>
            </a:r>
            <a:r>
              <a:rPr lang="en-US" sz="1600" dirty="0" err="1" smtClean="0"/>
              <a:t>th</a:t>
            </a:r>
            <a:r>
              <a:rPr lang="en-US" sz="1600" dirty="0" smtClean="0"/>
              <a:t>&gt;Ana </a:t>
            </a:r>
            <a:r>
              <a:rPr lang="en-US" sz="1600" dirty="0" err="1" smtClean="0"/>
              <a:t>Lúcia</a:t>
            </a:r>
            <a:r>
              <a:rPr lang="en-US" sz="1600" dirty="0" smtClean="0"/>
              <a:t>&lt;/</a:t>
            </a:r>
            <a:r>
              <a:rPr lang="en-US" sz="1600" dirty="0" err="1" smtClean="0"/>
              <a:t>th</a:t>
            </a:r>
            <a:r>
              <a:rPr lang="en-US" sz="1600" dirty="0" smtClean="0"/>
              <a:t>&gt;</a:t>
            </a:r>
          </a:p>
          <a:p>
            <a:pPr marL="0" indent="0">
              <a:buNone/>
            </a:pPr>
            <a:r>
              <a:rPr lang="en-US" sz="1600" dirty="0" smtClean="0"/>
              <a:t>&lt;</a:t>
            </a:r>
            <a:r>
              <a:rPr lang="en-US" sz="1600" dirty="0" err="1" smtClean="0"/>
              <a:t>th</a:t>
            </a:r>
            <a:r>
              <a:rPr lang="en-US" sz="1600" dirty="0" smtClean="0"/>
              <a:t>&gt;Andréa&lt;/</a:t>
            </a:r>
            <a:r>
              <a:rPr lang="en-US" sz="1600" dirty="0" err="1" smtClean="0"/>
              <a:t>th</a:t>
            </a:r>
            <a:r>
              <a:rPr lang="en-US" sz="1600" dirty="0" smtClean="0"/>
              <a:t>&gt;</a:t>
            </a:r>
            <a:endParaRPr lang="pt-BR" sz="1600" dirty="0" smtClean="0"/>
          </a:p>
        </p:txBody>
      </p:sp>
      <p:sp>
        <p:nvSpPr>
          <p:cNvPr id="3" name="Título 2"/>
          <p:cNvSpPr>
            <a:spLocks noGrp="1"/>
          </p:cNvSpPr>
          <p:nvPr>
            <p:ph type="title"/>
          </p:nvPr>
        </p:nvSpPr>
        <p:spPr/>
        <p:txBody>
          <a:bodyPr>
            <a:normAutofit/>
          </a:bodyPr>
          <a:lstStyle/>
          <a:p>
            <a:r>
              <a:rPr lang="pt-BR" sz="3600" dirty="0" smtClean="0"/>
              <a:t>TABLE HEADINGS (elemento TH)</a:t>
            </a:r>
            <a:endParaRPr lang="pt-BR" sz="3600" dirty="0"/>
          </a:p>
        </p:txBody>
      </p:sp>
      <p:pic>
        <p:nvPicPr>
          <p:cNvPr id="2052" name="Picture 4"/>
          <p:cNvPicPr>
            <a:picLocks noChangeAspect="1" noChangeArrowheads="1"/>
          </p:cNvPicPr>
          <p:nvPr/>
        </p:nvPicPr>
        <p:blipFill>
          <a:blip r:embed="rId2" cstate="print"/>
          <a:srcRect/>
          <a:stretch>
            <a:fillRect/>
          </a:stretch>
        </p:blipFill>
        <p:spPr bwMode="auto">
          <a:xfrm>
            <a:off x="3635896" y="3501008"/>
            <a:ext cx="4800575" cy="960115"/>
          </a:xfrm>
          <a:prstGeom prst="rect">
            <a:avLst/>
          </a:prstGeom>
          <a:noFill/>
          <a:ln w="9525">
            <a:noFill/>
            <a:miter lim="800000"/>
            <a:headEnd/>
            <a:tailEnd/>
          </a:ln>
        </p:spPr>
      </p:pic>
      <p:sp>
        <p:nvSpPr>
          <p:cNvPr id="8" name="CaixaDeTexto 7"/>
          <p:cNvSpPr txBox="1"/>
          <p:nvPr/>
        </p:nvSpPr>
        <p:spPr>
          <a:xfrm>
            <a:off x="3707904" y="4581128"/>
            <a:ext cx="3954929" cy="369332"/>
          </a:xfrm>
          <a:prstGeom prst="rect">
            <a:avLst/>
          </a:prstGeom>
          <a:noFill/>
        </p:spPr>
        <p:txBody>
          <a:bodyPr wrap="none" rtlCol="0">
            <a:spAutoFit/>
          </a:bodyPr>
          <a:lstStyle/>
          <a:p>
            <a:r>
              <a:rPr lang="pt-BR" dirty="0" smtClean="0">
                <a:solidFill>
                  <a:srgbClr val="FF0000"/>
                </a:solidFill>
              </a:rPr>
              <a:t>As </a:t>
            </a:r>
            <a:r>
              <a:rPr lang="pt-BR" dirty="0" err="1" smtClean="0">
                <a:solidFill>
                  <a:srgbClr val="FF0000"/>
                </a:solidFill>
              </a:rPr>
              <a:t>tags</a:t>
            </a:r>
            <a:r>
              <a:rPr lang="pt-BR" dirty="0" smtClean="0">
                <a:solidFill>
                  <a:srgbClr val="FF0000"/>
                </a:solidFill>
              </a:rPr>
              <a:t> de terminação são opcionais</a:t>
            </a:r>
            <a:endParaRPr lang="pt-BR"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196752"/>
            <a:ext cx="8229600" cy="5184576"/>
          </a:xfrm>
        </p:spPr>
        <p:txBody>
          <a:bodyPr/>
          <a:lstStyle/>
          <a:p>
            <a:pPr marL="0" indent="0">
              <a:buNone/>
            </a:pPr>
            <a:r>
              <a:rPr lang="pt-BR" sz="2000" dirty="0" smtClean="0"/>
              <a:t>A TAG &lt;TD&gt; especifica a células de dados de uma tabela. Por se tratar de dados comuns (e não cabeçalhos), essas células possuem seu conteúdo escrito em fonte normal, sem nenhum destaque e alinhamento à esquerda. Assim como o TH, pode-se construir células em branco. O Elemento TR permite dar uma quebra de linha na tabela. Exemplo:</a:t>
            </a:r>
          </a:p>
          <a:p>
            <a:pPr marL="0" indent="0">
              <a:buNone/>
            </a:pPr>
            <a:endParaRPr lang="pt-BR" sz="2000" dirty="0" smtClean="0"/>
          </a:p>
          <a:p>
            <a:pPr marL="0" indent="0">
              <a:buNone/>
            </a:pPr>
            <a:r>
              <a:rPr lang="en-US" sz="1200" dirty="0" smtClean="0"/>
              <a:t>&lt;table border=3&gt;</a:t>
            </a:r>
          </a:p>
          <a:p>
            <a:pPr marL="0" indent="0">
              <a:buNone/>
            </a:pPr>
            <a:r>
              <a:rPr lang="en-US" sz="1200" dirty="0" smtClean="0"/>
              <a:t>&lt;TD&gt;</a:t>
            </a:r>
            <a:r>
              <a:rPr lang="en-US" sz="1200" dirty="0" err="1" smtClean="0"/>
              <a:t>Notas</a:t>
            </a:r>
            <a:r>
              <a:rPr lang="en-US" sz="1200" dirty="0" smtClean="0"/>
              <a:t>/</a:t>
            </a:r>
            <a:r>
              <a:rPr lang="en-US" sz="1200" dirty="0" err="1" smtClean="0"/>
              <a:t>Alunos</a:t>
            </a:r>
            <a:r>
              <a:rPr lang="en-US" sz="1200" dirty="0" smtClean="0"/>
              <a:t>&lt;/TD&gt;</a:t>
            </a:r>
          </a:p>
          <a:p>
            <a:pPr marL="0" indent="0">
              <a:buNone/>
            </a:pPr>
            <a:r>
              <a:rPr lang="en-US" sz="1200" dirty="0" smtClean="0"/>
              <a:t>&lt;TH&gt;Eduardo&lt;/TH&gt;</a:t>
            </a:r>
          </a:p>
          <a:p>
            <a:pPr marL="0" indent="0">
              <a:buNone/>
            </a:pPr>
            <a:r>
              <a:rPr lang="en-US" sz="1200" dirty="0" smtClean="0"/>
              <a:t>&lt;TH&gt;Ana </a:t>
            </a:r>
            <a:r>
              <a:rPr lang="en-US" sz="1200" dirty="0" err="1" smtClean="0"/>
              <a:t>Lúcia</a:t>
            </a:r>
            <a:r>
              <a:rPr lang="en-US" sz="1200" dirty="0" smtClean="0"/>
              <a:t>&lt;/TH&gt;</a:t>
            </a:r>
          </a:p>
          <a:p>
            <a:pPr marL="0" indent="0">
              <a:buNone/>
            </a:pPr>
            <a:r>
              <a:rPr lang="en-US" sz="1200" dirty="0" smtClean="0"/>
              <a:t>&lt;TH&gt;Andréa&lt;/TH&gt;</a:t>
            </a:r>
          </a:p>
          <a:p>
            <a:pPr marL="0" indent="0">
              <a:buNone/>
            </a:pPr>
            <a:r>
              <a:rPr lang="en-US" sz="1200" dirty="0" smtClean="0"/>
              <a:t>&lt;TR&gt;</a:t>
            </a:r>
          </a:p>
          <a:p>
            <a:pPr marL="0" indent="0">
              <a:buNone/>
            </a:pPr>
            <a:r>
              <a:rPr lang="en-US" sz="1200" dirty="0" smtClean="0"/>
              <a:t>&lt;TH&gt;</a:t>
            </a:r>
            <a:r>
              <a:rPr lang="en-US" sz="1200" dirty="0" err="1" smtClean="0"/>
              <a:t>Notas</a:t>
            </a:r>
            <a:r>
              <a:rPr lang="en-US" sz="1200" dirty="0" smtClean="0"/>
              <a:t>&lt;/TH&gt;</a:t>
            </a:r>
          </a:p>
          <a:p>
            <a:pPr marL="0" indent="0">
              <a:buNone/>
            </a:pPr>
            <a:r>
              <a:rPr lang="en-US" sz="1200" dirty="0" smtClean="0"/>
              <a:t>&lt;TD&gt;8,0 &lt;/TD&gt;</a:t>
            </a:r>
          </a:p>
          <a:p>
            <a:pPr marL="0" indent="0">
              <a:buNone/>
            </a:pPr>
            <a:r>
              <a:rPr lang="en-US" sz="1200" dirty="0" smtClean="0"/>
              <a:t>&lt;TD&gt;9.3 &lt;/TD&gt;</a:t>
            </a:r>
          </a:p>
          <a:p>
            <a:pPr marL="0" indent="0">
              <a:buNone/>
            </a:pPr>
            <a:r>
              <a:rPr lang="en-US" sz="1200" dirty="0" smtClean="0"/>
              <a:t>&lt;TD&gt;7.8 &lt;/TD&gt;</a:t>
            </a:r>
          </a:p>
          <a:p>
            <a:pPr marL="0" indent="0">
              <a:buNone/>
            </a:pPr>
            <a:r>
              <a:rPr lang="en-US" sz="1200" dirty="0" smtClean="0"/>
              <a:t>&lt;/table&gt;</a:t>
            </a:r>
          </a:p>
          <a:p>
            <a:pPr marL="0" indent="0">
              <a:buNone/>
            </a:pPr>
            <a:endParaRPr lang="pt-BR" sz="2000" dirty="0" smtClean="0"/>
          </a:p>
        </p:txBody>
      </p:sp>
      <p:sp>
        <p:nvSpPr>
          <p:cNvPr id="3" name="Título 2"/>
          <p:cNvSpPr>
            <a:spLocks noGrp="1"/>
          </p:cNvSpPr>
          <p:nvPr>
            <p:ph type="title"/>
          </p:nvPr>
        </p:nvSpPr>
        <p:spPr/>
        <p:txBody>
          <a:bodyPr>
            <a:normAutofit/>
          </a:bodyPr>
          <a:lstStyle/>
          <a:p>
            <a:r>
              <a:rPr lang="pt-BR" sz="3600" dirty="0" smtClean="0"/>
              <a:t>TABLE DATA (elemento TD)</a:t>
            </a:r>
            <a:endParaRPr lang="pt-BR" sz="3600" dirty="0"/>
          </a:p>
        </p:txBody>
      </p:sp>
      <p:pic>
        <p:nvPicPr>
          <p:cNvPr id="3074" name="Picture 2"/>
          <p:cNvPicPr>
            <a:picLocks noChangeAspect="1" noChangeArrowheads="1"/>
          </p:cNvPicPr>
          <p:nvPr/>
        </p:nvPicPr>
        <p:blipFill>
          <a:blip r:embed="rId2" cstate="print"/>
          <a:srcRect/>
          <a:stretch>
            <a:fillRect/>
          </a:stretch>
        </p:blipFill>
        <p:spPr bwMode="auto">
          <a:xfrm>
            <a:off x="3563888" y="3140968"/>
            <a:ext cx="4446494" cy="1368152"/>
          </a:xfrm>
          <a:prstGeom prst="rect">
            <a:avLst/>
          </a:prstGeom>
          <a:noFill/>
          <a:ln w="9525">
            <a:noFill/>
            <a:miter lim="800000"/>
            <a:headEnd/>
            <a:tailEnd/>
          </a:ln>
        </p:spPr>
      </p:pic>
      <p:sp>
        <p:nvSpPr>
          <p:cNvPr id="6" name="CaixaDeTexto 5"/>
          <p:cNvSpPr txBox="1"/>
          <p:nvPr/>
        </p:nvSpPr>
        <p:spPr>
          <a:xfrm>
            <a:off x="3131840" y="5157192"/>
            <a:ext cx="5498236" cy="369332"/>
          </a:xfrm>
          <a:prstGeom prst="rect">
            <a:avLst/>
          </a:prstGeom>
          <a:noFill/>
        </p:spPr>
        <p:txBody>
          <a:bodyPr wrap="none" rtlCol="0">
            <a:spAutoFit/>
          </a:bodyPr>
          <a:lstStyle/>
          <a:p>
            <a:r>
              <a:rPr lang="pt-BR" dirty="0" smtClean="0">
                <a:solidFill>
                  <a:srgbClr val="FF0000"/>
                </a:solidFill>
              </a:rPr>
              <a:t>A TAG &lt;TR&gt; indica o início de uma linha na tabela</a:t>
            </a:r>
            <a:endParaRPr lang="pt-BR"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4756174"/>
          </a:xfrm>
        </p:spPr>
        <p:txBody>
          <a:bodyPr/>
          <a:lstStyle/>
          <a:p>
            <a:pPr marL="0" indent="0">
              <a:buNone/>
            </a:pPr>
            <a:r>
              <a:rPr lang="pt-BR" sz="2000" dirty="0" err="1" smtClean="0"/>
              <a:t>Border</a:t>
            </a:r>
            <a:r>
              <a:rPr lang="pt-BR" sz="2000" dirty="0" smtClean="0"/>
              <a:t>: A tabela será formatada com linhas de borda e será possível ajustar a espessura da linha.</a:t>
            </a:r>
          </a:p>
          <a:p>
            <a:pPr marL="0" indent="0">
              <a:buNone/>
            </a:pPr>
            <a:r>
              <a:rPr lang="pt-BR" sz="2000" dirty="0" err="1" smtClean="0"/>
              <a:t>Align</a:t>
            </a:r>
            <a:r>
              <a:rPr lang="pt-BR" sz="2000" dirty="0" smtClean="0"/>
              <a:t>: Pode ser aplicado a TH e TD e controla o alinhamento do texto dentro de uma célula, com relação as bordas laterais.</a:t>
            </a:r>
          </a:p>
          <a:p>
            <a:pPr marL="0" indent="0">
              <a:buNone/>
            </a:pPr>
            <a:r>
              <a:rPr lang="pt-BR" sz="2000" dirty="0" smtClean="0"/>
              <a:t>Exemplo:</a:t>
            </a:r>
          </a:p>
          <a:p>
            <a:pPr marL="0" indent="0">
              <a:buNone/>
            </a:pPr>
            <a:endParaRPr lang="pt-BR" sz="2000" dirty="0" smtClean="0"/>
          </a:p>
          <a:p>
            <a:pPr>
              <a:buNone/>
            </a:pPr>
            <a:r>
              <a:rPr lang="pt-BR" sz="1400" dirty="0" smtClean="0"/>
              <a:t>&lt;TABLE BORDER=5&gt;</a:t>
            </a:r>
          </a:p>
          <a:p>
            <a:pPr>
              <a:buNone/>
            </a:pPr>
            <a:r>
              <a:rPr lang="pt-BR" sz="1400" dirty="0" smtClean="0"/>
              <a:t>&lt;TD&gt;Primeira célula&lt;/TD&gt;</a:t>
            </a:r>
          </a:p>
          <a:p>
            <a:pPr>
              <a:buNone/>
            </a:pPr>
            <a:r>
              <a:rPr lang="pt-BR" sz="1400" dirty="0" smtClean="0"/>
              <a:t>&lt;TD&gt;Segunda célula&lt;/TD&gt;</a:t>
            </a:r>
          </a:p>
          <a:p>
            <a:pPr>
              <a:buNone/>
            </a:pPr>
            <a:r>
              <a:rPr lang="pt-BR" sz="1400" dirty="0" smtClean="0"/>
              <a:t>&lt;TD&gt;Terceira célula&lt;/TD&gt;</a:t>
            </a:r>
          </a:p>
          <a:p>
            <a:pPr>
              <a:buNone/>
            </a:pPr>
            <a:r>
              <a:rPr lang="pt-BR" sz="1400" dirty="0" smtClean="0"/>
              <a:t>&lt;TR&gt;</a:t>
            </a:r>
          </a:p>
          <a:p>
            <a:pPr>
              <a:buNone/>
            </a:pPr>
            <a:r>
              <a:rPr lang="pt-BR" sz="1400" dirty="0" smtClean="0"/>
              <a:t>&lt;TD ALIGN="CENTER"&gt;Centro&lt;/TD&gt;</a:t>
            </a:r>
          </a:p>
          <a:p>
            <a:pPr>
              <a:buNone/>
            </a:pPr>
            <a:r>
              <a:rPr lang="pt-BR" sz="1400" dirty="0" smtClean="0"/>
              <a:t>&lt;TD ALIGN="LEFT"&gt;Esquerda&lt;/TD&gt;</a:t>
            </a:r>
          </a:p>
          <a:p>
            <a:pPr>
              <a:buNone/>
            </a:pPr>
            <a:r>
              <a:rPr lang="pt-BR" sz="1400" dirty="0" smtClean="0"/>
              <a:t>&lt;TD ALIGN="RIGHT"&gt;Direita&lt;/TD&gt;</a:t>
            </a:r>
          </a:p>
          <a:p>
            <a:pPr>
              <a:buNone/>
            </a:pPr>
            <a:r>
              <a:rPr lang="pt-BR" sz="1400" dirty="0" smtClean="0"/>
              <a:t>&lt;/TABLE&gt;</a:t>
            </a:r>
          </a:p>
          <a:p>
            <a:endParaRPr lang="pt-BR" sz="2000" dirty="0" smtClean="0"/>
          </a:p>
          <a:p>
            <a:endParaRPr lang="pt-BR" sz="2000" dirty="0" smtClean="0"/>
          </a:p>
          <a:p>
            <a:endParaRPr lang="pt-BR" dirty="0"/>
          </a:p>
        </p:txBody>
      </p:sp>
      <p:sp>
        <p:nvSpPr>
          <p:cNvPr id="3" name="Título 2"/>
          <p:cNvSpPr>
            <a:spLocks noGrp="1"/>
          </p:cNvSpPr>
          <p:nvPr>
            <p:ph type="title"/>
          </p:nvPr>
        </p:nvSpPr>
        <p:spPr/>
        <p:txBody>
          <a:bodyPr/>
          <a:lstStyle/>
          <a:p>
            <a:r>
              <a:rPr lang="pt-BR" sz="3600" dirty="0" smtClean="0"/>
              <a:t>Atributos para a Tabela</a:t>
            </a:r>
            <a:endParaRPr lang="pt-BR" sz="3600" dirty="0"/>
          </a:p>
        </p:txBody>
      </p:sp>
      <p:pic>
        <p:nvPicPr>
          <p:cNvPr id="4099" name="Picture 3"/>
          <p:cNvPicPr>
            <a:picLocks noChangeAspect="1" noChangeArrowheads="1"/>
          </p:cNvPicPr>
          <p:nvPr/>
        </p:nvPicPr>
        <p:blipFill>
          <a:blip r:embed="rId2" cstate="print"/>
          <a:srcRect/>
          <a:stretch>
            <a:fillRect/>
          </a:stretch>
        </p:blipFill>
        <p:spPr bwMode="auto">
          <a:xfrm>
            <a:off x="4499992" y="3933056"/>
            <a:ext cx="4003220" cy="1097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3971924" cy="4525962"/>
          </a:xfrm>
        </p:spPr>
        <p:txBody>
          <a:bodyPr/>
          <a:lstStyle/>
          <a:p>
            <a:r>
              <a:rPr lang="pt-BR" dirty="0" smtClean="0"/>
              <a:t>Quando digitamos o “endereço” de uma página no browser, este envia um pedido </a:t>
            </a:r>
            <a:r>
              <a:rPr lang="pt-BR" dirty="0" err="1" smtClean="0"/>
              <a:t>http</a:t>
            </a:r>
            <a:r>
              <a:rPr lang="pt-BR" dirty="0" smtClean="0"/>
              <a:t> para o servidor web</a:t>
            </a:r>
          </a:p>
          <a:p>
            <a:r>
              <a:rPr lang="pt-BR" dirty="0" smtClean="0"/>
              <a:t>Para cada arquivo que compõe uma página, um pedido </a:t>
            </a:r>
            <a:r>
              <a:rPr lang="pt-BR" dirty="0" err="1" smtClean="0"/>
              <a:t>http</a:t>
            </a:r>
            <a:r>
              <a:rPr lang="pt-BR" dirty="0" smtClean="0"/>
              <a:t> é feito pelo browser.</a:t>
            </a:r>
            <a:endParaRPr lang="pt-BR" dirty="0"/>
          </a:p>
        </p:txBody>
      </p:sp>
      <p:sp>
        <p:nvSpPr>
          <p:cNvPr id="3" name="Título 2"/>
          <p:cNvSpPr>
            <a:spLocks noGrp="1"/>
          </p:cNvSpPr>
          <p:nvPr>
            <p:ph type="title"/>
          </p:nvPr>
        </p:nvSpPr>
        <p:spPr/>
        <p:txBody>
          <a:bodyPr/>
          <a:lstStyle/>
          <a:p>
            <a:r>
              <a:rPr lang="pt-BR" dirty="0" smtClean="0"/>
              <a:t>Interação cliente-servidor</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4500562" y="2214554"/>
            <a:ext cx="42862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err="1" smtClean="0"/>
              <a:t>Valign</a:t>
            </a:r>
            <a:r>
              <a:rPr lang="pt-BR" sz="2000" dirty="0" smtClean="0"/>
              <a:t>: Alinhamento Vertical, pode ser aplicado a TH e TD e define o alinhamento do texto em relação às bordas superior e inferior. Aceita os valores TOP, MIDDLE, E BOTTOM para alinhar na parte de cima, no meio e na parte de baixo, respectivamente.</a:t>
            </a:r>
          </a:p>
          <a:p>
            <a:pPr marL="0" indent="0">
              <a:buNone/>
            </a:pPr>
            <a:r>
              <a:rPr lang="pt-BR" sz="2000" dirty="0" smtClean="0"/>
              <a:t>Exemplo:</a:t>
            </a:r>
          </a:p>
          <a:p>
            <a:pPr marL="0" indent="0">
              <a:buNone/>
            </a:pPr>
            <a:r>
              <a:rPr lang="pt-BR" sz="1600" dirty="0" smtClean="0"/>
              <a:t>&lt;TABLE BORDER=4 HEIGHT=75&gt;</a:t>
            </a:r>
          </a:p>
          <a:p>
            <a:pPr marL="0" indent="0">
              <a:buNone/>
            </a:pPr>
            <a:r>
              <a:rPr lang="pt-BR" sz="1600" dirty="0" smtClean="0"/>
              <a:t>&lt;TD&gt;Teste de alinhamento&lt;/TD&gt;</a:t>
            </a:r>
          </a:p>
          <a:p>
            <a:pPr marL="0" indent="0">
              <a:buNone/>
            </a:pPr>
            <a:r>
              <a:rPr lang="pt-BR" sz="1600" dirty="0" smtClean="0"/>
              <a:t>&lt;TD VALIGN=top&gt; TOP &lt;/TD&gt;</a:t>
            </a:r>
          </a:p>
          <a:p>
            <a:pPr marL="0" indent="0">
              <a:buNone/>
            </a:pPr>
            <a:r>
              <a:rPr lang="pt-BR" sz="1600" dirty="0" smtClean="0"/>
              <a:t>&lt;TD VALIGN=</a:t>
            </a:r>
            <a:r>
              <a:rPr lang="pt-BR" sz="1600" dirty="0" err="1" smtClean="0"/>
              <a:t>middle</a:t>
            </a:r>
            <a:r>
              <a:rPr lang="pt-BR" sz="1600" dirty="0" smtClean="0"/>
              <a:t>&gt; MIDDLE &lt;/TD&gt;</a:t>
            </a:r>
          </a:p>
          <a:p>
            <a:pPr marL="0" indent="0">
              <a:buNone/>
            </a:pPr>
            <a:r>
              <a:rPr lang="pt-BR" sz="1600" dirty="0" smtClean="0"/>
              <a:t>&lt;TD VALIGN=</a:t>
            </a:r>
            <a:r>
              <a:rPr lang="pt-BR" sz="1600" dirty="0" err="1" smtClean="0"/>
              <a:t>bottom</a:t>
            </a:r>
            <a:r>
              <a:rPr lang="pt-BR" sz="1600" dirty="0" smtClean="0"/>
              <a:t>&gt; BOTTOM &lt;/TD&gt;</a:t>
            </a:r>
          </a:p>
          <a:p>
            <a:pPr marL="0" indent="0">
              <a:buNone/>
            </a:pPr>
            <a:r>
              <a:rPr lang="pt-BR" sz="1600" dirty="0" smtClean="0"/>
              <a:t>&lt;/TABLE&gt;</a:t>
            </a:r>
          </a:p>
          <a:p>
            <a:pPr marL="0" indent="0">
              <a:buNone/>
            </a:pPr>
            <a:endParaRPr lang="pt-BR" sz="2000" dirty="0"/>
          </a:p>
        </p:txBody>
      </p:sp>
      <p:sp>
        <p:nvSpPr>
          <p:cNvPr id="3" name="Título 2"/>
          <p:cNvSpPr>
            <a:spLocks noGrp="1"/>
          </p:cNvSpPr>
          <p:nvPr>
            <p:ph type="title"/>
          </p:nvPr>
        </p:nvSpPr>
        <p:spPr/>
        <p:txBody>
          <a:bodyPr>
            <a:normAutofit/>
          </a:bodyPr>
          <a:lstStyle/>
          <a:p>
            <a:r>
              <a:rPr lang="pt-BR" sz="3600" dirty="0" smtClean="0"/>
              <a:t>Atributos para a Tabela</a:t>
            </a:r>
            <a:endParaRPr lang="pt-BR" sz="3600" dirty="0"/>
          </a:p>
        </p:txBody>
      </p:sp>
      <p:pic>
        <p:nvPicPr>
          <p:cNvPr id="5122" name="Picture 2"/>
          <p:cNvPicPr>
            <a:picLocks noChangeAspect="1" noChangeArrowheads="1"/>
          </p:cNvPicPr>
          <p:nvPr/>
        </p:nvPicPr>
        <p:blipFill>
          <a:blip r:embed="rId2" cstate="print"/>
          <a:srcRect/>
          <a:stretch>
            <a:fillRect/>
          </a:stretch>
        </p:blipFill>
        <p:spPr bwMode="auto">
          <a:xfrm>
            <a:off x="4067944" y="4797152"/>
            <a:ext cx="43719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3820070"/>
          </a:xfrm>
        </p:spPr>
        <p:txBody>
          <a:bodyPr/>
          <a:lstStyle/>
          <a:p>
            <a:pPr marL="0" indent="0">
              <a:buNone/>
            </a:pPr>
            <a:r>
              <a:rPr lang="pt-BR" sz="2000" dirty="0" smtClean="0"/>
              <a:t>CELLSPACING: Este atributo compreende a distância entre a célula e a linha da moldura. Deve ser adicionado dentro da TAG &lt;TABLE&gt;. Como padrão dos navegadores a distância é 2 pixels.</a:t>
            </a:r>
          </a:p>
          <a:p>
            <a:pPr marL="0" indent="0">
              <a:buNone/>
            </a:pPr>
            <a:r>
              <a:rPr lang="pt-BR" sz="2000" dirty="0" smtClean="0"/>
              <a:t>Exemplo:</a:t>
            </a:r>
          </a:p>
          <a:p>
            <a:pPr marL="0" indent="0">
              <a:buNone/>
            </a:pPr>
            <a:r>
              <a:rPr lang="pt-BR" sz="1600" dirty="0" smtClean="0"/>
              <a:t>&lt;h3&gt;Exemplo com CELLSPACING&lt;/h3&gt;</a:t>
            </a:r>
          </a:p>
          <a:p>
            <a:pPr marL="0" indent="0">
              <a:buNone/>
            </a:pPr>
            <a:r>
              <a:rPr lang="pt-BR" sz="1600" dirty="0" smtClean="0"/>
              <a:t>&lt;TABLE BORDER="1" WIDTH="80%" ALIGN="</a:t>
            </a:r>
            <a:r>
              <a:rPr lang="pt-BR" sz="1600" dirty="0" err="1" smtClean="0"/>
              <a:t>center</a:t>
            </a:r>
            <a:r>
              <a:rPr lang="pt-BR" sz="1600" dirty="0" smtClean="0"/>
              <a:t>" CELLSPACING="16"&gt;</a:t>
            </a:r>
          </a:p>
          <a:p>
            <a:pPr marL="0" indent="0">
              <a:buNone/>
            </a:pPr>
            <a:r>
              <a:rPr lang="pt-BR" sz="1600" dirty="0" smtClean="0"/>
              <a:t>&lt;TD WIDTH="33%" ALIGN="</a:t>
            </a:r>
            <a:r>
              <a:rPr lang="pt-BR" sz="1600" dirty="0" err="1" smtClean="0"/>
              <a:t>center</a:t>
            </a:r>
            <a:r>
              <a:rPr lang="pt-BR" sz="1600" dirty="0" smtClean="0"/>
              <a:t>"&gt; Coluna 1 &lt;/TD&gt;</a:t>
            </a:r>
          </a:p>
          <a:p>
            <a:pPr marL="0" indent="0">
              <a:buNone/>
            </a:pPr>
            <a:r>
              <a:rPr lang="pt-BR" sz="1600" dirty="0" smtClean="0"/>
              <a:t>&lt;TD WIDTH="33%" ALIGN="</a:t>
            </a:r>
            <a:r>
              <a:rPr lang="pt-BR" sz="1600" dirty="0" err="1" smtClean="0"/>
              <a:t>center</a:t>
            </a:r>
            <a:r>
              <a:rPr lang="pt-BR" sz="1600" dirty="0" smtClean="0"/>
              <a:t>"&gt; Coluna 2 &lt;/TD&gt;</a:t>
            </a:r>
          </a:p>
          <a:p>
            <a:pPr marL="0" indent="0">
              <a:buNone/>
            </a:pPr>
            <a:r>
              <a:rPr lang="pt-BR" sz="1600" dirty="0" smtClean="0"/>
              <a:t>&lt;TD WIDTH="34%" ALIGN="</a:t>
            </a:r>
            <a:r>
              <a:rPr lang="pt-BR" sz="1600" dirty="0" err="1" smtClean="0"/>
              <a:t>center</a:t>
            </a:r>
            <a:r>
              <a:rPr lang="pt-BR" sz="1600" dirty="0" smtClean="0"/>
              <a:t>"&gt; Coluna 3 &lt;/TD&gt;</a:t>
            </a:r>
          </a:p>
          <a:p>
            <a:pPr marL="0" indent="0">
              <a:buNone/>
            </a:pPr>
            <a:r>
              <a:rPr lang="pt-BR" sz="1600" dirty="0" smtClean="0"/>
              <a:t>&lt;/TABLE&gt;</a:t>
            </a:r>
            <a:endParaRPr lang="pt-BR" sz="1600" dirty="0"/>
          </a:p>
        </p:txBody>
      </p:sp>
      <p:sp>
        <p:nvSpPr>
          <p:cNvPr id="3" name="Título 2"/>
          <p:cNvSpPr>
            <a:spLocks noGrp="1"/>
          </p:cNvSpPr>
          <p:nvPr>
            <p:ph type="title"/>
          </p:nvPr>
        </p:nvSpPr>
        <p:spPr/>
        <p:txBody>
          <a:bodyPr/>
          <a:lstStyle/>
          <a:p>
            <a:r>
              <a:rPr lang="pt-BR" sz="3600" dirty="0" smtClean="0"/>
              <a:t>Atributos para Tabela</a:t>
            </a:r>
            <a:endParaRPr lang="pt-BR" sz="3600" dirty="0"/>
          </a:p>
        </p:txBody>
      </p:sp>
      <p:pic>
        <p:nvPicPr>
          <p:cNvPr id="1027" name="Picture 3"/>
          <p:cNvPicPr>
            <a:picLocks noChangeAspect="1" noChangeArrowheads="1"/>
          </p:cNvPicPr>
          <p:nvPr/>
        </p:nvPicPr>
        <p:blipFill>
          <a:blip r:embed="rId2" cstate="print"/>
          <a:srcRect/>
          <a:stretch>
            <a:fillRect/>
          </a:stretch>
        </p:blipFill>
        <p:spPr bwMode="auto">
          <a:xfrm>
            <a:off x="395536" y="4797152"/>
            <a:ext cx="8748464" cy="896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229600" cy="3748062"/>
          </a:xfrm>
        </p:spPr>
        <p:txBody>
          <a:bodyPr/>
          <a:lstStyle/>
          <a:p>
            <a:pPr marL="0" indent="0">
              <a:buNone/>
            </a:pPr>
            <a:r>
              <a:rPr lang="pt-BR" sz="2000" dirty="0" smtClean="0"/>
              <a:t>CELLPADDING: Este atributo é utilizado para formatar o espaço entre o conteúdo de uma célula e suas bordas em todos os sentidos.</a:t>
            </a:r>
          </a:p>
          <a:p>
            <a:pPr marL="0" indent="0">
              <a:buNone/>
            </a:pPr>
            <a:r>
              <a:rPr lang="pt-BR" sz="2000" dirty="0" smtClean="0"/>
              <a:t>Exemplo:</a:t>
            </a:r>
          </a:p>
          <a:p>
            <a:pPr marL="0" indent="0">
              <a:buNone/>
            </a:pPr>
            <a:r>
              <a:rPr lang="pt-BR" sz="1600" dirty="0" smtClean="0"/>
              <a:t>&lt;TABLE BORDER="1" WIDTH="80%" ALIGN="</a:t>
            </a:r>
            <a:r>
              <a:rPr lang="pt-BR" sz="1600" dirty="0" err="1" smtClean="0"/>
              <a:t>center</a:t>
            </a:r>
            <a:r>
              <a:rPr lang="pt-BR" sz="1600" dirty="0" smtClean="0"/>
              <a:t>" CELLPADDING="20"&gt;</a:t>
            </a:r>
          </a:p>
          <a:p>
            <a:pPr marL="0" indent="0">
              <a:buNone/>
            </a:pPr>
            <a:r>
              <a:rPr lang="pt-BR" sz="1600" dirty="0" smtClean="0"/>
              <a:t>&lt;TD WIDTH="33%"ALIGN="</a:t>
            </a:r>
            <a:r>
              <a:rPr lang="pt-BR" sz="1600" dirty="0" err="1" smtClean="0"/>
              <a:t>center</a:t>
            </a:r>
            <a:r>
              <a:rPr lang="pt-BR" sz="1600" dirty="0" smtClean="0"/>
              <a:t>"&gt; Aluno &lt;/TD&gt;</a:t>
            </a:r>
          </a:p>
          <a:p>
            <a:pPr marL="0" indent="0">
              <a:buNone/>
            </a:pPr>
            <a:r>
              <a:rPr lang="pt-BR" sz="1600" dirty="0" smtClean="0"/>
              <a:t>&lt;TD WIDTH="33%"ALIGN="</a:t>
            </a:r>
            <a:r>
              <a:rPr lang="pt-BR" sz="1600" dirty="0" err="1" smtClean="0"/>
              <a:t>center</a:t>
            </a:r>
            <a:r>
              <a:rPr lang="pt-BR" sz="1600" dirty="0" smtClean="0"/>
              <a:t>"&gt; Docente &lt;/TD&gt;</a:t>
            </a:r>
          </a:p>
          <a:p>
            <a:pPr marL="0" indent="0">
              <a:buNone/>
            </a:pPr>
            <a:r>
              <a:rPr lang="pt-BR" sz="1600" dirty="0" smtClean="0"/>
              <a:t>&lt;TD WIDTH="34%"ALIGN="</a:t>
            </a:r>
            <a:r>
              <a:rPr lang="pt-BR" sz="1600" dirty="0" err="1" smtClean="0"/>
              <a:t>center</a:t>
            </a:r>
            <a:r>
              <a:rPr lang="pt-BR" sz="1600" dirty="0" smtClean="0"/>
              <a:t>"&gt; Técnico Administrativo &lt;/TD&gt;</a:t>
            </a:r>
          </a:p>
          <a:p>
            <a:pPr marL="0" indent="0">
              <a:buNone/>
            </a:pPr>
            <a:r>
              <a:rPr lang="pt-BR" sz="1600" dirty="0" smtClean="0"/>
              <a:t>&lt;/TABLE&gt;</a:t>
            </a:r>
            <a:endParaRPr lang="pt-BR" sz="1600" dirty="0"/>
          </a:p>
        </p:txBody>
      </p:sp>
      <p:sp>
        <p:nvSpPr>
          <p:cNvPr id="3" name="Título 2"/>
          <p:cNvSpPr>
            <a:spLocks noGrp="1"/>
          </p:cNvSpPr>
          <p:nvPr>
            <p:ph type="title"/>
          </p:nvPr>
        </p:nvSpPr>
        <p:spPr/>
        <p:txBody>
          <a:bodyPr/>
          <a:lstStyle/>
          <a:p>
            <a:r>
              <a:rPr lang="pt-BR" sz="3600" dirty="0" smtClean="0"/>
              <a:t>Atributos para Tabela</a:t>
            </a:r>
            <a:endParaRPr lang="pt-BR" sz="3600" dirty="0"/>
          </a:p>
        </p:txBody>
      </p:sp>
      <p:pic>
        <p:nvPicPr>
          <p:cNvPr id="7170" name="Picture 2"/>
          <p:cNvPicPr>
            <a:picLocks noChangeAspect="1" noChangeArrowheads="1"/>
          </p:cNvPicPr>
          <p:nvPr/>
        </p:nvPicPr>
        <p:blipFill>
          <a:blip r:embed="rId2" cstate="print"/>
          <a:srcRect/>
          <a:stretch>
            <a:fillRect/>
          </a:stretch>
        </p:blipFill>
        <p:spPr bwMode="auto">
          <a:xfrm>
            <a:off x="899592" y="5301208"/>
            <a:ext cx="7992888" cy="634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124744"/>
            <a:ext cx="8229600" cy="5040560"/>
          </a:xfrm>
        </p:spPr>
        <p:txBody>
          <a:bodyPr/>
          <a:lstStyle/>
          <a:p>
            <a:pPr marL="0" indent="0">
              <a:buNone/>
            </a:pPr>
            <a:r>
              <a:rPr lang="pt-BR" dirty="0" err="1" smtClean="0"/>
              <a:t>Rowspan</a:t>
            </a:r>
            <a:r>
              <a:rPr lang="pt-BR" dirty="0" smtClean="0"/>
              <a:t>: Permite mesclar uma ou mais células em "linhas" de uma tabela.</a:t>
            </a:r>
          </a:p>
          <a:p>
            <a:pPr marL="0" indent="0">
              <a:buNone/>
            </a:pPr>
            <a:r>
              <a:rPr lang="pt-BR" sz="2000" dirty="0" smtClean="0"/>
              <a:t>Exemplo:</a:t>
            </a:r>
          </a:p>
          <a:p>
            <a:pPr marL="0" indent="0">
              <a:buNone/>
            </a:pPr>
            <a:r>
              <a:rPr lang="pt-BR" sz="1000" dirty="0" smtClean="0"/>
              <a:t>&lt;TABLE BORDER="1" WIDTH="380" CELLPADDING="7" ALIGN="</a:t>
            </a:r>
            <a:r>
              <a:rPr lang="pt-BR" sz="1000" dirty="0" err="1" smtClean="0"/>
              <a:t>center</a:t>
            </a:r>
            <a:r>
              <a:rPr lang="pt-BR" sz="1000" dirty="0" smtClean="0"/>
              <a:t>"&gt;</a:t>
            </a:r>
          </a:p>
          <a:p>
            <a:pPr marL="0" indent="0">
              <a:buNone/>
            </a:pPr>
            <a:r>
              <a:rPr lang="pt-BR" sz="1000" dirty="0" smtClean="0"/>
              <a:t>&lt;TD WIDTH="25%" ROWSPAN="3"&gt; 3 linhas &lt;/TD&gt;</a:t>
            </a:r>
          </a:p>
          <a:p>
            <a:pPr marL="0" indent="0">
              <a:buNone/>
            </a:pPr>
            <a:r>
              <a:rPr lang="pt-BR" sz="1000" dirty="0" smtClean="0"/>
              <a:t>&lt;TD WIDTH="25%"&gt; coluna 2 &lt;/TD&gt;</a:t>
            </a:r>
          </a:p>
          <a:p>
            <a:pPr marL="0" indent="0">
              <a:buNone/>
            </a:pPr>
            <a:r>
              <a:rPr lang="pt-BR" sz="1000" dirty="0" smtClean="0"/>
              <a:t>&lt;TD WIDTH="25%"&gt; coluna 3 &lt;/TD&gt;</a:t>
            </a:r>
          </a:p>
          <a:p>
            <a:pPr marL="0" indent="0">
              <a:buNone/>
            </a:pPr>
            <a:r>
              <a:rPr lang="pt-BR" sz="1000" dirty="0" smtClean="0"/>
              <a:t>&lt;TD WIDTH="25%"&gt; coluna 4 &lt;/TD&gt;</a:t>
            </a:r>
          </a:p>
          <a:p>
            <a:pPr marL="0" indent="0">
              <a:buNone/>
            </a:pPr>
            <a:r>
              <a:rPr lang="pt-BR" sz="1000" dirty="0" smtClean="0"/>
              <a:t>&lt;TR&gt;</a:t>
            </a:r>
          </a:p>
          <a:p>
            <a:pPr marL="0" indent="0">
              <a:buNone/>
            </a:pPr>
            <a:r>
              <a:rPr lang="pt-BR" sz="1000" dirty="0" smtClean="0"/>
              <a:t>&lt;TD WIDTH="25%"&gt; coluna 2 &lt;/TD&gt;</a:t>
            </a:r>
          </a:p>
          <a:p>
            <a:pPr marL="0" indent="0">
              <a:buNone/>
            </a:pPr>
            <a:r>
              <a:rPr lang="pt-BR" sz="1000" dirty="0" smtClean="0"/>
              <a:t>&lt;TD WIDTH="25%"&gt; coluna 3 &lt;/TD&gt;</a:t>
            </a:r>
          </a:p>
          <a:p>
            <a:pPr marL="0" indent="0">
              <a:buNone/>
            </a:pPr>
            <a:r>
              <a:rPr lang="pt-BR" sz="1000" dirty="0" smtClean="0"/>
              <a:t>&lt;TD WIDTH="25%"&gt; coluna 4 &lt;/TD&gt;</a:t>
            </a:r>
          </a:p>
          <a:p>
            <a:pPr marL="0" indent="0">
              <a:buNone/>
            </a:pPr>
            <a:r>
              <a:rPr lang="pt-BR" sz="1000" dirty="0" smtClean="0"/>
              <a:t>&lt;TR&gt;</a:t>
            </a:r>
          </a:p>
          <a:p>
            <a:pPr marL="0" indent="0">
              <a:buNone/>
            </a:pPr>
            <a:r>
              <a:rPr lang="pt-BR" sz="1000" dirty="0" smtClean="0"/>
              <a:t>&lt;TD WIDTH="25%"&gt; coluna 2 &lt;/TD&gt;</a:t>
            </a:r>
          </a:p>
          <a:p>
            <a:pPr marL="0" indent="0">
              <a:buNone/>
            </a:pPr>
            <a:r>
              <a:rPr lang="pt-BR" sz="1000" dirty="0" smtClean="0"/>
              <a:t>&lt;TD WIDTH="25%"&gt; coluna 3 &lt;/TD&gt;</a:t>
            </a:r>
          </a:p>
          <a:p>
            <a:pPr marL="0" indent="0">
              <a:buNone/>
            </a:pPr>
            <a:r>
              <a:rPr lang="pt-BR" sz="1000" dirty="0" smtClean="0"/>
              <a:t>&lt;TD WIDTH="25%"&gt; coluna 4 &lt;/TD&gt;</a:t>
            </a:r>
          </a:p>
          <a:p>
            <a:pPr marL="0" indent="0">
              <a:buNone/>
            </a:pPr>
            <a:r>
              <a:rPr lang="pt-BR" sz="1000" dirty="0" smtClean="0"/>
              <a:t>&lt;/TABLE&gt;</a:t>
            </a:r>
          </a:p>
        </p:txBody>
      </p:sp>
      <p:sp>
        <p:nvSpPr>
          <p:cNvPr id="3" name="Título 2"/>
          <p:cNvSpPr>
            <a:spLocks noGrp="1"/>
          </p:cNvSpPr>
          <p:nvPr>
            <p:ph type="title"/>
          </p:nvPr>
        </p:nvSpPr>
        <p:spPr/>
        <p:txBody>
          <a:bodyPr/>
          <a:lstStyle/>
          <a:p>
            <a:r>
              <a:rPr lang="pt-BR" sz="3600" dirty="0" smtClean="0"/>
              <a:t>Atributos para Tabela</a:t>
            </a:r>
            <a:endParaRPr lang="pt-BR" sz="3600" dirty="0"/>
          </a:p>
        </p:txBody>
      </p:sp>
      <p:pic>
        <p:nvPicPr>
          <p:cNvPr id="2051" name="Picture 3"/>
          <p:cNvPicPr>
            <a:picLocks noChangeAspect="1" noChangeArrowheads="1"/>
          </p:cNvPicPr>
          <p:nvPr/>
        </p:nvPicPr>
        <p:blipFill>
          <a:blip r:embed="rId3" cstate="print"/>
          <a:srcRect/>
          <a:stretch>
            <a:fillRect/>
          </a:stretch>
        </p:blipFill>
        <p:spPr bwMode="auto">
          <a:xfrm>
            <a:off x="3491880" y="4149080"/>
            <a:ext cx="4641193" cy="1512168"/>
          </a:xfrm>
          <a:prstGeom prst="rect">
            <a:avLst/>
          </a:prstGeom>
          <a:noFill/>
          <a:ln w="9525">
            <a:noFill/>
            <a:miter lim="800000"/>
            <a:headEnd/>
            <a:tailEnd/>
          </a:ln>
        </p:spPr>
      </p:pic>
      <p:sp>
        <p:nvSpPr>
          <p:cNvPr id="6" name="CaixaDeTexto 5"/>
          <p:cNvSpPr txBox="1"/>
          <p:nvPr/>
        </p:nvSpPr>
        <p:spPr>
          <a:xfrm>
            <a:off x="4427984" y="3212976"/>
            <a:ext cx="3343864" cy="369332"/>
          </a:xfrm>
          <a:prstGeom prst="rect">
            <a:avLst/>
          </a:prstGeom>
          <a:noFill/>
        </p:spPr>
        <p:txBody>
          <a:bodyPr wrap="none" rtlCol="0">
            <a:spAutoFit/>
          </a:bodyPr>
          <a:lstStyle/>
          <a:p>
            <a:r>
              <a:rPr lang="pt-BR" dirty="0" smtClean="0"/>
              <a:t>Pode ser aplicado em TD e TH</a:t>
            </a:r>
            <a:endParaRPr lang="pt-B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sz="3600" dirty="0" smtClean="0"/>
              <a:t>Atributos para Tabela</a:t>
            </a:r>
            <a:endParaRPr lang="pt-BR" sz="3600" dirty="0"/>
          </a:p>
        </p:txBody>
      </p:sp>
      <p:sp>
        <p:nvSpPr>
          <p:cNvPr id="4" name="Espaço Reservado para Conteúdo 1"/>
          <p:cNvSpPr txBox="1">
            <a:spLocks/>
          </p:cNvSpPr>
          <p:nvPr/>
        </p:nvSpPr>
        <p:spPr bwMode="auto">
          <a:xfrm>
            <a:off x="395536" y="1196752"/>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pt-BR" sz="2700" b="0" i="0" u="none" strike="noStrike" kern="1200" cap="none" spc="0" normalizeH="0" baseline="0" noProof="0" dirty="0" err="1" smtClean="0">
                <a:ln>
                  <a:noFill/>
                </a:ln>
                <a:solidFill>
                  <a:schemeClr val="tx1"/>
                </a:solidFill>
                <a:effectLst/>
                <a:uLnTx/>
                <a:uFillTx/>
                <a:latin typeface="+mn-lt"/>
                <a:ea typeface="+mn-ea"/>
                <a:cs typeface="+mn-cs"/>
              </a:rPr>
              <a:t>Colspan</a:t>
            </a:r>
            <a:r>
              <a:rPr kumimoji="0" lang="pt-BR" sz="2700" b="0" i="0" u="none" strike="noStrike" kern="1200" cap="none" spc="0" normalizeH="0" baseline="0" noProof="0" dirty="0" smtClean="0">
                <a:ln>
                  <a:noFill/>
                </a:ln>
                <a:solidFill>
                  <a:schemeClr val="tx1"/>
                </a:solidFill>
                <a:effectLst/>
                <a:uLnTx/>
                <a:uFillTx/>
                <a:latin typeface="+mn-lt"/>
                <a:ea typeface="+mn-ea"/>
                <a:cs typeface="+mn-cs"/>
              </a:rPr>
              <a:t>: Permite mesclar uma ou mais células em "colunas" de uma tabela.</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pt-BR" sz="2000" b="0" i="0" u="none" strike="noStrike" kern="1200" cap="none" spc="0" normalizeH="0" baseline="0" noProof="0" dirty="0" smtClean="0">
                <a:ln>
                  <a:noFill/>
                </a:ln>
                <a:solidFill>
                  <a:schemeClr val="tx1"/>
                </a:solidFill>
                <a:effectLst/>
                <a:uLnTx/>
                <a:uFillTx/>
                <a:latin typeface="+mn-lt"/>
                <a:ea typeface="+mn-ea"/>
                <a:cs typeface="+mn-cs"/>
              </a:rPr>
              <a:t>Exemplo:</a:t>
            </a:r>
          </a:p>
          <a:p>
            <a:pPr lvl="0">
              <a:spcBef>
                <a:spcPts val="400"/>
              </a:spcBef>
              <a:buClr>
                <a:schemeClr val="accent1"/>
              </a:buClr>
              <a:buSzPct val="68000"/>
            </a:pPr>
            <a:r>
              <a:rPr lang="pt-BR" sz="1000" dirty="0" smtClean="0">
                <a:latin typeface="+mn-lt"/>
                <a:cs typeface="+mn-cs"/>
              </a:rPr>
              <a:t>&lt;h3&gt; &lt;</a:t>
            </a:r>
            <a:r>
              <a:rPr lang="pt-BR" sz="1000" dirty="0" err="1" smtClean="0">
                <a:latin typeface="+mn-lt"/>
                <a:cs typeface="+mn-cs"/>
              </a:rPr>
              <a:t>center</a:t>
            </a:r>
            <a:r>
              <a:rPr lang="pt-BR" sz="1000" dirty="0" smtClean="0">
                <a:latin typeface="+mn-lt"/>
                <a:cs typeface="+mn-cs"/>
              </a:rPr>
              <a:t>&gt; Exemplo com COLSPAN &lt;/</a:t>
            </a:r>
            <a:r>
              <a:rPr lang="pt-BR" sz="1000" dirty="0" err="1" smtClean="0">
                <a:latin typeface="+mn-lt"/>
                <a:cs typeface="+mn-cs"/>
              </a:rPr>
              <a:t>center</a:t>
            </a:r>
            <a:r>
              <a:rPr lang="pt-BR" sz="1000" dirty="0" smtClean="0">
                <a:latin typeface="+mn-lt"/>
                <a:cs typeface="+mn-cs"/>
              </a:rPr>
              <a:t>&gt;&lt;/h3&gt;</a:t>
            </a:r>
          </a:p>
          <a:p>
            <a:pPr lvl="0">
              <a:spcBef>
                <a:spcPts val="400"/>
              </a:spcBef>
              <a:buClr>
                <a:schemeClr val="accent1"/>
              </a:buClr>
              <a:buSzPct val="68000"/>
            </a:pPr>
            <a:r>
              <a:rPr lang="pt-BR" sz="1000" dirty="0" smtClean="0">
                <a:latin typeface="+mn-lt"/>
                <a:cs typeface="+mn-cs"/>
              </a:rPr>
              <a:t>&lt;TABLE BORDER="1" WIDTH="60%" ALIGN="</a:t>
            </a:r>
            <a:r>
              <a:rPr lang="pt-BR" sz="1000" dirty="0" err="1" smtClean="0">
                <a:latin typeface="+mn-lt"/>
                <a:cs typeface="+mn-cs"/>
              </a:rPr>
              <a:t>center</a:t>
            </a:r>
            <a:r>
              <a:rPr lang="pt-BR" sz="1000" dirty="0" smtClean="0">
                <a:latin typeface="+mn-lt"/>
                <a:cs typeface="+mn-cs"/>
              </a:rPr>
              <a:t>"&gt;</a:t>
            </a:r>
          </a:p>
          <a:p>
            <a:pPr lvl="0">
              <a:spcBef>
                <a:spcPts val="400"/>
              </a:spcBef>
              <a:buClr>
                <a:schemeClr val="accent1"/>
              </a:buClr>
              <a:buSzPct val="68000"/>
            </a:pPr>
            <a:r>
              <a:rPr lang="pt-BR" sz="1000" dirty="0" smtClean="0">
                <a:latin typeface="+mn-lt"/>
                <a:cs typeface="+mn-cs"/>
              </a:rPr>
              <a:t>&lt;TR&gt;</a:t>
            </a:r>
          </a:p>
          <a:p>
            <a:pPr lvl="0">
              <a:spcBef>
                <a:spcPts val="400"/>
              </a:spcBef>
              <a:buClr>
                <a:schemeClr val="accent1"/>
              </a:buClr>
              <a:buSzPct val="68000"/>
            </a:pPr>
            <a:r>
              <a:rPr lang="pt-BR" sz="1000" dirty="0" smtClean="0">
                <a:latin typeface="+mn-lt"/>
                <a:cs typeface="+mn-cs"/>
              </a:rPr>
              <a:t>&lt;TD WIDTH="20%" COLSPAN="3"&gt; &lt;</a:t>
            </a:r>
            <a:r>
              <a:rPr lang="pt-BR" sz="1000" dirty="0" err="1" smtClean="0">
                <a:latin typeface="+mn-lt"/>
                <a:cs typeface="+mn-cs"/>
              </a:rPr>
              <a:t>center</a:t>
            </a:r>
            <a:r>
              <a:rPr lang="pt-BR" sz="1000" dirty="0" smtClean="0">
                <a:latin typeface="+mn-lt"/>
                <a:cs typeface="+mn-cs"/>
              </a:rPr>
              <a:t>&gt; Célula com 3 colunas &lt;/</a:t>
            </a:r>
            <a:r>
              <a:rPr lang="pt-BR" sz="1000" dirty="0" err="1" smtClean="0">
                <a:latin typeface="+mn-lt"/>
                <a:cs typeface="+mn-cs"/>
              </a:rPr>
              <a:t>center</a:t>
            </a:r>
            <a:r>
              <a:rPr lang="pt-BR" sz="1000" dirty="0" smtClean="0">
                <a:latin typeface="+mn-lt"/>
                <a:cs typeface="+mn-cs"/>
              </a:rPr>
              <a:t>&gt; &lt;/</a:t>
            </a:r>
            <a:r>
              <a:rPr lang="pt-BR" sz="1000" dirty="0" err="1" smtClean="0">
                <a:latin typeface="+mn-lt"/>
                <a:cs typeface="+mn-cs"/>
              </a:rPr>
              <a:t>td</a:t>
            </a:r>
            <a:r>
              <a:rPr lang="pt-BR" sz="1000" dirty="0" smtClean="0">
                <a:latin typeface="+mn-lt"/>
                <a:cs typeface="+mn-cs"/>
              </a:rPr>
              <a:t>&gt;</a:t>
            </a:r>
          </a:p>
          <a:p>
            <a:pPr lvl="0">
              <a:spcBef>
                <a:spcPts val="400"/>
              </a:spcBef>
              <a:buClr>
                <a:schemeClr val="accent1"/>
              </a:buClr>
              <a:buSzPct val="68000"/>
            </a:pPr>
            <a:r>
              <a:rPr lang="pt-BR" sz="1000" dirty="0" smtClean="0">
                <a:latin typeface="+mn-lt"/>
                <a:cs typeface="+mn-cs"/>
              </a:rPr>
              <a:t>&lt;TD WIDTH="20%"&gt;coluna 4&lt;/TD&gt;</a:t>
            </a:r>
          </a:p>
          <a:p>
            <a:pPr lvl="0">
              <a:spcBef>
                <a:spcPts val="400"/>
              </a:spcBef>
              <a:buClr>
                <a:schemeClr val="accent1"/>
              </a:buClr>
              <a:buSzPct val="68000"/>
            </a:pPr>
            <a:r>
              <a:rPr lang="pt-BR" sz="1000" dirty="0" smtClean="0">
                <a:latin typeface="+mn-lt"/>
                <a:cs typeface="+mn-cs"/>
              </a:rPr>
              <a:t>&lt;TD WIDTH="20%"&gt;coluna 5&lt;/TD&gt;</a:t>
            </a:r>
          </a:p>
          <a:p>
            <a:pPr lvl="0">
              <a:spcBef>
                <a:spcPts val="400"/>
              </a:spcBef>
              <a:buClr>
                <a:schemeClr val="accent1"/>
              </a:buClr>
              <a:buSzPct val="68000"/>
            </a:pPr>
            <a:r>
              <a:rPr lang="pt-BR" sz="1000" dirty="0" smtClean="0">
                <a:latin typeface="+mn-lt"/>
                <a:cs typeface="+mn-cs"/>
              </a:rPr>
              <a:t>&lt;TR&gt;</a:t>
            </a:r>
          </a:p>
          <a:p>
            <a:pPr lvl="0">
              <a:spcBef>
                <a:spcPts val="400"/>
              </a:spcBef>
              <a:buClr>
                <a:schemeClr val="accent1"/>
              </a:buClr>
              <a:buSzPct val="68000"/>
            </a:pPr>
            <a:r>
              <a:rPr lang="pt-BR" sz="1000" dirty="0" smtClean="0">
                <a:latin typeface="+mn-lt"/>
                <a:cs typeface="+mn-cs"/>
              </a:rPr>
              <a:t>&lt;TD WIDTH="20%"&gt;coluna 1&lt;/TD&gt;</a:t>
            </a:r>
          </a:p>
          <a:p>
            <a:pPr lvl="0">
              <a:spcBef>
                <a:spcPts val="400"/>
              </a:spcBef>
              <a:buClr>
                <a:schemeClr val="accent1"/>
              </a:buClr>
              <a:buSzPct val="68000"/>
            </a:pPr>
            <a:r>
              <a:rPr lang="pt-BR" sz="1000" dirty="0" smtClean="0">
                <a:latin typeface="+mn-lt"/>
                <a:cs typeface="+mn-cs"/>
              </a:rPr>
              <a:t>&lt;TD WIDTH="20%"&gt;coluna 2&lt;/TD&gt;</a:t>
            </a:r>
          </a:p>
          <a:p>
            <a:pPr lvl="0">
              <a:spcBef>
                <a:spcPts val="400"/>
              </a:spcBef>
              <a:buClr>
                <a:schemeClr val="accent1"/>
              </a:buClr>
              <a:buSzPct val="68000"/>
            </a:pPr>
            <a:r>
              <a:rPr lang="pt-BR" sz="1000" dirty="0" smtClean="0">
                <a:latin typeface="+mn-lt"/>
                <a:cs typeface="+mn-cs"/>
              </a:rPr>
              <a:t>&lt;TD WIDTH="20%"&gt;coluna 3&lt;/TD&gt;</a:t>
            </a:r>
          </a:p>
          <a:p>
            <a:pPr lvl="0">
              <a:spcBef>
                <a:spcPts val="400"/>
              </a:spcBef>
              <a:buClr>
                <a:schemeClr val="accent1"/>
              </a:buClr>
              <a:buSzPct val="68000"/>
            </a:pPr>
            <a:r>
              <a:rPr lang="pt-BR" sz="1000" dirty="0" smtClean="0">
                <a:latin typeface="+mn-lt"/>
                <a:cs typeface="+mn-cs"/>
              </a:rPr>
              <a:t>&lt;TD WIDTH="20%"&gt;coluna 4&lt;/TD&gt;</a:t>
            </a:r>
          </a:p>
          <a:p>
            <a:pPr lvl="0">
              <a:spcBef>
                <a:spcPts val="400"/>
              </a:spcBef>
              <a:buClr>
                <a:schemeClr val="accent1"/>
              </a:buClr>
              <a:buSzPct val="68000"/>
            </a:pPr>
            <a:r>
              <a:rPr lang="pt-BR" sz="1000" dirty="0" smtClean="0">
                <a:latin typeface="+mn-lt"/>
                <a:cs typeface="+mn-cs"/>
              </a:rPr>
              <a:t>&lt;TD WIDTH="20%"&gt;coluna 5&lt;/TD&gt;</a:t>
            </a:r>
          </a:p>
          <a:p>
            <a:pPr lvl="0">
              <a:spcBef>
                <a:spcPts val="400"/>
              </a:spcBef>
              <a:buClr>
                <a:schemeClr val="accent1"/>
              </a:buClr>
              <a:buSzPct val="68000"/>
            </a:pPr>
            <a:r>
              <a:rPr lang="pt-BR" sz="1000" dirty="0" smtClean="0">
                <a:latin typeface="+mn-lt"/>
                <a:cs typeface="+mn-cs"/>
              </a:rPr>
              <a:t>&lt;/TABLE&gt;</a:t>
            </a:r>
          </a:p>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endParaRPr kumimoji="0" lang="pt-BR"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aixaDeTexto 5"/>
          <p:cNvSpPr txBox="1"/>
          <p:nvPr/>
        </p:nvSpPr>
        <p:spPr>
          <a:xfrm>
            <a:off x="4572000" y="4221088"/>
            <a:ext cx="3343864" cy="369332"/>
          </a:xfrm>
          <a:prstGeom prst="rect">
            <a:avLst/>
          </a:prstGeom>
          <a:noFill/>
        </p:spPr>
        <p:txBody>
          <a:bodyPr wrap="none" rtlCol="0">
            <a:spAutoFit/>
          </a:bodyPr>
          <a:lstStyle/>
          <a:p>
            <a:r>
              <a:rPr lang="pt-BR" dirty="0" smtClean="0"/>
              <a:t>Pode ser aplicado em TD e TH</a:t>
            </a:r>
            <a:endParaRPr lang="pt-BR" dirty="0"/>
          </a:p>
        </p:txBody>
      </p:sp>
      <p:pic>
        <p:nvPicPr>
          <p:cNvPr id="1027" name="Picture 3"/>
          <p:cNvPicPr>
            <a:picLocks noChangeAspect="1" noChangeArrowheads="1"/>
          </p:cNvPicPr>
          <p:nvPr/>
        </p:nvPicPr>
        <p:blipFill>
          <a:blip r:embed="rId2" cstate="print"/>
          <a:srcRect/>
          <a:stretch>
            <a:fillRect/>
          </a:stretch>
        </p:blipFill>
        <p:spPr bwMode="auto">
          <a:xfrm>
            <a:off x="1866900" y="5143512"/>
            <a:ext cx="7277100" cy="101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124744"/>
            <a:ext cx="8784976" cy="3240360"/>
          </a:xfrm>
        </p:spPr>
        <p:txBody>
          <a:bodyPr/>
          <a:lstStyle/>
          <a:p>
            <a:pPr marL="0" indent="0">
              <a:buNone/>
            </a:pPr>
            <a:r>
              <a:rPr lang="pt-BR" sz="2000" dirty="0" err="1" smtClean="0"/>
              <a:t>Width</a:t>
            </a:r>
            <a:r>
              <a:rPr lang="pt-BR" sz="2000" dirty="0" smtClean="0"/>
              <a:t>: Para alterar a largura de uma célula basta acrescentar o </a:t>
            </a:r>
            <a:r>
              <a:rPr lang="pt-BR" sz="2000" dirty="0" err="1" smtClean="0"/>
              <a:t>width</a:t>
            </a:r>
            <a:r>
              <a:rPr lang="pt-BR" sz="2000" dirty="0" smtClean="0"/>
              <a:t> dentro da </a:t>
            </a:r>
            <a:r>
              <a:rPr lang="pt-BR" sz="2000" dirty="0" err="1" smtClean="0"/>
              <a:t>tag</a:t>
            </a:r>
            <a:r>
              <a:rPr lang="pt-BR" sz="2000" dirty="0" smtClean="0"/>
              <a:t> &lt;TD&gt;</a:t>
            </a:r>
          </a:p>
          <a:p>
            <a:pPr marL="0" indent="0">
              <a:buNone/>
            </a:pPr>
            <a:r>
              <a:rPr lang="pt-BR" sz="2000" dirty="0" smtClean="0"/>
              <a:t>Exemplo:</a:t>
            </a:r>
          </a:p>
          <a:p>
            <a:pPr marL="0" indent="0">
              <a:buNone/>
            </a:pPr>
            <a:r>
              <a:rPr lang="pt-BR" sz="1200" dirty="0" smtClean="0"/>
              <a:t>&lt;TABLE BORDER=2&gt;</a:t>
            </a:r>
          </a:p>
          <a:p>
            <a:pPr marL="0" indent="0">
              <a:buNone/>
            </a:pPr>
            <a:r>
              <a:rPr lang="pt-BR" sz="1200" dirty="0" smtClean="0"/>
              <a:t>&lt;TD WIDTH=100&gt; WIDTH=100&lt;/TD&gt;</a:t>
            </a:r>
          </a:p>
          <a:p>
            <a:pPr marL="0" indent="0">
              <a:buNone/>
            </a:pPr>
            <a:r>
              <a:rPr lang="pt-BR" sz="1200" dirty="0" smtClean="0"/>
              <a:t>&lt;TD ALIGN=MIDDLE WIDTH=200&gt;WIDTH=200 (PIXELS)&lt;/TD&gt;</a:t>
            </a:r>
          </a:p>
          <a:p>
            <a:pPr marL="0" indent="0">
              <a:buNone/>
            </a:pPr>
            <a:r>
              <a:rPr lang="pt-BR" sz="1200" dirty="0" smtClean="0"/>
              <a:t>&lt;/TABLE&gt;</a:t>
            </a:r>
          </a:p>
          <a:p>
            <a:pPr marL="0" indent="0">
              <a:buNone/>
            </a:pPr>
            <a:r>
              <a:rPr lang="pt-BR" sz="2000" dirty="0" err="1" smtClean="0"/>
              <a:t>Bgcolor</a:t>
            </a:r>
            <a:r>
              <a:rPr lang="pt-BR" sz="2000" dirty="0" smtClean="0"/>
              <a:t>: Permite colocar cor de fundo em uma ou mais células</a:t>
            </a:r>
          </a:p>
          <a:p>
            <a:pPr marL="0" indent="0">
              <a:buNone/>
            </a:pPr>
            <a:r>
              <a:rPr lang="pt-BR" sz="2000" dirty="0" smtClean="0"/>
              <a:t>Exemplo:</a:t>
            </a:r>
          </a:p>
        </p:txBody>
      </p:sp>
      <p:sp>
        <p:nvSpPr>
          <p:cNvPr id="3" name="Título 2"/>
          <p:cNvSpPr>
            <a:spLocks noGrp="1"/>
          </p:cNvSpPr>
          <p:nvPr>
            <p:ph type="title"/>
          </p:nvPr>
        </p:nvSpPr>
        <p:spPr/>
        <p:txBody>
          <a:bodyPr/>
          <a:lstStyle/>
          <a:p>
            <a:r>
              <a:rPr lang="pt-BR" sz="3600" dirty="0" smtClean="0"/>
              <a:t>Atributos para Tabela</a:t>
            </a:r>
            <a:endParaRPr lang="pt-BR" sz="3600" dirty="0"/>
          </a:p>
        </p:txBody>
      </p:sp>
      <p:pic>
        <p:nvPicPr>
          <p:cNvPr id="4098" name="Picture 2"/>
          <p:cNvPicPr>
            <a:picLocks noChangeAspect="1" noChangeArrowheads="1"/>
          </p:cNvPicPr>
          <p:nvPr/>
        </p:nvPicPr>
        <p:blipFill>
          <a:blip r:embed="rId2" cstate="print"/>
          <a:srcRect/>
          <a:stretch>
            <a:fillRect/>
          </a:stretch>
        </p:blipFill>
        <p:spPr bwMode="auto">
          <a:xfrm>
            <a:off x="4355976" y="1844824"/>
            <a:ext cx="3851337" cy="720080"/>
          </a:xfrm>
          <a:prstGeom prst="rect">
            <a:avLst/>
          </a:prstGeom>
          <a:noFill/>
          <a:ln w="9525">
            <a:noFill/>
            <a:miter lim="800000"/>
            <a:headEnd/>
            <a:tailEnd/>
          </a:ln>
        </p:spPr>
      </p:pic>
      <p:sp>
        <p:nvSpPr>
          <p:cNvPr id="5" name="CaixaDeTexto 4"/>
          <p:cNvSpPr txBox="1"/>
          <p:nvPr/>
        </p:nvSpPr>
        <p:spPr>
          <a:xfrm>
            <a:off x="4427984" y="3933056"/>
            <a:ext cx="4658648" cy="2308324"/>
          </a:xfrm>
          <a:prstGeom prst="rect">
            <a:avLst/>
          </a:prstGeom>
          <a:noFill/>
        </p:spPr>
        <p:txBody>
          <a:bodyPr wrap="none" rtlCol="0">
            <a:spAutoFit/>
          </a:bodyPr>
          <a:lstStyle/>
          <a:p>
            <a:pPr marL="0" indent="0">
              <a:buNone/>
            </a:pPr>
            <a:r>
              <a:rPr lang="pt-BR" sz="1400" dirty="0" smtClean="0"/>
              <a:t>&lt;TABLE BORDER=0&gt;</a:t>
            </a:r>
          </a:p>
          <a:p>
            <a:pPr marL="0" indent="0">
              <a:buNone/>
            </a:pPr>
            <a:r>
              <a:rPr lang="pt-BR" sz="1400" dirty="0" smtClean="0"/>
              <a:t>&lt;TD WIDTH=150 BGCOLOR=RED&gt;VERMELHO &lt;/TD&gt;</a:t>
            </a:r>
          </a:p>
          <a:p>
            <a:pPr marL="0" indent="0">
              <a:buNone/>
            </a:pPr>
            <a:r>
              <a:rPr lang="pt-BR" sz="1400" dirty="0" smtClean="0"/>
              <a:t>&lt;TD WIDTH=150 BGCOLOR=BLUE&gt;AZUL &lt;/TD&gt;</a:t>
            </a:r>
          </a:p>
          <a:p>
            <a:pPr marL="0" indent="0">
              <a:buNone/>
            </a:pPr>
            <a:r>
              <a:rPr lang="pt-BR" sz="1400" dirty="0" smtClean="0"/>
              <a:t>&lt;TD WIDTH=150 BGCOLOR=RED&gt;VEMELHO&lt;/TD&gt;</a:t>
            </a:r>
          </a:p>
          <a:p>
            <a:pPr marL="0" indent="0">
              <a:buNone/>
            </a:pPr>
            <a:r>
              <a:rPr lang="pt-BR" sz="1400" dirty="0" smtClean="0"/>
              <a:t>&lt;TR&gt;</a:t>
            </a:r>
          </a:p>
          <a:p>
            <a:pPr marL="0" indent="0">
              <a:buNone/>
            </a:pPr>
            <a:r>
              <a:rPr lang="pt-BR" sz="1400" dirty="0" smtClean="0"/>
              <a:t>&lt;TD WIDTH=150 BGCOLOR=BLUE&gt;AZUL&lt;/TD&gt;</a:t>
            </a:r>
          </a:p>
          <a:p>
            <a:pPr marL="0" indent="0">
              <a:buNone/>
            </a:pPr>
            <a:r>
              <a:rPr lang="pt-BR" sz="1400" dirty="0" smtClean="0"/>
              <a:t>&lt;TD WIDTH=150 BGCOLOR=RED&gt;VEMELHO&lt;/TD&gt;</a:t>
            </a:r>
          </a:p>
          <a:p>
            <a:pPr marL="0" indent="0">
              <a:buNone/>
            </a:pPr>
            <a:r>
              <a:rPr lang="pt-BR" sz="1400" dirty="0" smtClean="0"/>
              <a:t>&lt;TD WIDTH=150 BGCOLOR=BLUE&gt; AZUL&lt;/TD&gt;</a:t>
            </a:r>
          </a:p>
          <a:p>
            <a:pPr marL="0" indent="0">
              <a:buNone/>
            </a:pPr>
            <a:r>
              <a:rPr lang="pt-BR" sz="1400" dirty="0" smtClean="0"/>
              <a:t>&lt;/TABLE&gt;</a:t>
            </a:r>
          </a:p>
          <a:p>
            <a:endParaRPr lang="pt-BR" dirty="0"/>
          </a:p>
        </p:txBody>
      </p:sp>
      <p:pic>
        <p:nvPicPr>
          <p:cNvPr id="4099" name="Picture 3"/>
          <p:cNvPicPr>
            <a:picLocks noChangeAspect="1" noChangeArrowheads="1"/>
          </p:cNvPicPr>
          <p:nvPr/>
        </p:nvPicPr>
        <p:blipFill>
          <a:blip r:embed="rId3" cstate="print"/>
          <a:srcRect/>
          <a:stretch>
            <a:fillRect/>
          </a:stretch>
        </p:blipFill>
        <p:spPr bwMode="auto">
          <a:xfrm>
            <a:off x="179512" y="4725144"/>
            <a:ext cx="4283968" cy="6542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412776"/>
            <a:ext cx="8229600" cy="4525962"/>
          </a:xfrm>
        </p:spPr>
        <p:txBody>
          <a:bodyPr/>
          <a:lstStyle/>
          <a:p>
            <a:pPr>
              <a:buNone/>
            </a:pPr>
            <a:r>
              <a:rPr lang="pt-BR" sz="2000" dirty="0" smtClean="0"/>
              <a:t>Elabore em HTML um código que reproduza a tela abaixo, caso não encontre alguns dos desenhos, utilize um qualquer.</a:t>
            </a:r>
            <a:endParaRPr lang="pt-BR" sz="2000" dirty="0"/>
          </a:p>
        </p:txBody>
      </p:sp>
      <p:sp>
        <p:nvSpPr>
          <p:cNvPr id="3" name="Título 2"/>
          <p:cNvSpPr>
            <a:spLocks noGrp="1"/>
          </p:cNvSpPr>
          <p:nvPr>
            <p:ph type="title"/>
          </p:nvPr>
        </p:nvSpPr>
        <p:spPr/>
        <p:txBody>
          <a:bodyPr>
            <a:normAutofit fontScale="90000"/>
          </a:bodyPr>
          <a:lstStyle/>
          <a:p>
            <a:pPr algn="ctr"/>
            <a:r>
              <a:rPr lang="pt-BR" dirty="0" smtClean="0"/>
              <a:t>Exercícios de Laboratório</a:t>
            </a:r>
            <a:br>
              <a:rPr lang="pt-BR" dirty="0" smtClean="0"/>
            </a:br>
            <a:r>
              <a:rPr lang="pt-BR" dirty="0" smtClean="0"/>
              <a:t>INDIVIDUAL !!!!!</a:t>
            </a:r>
            <a:endParaRPr lang="pt-BR" dirty="0"/>
          </a:p>
        </p:txBody>
      </p:sp>
      <p:pic>
        <p:nvPicPr>
          <p:cNvPr id="4" name="Picture 2"/>
          <p:cNvPicPr>
            <a:picLocks noChangeAspect="1" noChangeArrowheads="1"/>
          </p:cNvPicPr>
          <p:nvPr/>
        </p:nvPicPr>
        <p:blipFill>
          <a:blip r:embed="rId2" cstate="print"/>
          <a:srcRect/>
          <a:stretch>
            <a:fillRect/>
          </a:stretch>
        </p:blipFill>
        <p:spPr bwMode="auto">
          <a:xfrm>
            <a:off x="1763688" y="2132856"/>
            <a:ext cx="5616624" cy="4223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dirty="0" smtClean="0"/>
              <a:t>Criar um arquivo HTML que esteja com links para as 10 atividades realizadas na aula anterior.</a:t>
            </a:r>
          </a:p>
          <a:p>
            <a:pPr marL="0" indent="0">
              <a:buNone/>
            </a:pPr>
            <a:r>
              <a:rPr lang="pt-BR" dirty="0" smtClean="0"/>
              <a:t>Defina cores diferentes para os links ativos!!!</a:t>
            </a:r>
            <a:endParaRPr lang="pt-BR" dirty="0"/>
          </a:p>
        </p:txBody>
      </p:sp>
      <p:sp>
        <p:nvSpPr>
          <p:cNvPr id="3" name="Título 2"/>
          <p:cNvSpPr>
            <a:spLocks noGrp="1"/>
          </p:cNvSpPr>
          <p:nvPr>
            <p:ph type="title"/>
          </p:nvPr>
        </p:nvSpPr>
        <p:spPr/>
        <p:txBody>
          <a:bodyPr>
            <a:normAutofit/>
          </a:bodyPr>
          <a:lstStyle/>
          <a:p>
            <a:r>
              <a:rPr lang="pt-BR" sz="3600" dirty="0" smtClean="0"/>
              <a:t>Exercícios de Laboratório</a:t>
            </a:r>
            <a:endParaRPr lang="pt-BR" sz="3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sz="2000" dirty="0" smtClean="0"/>
              <a:t>Elaborar um arquivo HTML para reproduzir a seguinte página:</a:t>
            </a:r>
          </a:p>
          <a:p>
            <a:endParaRPr lang="pt-BR" dirty="0"/>
          </a:p>
        </p:txBody>
      </p:sp>
      <p:sp>
        <p:nvSpPr>
          <p:cNvPr id="3" name="Título 2"/>
          <p:cNvSpPr>
            <a:spLocks noGrp="1"/>
          </p:cNvSpPr>
          <p:nvPr>
            <p:ph type="title"/>
          </p:nvPr>
        </p:nvSpPr>
        <p:spPr/>
        <p:txBody>
          <a:bodyPr/>
          <a:lstStyle/>
          <a:p>
            <a:r>
              <a:rPr lang="pt-BR" sz="3600" dirty="0" smtClean="0"/>
              <a:t>Exercícios de Laboratório</a:t>
            </a:r>
            <a:endParaRPr lang="pt-BR" sz="3600" dirty="0"/>
          </a:p>
        </p:txBody>
      </p:sp>
      <p:pic>
        <p:nvPicPr>
          <p:cNvPr id="1027" name="Picture 3"/>
          <p:cNvPicPr>
            <a:picLocks noChangeAspect="1" noChangeArrowheads="1"/>
          </p:cNvPicPr>
          <p:nvPr/>
        </p:nvPicPr>
        <p:blipFill>
          <a:blip r:embed="rId2" cstate="print"/>
          <a:srcRect/>
          <a:stretch>
            <a:fillRect/>
          </a:stretch>
        </p:blipFill>
        <p:spPr bwMode="auto">
          <a:xfrm>
            <a:off x="3203848" y="2132856"/>
            <a:ext cx="3486150" cy="42005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sz="3600" dirty="0" smtClean="0"/>
              <a:t>Exercícios</a:t>
            </a:r>
            <a:r>
              <a:rPr lang="pt-BR" sz="4400" dirty="0" smtClean="0"/>
              <a:t> de Laboratório</a:t>
            </a:r>
            <a:endParaRPr lang="pt-B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051720" y="1916832"/>
            <a:ext cx="4811506" cy="4139877"/>
          </a:xfrm>
          <a:prstGeom prst="rect">
            <a:avLst/>
          </a:prstGeom>
          <a:noFill/>
          <a:ln w="9525">
            <a:noFill/>
            <a:miter lim="800000"/>
            <a:headEnd/>
            <a:tailEnd/>
          </a:ln>
        </p:spPr>
      </p:pic>
      <p:sp>
        <p:nvSpPr>
          <p:cNvPr id="5" name="CaixaDeTexto 4"/>
          <p:cNvSpPr txBox="1"/>
          <p:nvPr/>
        </p:nvSpPr>
        <p:spPr>
          <a:xfrm>
            <a:off x="611560" y="1124744"/>
            <a:ext cx="6523965" cy="646331"/>
          </a:xfrm>
          <a:prstGeom prst="rect">
            <a:avLst/>
          </a:prstGeom>
          <a:noFill/>
        </p:spPr>
        <p:txBody>
          <a:bodyPr wrap="none" rtlCol="0">
            <a:spAutoFit/>
          </a:bodyPr>
          <a:lstStyle/>
          <a:p>
            <a:r>
              <a:rPr lang="pt-BR" dirty="0" smtClean="0"/>
              <a:t>Elaborar um arquivo HTML para reproduzir a seguinte página:</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ço Reservado para Conteúdo 1"/>
          <p:cNvSpPr>
            <a:spLocks noGrp="1"/>
          </p:cNvSpPr>
          <p:nvPr>
            <p:ph idx="1"/>
          </p:nvPr>
        </p:nvSpPr>
        <p:spPr/>
        <p:txBody>
          <a:bodyPr/>
          <a:lstStyle/>
          <a:p>
            <a:r>
              <a:rPr lang="pt-BR" dirty="0" smtClean="0"/>
              <a:t>Responsável por </a:t>
            </a:r>
            <a:r>
              <a:rPr lang="pt-BR" dirty="0" err="1" smtClean="0"/>
              <a:t>renderizar</a:t>
            </a:r>
            <a:r>
              <a:rPr lang="pt-BR" dirty="0" smtClean="0"/>
              <a:t> (desenhar) a página a partir do código-fonte da página.</a:t>
            </a:r>
          </a:p>
          <a:p>
            <a:r>
              <a:rPr lang="pt-BR" dirty="0" smtClean="0"/>
              <a:t>O browser interpreta ou executa diretamente:</a:t>
            </a:r>
          </a:p>
          <a:p>
            <a:pPr lvl="1"/>
            <a:r>
              <a:rPr lang="pt-BR" dirty="0" smtClean="0"/>
              <a:t>HTML/XHTML, CSS, </a:t>
            </a:r>
            <a:r>
              <a:rPr lang="pt-BR" dirty="0" err="1" smtClean="0"/>
              <a:t>JavaScript</a:t>
            </a:r>
            <a:r>
              <a:rPr lang="pt-BR" dirty="0" smtClean="0"/>
              <a:t>, arquivos JPEG, GIF, PNG e alguns outros formatos de arquivo.</a:t>
            </a:r>
          </a:p>
          <a:p>
            <a:r>
              <a:rPr lang="pt-BR" dirty="0" smtClean="0"/>
              <a:t>Muitas vezes o browser precisa de um software auxiliar (plug-in) para determinados conteúdos.</a:t>
            </a:r>
          </a:p>
          <a:p>
            <a:pPr lvl="1"/>
            <a:r>
              <a:rPr lang="pt-BR" dirty="0" smtClean="0"/>
              <a:t>Flash, PDF, Windows Media, </a:t>
            </a:r>
            <a:r>
              <a:rPr lang="pt-BR" dirty="0" err="1" smtClean="0"/>
              <a:t>QuickTime</a:t>
            </a:r>
            <a:r>
              <a:rPr lang="pt-BR" dirty="0" smtClean="0"/>
              <a:t>, </a:t>
            </a:r>
            <a:r>
              <a:rPr lang="pt-BR" dirty="0" err="1" smtClean="0"/>
              <a:t>Silverlight</a:t>
            </a:r>
            <a:r>
              <a:rPr lang="pt-BR" dirty="0" smtClean="0"/>
              <a:t>.</a:t>
            </a:r>
          </a:p>
          <a:p>
            <a:pPr lvl="1"/>
            <a:endParaRPr lang="pt-BR" sz="1800" dirty="0" smtClean="0"/>
          </a:p>
          <a:p>
            <a:pPr lvl="1"/>
            <a:r>
              <a:rPr lang="pt-BR" sz="1800" dirty="0" smtClean="0"/>
              <a:t>Leia mais em http://informatica.hsw.uol.com.br/animacoes-para-a-web4.htm</a:t>
            </a:r>
          </a:p>
          <a:p>
            <a:pPr lvl="1"/>
            <a:endParaRPr lang="pt-BR" dirty="0" smtClean="0"/>
          </a:p>
        </p:txBody>
      </p:sp>
      <p:sp>
        <p:nvSpPr>
          <p:cNvPr id="3" name="Título 2"/>
          <p:cNvSpPr>
            <a:spLocks noGrp="1"/>
          </p:cNvSpPr>
          <p:nvPr>
            <p:ph type="title"/>
          </p:nvPr>
        </p:nvSpPr>
        <p:spPr/>
        <p:txBody>
          <a:bodyPr/>
          <a:lstStyle/>
          <a:p>
            <a:pPr fontAlgn="auto">
              <a:spcAft>
                <a:spcPts val="0"/>
              </a:spcAft>
              <a:defRPr/>
            </a:pPr>
            <a:r>
              <a:rPr lang="pt-BR" dirty="0" smtClean="0"/>
              <a:t>O papel do browser</a:t>
            </a:r>
            <a:endParaRPr lang="pt-B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buNone/>
            </a:pPr>
            <a:r>
              <a:rPr lang="pt-BR" dirty="0" smtClean="0"/>
              <a:t>Enviar as 4 atividades para o email:</a:t>
            </a:r>
          </a:p>
          <a:p>
            <a:pPr>
              <a:buNone/>
            </a:pPr>
            <a:endParaRPr lang="pt-BR" dirty="0" smtClean="0"/>
          </a:p>
          <a:p>
            <a:pPr>
              <a:buNone/>
            </a:pPr>
            <a:endParaRPr lang="pt-BR" dirty="0" smtClean="0"/>
          </a:p>
          <a:p>
            <a:pPr algn="ctr">
              <a:buNone/>
            </a:pPr>
            <a:r>
              <a:rPr lang="pt-BR" dirty="0" smtClean="0">
                <a:hlinkClick r:id="rId2"/>
              </a:rPr>
              <a:t>Atividades.fatec@hotmail.com</a:t>
            </a:r>
            <a:endParaRPr lang="pt-BR" dirty="0" smtClean="0"/>
          </a:p>
          <a:p>
            <a:pPr>
              <a:buNone/>
            </a:pPr>
            <a:endParaRPr lang="pt-BR" dirty="0" smtClean="0"/>
          </a:p>
          <a:p>
            <a:pPr>
              <a:buNone/>
            </a:pPr>
            <a:endParaRPr lang="pt-BR" dirty="0" smtClean="0"/>
          </a:p>
          <a:p>
            <a:pPr algn="r">
              <a:buNone/>
            </a:pPr>
            <a:r>
              <a:rPr lang="pt-BR" dirty="0" smtClean="0"/>
              <a:t>Vamos La!!!!!</a:t>
            </a:r>
            <a:endParaRPr lang="pt-BR" dirty="0"/>
          </a:p>
        </p:txBody>
      </p:sp>
      <p:sp>
        <p:nvSpPr>
          <p:cNvPr id="3" name="Título 2"/>
          <p:cNvSpPr>
            <a:spLocks noGrp="1"/>
          </p:cNvSpPr>
          <p:nvPr>
            <p:ph type="title"/>
          </p:nvPr>
        </p:nvSpPr>
        <p:spPr/>
        <p:txBody>
          <a:bodyPr>
            <a:normAutofit/>
          </a:bodyPr>
          <a:lstStyle/>
          <a:p>
            <a:r>
              <a:rPr lang="pt-BR" sz="3600" dirty="0" smtClean="0"/>
              <a:t>Exercícios de Laboratório</a:t>
            </a:r>
            <a:endParaRPr lang="pt-BR" sz="3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340768"/>
            <a:ext cx="8784976" cy="5112568"/>
          </a:xfrm>
        </p:spPr>
        <p:txBody>
          <a:bodyPr/>
          <a:lstStyle/>
          <a:p>
            <a:pPr marL="0" indent="0">
              <a:buNone/>
            </a:pPr>
            <a:r>
              <a:rPr lang="pt-BR" sz="2000" dirty="0" smtClean="0"/>
              <a:t>O recurso de Frame é utilizado para dividir a tela do navegador e assim carregar outras telas nas partes divididas.</a:t>
            </a:r>
          </a:p>
          <a:p>
            <a:pPr indent="0" eaLnBrk="1" hangingPunct="1">
              <a:lnSpc>
                <a:spcPct val="80000"/>
              </a:lnSpc>
              <a:buNone/>
            </a:pPr>
            <a:r>
              <a:rPr lang="en-US" sz="2000" dirty="0" smtClean="0"/>
              <a:t>&lt;frameset&gt; &lt;frame </a:t>
            </a:r>
            <a:r>
              <a:rPr lang="en-US" sz="2000" dirty="0" err="1" smtClean="0"/>
              <a:t>src</a:t>
            </a:r>
            <a:r>
              <a:rPr lang="en-US" sz="2000" dirty="0" smtClean="0"/>
              <a:t>&gt; &lt;/frame </a:t>
            </a:r>
            <a:r>
              <a:rPr lang="en-US" sz="2000" dirty="0" err="1" smtClean="0"/>
              <a:t>src</a:t>
            </a:r>
            <a:r>
              <a:rPr lang="en-US" sz="2000" dirty="0" smtClean="0"/>
              <a:t>&gt; &lt;/frameset&gt;</a:t>
            </a:r>
          </a:p>
          <a:p>
            <a:pPr indent="0" eaLnBrk="1" hangingPunct="1">
              <a:lnSpc>
                <a:spcPct val="80000"/>
              </a:lnSpc>
              <a:buNone/>
            </a:pPr>
            <a:endParaRPr lang="pt-BR" sz="2000" dirty="0" smtClean="0"/>
          </a:p>
          <a:p>
            <a:pPr indent="0" eaLnBrk="1" hangingPunct="1">
              <a:lnSpc>
                <a:spcPct val="80000"/>
              </a:lnSpc>
              <a:buNone/>
            </a:pPr>
            <a:r>
              <a:rPr lang="pt-BR" sz="2000" dirty="0" smtClean="0"/>
              <a:t>Onde:</a:t>
            </a:r>
          </a:p>
          <a:p>
            <a:pPr lvl="1" indent="0" eaLnBrk="1" hangingPunct="1">
              <a:lnSpc>
                <a:spcPct val="80000"/>
              </a:lnSpc>
              <a:buNone/>
            </a:pPr>
            <a:r>
              <a:rPr lang="pt-BR" sz="1800" dirty="0" smtClean="0"/>
              <a:t>Frame </a:t>
            </a:r>
            <a:r>
              <a:rPr lang="pt-BR" sz="1800" dirty="0" err="1" smtClean="0"/>
              <a:t>src</a:t>
            </a:r>
            <a:r>
              <a:rPr lang="pt-BR" sz="1800" dirty="0" smtClean="0"/>
              <a:t>: Local do frame</a:t>
            </a:r>
            <a:r>
              <a:rPr lang="pt-BR" sz="1600" dirty="0" smtClean="0"/>
              <a:t>&lt;FRAME SRC="http://www.yahoo.com"&gt; </a:t>
            </a:r>
          </a:p>
          <a:p>
            <a:pPr lvl="1" indent="0" eaLnBrk="1" hangingPunct="1">
              <a:lnSpc>
                <a:spcPct val="80000"/>
              </a:lnSpc>
              <a:buNone/>
            </a:pPr>
            <a:r>
              <a:rPr lang="pt-BR" sz="1800" dirty="0" err="1" smtClean="0"/>
              <a:t>marginwidth</a:t>
            </a:r>
            <a:r>
              <a:rPr lang="pt-BR" sz="1800" dirty="0" smtClean="0"/>
              <a:t>:</a:t>
            </a:r>
          </a:p>
          <a:p>
            <a:pPr lvl="2" indent="0" eaLnBrk="1" hangingPunct="1">
              <a:lnSpc>
                <a:spcPct val="80000"/>
              </a:lnSpc>
              <a:buNone/>
            </a:pPr>
            <a:r>
              <a:rPr lang="pt-BR" sz="1600" dirty="0" smtClean="0"/>
              <a:t>Define a margem entre as laterais do frame e seu conteúdo </a:t>
            </a:r>
          </a:p>
          <a:p>
            <a:pPr lvl="1" indent="0" eaLnBrk="1" hangingPunct="1">
              <a:lnSpc>
                <a:spcPct val="80000"/>
              </a:lnSpc>
              <a:buNone/>
            </a:pPr>
            <a:r>
              <a:rPr lang="pt-BR" sz="1800" dirty="0" err="1" smtClean="0"/>
              <a:t>marginheight</a:t>
            </a:r>
            <a:r>
              <a:rPr lang="pt-BR" sz="1800" dirty="0" smtClean="0"/>
              <a:t>:</a:t>
            </a:r>
          </a:p>
          <a:p>
            <a:pPr lvl="2" indent="0" eaLnBrk="1" hangingPunct="1">
              <a:lnSpc>
                <a:spcPct val="80000"/>
              </a:lnSpc>
              <a:buNone/>
            </a:pPr>
            <a:r>
              <a:rPr lang="pt-BR" sz="1600" dirty="0" smtClean="0"/>
              <a:t>Define a margem superior e inferior do frame </a:t>
            </a:r>
          </a:p>
          <a:p>
            <a:pPr lvl="1" indent="0" eaLnBrk="1" hangingPunct="1">
              <a:lnSpc>
                <a:spcPct val="80000"/>
              </a:lnSpc>
              <a:buNone/>
            </a:pPr>
            <a:r>
              <a:rPr lang="pt-BR" sz="1800" dirty="0" err="1" smtClean="0"/>
              <a:t>scrolling</a:t>
            </a:r>
            <a:r>
              <a:rPr lang="pt-BR" sz="1800" dirty="0" smtClean="0"/>
              <a:t>:</a:t>
            </a:r>
          </a:p>
          <a:p>
            <a:pPr lvl="2" indent="0" eaLnBrk="1" hangingPunct="1">
              <a:lnSpc>
                <a:spcPct val="80000"/>
              </a:lnSpc>
              <a:buNone/>
            </a:pPr>
            <a:r>
              <a:rPr lang="pt-BR" sz="1600" dirty="0" smtClean="0"/>
              <a:t>Define se o frame terá ou não barras de rolagem (YES, NO e AUTO )</a:t>
            </a:r>
          </a:p>
          <a:p>
            <a:pPr lvl="1" indent="0" eaLnBrk="1" hangingPunct="1">
              <a:lnSpc>
                <a:spcPct val="80000"/>
              </a:lnSpc>
              <a:buNone/>
            </a:pPr>
            <a:r>
              <a:rPr lang="pt-BR" sz="1800" dirty="0" err="1" smtClean="0"/>
              <a:t>target</a:t>
            </a:r>
            <a:r>
              <a:rPr lang="pt-BR" sz="1800" dirty="0" smtClean="0"/>
              <a:t>: </a:t>
            </a:r>
          </a:p>
          <a:p>
            <a:pPr lvl="2" indent="0" eaLnBrk="1" hangingPunct="1">
              <a:lnSpc>
                <a:spcPct val="80000"/>
              </a:lnSpc>
              <a:buNone/>
            </a:pPr>
            <a:r>
              <a:rPr lang="pt-BR" sz="1600" dirty="0" smtClean="0"/>
              <a:t>Permite que coloquemos um link em um frame e a página </a:t>
            </a:r>
            <a:r>
              <a:rPr lang="pt-BR" sz="1600" dirty="0" err="1" smtClean="0"/>
              <a:t>linkada</a:t>
            </a:r>
            <a:r>
              <a:rPr lang="pt-BR" sz="1600" dirty="0" smtClean="0"/>
              <a:t>, aparece em outro frame. </a:t>
            </a:r>
          </a:p>
          <a:p>
            <a:pPr lvl="1" indent="0" eaLnBrk="1" hangingPunct="1">
              <a:lnSpc>
                <a:spcPct val="80000"/>
              </a:lnSpc>
              <a:buNone/>
            </a:pPr>
            <a:r>
              <a:rPr lang="en-US" sz="1800" dirty="0" smtClean="0"/>
              <a:t>name: </a:t>
            </a:r>
            <a:r>
              <a:rPr lang="en-US" sz="1600" dirty="0" err="1" smtClean="0"/>
              <a:t>Em</a:t>
            </a:r>
            <a:r>
              <a:rPr lang="en-US" sz="1600" dirty="0" smtClean="0"/>
              <a:t> </a:t>
            </a:r>
            <a:r>
              <a:rPr lang="en-US" sz="1600" dirty="0" err="1" smtClean="0"/>
              <a:t>conjunto</a:t>
            </a:r>
            <a:r>
              <a:rPr lang="en-US" sz="1600" dirty="0" smtClean="0"/>
              <a:t> com TARGET</a:t>
            </a:r>
          </a:p>
          <a:p>
            <a:pPr lvl="1" indent="0" eaLnBrk="1" hangingPunct="1">
              <a:lnSpc>
                <a:spcPct val="80000"/>
              </a:lnSpc>
              <a:buNone/>
            </a:pPr>
            <a:r>
              <a:rPr lang="en-US" sz="1600" dirty="0" err="1" smtClean="0"/>
              <a:t>noresize</a:t>
            </a:r>
            <a:r>
              <a:rPr lang="en-US" sz="1600" dirty="0" smtClean="0"/>
              <a:t>: </a:t>
            </a:r>
            <a:r>
              <a:rPr lang="en-US" sz="1600" dirty="0" err="1" smtClean="0"/>
              <a:t>Não</a:t>
            </a:r>
            <a:r>
              <a:rPr lang="en-US" sz="1600" dirty="0" smtClean="0"/>
              <a:t> </a:t>
            </a:r>
            <a:r>
              <a:rPr lang="en-US" sz="1600" dirty="0" err="1" smtClean="0"/>
              <a:t>permite</a:t>
            </a:r>
            <a:r>
              <a:rPr lang="en-US" sz="1600" dirty="0" smtClean="0"/>
              <a:t> </a:t>
            </a:r>
            <a:r>
              <a:rPr lang="en-US" sz="1600" dirty="0" err="1" smtClean="0"/>
              <a:t>alterar</a:t>
            </a:r>
            <a:r>
              <a:rPr lang="en-US" sz="1600" dirty="0" smtClean="0"/>
              <a:t> o </a:t>
            </a:r>
            <a:r>
              <a:rPr lang="en-US" sz="1600" dirty="0" err="1" smtClean="0"/>
              <a:t>tamanho</a:t>
            </a:r>
            <a:r>
              <a:rPr lang="en-US" sz="1600" dirty="0" smtClean="0"/>
              <a:t> </a:t>
            </a:r>
            <a:r>
              <a:rPr lang="en-US" sz="1600" dirty="0" err="1" smtClean="0"/>
              <a:t>da</a:t>
            </a:r>
            <a:r>
              <a:rPr lang="en-US" sz="1600" dirty="0" smtClean="0"/>
              <a:t> </a:t>
            </a:r>
            <a:r>
              <a:rPr lang="en-US" sz="1600" dirty="0" err="1" smtClean="0"/>
              <a:t>área</a:t>
            </a:r>
            <a:r>
              <a:rPr lang="en-US" sz="1600" dirty="0" smtClean="0"/>
              <a:t> </a:t>
            </a:r>
            <a:r>
              <a:rPr lang="en-US" sz="1600" dirty="0" err="1" smtClean="0"/>
              <a:t>especificada</a:t>
            </a:r>
            <a:r>
              <a:rPr lang="en-US" sz="1600" dirty="0" smtClean="0"/>
              <a:t> no frame</a:t>
            </a:r>
            <a:endParaRPr lang="pt-BR" sz="1600" dirty="0" smtClean="0"/>
          </a:p>
          <a:p>
            <a:pPr marL="0" indent="0">
              <a:buNone/>
            </a:pPr>
            <a:endParaRPr lang="pt-BR" sz="2400" dirty="0" smtClean="0"/>
          </a:p>
          <a:p>
            <a:endParaRPr lang="pt-BR" dirty="0"/>
          </a:p>
        </p:txBody>
      </p:sp>
      <p:sp>
        <p:nvSpPr>
          <p:cNvPr id="3" name="Título 2"/>
          <p:cNvSpPr>
            <a:spLocks noGrp="1"/>
          </p:cNvSpPr>
          <p:nvPr>
            <p:ph type="title"/>
          </p:nvPr>
        </p:nvSpPr>
        <p:spPr/>
        <p:txBody>
          <a:bodyPr>
            <a:normAutofit/>
          </a:bodyPr>
          <a:lstStyle/>
          <a:p>
            <a:r>
              <a:rPr lang="pt-BR" sz="3600" dirty="0" smtClean="0"/>
              <a:t>Frames (quadros)</a:t>
            </a:r>
            <a:endParaRPr lang="pt-BR"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eaLnBrk="1" hangingPunct="1">
              <a:lnSpc>
                <a:spcPct val="80000"/>
              </a:lnSpc>
              <a:buFontTx/>
              <a:buNone/>
            </a:pPr>
            <a:r>
              <a:rPr lang="pt-BR" sz="2000" dirty="0" smtClean="0"/>
              <a:t>Exemplo:</a:t>
            </a:r>
          </a:p>
          <a:p>
            <a:pPr eaLnBrk="1" hangingPunct="1">
              <a:lnSpc>
                <a:spcPct val="80000"/>
              </a:lnSpc>
              <a:buFontTx/>
              <a:buNone/>
            </a:pPr>
            <a:endParaRPr lang="pt-BR" sz="2000" dirty="0" smtClean="0"/>
          </a:p>
          <a:p>
            <a:pPr eaLnBrk="1" hangingPunct="1">
              <a:lnSpc>
                <a:spcPct val="80000"/>
              </a:lnSpc>
              <a:buFontTx/>
              <a:buNone/>
            </a:pPr>
            <a:r>
              <a:rPr lang="pt-BR" sz="2000" dirty="0" smtClean="0"/>
              <a:t>&lt;HTML&gt;</a:t>
            </a:r>
          </a:p>
          <a:p>
            <a:pPr eaLnBrk="1" hangingPunct="1">
              <a:lnSpc>
                <a:spcPct val="80000"/>
              </a:lnSpc>
              <a:buFontTx/>
              <a:buNone/>
            </a:pPr>
            <a:r>
              <a:rPr lang="pt-BR" sz="2000" dirty="0" smtClean="0"/>
              <a:t>&lt;HEAD&gt;</a:t>
            </a:r>
          </a:p>
          <a:p>
            <a:pPr eaLnBrk="1" hangingPunct="1">
              <a:lnSpc>
                <a:spcPct val="80000"/>
              </a:lnSpc>
              <a:buFontTx/>
              <a:buNone/>
            </a:pPr>
            <a:r>
              <a:rPr lang="pt-BR" sz="2000" dirty="0" smtClean="0"/>
              <a:t>&lt;TITLE&gt; Exemplo de frame&lt;/TITLE&gt;</a:t>
            </a:r>
          </a:p>
          <a:p>
            <a:pPr eaLnBrk="1" hangingPunct="1">
              <a:lnSpc>
                <a:spcPct val="80000"/>
              </a:lnSpc>
              <a:buFontTx/>
              <a:buNone/>
            </a:pPr>
            <a:r>
              <a:rPr lang="pt-BR" sz="2000" dirty="0" smtClean="0"/>
              <a:t>&lt;/HEAD&gt;</a:t>
            </a:r>
          </a:p>
          <a:p>
            <a:pPr eaLnBrk="1" hangingPunct="1">
              <a:lnSpc>
                <a:spcPct val="80000"/>
              </a:lnSpc>
              <a:buFontTx/>
              <a:buNone/>
            </a:pPr>
            <a:r>
              <a:rPr lang="pt-BR" sz="2000" dirty="0" smtClean="0"/>
              <a:t>&lt;FRAMESET COLS=20%,80%&gt; &lt;! Este comando inicia o frame e divide a tela do navegador em 2 partes, uma com 20% da tela e outra com 80%&gt;</a:t>
            </a:r>
          </a:p>
          <a:p>
            <a:pPr eaLnBrk="1" hangingPunct="1">
              <a:lnSpc>
                <a:spcPct val="80000"/>
              </a:lnSpc>
              <a:buFontTx/>
              <a:buNone/>
            </a:pPr>
            <a:r>
              <a:rPr lang="pt-BR" sz="2000" dirty="0" smtClean="0"/>
              <a:t>&lt;FRAME SRC="FRAME1.HTML"&gt; &lt;! Este comando chama as páginas HTML que devem ocupar as colunas divididas pelo frame&gt;</a:t>
            </a:r>
          </a:p>
          <a:p>
            <a:pPr eaLnBrk="1" hangingPunct="1">
              <a:lnSpc>
                <a:spcPct val="80000"/>
              </a:lnSpc>
              <a:buFontTx/>
              <a:buNone/>
            </a:pPr>
            <a:r>
              <a:rPr lang="pt-BR" sz="2000" dirty="0" smtClean="0"/>
              <a:t>&lt;FRAME SRC="FRAME2.HTML"&gt;</a:t>
            </a:r>
          </a:p>
          <a:p>
            <a:pPr eaLnBrk="1" hangingPunct="1">
              <a:lnSpc>
                <a:spcPct val="80000"/>
              </a:lnSpc>
              <a:buFontTx/>
              <a:buNone/>
            </a:pPr>
            <a:r>
              <a:rPr lang="pt-BR" sz="2000" dirty="0" smtClean="0"/>
              <a:t>&lt;/FRAMESET&gt;</a:t>
            </a:r>
          </a:p>
          <a:p>
            <a:pPr eaLnBrk="1" hangingPunct="1">
              <a:lnSpc>
                <a:spcPct val="80000"/>
              </a:lnSpc>
              <a:buFontTx/>
              <a:buNone/>
            </a:pPr>
            <a:r>
              <a:rPr lang="pt-BR" sz="2000" dirty="0" smtClean="0"/>
              <a:t>&lt;/HTML&gt;</a:t>
            </a:r>
          </a:p>
          <a:p>
            <a:pPr>
              <a:buNone/>
            </a:pPr>
            <a:endParaRPr lang="pt-BR" dirty="0"/>
          </a:p>
        </p:txBody>
      </p:sp>
      <p:sp>
        <p:nvSpPr>
          <p:cNvPr id="3" name="Título 2"/>
          <p:cNvSpPr>
            <a:spLocks noGrp="1"/>
          </p:cNvSpPr>
          <p:nvPr>
            <p:ph type="title"/>
          </p:nvPr>
        </p:nvSpPr>
        <p:spPr/>
        <p:txBody>
          <a:bodyPr/>
          <a:lstStyle/>
          <a:p>
            <a:r>
              <a:rPr lang="pt-BR" sz="3600" dirty="0" smtClean="0"/>
              <a:t>Frames (quadros)</a:t>
            </a:r>
            <a:endParaRPr lang="pt-BR"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844824"/>
            <a:ext cx="4680520" cy="2736304"/>
          </a:xfrm>
        </p:spPr>
        <p:txBody>
          <a:bodyPr/>
          <a:lstStyle/>
          <a:p>
            <a:pPr eaLnBrk="1" hangingPunct="1">
              <a:buFontTx/>
              <a:buNone/>
            </a:pPr>
            <a:r>
              <a:rPr lang="pt-BR" sz="1600" dirty="0" smtClean="0"/>
              <a:t>&lt;HTML&gt;</a:t>
            </a:r>
          </a:p>
          <a:p>
            <a:pPr eaLnBrk="1" hangingPunct="1">
              <a:buFontTx/>
              <a:buNone/>
            </a:pPr>
            <a:r>
              <a:rPr lang="pt-BR" sz="1600" dirty="0" smtClean="0"/>
              <a:t>&lt;HEAD&gt;</a:t>
            </a:r>
          </a:p>
          <a:p>
            <a:pPr eaLnBrk="1" hangingPunct="1">
              <a:buFontTx/>
              <a:buNone/>
            </a:pPr>
            <a:r>
              <a:rPr lang="pt-BR" sz="1600" dirty="0" smtClean="0"/>
              <a:t>&lt;TITLE&gt;Página simples &lt;/TITLE&gt;</a:t>
            </a:r>
          </a:p>
          <a:p>
            <a:pPr eaLnBrk="1" hangingPunct="1">
              <a:buFontTx/>
              <a:buNone/>
            </a:pPr>
            <a:r>
              <a:rPr lang="pt-BR" sz="1600" dirty="0" smtClean="0"/>
              <a:t>&lt;/HEAD&gt;</a:t>
            </a:r>
          </a:p>
          <a:p>
            <a:pPr eaLnBrk="1" hangingPunct="1">
              <a:buFontTx/>
              <a:buNone/>
            </a:pPr>
            <a:r>
              <a:rPr lang="pt-BR" sz="1600" dirty="0" smtClean="0"/>
              <a:t>&lt;BODY&gt;</a:t>
            </a:r>
          </a:p>
          <a:p>
            <a:pPr eaLnBrk="1" hangingPunct="1">
              <a:buFontTx/>
              <a:buNone/>
            </a:pPr>
            <a:r>
              <a:rPr lang="pt-BR" sz="1600" dirty="0" smtClean="0"/>
              <a:t>AQUI ENTRA A PRIMEIRA PÁGINA NORMAL</a:t>
            </a:r>
          </a:p>
          <a:p>
            <a:pPr eaLnBrk="1" hangingPunct="1">
              <a:buFontTx/>
              <a:buNone/>
            </a:pPr>
            <a:r>
              <a:rPr lang="pt-BR" sz="1600" dirty="0" smtClean="0"/>
              <a:t>&lt;/BODY&gt;</a:t>
            </a:r>
          </a:p>
          <a:p>
            <a:pPr eaLnBrk="1" hangingPunct="1">
              <a:buFontTx/>
              <a:buNone/>
            </a:pPr>
            <a:r>
              <a:rPr lang="pt-BR" sz="1600" dirty="0" smtClean="0"/>
              <a:t>&lt;/HTML&gt;</a:t>
            </a:r>
          </a:p>
          <a:p>
            <a:pPr>
              <a:buNone/>
            </a:pPr>
            <a:endParaRPr lang="pt-BR" dirty="0"/>
          </a:p>
        </p:txBody>
      </p:sp>
      <p:sp>
        <p:nvSpPr>
          <p:cNvPr id="3" name="Título 2"/>
          <p:cNvSpPr>
            <a:spLocks noGrp="1"/>
          </p:cNvSpPr>
          <p:nvPr>
            <p:ph type="title"/>
          </p:nvPr>
        </p:nvSpPr>
        <p:spPr/>
        <p:txBody>
          <a:bodyPr/>
          <a:lstStyle/>
          <a:p>
            <a:r>
              <a:rPr lang="pt-BR" sz="3600" dirty="0" smtClean="0"/>
              <a:t>Frames (quadros)</a:t>
            </a:r>
            <a:endParaRPr lang="pt-BR" sz="3600" dirty="0"/>
          </a:p>
        </p:txBody>
      </p:sp>
      <p:sp>
        <p:nvSpPr>
          <p:cNvPr id="4" name="CaixaDeTexto 3"/>
          <p:cNvSpPr txBox="1"/>
          <p:nvPr/>
        </p:nvSpPr>
        <p:spPr>
          <a:xfrm>
            <a:off x="4427984" y="4149080"/>
            <a:ext cx="4467249" cy="2339102"/>
          </a:xfrm>
          <a:prstGeom prst="rect">
            <a:avLst/>
          </a:prstGeom>
          <a:noFill/>
        </p:spPr>
        <p:txBody>
          <a:bodyPr wrap="none" rtlCol="0">
            <a:spAutoFit/>
          </a:bodyPr>
          <a:lstStyle/>
          <a:p>
            <a:pPr eaLnBrk="1" hangingPunct="1">
              <a:buFontTx/>
              <a:buNone/>
            </a:pPr>
            <a:r>
              <a:rPr lang="pt-BR" sz="1600" dirty="0" smtClean="0"/>
              <a:t>&lt;HTML&gt;</a:t>
            </a:r>
          </a:p>
          <a:p>
            <a:pPr eaLnBrk="1" hangingPunct="1">
              <a:buFontTx/>
              <a:buNone/>
            </a:pPr>
            <a:r>
              <a:rPr lang="pt-BR" sz="1600" dirty="0" smtClean="0"/>
              <a:t>&lt;HEAD&gt;</a:t>
            </a:r>
          </a:p>
          <a:p>
            <a:pPr eaLnBrk="1" hangingPunct="1">
              <a:buFontTx/>
              <a:buNone/>
            </a:pPr>
            <a:r>
              <a:rPr lang="pt-BR" sz="1600" dirty="0" smtClean="0"/>
              <a:t>&lt;TITLE&gt;Página simples &lt;/TITLE&gt;</a:t>
            </a:r>
          </a:p>
          <a:p>
            <a:pPr eaLnBrk="1" hangingPunct="1">
              <a:buFontTx/>
              <a:buNone/>
            </a:pPr>
            <a:r>
              <a:rPr lang="pt-BR" sz="1600" dirty="0" smtClean="0"/>
              <a:t>&lt;/HEAD&gt;</a:t>
            </a:r>
          </a:p>
          <a:p>
            <a:pPr eaLnBrk="1" hangingPunct="1">
              <a:buFontTx/>
              <a:buNone/>
            </a:pPr>
            <a:r>
              <a:rPr lang="pt-BR" sz="1600" dirty="0" smtClean="0"/>
              <a:t>&lt;BODY&gt;</a:t>
            </a:r>
          </a:p>
          <a:p>
            <a:pPr eaLnBrk="1" hangingPunct="1">
              <a:buFontTx/>
              <a:buNone/>
            </a:pPr>
            <a:r>
              <a:rPr lang="pt-BR" sz="1600" dirty="0" smtClean="0"/>
              <a:t>AQUI ENTRA  A SEGUNDA PÁGINA NORMAL</a:t>
            </a:r>
          </a:p>
          <a:p>
            <a:pPr eaLnBrk="1" hangingPunct="1">
              <a:buFontTx/>
              <a:buNone/>
            </a:pPr>
            <a:r>
              <a:rPr lang="pt-BR" sz="1600" dirty="0" smtClean="0"/>
              <a:t>&lt;/BODY&gt;</a:t>
            </a:r>
          </a:p>
          <a:p>
            <a:pPr eaLnBrk="1" hangingPunct="1">
              <a:buFontTx/>
              <a:buNone/>
            </a:pPr>
            <a:r>
              <a:rPr lang="pt-BR" sz="1600" dirty="0" smtClean="0"/>
              <a:t>&lt;/HTML&gt;</a:t>
            </a:r>
          </a:p>
          <a:p>
            <a:endParaRPr lang="pt-BR" dirty="0"/>
          </a:p>
        </p:txBody>
      </p:sp>
      <p:sp>
        <p:nvSpPr>
          <p:cNvPr id="5" name="Texto Explicativo 1 4"/>
          <p:cNvSpPr/>
          <p:nvPr/>
        </p:nvSpPr>
        <p:spPr>
          <a:xfrm>
            <a:off x="3563888" y="1340768"/>
            <a:ext cx="2808312" cy="936104"/>
          </a:xfrm>
          <a:prstGeom prst="borderCallout1">
            <a:avLst>
              <a:gd name="adj1" fmla="val 36330"/>
              <a:gd name="adj2" fmla="val 1017"/>
              <a:gd name="adj3" fmla="val 115252"/>
              <a:gd name="adj4" fmla="val -78346"/>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Arquivo frame1.html</a:t>
            </a:r>
            <a:endParaRPr lang="pt-BR" dirty="0">
              <a:solidFill>
                <a:schemeClr val="tx1"/>
              </a:solidFill>
            </a:endParaRPr>
          </a:p>
        </p:txBody>
      </p:sp>
      <p:sp>
        <p:nvSpPr>
          <p:cNvPr id="6" name="Texto Explicativo 1 5"/>
          <p:cNvSpPr/>
          <p:nvPr/>
        </p:nvSpPr>
        <p:spPr>
          <a:xfrm>
            <a:off x="5940152" y="2924944"/>
            <a:ext cx="2952328" cy="1152128"/>
          </a:xfrm>
          <a:prstGeom prst="borderCallout1">
            <a:avLst>
              <a:gd name="adj1" fmla="val 43342"/>
              <a:gd name="adj2" fmla="val -45"/>
              <a:gd name="adj3" fmla="val 99086"/>
              <a:gd name="adj4" fmla="val -3353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Arquivo frame2.html</a:t>
            </a:r>
            <a:endParaRPr lang="pt-BR"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Frames (quadros)</a:t>
            </a:r>
            <a:endParaRPr lang="pt-B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59632" y="1268760"/>
            <a:ext cx="6624736" cy="5160574"/>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55776" y="1268760"/>
            <a:ext cx="5112568" cy="2451918"/>
          </a:xfrm>
        </p:spPr>
        <p:txBody>
          <a:bodyPr/>
          <a:lstStyle/>
          <a:p>
            <a:pPr eaLnBrk="1" hangingPunct="1">
              <a:lnSpc>
                <a:spcPct val="90000"/>
              </a:lnSpc>
              <a:buFontTx/>
              <a:buNone/>
            </a:pPr>
            <a:r>
              <a:rPr lang="pt-BR" sz="1400" dirty="0" smtClean="0"/>
              <a:t>&lt;HTML&gt;</a:t>
            </a:r>
          </a:p>
          <a:p>
            <a:pPr eaLnBrk="1" hangingPunct="1">
              <a:lnSpc>
                <a:spcPct val="90000"/>
              </a:lnSpc>
              <a:buFontTx/>
              <a:buNone/>
            </a:pPr>
            <a:r>
              <a:rPr lang="pt-BR" sz="1400" dirty="0" smtClean="0"/>
              <a:t>&lt;HEAD&gt;</a:t>
            </a:r>
          </a:p>
          <a:p>
            <a:pPr eaLnBrk="1" hangingPunct="1">
              <a:lnSpc>
                <a:spcPct val="90000"/>
              </a:lnSpc>
              <a:buFontTx/>
              <a:buNone/>
            </a:pPr>
            <a:r>
              <a:rPr lang="pt-BR" sz="1400" dirty="0" smtClean="0"/>
              <a:t>&lt;TITLE&gt;FRAMES&lt;/TITLE&gt;</a:t>
            </a:r>
          </a:p>
          <a:p>
            <a:pPr eaLnBrk="1" hangingPunct="1">
              <a:lnSpc>
                <a:spcPct val="90000"/>
              </a:lnSpc>
              <a:buFontTx/>
              <a:buNone/>
            </a:pPr>
            <a:r>
              <a:rPr lang="pt-BR" sz="1400" dirty="0" smtClean="0"/>
              <a:t>&lt;/HEAD&gt;</a:t>
            </a:r>
          </a:p>
          <a:p>
            <a:pPr eaLnBrk="1" hangingPunct="1">
              <a:lnSpc>
                <a:spcPct val="90000"/>
              </a:lnSpc>
              <a:buFontTx/>
              <a:buNone/>
            </a:pPr>
            <a:r>
              <a:rPr lang="pt-BR" sz="1400" dirty="0" smtClean="0"/>
              <a:t>&lt;FRAMESET COLS=25%,75%&gt;</a:t>
            </a:r>
          </a:p>
          <a:p>
            <a:pPr eaLnBrk="1" hangingPunct="1">
              <a:lnSpc>
                <a:spcPct val="90000"/>
              </a:lnSpc>
              <a:buFontTx/>
              <a:buNone/>
            </a:pPr>
            <a:r>
              <a:rPr lang="pt-BR" sz="1400" dirty="0" smtClean="0"/>
              <a:t>&lt;FRAME SRC="FRAME1.HTML" SCROLLING=NO&gt;</a:t>
            </a:r>
          </a:p>
          <a:p>
            <a:pPr eaLnBrk="1" hangingPunct="1">
              <a:lnSpc>
                <a:spcPct val="90000"/>
              </a:lnSpc>
              <a:buFontTx/>
              <a:buNone/>
            </a:pPr>
            <a:r>
              <a:rPr lang="pt-BR" sz="1400" dirty="0" smtClean="0"/>
              <a:t>&lt;FRAME SRC="FRAME2.HTML" NAME="TESTE"&gt;</a:t>
            </a:r>
          </a:p>
          <a:p>
            <a:pPr eaLnBrk="1" hangingPunct="1">
              <a:lnSpc>
                <a:spcPct val="90000"/>
              </a:lnSpc>
              <a:buFontTx/>
              <a:buNone/>
            </a:pPr>
            <a:r>
              <a:rPr lang="pt-BR" sz="1400" dirty="0" smtClean="0"/>
              <a:t>&lt;/FRAMESET&gt;</a:t>
            </a:r>
          </a:p>
          <a:p>
            <a:pPr eaLnBrk="1" hangingPunct="1">
              <a:lnSpc>
                <a:spcPct val="90000"/>
              </a:lnSpc>
              <a:buFontTx/>
              <a:buNone/>
            </a:pPr>
            <a:r>
              <a:rPr lang="pt-BR" sz="1400" dirty="0" smtClean="0"/>
              <a:t>&lt;/HTML&gt;</a:t>
            </a:r>
          </a:p>
          <a:p>
            <a:endParaRPr lang="pt-BR" dirty="0"/>
          </a:p>
        </p:txBody>
      </p:sp>
      <p:sp>
        <p:nvSpPr>
          <p:cNvPr id="3" name="Título 2"/>
          <p:cNvSpPr>
            <a:spLocks noGrp="1"/>
          </p:cNvSpPr>
          <p:nvPr>
            <p:ph type="title"/>
          </p:nvPr>
        </p:nvSpPr>
        <p:spPr/>
        <p:txBody>
          <a:bodyPr/>
          <a:lstStyle/>
          <a:p>
            <a:r>
              <a:rPr lang="pt-BR" sz="3600" dirty="0" smtClean="0"/>
              <a:t>Outro Exemplo (frame)</a:t>
            </a:r>
            <a:endParaRPr lang="pt-BR" sz="3600" dirty="0"/>
          </a:p>
        </p:txBody>
      </p:sp>
      <p:sp>
        <p:nvSpPr>
          <p:cNvPr id="4" name="CaixaDeTexto 3"/>
          <p:cNvSpPr txBox="1"/>
          <p:nvPr/>
        </p:nvSpPr>
        <p:spPr>
          <a:xfrm>
            <a:off x="251520" y="3356992"/>
            <a:ext cx="4032449" cy="2880789"/>
          </a:xfrm>
          <a:prstGeom prst="rect">
            <a:avLst/>
          </a:prstGeom>
          <a:noFill/>
        </p:spPr>
        <p:txBody>
          <a:bodyPr wrap="square" rtlCol="0">
            <a:spAutoFit/>
          </a:bodyPr>
          <a:lstStyle/>
          <a:p>
            <a:pPr eaLnBrk="1" hangingPunct="1">
              <a:lnSpc>
                <a:spcPct val="80000"/>
              </a:lnSpc>
              <a:buFontTx/>
              <a:buNone/>
            </a:pPr>
            <a:r>
              <a:rPr lang="pt-BR" sz="1200" dirty="0" smtClean="0"/>
              <a:t>&lt;HTML&gt;</a:t>
            </a:r>
          </a:p>
          <a:p>
            <a:pPr eaLnBrk="1" hangingPunct="1">
              <a:lnSpc>
                <a:spcPct val="80000"/>
              </a:lnSpc>
              <a:buFontTx/>
              <a:buNone/>
            </a:pPr>
            <a:r>
              <a:rPr lang="pt-BR" sz="1200" dirty="0" smtClean="0"/>
              <a:t>&lt;HEAD&gt;</a:t>
            </a:r>
          </a:p>
          <a:p>
            <a:pPr eaLnBrk="1" hangingPunct="1">
              <a:lnSpc>
                <a:spcPct val="80000"/>
              </a:lnSpc>
              <a:buFontTx/>
              <a:buNone/>
            </a:pPr>
            <a:r>
              <a:rPr lang="pt-BR" sz="1200" dirty="0" smtClean="0"/>
              <a:t>&lt;TITLE&gt;FRAMES&lt;/TITLE&gt;</a:t>
            </a:r>
          </a:p>
          <a:p>
            <a:pPr eaLnBrk="1" hangingPunct="1">
              <a:lnSpc>
                <a:spcPct val="80000"/>
              </a:lnSpc>
              <a:buFontTx/>
              <a:buNone/>
            </a:pPr>
            <a:r>
              <a:rPr lang="pt-BR" sz="1200" dirty="0" smtClean="0"/>
              <a:t>&lt;/HEAD&gt;</a:t>
            </a:r>
          </a:p>
          <a:p>
            <a:pPr eaLnBrk="1" hangingPunct="1">
              <a:lnSpc>
                <a:spcPct val="80000"/>
              </a:lnSpc>
              <a:buFontTx/>
              <a:buNone/>
            </a:pPr>
            <a:r>
              <a:rPr lang="pt-BR" sz="1200" dirty="0" smtClean="0"/>
              <a:t>&lt;BODY BGCOLOR=YELLOW&gt;</a:t>
            </a:r>
          </a:p>
          <a:p>
            <a:pPr eaLnBrk="1" hangingPunct="1">
              <a:lnSpc>
                <a:spcPct val="80000"/>
              </a:lnSpc>
              <a:buFontTx/>
              <a:buNone/>
            </a:pPr>
            <a:r>
              <a:rPr lang="pt-BR" sz="1200" dirty="0" smtClean="0"/>
              <a:t>&lt;CENTER&gt;&lt;H2&gt;Escolha um Link&lt;/H2&gt;&lt;/CENTER&gt;</a:t>
            </a:r>
          </a:p>
          <a:p>
            <a:pPr eaLnBrk="1" hangingPunct="1">
              <a:lnSpc>
                <a:spcPct val="80000"/>
              </a:lnSpc>
              <a:buFontTx/>
              <a:buNone/>
            </a:pPr>
            <a:r>
              <a:rPr lang="pt-BR" sz="1200" dirty="0" smtClean="0"/>
              <a:t>&lt;BR&gt;</a:t>
            </a:r>
          </a:p>
          <a:p>
            <a:pPr eaLnBrk="1" hangingPunct="1">
              <a:lnSpc>
                <a:spcPct val="80000"/>
              </a:lnSpc>
              <a:buFontTx/>
              <a:buNone/>
            </a:pPr>
            <a:r>
              <a:rPr lang="pt-BR" sz="1200" dirty="0" smtClean="0"/>
              <a:t>&lt;A HREF="http:\\www.amazon.com" TARGET="TESTE"&gt;Livraria </a:t>
            </a:r>
            <a:r>
              <a:rPr lang="pt-BR" sz="1200" dirty="0" err="1" smtClean="0"/>
              <a:t>Amazon</a:t>
            </a:r>
            <a:r>
              <a:rPr lang="pt-BR" sz="1200" dirty="0" smtClean="0"/>
              <a:t>&lt;/A&gt;</a:t>
            </a:r>
          </a:p>
          <a:p>
            <a:pPr eaLnBrk="1" hangingPunct="1">
              <a:lnSpc>
                <a:spcPct val="80000"/>
              </a:lnSpc>
              <a:buFontTx/>
              <a:buNone/>
            </a:pPr>
            <a:r>
              <a:rPr lang="pt-BR" sz="1200" dirty="0" smtClean="0"/>
              <a:t>&lt;BR&gt;</a:t>
            </a:r>
          </a:p>
          <a:p>
            <a:pPr eaLnBrk="1" hangingPunct="1">
              <a:lnSpc>
                <a:spcPct val="80000"/>
              </a:lnSpc>
              <a:buFontTx/>
              <a:buNone/>
            </a:pPr>
            <a:r>
              <a:rPr lang="pt-BR" sz="1200" dirty="0" smtClean="0"/>
              <a:t>&lt;A HREF="http:\\www.yahoo.com" TARGET="TESTE"&gt;Pesquisador YAHOO&lt;/A&gt;</a:t>
            </a:r>
          </a:p>
          <a:p>
            <a:pPr eaLnBrk="1" hangingPunct="1">
              <a:lnSpc>
                <a:spcPct val="80000"/>
              </a:lnSpc>
              <a:buFontTx/>
              <a:buNone/>
            </a:pPr>
            <a:r>
              <a:rPr lang="pt-BR" sz="1200" dirty="0" smtClean="0"/>
              <a:t>&lt;BR&gt;</a:t>
            </a:r>
          </a:p>
          <a:p>
            <a:pPr eaLnBrk="1" hangingPunct="1">
              <a:lnSpc>
                <a:spcPct val="80000"/>
              </a:lnSpc>
              <a:buFontTx/>
              <a:buNone/>
            </a:pPr>
            <a:r>
              <a:rPr lang="pt-BR" sz="1200" dirty="0" smtClean="0"/>
              <a:t>&lt;A HREF="FRAME2.HTM" TARGET="TESTE"&gt;Volta para Frame2.htm&lt;/A&gt;</a:t>
            </a:r>
          </a:p>
          <a:p>
            <a:pPr eaLnBrk="1" hangingPunct="1">
              <a:lnSpc>
                <a:spcPct val="80000"/>
              </a:lnSpc>
              <a:buFontTx/>
              <a:buNone/>
            </a:pPr>
            <a:r>
              <a:rPr lang="pt-BR" sz="1200" dirty="0" smtClean="0"/>
              <a:t>&lt;/BODY&gt;</a:t>
            </a:r>
          </a:p>
          <a:p>
            <a:pPr eaLnBrk="1" hangingPunct="1">
              <a:lnSpc>
                <a:spcPct val="80000"/>
              </a:lnSpc>
              <a:buFontTx/>
              <a:buNone/>
            </a:pPr>
            <a:r>
              <a:rPr lang="pt-BR" sz="1200" dirty="0" smtClean="0"/>
              <a:t>&lt;/HTML&gt;</a:t>
            </a:r>
          </a:p>
          <a:p>
            <a:endParaRPr lang="pt-BR" dirty="0"/>
          </a:p>
        </p:txBody>
      </p:sp>
      <p:sp>
        <p:nvSpPr>
          <p:cNvPr id="5" name="CaixaDeTexto 4"/>
          <p:cNvSpPr txBox="1"/>
          <p:nvPr/>
        </p:nvSpPr>
        <p:spPr>
          <a:xfrm>
            <a:off x="4139952" y="4149080"/>
            <a:ext cx="4789040" cy="2437590"/>
          </a:xfrm>
          <a:prstGeom prst="rect">
            <a:avLst/>
          </a:prstGeom>
          <a:noFill/>
        </p:spPr>
        <p:txBody>
          <a:bodyPr wrap="square" rtlCol="0">
            <a:spAutoFit/>
          </a:bodyPr>
          <a:lstStyle/>
          <a:p>
            <a:pPr eaLnBrk="1" hangingPunct="1">
              <a:lnSpc>
                <a:spcPct val="80000"/>
              </a:lnSpc>
              <a:buFontTx/>
              <a:buNone/>
            </a:pPr>
            <a:r>
              <a:rPr lang="pt-BR" sz="1200" dirty="0" smtClean="0"/>
              <a:t>&lt;HTML&gt;</a:t>
            </a:r>
          </a:p>
          <a:p>
            <a:pPr eaLnBrk="1" hangingPunct="1">
              <a:lnSpc>
                <a:spcPct val="80000"/>
              </a:lnSpc>
              <a:buFontTx/>
              <a:buNone/>
            </a:pPr>
            <a:r>
              <a:rPr lang="pt-BR" sz="1200" dirty="0" smtClean="0"/>
              <a:t>&lt;HEAD&gt;</a:t>
            </a:r>
          </a:p>
          <a:p>
            <a:pPr eaLnBrk="1" hangingPunct="1">
              <a:lnSpc>
                <a:spcPct val="80000"/>
              </a:lnSpc>
              <a:buFontTx/>
              <a:buNone/>
            </a:pPr>
            <a:r>
              <a:rPr lang="pt-BR" sz="1200" dirty="0" smtClean="0"/>
              <a:t>&lt;TITLE&gt;FRAMES&lt;/TITLE&gt;</a:t>
            </a:r>
          </a:p>
          <a:p>
            <a:pPr eaLnBrk="1" hangingPunct="1">
              <a:lnSpc>
                <a:spcPct val="80000"/>
              </a:lnSpc>
              <a:buFontTx/>
              <a:buNone/>
            </a:pPr>
            <a:r>
              <a:rPr lang="pt-BR" sz="1200" dirty="0" smtClean="0"/>
              <a:t>&lt;/HEAD&gt;</a:t>
            </a:r>
          </a:p>
          <a:p>
            <a:pPr eaLnBrk="1" hangingPunct="1">
              <a:lnSpc>
                <a:spcPct val="80000"/>
              </a:lnSpc>
              <a:buFontTx/>
              <a:buNone/>
            </a:pPr>
            <a:r>
              <a:rPr lang="pt-BR" sz="1200" dirty="0" smtClean="0"/>
              <a:t>&lt;BODY&gt;</a:t>
            </a:r>
          </a:p>
          <a:p>
            <a:pPr eaLnBrk="1" hangingPunct="1">
              <a:lnSpc>
                <a:spcPct val="80000"/>
              </a:lnSpc>
              <a:buFontTx/>
              <a:buNone/>
            </a:pPr>
            <a:r>
              <a:rPr lang="pt-BR" sz="1200" dirty="0" smtClean="0"/>
              <a:t>&lt;CENTER&gt;&lt;H2&gt;Os links ao lado deverão aparecer neste lado do Navegador&lt;/H2&gt;&lt;/CENTER&gt;</a:t>
            </a:r>
          </a:p>
          <a:p>
            <a:pPr eaLnBrk="1" hangingPunct="1">
              <a:lnSpc>
                <a:spcPct val="80000"/>
              </a:lnSpc>
              <a:buFontTx/>
              <a:buNone/>
            </a:pPr>
            <a:r>
              <a:rPr lang="pt-BR" sz="1200" dirty="0" smtClean="0"/>
              <a:t>&lt;BR&gt;</a:t>
            </a:r>
          </a:p>
          <a:p>
            <a:pPr eaLnBrk="1" hangingPunct="1">
              <a:lnSpc>
                <a:spcPct val="80000"/>
              </a:lnSpc>
              <a:buFontTx/>
              <a:buNone/>
            </a:pPr>
            <a:r>
              <a:rPr lang="pt-BR" sz="1200" dirty="0" smtClean="0"/>
              <a:t>&lt;CENTER&gt;</a:t>
            </a:r>
          </a:p>
          <a:p>
            <a:pPr eaLnBrk="1" hangingPunct="1">
              <a:lnSpc>
                <a:spcPct val="80000"/>
              </a:lnSpc>
              <a:buFontTx/>
              <a:buNone/>
            </a:pPr>
            <a:r>
              <a:rPr lang="pt-BR" sz="1200" dirty="0" smtClean="0"/>
              <a:t>&lt;FONT SIZE=4&gt;Este frame é o que foi nomeado como TESTE com o parâmetro NAME em Frame.HTM&lt;/FONT&gt;</a:t>
            </a:r>
          </a:p>
          <a:p>
            <a:pPr eaLnBrk="1" hangingPunct="1">
              <a:lnSpc>
                <a:spcPct val="80000"/>
              </a:lnSpc>
              <a:buFontTx/>
              <a:buNone/>
            </a:pPr>
            <a:r>
              <a:rPr lang="pt-BR" sz="1200" dirty="0" smtClean="0"/>
              <a:t>&lt;/CENTER&gt;</a:t>
            </a:r>
          </a:p>
          <a:p>
            <a:pPr eaLnBrk="1" hangingPunct="1">
              <a:lnSpc>
                <a:spcPct val="80000"/>
              </a:lnSpc>
              <a:buFontTx/>
              <a:buNone/>
            </a:pPr>
            <a:r>
              <a:rPr lang="pt-BR" sz="1200" dirty="0" smtClean="0"/>
              <a:t>&lt;/BODY&gt;</a:t>
            </a:r>
          </a:p>
          <a:p>
            <a:pPr eaLnBrk="1" hangingPunct="1">
              <a:lnSpc>
                <a:spcPct val="80000"/>
              </a:lnSpc>
              <a:buFontTx/>
              <a:buNone/>
            </a:pPr>
            <a:r>
              <a:rPr lang="pt-BR" sz="1200" dirty="0" smtClean="0"/>
              <a:t>&lt;/HTML&gt;</a:t>
            </a:r>
          </a:p>
          <a:p>
            <a:endParaRPr lang="pt-BR" dirty="0"/>
          </a:p>
        </p:txBody>
      </p:sp>
      <p:sp>
        <p:nvSpPr>
          <p:cNvPr id="6" name="Texto explicativo retangular 5"/>
          <p:cNvSpPr/>
          <p:nvPr/>
        </p:nvSpPr>
        <p:spPr>
          <a:xfrm>
            <a:off x="5220072" y="1340768"/>
            <a:ext cx="3384376" cy="576064"/>
          </a:xfrm>
          <a:prstGeom prst="wedgeRectCallout">
            <a:avLst>
              <a:gd name="adj1" fmla="val -44426"/>
              <a:gd name="adj2" fmla="val 14649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smtClean="0">
                <a:solidFill>
                  <a:schemeClr val="tx1"/>
                </a:solidFill>
              </a:rPr>
              <a:t>FRAME.HTML</a:t>
            </a:r>
            <a:endParaRPr lang="pt-BR" sz="1600" dirty="0">
              <a:solidFill>
                <a:schemeClr val="tx1"/>
              </a:solidFill>
            </a:endParaRPr>
          </a:p>
        </p:txBody>
      </p:sp>
      <p:sp>
        <p:nvSpPr>
          <p:cNvPr id="7" name="Texto explicativo retangular 6"/>
          <p:cNvSpPr/>
          <p:nvPr/>
        </p:nvSpPr>
        <p:spPr>
          <a:xfrm>
            <a:off x="395536" y="2420888"/>
            <a:ext cx="1944216" cy="360040"/>
          </a:xfrm>
          <a:prstGeom prst="wedgeRectCallout">
            <a:avLst>
              <a:gd name="adj1" fmla="val -12492"/>
              <a:gd name="adj2" fmla="val 235909"/>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FRAME1.HTML</a:t>
            </a:r>
            <a:endParaRPr lang="pt-BR" sz="1400" dirty="0">
              <a:solidFill>
                <a:schemeClr val="tx1"/>
              </a:solidFill>
            </a:endParaRPr>
          </a:p>
        </p:txBody>
      </p:sp>
      <p:sp>
        <p:nvSpPr>
          <p:cNvPr id="8" name="Texto explicativo retangular 7"/>
          <p:cNvSpPr/>
          <p:nvPr/>
        </p:nvSpPr>
        <p:spPr>
          <a:xfrm>
            <a:off x="6444208" y="3933056"/>
            <a:ext cx="1728192" cy="360040"/>
          </a:xfrm>
          <a:prstGeom prst="wedgeRectCallout">
            <a:avLst>
              <a:gd name="adj1" fmla="val -72253"/>
              <a:gd name="adj2" fmla="val 16001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FRAME2.HTML</a:t>
            </a:r>
            <a:endParaRPr lang="pt-BR" sz="1200"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sz="3600" dirty="0" smtClean="0"/>
              <a:t>No navegador...</a:t>
            </a:r>
            <a:endParaRPr lang="pt-BR" sz="36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051720" y="1124743"/>
            <a:ext cx="6763385" cy="5268579"/>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640960" cy="4738340"/>
          </a:xfrm>
        </p:spPr>
        <p:txBody>
          <a:bodyPr/>
          <a:lstStyle/>
          <a:p>
            <a:pPr eaLnBrk="1" hangingPunct="1">
              <a:lnSpc>
                <a:spcPct val="90000"/>
              </a:lnSpc>
              <a:buNone/>
            </a:pPr>
            <a:r>
              <a:rPr lang="en-US" dirty="0" err="1" smtClean="0"/>
              <a:t>Recurso</a:t>
            </a:r>
            <a:r>
              <a:rPr lang="en-US" dirty="0" smtClean="0"/>
              <a:t> com </a:t>
            </a:r>
            <a:r>
              <a:rPr lang="en-US" dirty="0" err="1" smtClean="0"/>
              <a:t>bom</a:t>
            </a:r>
            <a:r>
              <a:rPr lang="en-US" dirty="0" smtClean="0"/>
              <a:t> visual </a:t>
            </a:r>
            <a:r>
              <a:rPr lang="en-US" dirty="0" err="1" smtClean="0"/>
              <a:t>posibilitando</a:t>
            </a:r>
            <a:r>
              <a:rPr lang="en-US" dirty="0" smtClean="0"/>
              <a:t> </a:t>
            </a:r>
            <a:r>
              <a:rPr lang="en-US" dirty="0" err="1" smtClean="0"/>
              <a:t>que</a:t>
            </a:r>
            <a:r>
              <a:rPr lang="en-US" dirty="0" smtClean="0"/>
              <a:t> </a:t>
            </a:r>
            <a:r>
              <a:rPr lang="en-US" dirty="0" err="1" smtClean="0"/>
              <a:t>textos</a:t>
            </a:r>
            <a:r>
              <a:rPr lang="en-US" dirty="0" smtClean="0"/>
              <a:t> </a:t>
            </a:r>
            <a:r>
              <a:rPr lang="en-US" dirty="0" err="1" smtClean="0"/>
              <a:t>fiquem</a:t>
            </a:r>
            <a:r>
              <a:rPr lang="en-US" dirty="0" smtClean="0"/>
              <a:t> </a:t>
            </a:r>
            <a:r>
              <a:rPr lang="en-US" dirty="0" err="1" smtClean="0"/>
              <a:t>deslizando</a:t>
            </a:r>
            <a:r>
              <a:rPr lang="en-US" dirty="0" smtClean="0"/>
              <a:t> de um </a:t>
            </a:r>
            <a:r>
              <a:rPr lang="en-US" dirty="0" err="1" smtClean="0"/>
              <a:t>lado</a:t>
            </a:r>
            <a:r>
              <a:rPr lang="en-US" dirty="0" smtClean="0"/>
              <a:t> </a:t>
            </a:r>
            <a:r>
              <a:rPr lang="en-US" dirty="0" err="1" smtClean="0"/>
              <a:t>para</a:t>
            </a:r>
            <a:r>
              <a:rPr lang="en-US" dirty="0" smtClean="0"/>
              <a:t> </a:t>
            </a:r>
            <a:r>
              <a:rPr lang="en-US" dirty="0" err="1" smtClean="0"/>
              <a:t>outro</a:t>
            </a:r>
            <a:endParaRPr lang="en-US" dirty="0" smtClean="0"/>
          </a:p>
          <a:p>
            <a:pPr lvl="1" eaLnBrk="1" hangingPunct="1">
              <a:lnSpc>
                <a:spcPct val="90000"/>
              </a:lnSpc>
            </a:pPr>
            <a:r>
              <a:rPr lang="en-US" dirty="0" smtClean="0"/>
              <a:t>&lt;MARQUEE&gt; … &lt;/MARQUEE&gt; </a:t>
            </a:r>
          </a:p>
          <a:p>
            <a:pPr lvl="2" eaLnBrk="1" hangingPunct="1">
              <a:lnSpc>
                <a:spcPct val="90000"/>
              </a:lnSpc>
              <a:buNone/>
            </a:pPr>
            <a:r>
              <a:rPr lang="en-US" dirty="0" err="1" smtClean="0"/>
              <a:t>opções</a:t>
            </a:r>
            <a:r>
              <a:rPr lang="en-US" dirty="0" smtClean="0"/>
              <a:t>:</a:t>
            </a:r>
          </a:p>
          <a:p>
            <a:pPr lvl="3" eaLnBrk="1" hangingPunct="1">
              <a:lnSpc>
                <a:spcPct val="90000"/>
              </a:lnSpc>
              <a:buNone/>
            </a:pPr>
            <a:r>
              <a:rPr lang="en-US" dirty="0" smtClean="0"/>
              <a:t>Behavior = scroll/slide/alternate </a:t>
            </a:r>
          </a:p>
          <a:p>
            <a:pPr lvl="3">
              <a:lnSpc>
                <a:spcPct val="90000"/>
              </a:lnSpc>
              <a:buNone/>
            </a:pPr>
            <a:r>
              <a:rPr lang="en-US" dirty="0" smtClean="0"/>
              <a:t> -scroll: </a:t>
            </a:r>
            <a:r>
              <a:rPr lang="en-US" dirty="0" err="1" smtClean="0"/>
              <a:t>roda</a:t>
            </a:r>
            <a:r>
              <a:rPr lang="en-US" dirty="0" smtClean="0"/>
              <a:t> </a:t>
            </a:r>
            <a:r>
              <a:rPr lang="en-US" dirty="0" err="1" smtClean="0"/>
              <a:t>continuamente</a:t>
            </a:r>
            <a:r>
              <a:rPr lang="en-US" dirty="0" smtClean="0"/>
              <a:t> </a:t>
            </a:r>
            <a:r>
              <a:rPr lang="en-US" dirty="0" err="1" smtClean="0"/>
              <a:t>em</a:t>
            </a:r>
            <a:r>
              <a:rPr lang="en-US" dirty="0" smtClean="0"/>
              <a:t> um </a:t>
            </a:r>
            <a:r>
              <a:rPr lang="en-US" dirty="0" err="1" smtClean="0"/>
              <a:t>mesmo</a:t>
            </a:r>
            <a:r>
              <a:rPr lang="en-US" dirty="0" smtClean="0"/>
              <a:t> </a:t>
            </a:r>
            <a:r>
              <a:rPr lang="en-US" dirty="0" err="1" smtClean="0"/>
              <a:t>sentido</a:t>
            </a:r>
            <a:endParaRPr lang="en-US" dirty="0" smtClean="0"/>
          </a:p>
          <a:p>
            <a:pPr lvl="3">
              <a:lnSpc>
                <a:spcPct val="90000"/>
              </a:lnSpc>
              <a:buNone/>
            </a:pPr>
            <a:r>
              <a:rPr lang="en-US" dirty="0" smtClean="0"/>
              <a:t> -slide: </a:t>
            </a:r>
            <a:r>
              <a:rPr lang="en-US" dirty="0" err="1" smtClean="0"/>
              <a:t>desliza</a:t>
            </a:r>
            <a:r>
              <a:rPr lang="en-US" dirty="0" smtClean="0"/>
              <a:t> e 	</a:t>
            </a:r>
            <a:r>
              <a:rPr lang="en-US" dirty="0" err="1" smtClean="0"/>
              <a:t>para</a:t>
            </a:r>
            <a:endParaRPr lang="en-US" dirty="0" smtClean="0"/>
          </a:p>
          <a:p>
            <a:pPr lvl="3">
              <a:lnSpc>
                <a:spcPct val="90000"/>
              </a:lnSpc>
              <a:buNone/>
            </a:pPr>
            <a:r>
              <a:rPr lang="en-US" dirty="0" smtClean="0"/>
              <a:t> -alternate: </a:t>
            </a:r>
            <a:r>
              <a:rPr lang="en-US" dirty="0" err="1" smtClean="0"/>
              <a:t>desliza</a:t>
            </a:r>
            <a:r>
              <a:rPr lang="en-US" dirty="0" smtClean="0"/>
              <a:t> e </a:t>
            </a:r>
            <a:r>
              <a:rPr lang="en-US" dirty="0" err="1" smtClean="0"/>
              <a:t>volta</a:t>
            </a:r>
            <a:r>
              <a:rPr lang="en-US" dirty="0" smtClean="0"/>
              <a:t> </a:t>
            </a:r>
            <a:r>
              <a:rPr lang="en-US" dirty="0" err="1" smtClean="0"/>
              <a:t>pelo</a:t>
            </a:r>
            <a:r>
              <a:rPr lang="en-US" dirty="0" smtClean="0"/>
              <a:t> </a:t>
            </a:r>
            <a:r>
              <a:rPr lang="en-US" dirty="0" err="1" smtClean="0"/>
              <a:t>outro</a:t>
            </a:r>
            <a:r>
              <a:rPr lang="en-US" dirty="0" smtClean="0"/>
              <a:t> </a:t>
            </a:r>
            <a:r>
              <a:rPr lang="en-US" dirty="0" err="1" smtClean="0"/>
              <a:t>lado</a:t>
            </a:r>
            <a:endParaRPr lang="en-US" dirty="0" smtClean="0"/>
          </a:p>
          <a:p>
            <a:pPr lvl="3" eaLnBrk="1" hangingPunct="1">
              <a:lnSpc>
                <a:spcPct val="90000"/>
              </a:lnSpc>
              <a:buNone/>
            </a:pPr>
            <a:r>
              <a:rPr lang="en-US" dirty="0" smtClean="0"/>
              <a:t>Direction = left/right</a:t>
            </a:r>
          </a:p>
          <a:p>
            <a:pPr lvl="3" eaLnBrk="1" hangingPunct="1">
              <a:lnSpc>
                <a:spcPct val="90000"/>
              </a:lnSpc>
              <a:buNone/>
            </a:pPr>
            <a:r>
              <a:rPr lang="en-US" dirty="0" smtClean="0"/>
              <a:t>Loop = n  (</a:t>
            </a:r>
            <a:r>
              <a:rPr lang="en-US" dirty="0" err="1" smtClean="0"/>
              <a:t>quantidade</a:t>
            </a:r>
            <a:r>
              <a:rPr lang="en-US" dirty="0" smtClean="0"/>
              <a:t> de loops)</a:t>
            </a:r>
          </a:p>
          <a:p>
            <a:pPr lvl="3" eaLnBrk="1" hangingPunct="1">
              <a:lnSpc>
                <a:spcPct val="90000"/>
              </a:lnSpc>
              <a:buNone/>
            </a:pPr>
            <a:r>
              <a:rPr lang="en-US" dirty="0" smtClean="0"/>
              <a:t>Height e Width = n  (</a:t>
            </a:r>
            <a:r>
              <a:rPr lang="en-US" dirty="0" err="1" smtClean="0"/>
              <a:t>altura</a:t>
            </a:r>
            <a:r>
              <a:rPr lang="en-US" dirty="0" smtClean="0"/>
              <a:t>/</a:t>
            </a:r>
            <a:r>
              <a:rPr lang="en-US" dirty="0" err="1" smtClean="0"/>
              <a:t>largura</a:t>
            </a:r>
            <a:r>
              <a:rPr lang="en-US" dirty="0" smtClean="0"/>
              <a:t> </a:t>
            </a:r>
            <a:r>
              <a:rPr lang="en-US" dirty="0" err="1" smtClean="0"/>
              <a:t>da</a:t>
            </a:r>
            <a:r>
              <a:rPr lang="en-US" dirty="0" smtClean="0"/>
              <a:t> </a:t>
            </a:r>
            <a:r>
              <a:rPr lang="en-US" dirty="0" err="1" smtClean="0"/>
              <a:t>tela</a:t>
            </a:r>
            <a:r>
              <a:rPr lang="en-US" dirty="0" smtClean="0"/>
              <a:t>)</a:t>
            </a:r>
          </a:p>
          <a:p>
            <a:pPr lvl="3" eaLnBrk="1" hangingPunct="1">
              <a:lnSpc>
                <a:spcPct val="90000"/>
              </a:lnSpc>
              <a:buNone/>
            </a:pPr>
            <a:r>
              <a:rPr lang="en-US" dirty="0" err="1" smtClean="0"/>
              <a:t>Hspace</a:t>
            </a:r>
            <a:r>
              <a:rPr lang="en-US" dirty="0" smtClean="0"/>
              <a:t> e </a:t>
            </a:r>
            <a:r>
              <a:rPr lang="en-US" dirty="0" err="1" smtClean="0"/>
              <a:t>Vspace</a:t>
            </a:r>
            <a:r>
              <a:rPr lang="en-US" dirty="0" smtClean="0"/>
              <a:t> = n (</a:t>
            </a:r>
            <a:r>
              <a:rPr lang="en-US" dirty="0" err="1" smtClean="0"/>
              <a:t>espaco</a:t>
            </a:r>
            <a:r>
              <a:rPr lang="en-US" dirty="0" smtClean="0"/>
              <a:t> </a:t>
            </a:r>
            <a:r>
              <a:rPr lang="en-US" dirty="0" err="1" smtClean="0"/>
              <a:t>livre</a:t>
            </a:r>
            <a:r>
              <a:rPr lang="en-US" dirty="0" smtClean="0"/>
              <a:t> </a:t>
            </a:r>
            <a:r>
              <a:rPr lang="en-US" dirty="0" err="1" smtClean="0"/>
              <a:t>em</a:t>
            </a:r>
            <a:r>
              <a:rPr lang="en-US" dirty="0" smtClean="0"/>
              <a:t> </a:t>
            </a:r>
            <a:r>
              <a:rPr lang="en-US" dirty="0" err="1" smtClean="0"/>
              <a:t>torno</a:t>
            </a:r>
            <a:r>
              <a:rPr lang="en-US" dirty="0" smtClean="0"/>
              <a:t> do </a:t>
            </a:r>
            <a:r>
              <a:rPr lang="en-US" dirty="0" err="1" smtClean="0"/>
              <a:t>letreiro</a:t>
            </a:r>
            <a:endParaRPr lang="en-US" dirty="0" smtClean="0"/>
          </a:p>
          <a:p>
            <a:pPr lvl="3" eaLnBrk="1" hangingPunct="1">
              <a:lnSpc>
                <a:spcPct val="90000"/>
              </a:lnSpc>
              <a:buNone/>
            </a:pPr>
            <a:r>
              <a:rPr lang="en-US" dirty="0" smtClean="0"/>
              <a:t>Align = top/bottom/middle  (</a:t>
            </a:r>
            <a:r>
              <a:rPr lang="en-US" dirty="0" err="1" smtClean="0"/>
              <a:t>alinha</a:t>
            </a:r>
            <a:r>
              <a:rPr lang="en-US" dirty="0" smtClean="0"/>
              <a:t> o </a:t>
            </a:r>
            <a:r>
              <a:rPr lang="en-US" dirty="0" err="1" smtClean="0"/>
              <a:t>texto</a:t>
            </a:r>
            <a:r>
              <a:rPr lang="en-US" dirty="0" smtClean="0"/>
              <a:t> </a:t>
            </a:r>
            <a:r>
              <a:rPr lang="en-US" dirty="0" err="1" smtClean="0"/>
              <a:t>ao</a:t>
            </a:r>
            <a:r>
              <a:rPr lang="en-US" dirty="0" smtClean="0"/>
              <a:t> </a:t>
            </a:r>
            <a:r>
              <a:rPr lang="en-US" dirty="0" err="1" smtClean="0"/>
              <a:t>redor</a:t>
            </a:r>
            <a:r>
              <a:rPr lang="en-US" dirty="0" smtClean="0"/>
              <a:t>)</a:t>
            </a:r>
          </a:p>
          <a:p>
            <a:pPr lvl="3" eaLnBrk="1" hangingPunct="1">
              <a:lnSpc>
                <a:spcPct val="90000"/>
              </a:lnSpc>
              <a:buNone/>
            </a:pPr>
            <a:r>
              <a:rPr lang="en-US" dirty="0" err="1" smtClean="0"/>
              <a:t>Scrollamount</a:t>
            </a:r>
            <a:r>
              <a:rPr lang="en-US" dirty="0" smtClean="0"/>
              <a:t> = </a:t>
            </a:r>
            <a:r>
              <a:rPr lang="en-US" dirty="0" err="1" smtClean="0"/>
              <a:t>ajusta</a:t>
            </a:r>
            <a:r>
              <a:rPr lang="en-US" dirty="0" smtClean="0"/>
              <a:t> a </a:t>
            </a:r>
            <a:r>
              <a:rPr lang="en-US" dirty="0" err="1" smtClean="0"/>
              <a:t>velocidade</a:t>
            </a:r>
            <a:r>
              <a:rPr lang="en-US" dirty="0" smtClean="0"/>
              <a:t> de </a:t>
            </a:r>
            <a:r>
              <a:rPr lang="en-US" dirty="0" err="1" smtClean="0"/>
              <a:t>apresentação</a:t>
            </a:r>
            <a:r>
              <a:rPr lang="en-US" dirty="0" smtClean="0"/>
              <a:t> (</a:t>
            </a:r>
            <a:r>
              <a:rPr lang="en-US" dirty="0" err="1" smtClean="0"/>
              <a:t>quanto</a:t>
            </a:r>
            <a:r>
              <a:rPr lang="en-US" dirty="0" smtClean="0"/>
              <a:t> </a:t>
            </a:r>
            <a:r>
              <a:rPr lang="en-US" dirty="0" err="1" smtClean="0"/>
              <a:t>menor</a:t>
            </a:r>
            <a:r>
              <a:rPr lang="en-US" dirty="0" smtClean="0"/>
              <a:t> o valor </a:t>
            </a:r>
            <a:r>
              <a:rPr lang="en-US" dirty="0" err="1" smtClean="0"/>
              <a:t>menos</a:t>
            </a:r>
            <a:r>
              <a:rPr lang="en-US" dirty="0" smtClean="0"/>
              <a:t> a </a:t>
            </a:r>
            <a:r>
              <a:rPr lang="en-US" dirty="0" err="1" smtClean="0"/>
              <a:t>velocidade</a:t>
            </a:r>
            <a:r>
              <a:rPr lang="en-US" dirty="0" smtClean="0"/>
              <a:t>)</a:t>
            </a:r>
          </a:p>
          <a:p>
            <a:pPr lvl="3" eaLnBrk="1" hangingPunct="1">
              <a:lnSpc>
                <a:spcPct val="90000"/>
              </a:lnSpc>
              <a:buNone/>
            </a:pPr>
            <a:r>
              <a:rPr lang="en-US" dirty="0" smtClean="0"/>
              <a:t>                   </a:t>
            </a:r>
            <a:r>
              <a:rPr lang="en-US" dirty="0" err="1" smtClean="0"/>
              <a:t>Bgcolor</a:t>
            </a:r>
            <a:r>
              <a:rPr lang="en-US" dirty="0" smtClean="0"/>
              <a:t> = </a:t>
            </a:r>
            <a:r>
              <a:rPr lang="en-US" dirty="0" err="1" smtClean="0"/>
              <a:t>cor</a:t>
            </a:r>
            <a:r>
              <a:rPr lang="en-US" dirty="0" smtClean="0"/>
              <a:t>  (</a:t>
            </a:r>
            <a:r>
              <a:rPr lang="en-US" dirty="0" err="1" smtClean="0"/>
              <a:t>cor</a:t>
            </a:r>
            <a:r>
              <a:rPr lang="en-US" dirty="0" smtClean="0"/>
              <a:t> de </a:t>
            </a:r>
            <a:r>
              <a:rPr lang="en-US" dirty="0" err="1" smtClean="0"/>
              <a:t>fundo</a:t>
            </a:r>
            <a:r>
              <a:rPr lang="en-US" dirty="0" smtClean="0"/>
              <a:t>)</a:t>
            </a:r>
            <a:endParaRPr lang="pt-BR" dirty="0"/>
          </a:p>
        </p:txBody>
      </p:sp>
      <p:sp>
        <p:nvSpPr>
          <p:cNvPr id="3" name="Título 2"/>
          <p:cNvSpPr>
            <a:spLocks noGrp="1"/>
          </p:cNvSpPr>
          <p:nvPr>
            <p:ph type="title"/>
          </p:nvPr>
        </p:nvSpPr>
        <p:spPr/>
        <p:txBody>
          <a:bodyPr/>
          <a:lstStyle/>
          <a:p>
            <a:r>
              <a:rPr lang="pt-BR" sz="3600" dirty="0" smtClean="0"/>
              <a:t>Letreiro (apenas para o IE)</a:t>
            </a:r>
            <a:endParaRPr lang="pt-BR" sz="3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Alguns Exemplos</a:t>
            </a:r>
            <a:endParaRPr lang="pt-BR" dirty="0"/>
          </a:p>
        </p:txBody>
      </p:sp>
      <p:sp>
        <p:nvSpPr>
          <p:cNvPr id="4" name="CaixaDeTexto 3"/>
          <p:cNvSpPr txBox="1"/>
          <p:nvPr/>
        </p:nvSpPr>
        <p:spPr>
          <a:xfrm>
            <a:off x="683568" y="1628801"/>
            <a:ext cx="7704856" cy="1754326"/>
          </a:xfrm>
          <a:prstGeom prst="rect">
            <a:avLst/>
          </a:prstGeom>
          <a:noFill/>
        </p:spPr>
        <p:txBody>
          <a:bodyPr wrap="square" rtlCol="0">
            <a:spAutoFit/>
          </a:bodyPr>
          <a:lstStyle/>
          <a:p>
            <a:r>
              <a:rPr lang="pt-BR" dirty="0" smtClean="0"/>
              <a:t>&lt;MARQUEE DIRECTION="RIGHT"&gt;</a:t>
            </a:r>
          </a:p>
          <a:p>
            <a:r>
              <a:rPr lang="pt-BR" smtClean="0"/>
              <a:t>ESTE TEXTO </a:t>
            </a:r>
            <a:r>
              <a:rPr lang="pt-BR" dirty="0" smtClean="0"/>
              <a:t>VAI SE MEXER DA ESQUERDA PRA DIREITA.</a:t>
            </a:r>
          </a:p>
          <a:p>
            <a:r>
              <a:rPr lang="pt-BR" dirty="0" smtClean="0"/>
              <a:t>&lt;/MARQUEE&gt;</a:t>
            </a:r>
          </a:p>
          <a:p>
            <a:r>
              <a:rPr lang="pt-BR" dirty="0" smtClean="0"/>
              <a:t/>
            </a:r>
            <a:br>
              <a:rPr lang="pt-BR" dirty="0" smtClean="0"/>
            </a:br>
            <a:r>
              <a:rPr lang="pt-BR" dirty="0" smtClean="0"/>
              <a:t/>
            </a:r>
            <a:br>
              <a:rPr lang="pt-BR" dirty="0" smtClean="0"/>
            </a:br>
            <a:endParaRPr lang="pt-BR" dirty="0"/>
          </a:p>
        </p:txBody>
      </p:sp>
      <p:sp>
        <p:nvSpPr>
          <p:cNvPr id="5" name="CaixaDeTexto 4"/>
          <p:cNvSpPr txBox="1"/>
          <p:nvPr/>
        </p:nvSpPr>
        <p:spPr>
          <a:xfrm>
            <a:off x="683568" y="3429000"/>
            <a:ext cx="8128123" cy="2031325"/>
          </a:xfrm>
          <a:prstGeom prst="rect">
            <a:avLst/>
          </a:prstGeom>
          <a:noFill/>
        </p:spPr>
        <p:txBody>
          <a:bodyPr wrap="none" rtlCol="0">
            <a:spAutoFit/>
          </a:bodyPr>
          <a:lstStyle/>
          <a:p>
            <a:r>
              <a:rPr lang="pt-BR" dirty="0" smtClean="0"/>
              <a:t>&lt;MARQUEE BEHAVIOR=SCROLL WIDTH=30%&gt;Texto&lt;/MARQUEE&gt; </a:t>
            </a:r>
          </a:p>
          <a:p>
            <a:endParaRPr lang="pt-BR" dirty="0" smtClean="0"/>
          </a:p>
          <a:p>
            <a:r>
              <a:rPr lang="pt-BR" dirty="0" smtClean="0"/>
              <a:t>&lt;MARQUEE BEHAVIOR=SLIDE DIRECTION="RIGHT"&gt;Texto&lt;/MARQUEE&gt; </a:t>
            </a:r>
          </a:p>
          <a:p>
            <a:endParaRPr lang="pt-BR" dirty="0" smtClean="0"/>
          </a:p>
          <a:p>
            <a:endParaRPr lang="pt-BR" dirty="0" smtClean="0"/>
          </a:p>
          <a:p>
            <a:r>
              <a:rPr lang="pt-BR" dirty="0" smtClean="0"/>
              <a:t>&lt;MARQUEE BEHAVIOR=SLIDE DIRECTION="LEFT"&gt;Texto&lt;/MARQUEE&gt; </a:t>
            </a:r>
          </a:p>
          <a:p>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sz="3600" dirty="0" smtClean="0"/>
              <a:t>Mais </a:t>
            </a:r>
            <a:r>
              <a:rPr lang="pt-BR" sz="3600" dirty="0" err="1" smtClean="0"/>
              <a:t>Exercicios</a:t>
            </a:r>
            <a:endParaRPr lang="pt-BR" sz="3600" dirty="0"/>
          </a:p>
        </p:txBody>
      </p:sp>
      <p:pic>
        <p:nvPicPr>
          <p:cNvPr id="1026" name="Picture 2"/>
          <p:cNvPicPr>
            <a:picLocks noChangeAspect="1" noChangeArrowheads="1"/>
          </p:cNvPicPr>
          <p:nvPr/>
        </p:nvPicPr>
        <p:blipFill>
          <a:blip r:embed="rId2" cstate="print"/>
          <a:srcRect/>
          <a:stretch>
            <a:fillRect/>
          </a:stretch>
        </p:blipFill>
        <p:spPr bwMode="auto">
          <a:xfrm>
            <a:off x="739026" y="1196752"/>
            <a:ext cx="8045952" cy="5400600"/>
          </a:xfrm>
          <a:prstGeom prst="rect">
            <a:avLst/>
          </a:prstGeom>
          <a:noFill/>
          <a:ln w="9525">
            <a:noFill/>
            <a:miter lim="800000"/>
            <a:headEnd/>
            <a:tailEnd/>
          </a:ln>
        </p:spPr>
      </p:pic>
      <p:sp>
        <p:nvSpPr>
          <p:cNvPr id="5" name="Texto explicativo retangular 4"/>
          <p:cNvSpPr/>
          <p:nvPr/>
        </p:nvSpPr>
        <p:spPr>
          <a:xfrm>
            <a:off x="5004048" y="332656"/>
            <a:ext cx="3024336" cy="360040"/>
          </a:xfrm>
          <a:prstGeom prst="wedgeRectCallout">
            <a:avLst>
              <a:gd name="adj1" fmla="val -56604"/>
              <a:gd name="adj2" fmla="val 577598"/>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Devera ser Letreiro</a:t>
            </a:r>
            <a:endParaRPr lang="pt-B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Conteúdo 1"/>
          <p:cNvSpPr>
            <a:spLocks noGrp="1"/>
          </p:cNvSpPr>
          <p:nvPr>
            <p:ph idx="1"/>
          </p:nvPr>
        </p:nvSpPr>
        <p:spPr/>
        <p:txBody>
          <a:bodyPr/>
          <a:lstStyle/>
          <a:p>
            <a:r>
              <a:rPr lang="pt-BR" dirty="0" err="1" smtClean="0"/>
              <a:t>HyperText</a:t>
            </a:r>
            <a:r>
              <a:rPr lang="pt-BR" dirty="0" smtClean="0"/>
              <a:t> Markup </a:t>
            </a:r>
            <a:r>
              <a:rPr lang="pt-BR" dirty="0" err="1" smtClean="0"/>
              <a:t>Language</a:t>
            </a:r>
            <a:r>
              <a:rPr lang="pt-BR" dirty="0" smtClean="0"/>
              <a:t>.</a:t>
            </a:r>
          </a:p>
          <a:p>
            <a:r>
              <a:rPr lang="pt-BR" dirty="0" smtClean="0"/>
              <a:t>Possui elementos que são aplicados para definir a estrutura de uma página.</a:t>
            </a:r>
          </a:p>
          <a:p>
            <a:pPr lvl="1"/>
            <a:r>
              <a:rPr lang="pt-BR" dirty="0" smtClean="0"/>
              <a:t>Elementos de container (</a:t>
            </a:r>
            <a:r>
              <a:rPr lang="pt-BR" dirty="0" err="1" smtClean="0"/>
              <a:t>span</a:t>
            </a:r>
            <a:r>
              <a:rPr lang="pt-BR" dirty="0" smtClean="0"/>
              <a:t> e div)</a:t>
            </a:r>
          </a:p>
          <a:p>
            <a:pPr lvl="1"/>
            <a:r>
              <a:rPr lang="pt-BR" dirty="0" smtClean="0"/>
              <a:t>Elementos vazios (Ex. </a:t>
            </a:r>
            <a:r>
              <a:rPr lang="pt-BR" dirty="0" err="1" smtClean="0"/>
              <a:t>br</a:t>
            </a:r>
            <a:r>
              <a:rPr lang="pt-BR" dirty="0" smtClean="0"/>
              <a:t>)</a:t>
            </a:r>
          </a:p>
          <a:p>
            <a:r>
              <a:rPr lang="pt-BR" dirty="0" smtClean="0"/>
              <a:t>HTML não é usada para definir a formatação do conteúdo, apenas sua estrutura.</a:t>
            </a:r>
          </a:p>
          <a:p>
            <a:r>
              <a:rPr lang="pt-BR" dirty="0" smtClean="0"/>
              <a:t>XHTML = HTML + XML.</a:t>
            </a:r>
          </a:p>
          <a:p>
            <a:r>
              <a:rPr lang="pt-BR" sz="1600" b="1" dirty="0" smtClean="0"/>
              <a:t>XML</a:t>
            </a:r>
            <a:r>
              <a:rPr lang="pt-BR" sz="1600" dirty="0" smtClean="0"/>
              <a:t> (</a:t>
            </a:r>
            <a:r>
              <a:rPr lang="pt-BR" sz="1600" b="1" i="1" dirty="0" err="1" smtClean="0"/>
              <a:t>Extensible</a:t>
            </a:r>
            <a:r>
              <a:rPr lang="pt-BR" sz="1600" b="1" i="1" dirty="0" smtClean="0"/>
              <a:t> Markup </a:t>
            </a:r>
            <a:r>
              <a:rPr lang="pt-BR" sz="1600" b="1" i="1" dirty="0" err="1" smtClean="0"/>
              <a:t>Language</a:t>
            </a:r>
            <a:r>
              <a:rPr lang="pt-BR" sz="1600" dirty="0" smtClean="0"/>
              <a:t>) é utilizada para gerar linguagens de marcação para necessidades especiais.</a:t>
            </a:r>
          </a:p>
          <a:p>
            <a:r>
              <a:rPr lang="pt-BR" sz="1600" dirty="0" smtClean="0"/>
              <a:t>Leia mais em http://en.wikipedia.org/wiki/Hypertext_Markup_Language</a:t>
            </a:r>
          </a:p>
        </p:txBody>
      </p:sp>
      <p:sp>
        <p:nvSpPr>
          <p:cNvPr id="3" name="Título 2"/>
          <p:cNvSpPr>
            <a:spLocks noGrp="1"/>
          </p:cNvSpPr>
          <p:nvPr>
            <p:ph type="title"/>
          </p:nvPr>
        </p:nvSpPr>
        <p:spPr/>
        <p:txBody>
          <a:bodyPr/>
          <a:lstStyle/>
          <a:p>
            <a:pPr fontAlgn="auto">
              <a:spcAft>
                <a:spcPts val="0"/>
              </a:spcAft>
              <a:defRPr/>
            </a:pPr>
            <a:r>
              <a:rPr lang="pt-BR" dirty="0" smtClean="0"/>
              <a:t>(X)HTML: uma introdução</a:t>
            </a:r>
            <a:endParaRPr lang="pt-B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67544" y="692696"/>
            <a:ext cx="8460432" cy="5678807"/>
          </a:xfrm>
          <a:prstGeom prst="rect">
            <a:avLst/>
          </a:prstGeom>
          <a:noFill/>
          <a:ln w="9525">
            <a:noFill/>
            <a:miter lim="800000"/>
            <a:headEnd/>
            <a:tailEnd/>
          </a:ln>
        </p:spPr>
      </p:pic>
      <p:sp>
        <p:nvSpPr>
          <p:cNvPr id="5" name="Seta para a direita 4"/>
          <p:cNvSpPr/>
          <p:nvPr/>
        </p:nvSpPr>
        <p:spPr>
          <a:xfrm>
            <a:off x="395536" y="3645024"/>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9552" y="620688"/>
            <a:ext cx="8251973" cy="5538885"/>
          </a:xfrm>
          <a:prstGeom prst="rect">
            <a:avLst/>
          </a:prstGeom>
          <a:noFill/>
          <a:ln w="9525">
            <a:noFill/>
            <a:miter lim="800000"/>
            <a:headEnd/>
            <a:tailEnd/>
          </a:ln>
        </p:spPr>
      </p:pic>
      <p:sp>
        <p:nvSpPr>
          <p:cNvPr id="5" name="Seta para a direita 4"/>
          <p:cNvSpPr/>
          <p:nvPr/>
        </p:nvSpPr>
        <p:spPr>
          <a:xfrm>
            <a:off x="395536" y="3645024"/>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5796136" y="6309320"/>
            <a:ext cx="2929007" cy="369332"/>
          </a:xfrm>
          <a:prstGeom prst="rect">
            <a:avLst/>
          </a:prstGeom>
          <a:noFill/>
        </p:spPr>
        <p:txBody>
          <a:bodyPr wrap="none" rtlCol="0">
            <a:spAutoFit/>
          </a:bodyPr>
          <a:lstStyle/>
          <a:p>
            <a:r>
              <a:rPr lang="pt-BR" dirty="0" smtClean="0">
                <a:solidFill>
                  <a:srgbClr val="FF0000"/>
                </a:solidFill>
              </a:rPr>
              <a:t>Salvar como </a:t>
            </a:r>
            <a:r>
              <a:rPr lang="pt-BR" dirty="0" err="1" smtClean="0">
                <a:solidFill>
                  <a:srgbClr val="FF0000"/>
                </a:solidFill>
              </a:rPr>
              <a:t>decimaquarta</a:t>
            </a:r>
            <a:endParaRPr lang="pt-BR" dirty="0">
              <a:solidFill>
                <a:srgbClr val="FF0000"/>
              </a:solidFill>
            </a:endParaRPr>
          </a:p>
        </p:txBody>
      </p:sp>
      <p:pic>
        <p:nvPicPr>
          <p:cNvPr id="4098" name="Picture 2"/>
          <p:cNvPicPr>
            <a:picLocks noChangeAspect="1" noChangeArrowheads="1"/>
          </p:cNvPicPr>
          <p:nvPr/>
        </p:nvPicPr>
        <p:blipFill>
          <a:blip r:embed="rId2" cstate="print"/>
          <a:srcRect/>
          <a:stretch>
            <a:fillRect/>
          </a:stretch>
        </p:blipFill>
        <p:spPr bwMode="auto">
          <a:xfrm>
            <a:off x="611560" y="548680"/>
            <a:ext cx="8172400" cy="5485474"/>
          </a:xfrm>
          <a:prstGeom prst="rect">
            <a:avLst/>
          </a:prstGeom>
          <a:noFill/>
          <a:ln w="9525">
            <a:noFill/>
            <a:miter lim="800000"/>
            <a:headEnd/>
            <a:tailEnd/>
          </a:ln>
        </p:spPr>
      </p:pic>
      <p:sp>
        <p:nvSpPr>
          <p:cNvPr id="5" name="Seta para a direita 4"/>
          <p:cNvSpPr/>
          <p:nvPr/>
        </p:nvSpPr>
        <p:spPr>
          <a:xfrm>
            <a:off x="467544" y="371703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Atividade Laboratório</a:t>
            </a:r>
            <a:endParaRPr lang="pt-BR" dirty="0"/>
          </a:p>
        </p:txBody>
      </p:sp>
      <p:sp>
        <p:nvSpPr>
          <p:cNvPr id="5" name="CaixaDeTexto 4"/>
          <p:cNvSpPr txBox="1"/>
          <p:nvPr/>
        </p:nvSpPr>
        <p:spPr>
          <a:xfrm>
            <a:off x="395536" y="1628800"/>
            <a:ext cx="7920880" cy="4524315"/>
          </a:xfrm>
          <a:prstGeom prst="rect">
            <a:avLst/>
          </a:prstGeom>
          <a:noFill/>
        </p:spPr>
        <p:txBody>
          <a:bodyPr wrap="square" rtlCol="0">
            <a:spAutoFit/>
          </a:bodyPr>
          <a:lstStyle/>
          <a:p>
            <a:r>
              <a:rPr lang="pt-BR" sz="2400" dirty="0" smtClean="0"/>
              <a:t>Desenvolver uma Pagina de Web em </a:t>
            </a:r>
            <a:r>
              <a:rPr lang="pt-BR" sz="2400" dirty="0" err="1" smtClean="0"/>
              <a:t>html</a:t>
            </a:r>
            <a:r>
              <a:rPr lang="pt-BR" sz="2400" dirty="0" smtClean="0"/>
              <a:t> que visualize o boletim de dez alunos (</a:t>
            </a:r>
            <a:r>
              <a:rPr lang="pt-BR" sz="2400" dirty="0" err="1" smtClean="0"/>
              <a:t>Carometro</a:t>
            </a:r>
            <a:r>
              <a:rPr lang="pt-BR" sz="2400" dirty="0" smtClean="0"/>
              <a:t>) de cinco disciplinas diferentes com duas notas bimestrais. Devem ser usados no mínimo os seguintes recursos:</a:t>
            </a:r>
          </a:p>
          <a:p>
            <a:endParaRPr lang="pt-BR" sz="2400" dirty="0" smtClean="0"/>
          </a:p>
          <a:p>
            <a:pPr>
              <a:buFont typeface="Arial" pitchFamily="34" charset="0"/>
              <a:buChar char="•"/>
            </a:pPr>
            <a:r>
              <a:rPr lang="pt-BR" sz="2400" dirty="0" smtClean="0"/>
              <a:t>Frames</a:t>
            </a:r>
          </a:p>
          <a:p>
            <a:pPr>
              <a:buFont typeface="Arial" pitchFamily="34" charset="0"/>
              <a:buChar char="•"/>
            </a:pPr>
            <a:r>
              <a:rPr lang="pt-BR" sz="2400" dirty="0" smtClean="0"/>
              <a:t>Links</a:t>
            </a:r>
          </a:p>
          <a:p>
            <a:pPr>
              <a:buFont typeface="Arial" pitchFamily="34" charset="0"/>
              <a:buChar char="•"/>
            </a:pPr>
            <a:r>
              <a:rPr lang="pt-BR" sz="2400" dirty="0" smtClean="0"/>
              <a:t>Tabelas</a:t>
            </a:r>
          </a:p>
          <a:p>
            <a:pPr>
              <a:buFont typeface="Arial" pitchFamily="34" charset="0"/>
              <a:buChar char="•"/>
            </a:pPr>
            <a:r>
              <a:rPr lang="pt-BR" sz="2400" dirty="0" smtClean="0"/>
              <a:t>Listas</a:t>
            </a:r>
          </a:p>
          <a:p>
            <a:pPr>
              <a:buFont typeface="Arial" pitchFamily="34" charset="0"/>
              <a:buChar char="•"/>
            </a:pPr>
            <a:r>
              <a:rPr lang="pt-BR" sz="2400" dirty="0" smtClean="0"/>
              <a:t>Imagens</a:t>
            </a:r>
          </a:p>
          <a:p>
            <a:pPr>
              <a:buFont typeface="Arial" pitchFamily="34" charset="0"/>
              <a:buChar char="•"/>
            </a:pPr>
            <a:endParaRPr lang="pt-BR" sz="2400" dirty="0" smtClean="0"/>
          </a:p>
          <a:p>
            <a:pPr algn="r"/>
            <a:r>
              <a:rPr lang="pt-BR" sz="2400" dirty="0" smtClean="0">
                <a:solidFill>
                  <a:srgbClr val="FF0000"/>
                </a:solidFill>
              </a:rPr>
              <a:t>Enviar os arquivos para o email de atividades.</a:t>
            </a:r>
            <a:endParaRPr lang="pt-BR" sz="2400" dirty="0">
              <a:solidFill>
                <a:srgbClr val="FF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dirty="0" smtClean="0"/>
          </a:p>
          <a:p>
            <a:pPr marL="0" indent="0">
              <a:buNone/>
            </a:pPr>
            <a:r>
              <a:rPr lang="pt-BR" dirty="0" smtClean="0"/>
              <a:t>Permite que o navegador interaja com o servidor preenchendo campos, clicando em botões e passando informações.</a:t>
            </a:r>
          </a:p>
          <a:p>
            <a:pPr marL="0" indent="0">
              <a:buNone/>
            </a:pPr>
            <a:r>
              <a:rPr lang="pt-BR" dirty="0" smtClean="0"/>
              <a:t>Para criar formulários devemos utilizar as </a:t>
            </a:r>
            <a:r>
              <a:rPr lang="pt-BR" dirty="0" err="1" smtClean="0"/>
              <a:t>tags</a:t>
            </a:r>
            <a:r>
              <a:rPr lang="pt-BR" dirty="0" smtClean="0"/>
              <a:t> &lt;</a:t>
            </a:r>
            <a:r>
              <a:rPr lang="pt-BR" dirty="0" err="1" smtClean="0"/>
              <a:t>form</a:t>
            </a:r>
            <a:r>
              <a:rPr lang="pt-BR" dirty="0" smtClean="0"/>
              <a:t>&gt; e &lt;/</a:t>
            </a:r>
            <a:r>
              <a:rPr lang="pt-BR" dirty="0" err="1" smtClean="0"/>
              <a:t>form</a:t>
            </a:r>
            <a:r>
              <a:rPr lang="pt-BR" dirty="0" smtClean="0"/>
              <a:t>&gt;. </a:t>
            </a:r>
          </a:p>
          <a:p>
            <a:pPr marL="0" indent="0">
              <a:buNone/>
            </a:pPr>
            <a:r>
              <a:rPr lang="pt-BR" dirty="0" smtClean="0"/>
              <a:t>Todos os atributos devem ficar entre essas </a:t>
            </a:r>
            <a:r>
              <a:rPr lang="pt-BR" dirty="0" err="1" smtClean="0"/>
              <a:t>tags</a:t>
            </a:r>
            <a:r>
              <a:rPr lang="pt-BR" dirty="0" smtClean="0"/>
              <a:t>.</a:t>
            </a:r>
          </a:p>
          <a:p>
            <a:endParaRPr lang="pt-BR" dirty="0"/>
          </a:p>
        </p:txBody>
      </p:sp>
      <p:sp>
        <p:nvSpPr>
          <p:cNvPr id="3" name="Título 2"/>
          <p:cNvSpPr>
            <a:spLocks noGrp="1"/>
          </p:cNvSpPr>
          <p:nvPr>
            <p:ph type="title"/>
          </p:nvPr>
        </p:nvSpPr>
        <p:spPr/>
        <p:txBody>
          <a:bodyPr/>
          <a:lstStyle/>
          <a:p>
            <a:r>
              <a:rPr lang="pt-BR" dirty="0" smtClean="0"/>
              <a:t>Formulários</a:t>
            </a:r>
            <a:endParaRPr lang="pt-B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dirty="0" smtClean="0"/>
              <a:t>O elemento </a:t>
            </a:r>
            <a:r>
              <a:rPr lang="pt-BR" dirty="0" err="1" smtClean="0"/>
              <a:t>form</a:t>
            </a:r>
            <a:r>
              <a:rPr lang="pt-BR" dirty="0" smtClean="0"/>
              <a:t> pode conter dois atributos que determinam para onde será mandada a entrada do form. São Eles:</a:t>
            </a:r>
          </a:p>
          <a:p>
            <a:pPr marL="0" indent="0">
              <a:buNone/>
            </a:pPr>
            <a:r>
              <a:rPr lang="pt-BR" dirty="0" smtClean="0"/>
              <a:t>GET: os dados de entrada fazem parte do URL associado a consulta enviado para o servidor e suporta ate 128 caracteres.</a:t>
            </a:r>
          </a:p>
          <a:p>
            <a:pPr marL="0" indent="0">
              <a:buNone/>
            </a:pPr>
            <a:r>
              <a:rPr lang="pt-BR" dirty="0" smtClean="0"/>
              <a:t>POST: Mais utilizado pois envia cada informação de forma separada da URL possibilitando a </a:t>
            </a:r>
            <a:r>
              <a:rPr lang="pt-BR" dirty="0" err="1" smtClean="0"/>
              <a:t>transferencia</a:t>
            </a:r>
            <a:r>
              <a:rPr lang="pt-BR" dirty="0" smtClean="0"/>
              <a:t> de grande quantidade de dados.</a:t>
            </a:r>
            <a:endParaRPr lang="pt-BR" dirty="0"/>
          </a:p>
        </p:txBody>
      </p:sp>
      <p:sp>
        <p:nvSpPr>
          <p:cNvPr id="3" name="Título 2"/>
          <p:cNvSpPr>
            <a:spLocks noGrp="1"/>
          </p:cNvSpPr>
          <p:nvPr>
            <p:ph type="title"/>
          </p:nvPr>
        </p:nvSpPr>
        <p:spPr/>
        <p:txBody>
          <a:bodyPr/>
          <a:lstStyle/>
          <a:p>
            <a:r>
              <a:rPr lang="pt-BR" dirty="0" smtClean="0"/>
              <a:t>Atributos</a:t>
            </a:r>
            <a:endParaRPr lang="pt-B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79512" y="1481138"/>
            <a:ext cx="8784976" cy="4525962"/>
          </a:xfrm>
        </p:spPr>
        <p:txBody>
          <a:bodyPr/>
          <a:lstStyle/>
          <a:p>
            <a:pPr marL="0" indent="0">
              <a:buNone/>
            </a:pPr>
            <a:r>
              <a:rPr lang="pt-BR" sz="2400" dirty="0" smtClean="0"/>
              <a:t>A </a:t>
            </a:r>
            <a:r>
              <a:rPr lang="pt-BR" sz="2400" dirty="0" err="1" smtClean="0"/>
              <a:t>tag</a:t>
            </a:r>
            <a:r>
              <a:rPr lang="pt-BR" sz="2400" dirty="0" smtClean="0"/>
              <a:t> INPUT especifica uma variedade de campos editáveis dentro de um formulário.  Ele pode receber diversos atributos que definem o tipo de mecanismo de entrada, tais como: botões, janelas de texto, etc. Seu atributo mais importante é o NAME, pois permite associar o valor da entrada do elemento.</a:t>
            </a:r>
          </a:p>
          <a:p>
            <a:pPr marL="0" indent="0">
              <a:buNone/>
            </a:pPr>
            <a:endParaRPr lang="pt-BR" sz="2400" dirty="0" smtClean="0"/>
          </a:p>
          <a:p>
            <a:pPr marL="0" indent="0">
              <a:buNone/>
            </a:pPr>
            <a:endParaRPr lang="pt-BR" sz="2400" dirty="0" smtClean="0"/>
          </a:p>
          <a:p>
            <a:pPr marL="0" indent="0">
              <a:buNone/>
            </a:pPr>
            <a:r>
              <a:rPr lang="pt-BR" sz="2400" dirty="0" smtClean="0"/>
              <a:t>Ex:</a:t>
            </a:r>
          </a:p>
          <a:p>
            <a:pPr>
              <a:buNone/>
            </a:pPr>
            <a:r>
              <a:rPr lang="pt-BR" sz="1800" dirty="0" smtClean="0"/>
              <a:t>&lt;INPUT TYPE="TEXT" </a:t>
            </a:r>
            <a:r>
              <a:rPr lang="pt-BR" sz="1800" dirty="0" err="1" smtClean="0"/>
              <a:t>name</a:t>
            </a:r>
            <a:r>
              <a:rPr lang="pt-BR" sz="1800" dirty="0" smtClean="0"/>
              <a:t>="dados" </a:t>
            </a:r>
            <a:r>
              <a:rPr lang="pt-BR" sz="1800" dirty="0" err="1" smtClean="0"/>
              <a:t>size</a:t>
            </a:r>
            <a:r>
              <a:rPr lang="pt-BR" sz="1800" dirty="0" smtClean="0"/>
              <a:t>=12 </a:t>
            </a:r>
            <a:r>
              <a:rPr lang="pt-BR" sz="1800" dirty="0" err="1" smtClean="0"/>
              <a:t>value</a:t>
            </a:r>
            <a:r>
              <a:rPr lang="pt-BR" sz="1800" dirty="0" smtClean="0"/>
              <a:t>="</a:t>
            </a:r>
            <a:r>
              <a:rPr lang="pt-BR" sz="1800" dirty="0" err="1" smtClean="0"/>
              <a:t>fatec</a:t>
            </a:r>
            <a:r>
              <a:rPr lang="pt-BR" sz="1800" dirty="0" smtClean="0"/>
              <a:t> SCS"&gt;</a:t>
            </a:r>
          </a:p>
          <a:p>
            <a:endParaRPr lang="pt-BR" dirty="0"/>
          </a:p>
        </p:txBody>
      </p:sp>
      <p:sp>
        <p:nvSpPr>
          <p:cNvPr id="3" name="Título 2"/>
          <p:cNvSpPr>
            <a:spLocks noGrp="1"/>
          </p:cNvSpPr>
          <p:nvPr>
            <p:ph type="title"/>
          </p:nvPr>
        </p:nvSpPr>
        <p:spPr/>
        <p:txBody>
          <a:bodyPr/>
          <a:lstStyle/>
          <a:p>
            <a:r>
              <a:rPr lang="pt-BR" dirty="0" smtClean="0"/>
              <a:t>INPUT</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5364088" y="3861048"/>
            <a:ext cx="3267075" cy="9239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dirty="0" err="1" smtClean="0"/>
              <a:t>Type</a:t>
            </a:r>
            <a:r>
              <a:rPr lang="pt-BR" dirty="0" smtClean="0"/>
              <a:t> Radio: É </a:t>
            </a:r>
            <a:r>
              <a:rPr lang="pt-BR" dirty="0" err="1" smtClean="0"/>
              <a:t>necessario</a:t>
            </a:r>
            <a:r>
              <a:rPr lang="pt-BR" dirty="0" smtClean="0"/>
              <a:t> que todos os </a:t>
            </a:r>
            <a:r>
              <a:rPr lang="pt-BR" dirty="0" err="1" smtClean="0"/>
              <a:t>radios</a:t>
            </a:r>
            <a:r>
              <a:rPr lang="pt-BR" dirty="0" smtClean="0"/>
              <a:t> </a:t>
            </a:r>
            <a:r>
              <a:rPr lang="pt-BR" dirty="0" err="1" smtClean="0"/>
              <a:t>buttons</a:t>
            </a:r>
            <a:r>
              <a:rPr lang="pt-BR" dirty="0" smtClean="0"/>
              <a:t> tenham o mesmo atributo </a:t>
            </a:r>
            <a:r>
              <a:rPr lang="pt-BR" dirty="0" err="1" smtClean="0"/>
              <a:t>name</a:t>
            </a:r>
            <a:r>
              <a:rPr lang="pt-BR" dirty="0" smtClean="0"/>
              <a:t>. Para este tipo os atributos NAME e VALUE são obrigatórios.</a:t>
            </a:r>
          </a:p>
          <a:p>
            <a:endParaRPr lang="pt-BR" dirty="0" smtClean="0"/>
          </a:p>
          <a:p>
            <a:endParaRPr lang="pt-BR" dirty="0" smtClean="0"/>
          </a:p>
          <a:p>
            <a:pPr>
              <a:buNone/>
            </a:pPr>
            <a:r>
              <a:rPr lang="pt-BR" sz="2000" dirty="0" smtClean="0"/>
              <a:t>Tem Curso Superior &lt;</a:t>
            </a:r>
            <a:r>
              <a:rPr lang="pt-BR" sz="2000" dirty="0" err="1" smtClean="0"/>
              <a:t>br</a:t>
            </a:r>
            <a:r>
              <a:rPr lang="pt-BR" sz="2000" dirty="0" smtClean="0"/>
              <a:t>&gt;</a:t>
            </a:r>
          </a:p>
          <a:p>
            <a:pPr>
              <a:buNone/>
            </a:pPr>
            <a:r>
              <a:rPr lang="pt-BR" sz="2000" dirty="0" smtClean="0"/>
              <a:t>&lt;INPUT TYPE="RADIO" NAME= "curso" VALUE="sim"&gt;sim	</a:t>
            </a:r>
          </a:p>
          <a:p>
            <a:pPr>
              <a:buNone/>
            </a:pPr>
            <a:r>
              <a:rPr lang="pt-BR" sz="2000" dirty="0" smtClean="0"/>
              <a:t>&lt;INPUT TYPE="RADIO" NAME= "curso" VALUE="</a:t>
            </a:r>
            <a:r>
              <a:rPr lang="pt-BR" sz="2000" dirty="0" err="1" smtClean="0"/>
              <a:t>nao</a:t>
            </a:r>
            <a:r>
              <a:rPr lang="pt-BR" sz="2000" dirty="0" smtClean="0"/>
              <a:t>"&gt;não </a:t>
            </a:r>
            <a:endParaRPr lang="pt-BR" sz="2000" dirty="0"/>
          </a:p>
        </p:txBody>
      </p:sp>
      <p:sp>
        <p:nvSpPr>
          <p:cNvPr id="3" name="Título 2"/>
          <p:cNvSpPr>
            <a:spLocks noGrp="1"/>
          </p:cNvSpPr>
          <p:nvPr>
            <p:ph type="title"/>
          </p:nvPr>
        </p:nvSpPr>
        <p:spPr/>
        <p:txBody>
          <a:bodyPr/>
          <a:lstStyle/>
          <a:p>
            <a:r>
              <a:rPr lang="pt-BR" dirty="0" smtClean="0"/>
              <a:t>Elementos </a:t>
            </a:r>
            <a:r>
              <a:rPr lang="pt-BR" dirty="0" err="1" smtClean="0"/>
              <a:t>Type</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5364088" y="3068960"/>
            <a:ext cx="1352550" cy="942975"/>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892480" cy="5328592"/>
          </a:xfrm>
        </p:spPr>
        <p:txBody>
          <a:bodyPr/>
          <a:lstStyle/>
          <a:p>
            <a:pPr marL="0" indent="0">
              <a:buNone/>
            </a:pPr>
            <a:r>
              <a:rPr lang="pt-BR" sz="2400" dirty="0" err="1" smtClean="0"/>
              <a:t>Type</a:t>
            </a:r>
            <a:r>
              <a:rPr lang="pt-BR" sz="2400" dirty="0" smtClean="0"/>
              <a:t>="password": Este tipo permite fazer um campo de senhas. Quando o usuário digitar, aparecerá o sinal de "*". O comando é:</a:t>
            </a:r>
          </a:p>
          <a:p>
            <a:pPr marL="0" indent="0">
              <a:buNone/>
            </a:pPr>
            <a:r>
              <a:rPr lang="en-US" sz="1600" dirty="0" smtClean="0"/>
              <a:t>&lt;INPUT TYPE="PASSWORD" NAME="SENHA" size=8 MAXLENGTH=6&gt;</a:t>
            </a:r>
          </a:p>
          <a:p>
            <a:pPr marL="0" indent="0">
              <a:buNone/>
            </a:pPr>
            <a:endParaRPr lang="en-US" sz="2000" dirty="0" smtClean="0"/>
          </a:p>
          <a:p>
            <a:pPr marL="0" indent="0">
              <a:buNone/>
            </a:pPr>
            <a:r>
              <a:rPr lang="pt-BR" sz="2400" dirty="0" err="1" smtClean="0"/>
              <a:t>Type</a:t>
            </a:r>
            <a:r>
              <a:rPr lang="pt-BR" sz="2400" dirty="0" smtClean="0"/>
              <a:t>="</a:t>
            </a:r>
            <a:r>
              <a:rPr lang="pt-BR" sz="2400" dirty="0" err="1" smtClean="0"/>
              <a:t>checkbox</a:t>
            </a:r>
            <a:r>
              <a:rPr lang="pt-BR" sz="2400" dirty="0" smtClean="0"/>
              <a:t>": O tipo CHECKBOX permite selecionar mais de uma opção.</a:t>
            </a:r>
          </a:p>
          <a:p>
            <a:pPr marL="0" indent="0">
              <a:buNone/>
            </a:pPr>
            <a:r>
              <a:rPr lang="pt-BR" sz="1800" dirty="0" smtClean="0"/>
              <a:t>&lt;INPUT TYPE="CHECKBOX" NAME=“curso" VALUE="</a:t>
            </a:r>
            <a:r>
              <a:rPr lang="pt-BR" sz="1800" dirty="0" err="1" smtClean="0"/>
              <a:t>html</a:t>
            </a:r>
            <a:r>
              <a:rPr lang="pt-BR" sz="1800" dirty="0" smtClean="0"/>
              <a:t>"&gt; HTML </a:t>
            </a:r>
          </a:p>
          <a:p>
            <a:pPr marL="0" indent="0">
              <a:buNone/>
            </a:pPr>
            <a:r>
              <a:rPr lang="pt-BR" sz="1800" dirty="0" smtClean="0"/>
              <a:t>&lt;INPUT TYPE="CHECKBOX" NAME=“curso" VALUE="</a:t>
            </a:r>
            <a:r>
              <a:rPr lang="pt-BR" sz="1800" dirty="0" err="1" smtClean="0"/>
              <a:t>css</a:t>
            </a:r>
            <a:r>
              <a:rPr lang="pt-BR" sz="1800" dirty="0" smtClean="0"/>
              <a:t>"&gt; CSS </a:t>
            </a:r>
          </a:p>
          <a:p>
            <a:pPr marL="0" indent="0">
              <a:buNone/>
            </a:pPr>
            <a:r>
              <a:rPr lang="pt-BR" sz="1800" dirty="0" smtClean="0"/>
              <a:t>&lt;INPUT TYPE="CHECKBOX" NAME=“curso" VALUE="</a:t>
            </a:r>
            <a:r>
              <a:rPr lang="pt-BR" sz="1800" dirty="0" err="1" smtClean="0"/>
              <a:t>java</a:t>
            </a:r>
            <a:r>
              <a:rPr lang="pt-BR" sz="1800" dirty="0" smtClean="0"/>
              <a:t>"&gt; Java </a:t>
            </a:r>
            <a:r>
              <a:rPr lang="pt-BR" sz="1800" dirty="0" err="1" smtClean="0"/>
              <a:t>Sript</a:t>
            </a:r>
            <a:r>
              <a:rPr lang="pt-BR" sz="1800" dirty="0" smtClean="0"/>
              <a:t> </a:t>
            </a:r>
          </a:p>
          <a:p>
            <a:pPr marL="0" indent="0">
              <a:buNone/>
            </a:pPr>
            <a:r>
              <a:rPr lang="pt-BR" sz="1800" dirty="0" smtClean="0"/>
              <a:t>&lt;INPUT TYPE="CHECKBOX" NAME=“curso" VALUE="</a:t>
            </a:r>
            <a:r>
              <a:rPr lang="pt-BR" sz="1800" dirty="0" err="1" smtClean="0"/>
              <a:t>php</a:t>
            </a:r>
            <a:r>
              <a:rPr lang="pt-BR" sz="1800" dirty="0" smtClean="0"/>
              <a:t>"&gt; PHP </a:t>
            </a:r>
            <a:endParaRPr lang="pt-BR" sz="1800" dirty="0"/>
          </a:p>
        </p:txBody>
      </p:sp>
      <p:sp>
        <p:nvSpPr>
          <p:cNvPr id="3" name="Título 2"/>
          <p:cNvSpPr>
            <a:spLocks noGrp="1"/>
          </p:cNvSpPr>
          <p:nvPr>
            <p:ph type="title"/>
          </p:nvPr>
        </p:nvSpPr>
        <p:spPr/>
        <p:txBody>
          <a:bodyPr/>
          <a:lstStyle/>
          <a:p>
            <a:r>
              <a:rPr lang="pt-BR" dirty="0" smtClean="0"/>
              <a:t>Elementos </a:t>
            </a:r>
            <a:r>
              <a:rPr lang="pt-BR" dirty="0" err="1" smtClean="0"/>
              <a:t>Type</a:t>
            </a:r>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7236296" y="2204864"/>
            <a:ext cx="1352550" cy="79057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7236296" y="5085184"/>
            <a:ext cx="1247775" cy="127635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TYPE="SUBMIT": Esse é o botão que submete os dados do formulário enviando os dados para o script que vai tratá-los.</a:t>
            </a:r>
          </a:p>
          <a:p>
            <a:pPr marL="0" indent="0">
              <a:buNone/>
            </a:pPr>
            <a:r>
              <a:rPr lang="pt-BR" sz="2000" dirty="0" smtClean="0"/>
              <a:t>Ex:</a:t>
            </a:r>
          </a:p>
          <a:p>
            <a:pPr marL="0" indent="0">
              <a:buNone/>
            </a:pPr>
            <a:r>
              <a:rPr lang="pt-BR" sz="2000" dirty="0" smtClean="0"/>
              <a:t>&lt;INPUT TYPE="SUBMIT" VALUE="Enviar"&gt;</a:t>
            </a:r>
          </a:p>
          <a:p>
            <a:pPr marL="0" indent="0">
              <a:buNone/>
            </a:pPr>
            <a:endParaRPr lang="pt-BR" sz="2000" dirty="0" smtClean="0"/>
          </a:p>
          <a:p>
            <a:pPr marL="0" indent="0">
              <a:buNone/>
            </a:pPr>
            <a:r>
              <a:rPr lang="pt-BR" sz="2000" dirty="0" smtClean="0"/>
              <a:t>TYPE="RESET": Permite limpar todos os campos já preenchidos no formulário</a:t>
            </a:r>
          </a:p>
          <a:p>
            <a:pPr marL="0" indent="0">
              <a:buNone/>
            </a:pPr>
            <a:r>
              <a:rPr lang="pt-BR" sz="2000" dirty="0" smtClean="0"/>
              <a:t>Ex:</a:t>
            </a:r>
          </a:p>
          <a:p>
            <a:pPr marL="0" indent="0">
              <a:buNone/>
            </a:pPr>
            <a:r>
              <a:rPr lang="pt-BR" sz="2000" dirty="0" smtClean="0"/>
              <a:t>&lt;INPUT TYPE="RESET" VALUE="Limpar"&gt;</a:t>
            </a:r>
            <a:endParaRPr lang="pt-BR" sz="2000" dirty="0"/>
          </a:p>
        </p:txBody>
      </p:sp>
      <p:sp>
        <p:nvSpPr>
          <p:cNvPr id="3" name="Título 2"/>
          <p:cNvSpPr>
            <a:spLocks noGrp="1"/>
          </p:cNvSpPr>
          <p:nvPr>
            <p:ph type="title"/>
          </p:nvPr>
        </p:nvSpPr>
        <p:spPr/>
        <p:txBody>
          <a:bodyPr/>
          <a:lstStyle/>
          <a:p>
            <a:r>
              <a:rPr lang="pt-BR" dirty="0" smtClean="0"/>
              <a:t>Elementos </a:t>
            </a:r>
            <a:r>
              <a:rPr lang="pt-BR" dirty="0" err="1" smtClean="0"/>
              <a:t>Type</a:t>
            </a:r>
            <a:endParaRPr lang="pt-BR" dirty="0"/>
          </a:p>
        </p:txBody>
      </p:sp>
      <p:pic>
        <p:nvPicPr>
          <p:cNvPr id="3075" name="Picture 3"/>
          <p:cNvPicPr>
            <a:picLocks noChangeAspect="1" noChangeArrowheads="1"/>
          </p:cNvPicPr>
          <p:nvPr/>
        </p:nvPicPr>
        <p:blipFill>
          <a:blip r:embed="rId2" cstate="print"/>
          <a:srcRect/>
          <a:stretch>
            <a:fillRect/>
          </a:stretch>
        </p:blipFill>
        <p:spPr bwMode="auto">
          <a:xfrm>
            <a:off x="6156176" y="3933056"/>
            <a:ext cx="1512168" cy="139494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CSS: linguagem usada para formatação das páginas.</a:t>
            </a:r>
          </a:p>
          <a:p>
            <a:r>
              <a:rPr lang="pt-BR" dirty="0" smtClean="0"/>
              <a:t>Sintaxe totalmente diferente da HTML.</a:t>
            </a:r>
          </a:p>
          <a:p>
            <a:r>
              <a:rPr lang="pt-BR" dirty="0" smtClean="0"/>
              <a:t>Possui propriedades que representam os recursos de formatação disponíveis.</a:t>
            </a:r>
          </a:p>
          <a:p>
            <a:r>
              <a:rPr lang="pt-BR" dirty="0" smtClean="0"/>
              <a:t>Permite adaptar a formatação a diferentes dispositivos de saída (ex: monitor, impressora, </a:t>
            </a:r>
            <a:r>
              <a:rPr lang="pt-BR" dirty="0" err="1" smtClean="0"/>
              <a:t>mobile</a:t>
            </a:r>
            <a:r>
              <a:rPr lang="pt-BR" dirty="0" smtClean="0"/>
              <a:t>).</a:t>
            </a:r>
          </a:p>
          <a:p>
            <a:endParaRPr lang="pt-BR" dirty="0" smtClean="0"/>
          </a:p>
          <a:p>
            <a:r>
              <a:rPr lang="pt-BR" sz="1600" dirty="0" smtClean="0"/>
              <a:t>Leia mais em http://pt.wikipedia.org/wiki/Cascading_Style_Sheets</a:t>
            </a:r>
          </a:p>
        </p:txBody>
      </p:sp>
      <p:sp>
        <p:nvSpPr>
          <p:cNvPr id="3" name="Título 2"/>
          <p:cNvSpPr>
            <a:spLocks noGrp="1"/>
          </p:cNvSpPr>
          <p:nvPr>
            <p:ph type="title"/>
          </p:nvPr>
        </p:nvSpPr>
        <p:spPr/>
        <p:txBody>
          <a:bodyPr/>
          <a:lstStyle/>
          <a:p>
            <a:r>
              <a:rPr lang="pt-BR" dirty="0" smtClean="0"/>
              <a:t>CSS: uma introdução</a:t>
            </a:r>
            <a:endParaRPr lang="pt-B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TEXTAREA: Permite inserir uma caixa de texto limitada ao numero de linhas (</a:t>
            </a:r>
            <a:r>
              <a:rPr lang="pt-BR" sz="2000" dirty="0" err="1" smtClean="0"/>
              <a:t>rows</a:t>
            </a:r>
            <a:r>
              <a:rPr lang="pt-BR" sz="2000" dirty="0" smtClean="0"/>
              <a:t>) e colunas (</a:t>
            </a:r>
            <a:r>
              <a:rPr lang="pt-BR" sz="2000" dirty="0" err="1" smtClean="0"/>
              <a:t>cols</a:t>
            </a:r>
            <a:r>
              <a:rPr lang="pt-BR" sz="2000" dirty="0" smtClean="0"/>
              <a:t>).</a:t>
            </a:r>
          </a:p>
          <a:p>
            <a:pPr marL="0" indent="0">
              <a:buNone/>
            </a:pPr>
            <a:r>
              <a:rPr lang="pt-BR" sz="2000" dirty="0" smtClean="0"/>
              <a:t>O atributo NAME é obrigatório, e especifica o nome da variável, que será associada à entrada do cliente (navegador). O atributo VALUE não é aceito nesse elemento.</a:t>
            </a:r>
          </a:p>
          <a:p>
            <a:pPr marL="0" indent="0">
              <a:buNone/>
            </a:pPr>
            <a:endParaRPr lang="pt-BR" sz="2000" dirty="0" smtClean="0"/>
          </a:p>
          <a:p>
            <a:pPr marL="0" indent="0">
              <a:buNone/>
            </a:pPr>
            <a:r>
              <a:rPr lang="pt-BR" sz="2000" dirty="0" smtClean="0"/>
              <a:t>Ex:</a:t>
            </a:r>
          </a:p>
          <a:p>
            <a:pPr marL="0" indent="0">
              <a:buNone/>
            </a:pPr>
            <a:r>
              <a:rPr lang="pt-BR" sz="1800" dirty="0" smtClean="0"/>
              <a:t>&lt;TEXTAREA NAME="nome" COLS=20 ROWS=3&gt;texto&lt;/TEXTAREA&gt;</a:t>
            </a:r>
            <a:endParaRPr lang="pt-BR" sz="1800" dirty="0"/>
          </a:p>
        </p:txBody>
      </p:sp>
      <p:sp>
        <p:nvSpPr>
          <p:cNvPr id="3" name="Título 2"/>
          <p:cNvSpPr>
            <a:spLocks noGrp="1"/>
          </p:cNvSpPr>
          <p:nvPr>
            <p:ph type="title"/>
          </p:nvPr>
        </p:nvSpPr>
        <p:spPr/>
        <p:txBody>
          <a:bodyPr/>
          <a:lstStyle/>
          <a:p>
            <a:r>
              <a:rPr lang="pt-BR" dirty="0" smtClean="0"/>
              <a:t>Elemento </a:t>
            </a:r>
            <a:r>
              <a:rPr lang="pt-BR" dirty="0" err="1" smtClean="0"/>
              <a:t>Textarea</a:t>
            </a: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5652120" y="4509120"/>
            <a:ext cx="2304256" cy="1234423"/>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1800" dirty="0" smtClean="0"/>
              <a:t>Permite definir uma lista de opções com barra de rolagem.</a:t>
            </a:r>
          </a:p>
          <a:p>
            <a:pPr marL="0" indent="0">
              <a:buNone/>
            </a:pPr>
            <a:r>
              <a:rPr lang="pt-BR" sz="1800" dirty="0" smtClean="0"/>
              <a:t>&lt;SELECT MULTIPLE NAME="</a:t>
            </a:r>
            <a:r>
              <a:rPr lang="pt-BR" sz="1800" dirty="0" err="1" smtClean="0"/>
              <a:t>nomeDaLista</a:t>
            </a:r>
            <a:r>
              <a:rPr lang="pt-BR" sz="1800" dirty="0" smtClean="0"/>
              <a:t>"&gt;</a:t>
            </a:r>
          </a:p>
          <a:p>
            <a:pPr marL="0" indent="0">
              <a:buNone/>
            </a:pPr>
            <a:r>
              <a:rPr lang="pt-BR" sz="1800" dirty="0" smtClean="0"/>
              <a:t>&lt;OPTION SELECTED VALUE="valor de retorno"&gt;</a:t>
            </a:r>
          </a:p>
          <a:p>
            <a:pPr marL="0" indent="0">
              <a:buNone/>
            </a:pPr>
            <a:r>
              <a:rPr lang="pt-BR" sz="1800" dirty="0" smtClean="0"/>
              <a:t>Valor Visualizado</a:t>
            </a:r>
          </a:p>
          <a:p>
            <a:pPr marL="0" indent="0">
              <a:buNone/>
            </a:pPr>
            <a:r>
              <a:rPr lang="pt-BR" sz="1800" dirty="0" smtClean="0"/>
              <a:t>&lt;OPTION VALUE="Valor de retorno"&gt;</a:t>
            </a:r>
          </a:p>
          <a:p>
            <a:pPr marL="0" indent="0">
              <a:buNone/>
            </a:pPr>
            <a:r>
              <a:rPr lang="pt-BR" sz="1800" dirty="0" smtClean="0"/>
              <a:t>Valor Visualizado</a:t>
            </a:r>
          </a:p>
          <a:p>
            <a:pPr marL="0" indent="0">
              <a:buNone/>
            </a:pPr>
            <a:r>
              <a:rPr lang="pt-BR" sz="1800" dirty="0" smtClean="0"/>
              <a:t>&lt;/SELECT&gt;</a:t>
            </a:r>
          </a:p>
          <a:p>
            <a:pPr marL="0" indent="0">
              <a:buNone/>
            </a:pPr>
            <a:endParaRPr lang="pt-BR" sz="1800" dirty="0" smtClean="0"/>
          </a:p>
          <a:p>
            <a:pPr marL="0" indent="0">
              <a:buNone/>
            </a:pPr>
            <a:r>
              <a:rPr lang="pt-BR" sz="1800" dirty="0" smtClean="0"/>
              <a:t>Onde:</a:t>
            </a:r>
          </a:p>
          <a:p>
            <a:pPr marL="0" indent="0">
              <a:buNone/>
            </a:pPr>
            <a:r>
              <a:rPr lang="pt-BR" sz="1800" dirty="0" smtClean="0"/>
              <a:t>NAME: obrigatório, serve para a identificação da lista</a:t>
            </a:r>
          </a:p>
          <a:p>
            <a:pPr marL="0" indent="0">
              <a:buNone/>
            </a:pPr>
            <a:r>
              <a:rPr lang="pt-BR" sz="1800" dirty="0" smtClean="0"/>
              <a:t>OPTION: item da lista</a:t>
            </a:r>
          </a:p>
          <a:p>
            <a:pPr marL="0" indent="0">
              <a:buNone/>
            </a:pPr>
            <a:r>
              <a:rPr lang="pt-BR" sz="1800" dirty="0" smtClean="0"/>
              <a:t>MULTIPLE: com este atributo a lista aparecerá sempre aberta</a:t>
            </a:r>
          </a:p>
          <a:p>
            <a:pPr marL="0" indent="0">
              <a:buNone/>
            </a:pPr>
            <a:r>
              <a:rPr lang="pt-BR" sz="1800" dirty="0" smtClean="0"/>
              <a:t>SELECTED: indica o valor padrão da lista</a:t>
            </a:r>
          </a:p>
          <a:p>
            <a:pPr marL="0" indent="0">
              <a:buNone/>
            </a:pPr>
            <a:r>
              <a:rPr lang="pt-BR" sz="1800" dirty="0" smtClean="0"/>
              <a:t>VALUE: valor a ser retornado ao servidor</a:t>
            </a:r>
            <a:endParaRPr lang="pt-BR" sz="1800" dirty="0"/>
          </a:p>
        </p:txBody>
      </p:sp>
      <p:sp>
        <p:nvSpPr>
          <p:cNvPr id="3" name="Título 2"/>
          <p:cNvSpPr>
            <a:spLocks noGrp="1"/>
          </p:cNvSpPr>
          <p:nvPr>
            <p:ph type="title"/>
          </p:nvPr>
        </p:nvSpPr>
        <p:spPr/>
        <p:txBody>
          <a:bodyPr/>
          <a:lstStyle/>
          <a:p>
            <a:r>
              <a:rPr lang="pt-BR" dirty="0" smtClean="0"/>
              <a:t>Elemento </a:t>
            </a:r>
            <a:r>
              <a:rPr lang="pt-BR" dirty="0" err="1" smtClean="0"/>
              <a:t>Select</a:t>
            </a:r>
            <a:endParaRPr lang="pt-B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Elemento </a:t>
            </a:r>
            <a:r>
              <a:rPr lang="pt-BR" dirty="0" err="1" smtClean="0"/>
              <a:t>Select</a:t>
            </a:r>
            <a:endParaRPr lang="pt-BR"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6372200" y="908720"/>
            <a:ext cx="1800200" cy="2030301"/>
          </a:xfrm>
          <a:prstGeom prst="rect">
            <a:avLst/>
          </a:prstGeom>
          <a:noFill/>
          <a:ln w="9525">
            <a:noFill/>
            <a:miter lim="800000"/>
            <a:headEnd/>
            <a:tailEnd/>
          </a:ln>
        </p:spPr>
      </p:pic>
      <p:sp>
        <p:nvSpPr>
          <p:cNvPr id="5" name="CaixaDeTexto 4"/>
          <p:cNvSpPr txBox="1"/>
          <p:nvPr/>
        </p:nvSpPr>
        <p:spPr>
          <a:xfrm>
            <a:off x="611560" y="2060848"/>
            <a:ext cx="5149679" cy="2308324"/>
          </a:xfrm>
          <a:prstGeom prst="rect">
            <a:avLst/>
          </a:prstGeom>
          <a:noFill/>
        </p:spPr>
        <p:txBody>
          <a:bodyPr wrap="none" rtlCol="0">
            <a:spAutoFit/>
          </a:bodyPr>
          <a:lstStyle/>
          <a:p>
            <a:r>
              <a:rPr lang="pt-BR" dirty="0" smtClean="0"/>
              <a:t>Exemplo:</a:t>
            </a:r>
          </a:p>
          <a:p>
            <a:endParaRPr lang="pt-BR" dirty="0" smtClean="0"/>
          </a:p>
          <a:p>
            <a:r>
              <a:rPr lang="pt-BR" dirty="0" smtClean="0"/>
              <a:t>&lt;SELECT MULTIPLE NAME=”Estados”&gt;</a:t>
            </a:r>
          </a:p>
          <a:p>
            <a:r>
              <a:rPr lang="pt-BR" dirty="0" smtClean="0"/>
              <a:t>&lt;OPTION SELECTED VALUE=”SP”&gt; São Paulo</a:t>
            </a:r>
          </a:p>
          <a:p>
            <a:r>
              <a:rPr lang="pt-BR" dirty="0" smtClean="0"/>
              <a:t>&lt;OPTION VALUE=”RJ”&gt; Rio de Janeiro</a:t>
            </a:r>
          </a:p>
          <a:p>
            <a:r>
              <a:rPr lang="pt-BR" dirty="0" smtClean="0"/>
              <a:t>&lt;OPTION VALUE=”MG”&gt; Minas Gerais</a:t>
            </a:r>
          </a:p>
          <a:p>
            <a:r>
              <a:rPr lang="pt-BR" dirty="0" smtClean="0"/>
              <a:t>&lt;OPTION VALUE=”ES”&gt; Espírito Santo</a:t>
            </a:r>
          </a:p>
          <a:p>
            <a:r>
              <a:rPr lang="pt-BR" dirty="0" smtClean="0"/>
              <a:t>&lt;/SELECT&gt;</a:t>
            </a:r>
            <a:endParaRPr lang="pt-BR" dirty="0"/>
          </a:p>
        </p:txBody>
      </p:sp>
      <p:pic>
        <p:nvPicPr>
          <p:cNvPr id="6146" name="Picture 2"/>
          <p:cNvPicPr>
            <a:picLocks noChangeAspect="1" noChangeArrowheads="1"/>
          </p:cNvPicPr>
          <p:nvPr/>
        </p:nvPicPr>
        <p:blipFill>
          <a:blip r:embed="rId3" cstate="print"/>
          <a:srcRect/>
          <a:stretch>
            <a:fillRect/>
          </a:stretch>
        </p:blipFill>
        <p:spPr bwMode="auto">
          <a:xfrm>
            <a:off x="6372200" y="4149080"/>
            <a:ext cx="1611363" cy="1224136"/>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Atividade Laboratório</a:t>
            </a:r>
            <a:endParaRPr lang="pt-BR"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611560" y="1196752"/>
            <a:ext cx="8045953" cy="54006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1481138"/>
            <a:ext cx="8568952" cy="4525962"/>
          </a:xfrm>
        </p:spPr>
        <p:txBody>
          <a:bodyPr/>
          <a:lstStyle/>
          <a:p>
            <a:pPr marL="0" indent="0">
              <a:buNone/>
            </a:pPr>
            <a:r>
              <a:rPr lang="pt-BR" sz="2400" dirty="0" smtClean="0"/>
              <a:t>”</a:t>
            </a:r>
            <a:r>
              <a:rPr lang="pt-BR" sz="2400" dirty="0" err="1" smtClean="0"/>
              <a:t>Cascading</a:t>
            </a:r>
            <a:r>
              <a:rPr lang="pt-BR" sz="2400" dirty="0" smtClean="0"/>
              <a:t> Style </a:t>
            </a:r>
            <a:r>
              <a:rPr lang="pt-BR" sz="2400" dirty="0" err="1" smtClean="0"/>
              <a:t>sheets</a:t>
            </a:r>
            <a:r>
              <a:rPr lang="pt-BR" sz="2400" dirty="0" smtClean="0"/>
              <a:t>" ou "Folhas de Estilo Encadeadas” é uma tecnologia (linguagem) criada para definir </a:t>
            </a:r>
            <a:r>
              <a:rPr lang="pt-BR" sz="2400" b="1" dirty="0" smtClean="0"/>
              <a:t>estilos </a:t>
            </a:r>
            <a:r>
              <a:rPr lang="pt-BR" sz="2400" dirty="0" smtClean="0"/>
              <a:t>(cores, tipologia, posicionamento, </a:t>
            </a:r>
            <a:r>
              <a:rPr lang="pt-BR" sz="2400" dirty="0" err="1" smtClean="0"/>
              <a:t>etc</a:t>
            </a:r>
            <a:r>
              <a:rPr lang="pt-BR" sz="2400" dirty="0" smtClean="0"/>
              <a:t> ...)</a:t>
            </a:r>
          </a:p>
          <a:p>
            <a:pPr marL="0" indent="0">
              <a:buNone/>
            </a:pPr>
            <a:endParaRPr lang="pt-BR" sz="2400" b="1" dirty="0" smtClean="0"/>
          </a:p>
          <a:p>
            <a:pPr marL="0" indent="0">
              <a:buNone/>
            </a:pPr>
            <a:r>
              <a:rPr lang="pt-BR" sz="2400" b="1" dirty="0" smtClean="0"/>
              <a:t>No que eles podem nos ajudar?</a:t>
            </a:r>
          </a:p>
          <a:p>
            <a:pPr marL="0" indent="0">
              <a:buNone/>
            </a:pPr>
            <a:r>
              <a:rPr lang="pt-BR" sz="2400" dirty="0" smtClean="0"/>
              <a:t>• Economizar o seu tempo.</a:t>
            </a:r>
          </a:p>
          <a:p>
            <a:pPr marL="0" indent="0">
              <a:buNone/>
            </a:pPr>
            <a:r>
              <a:rPr lang="pt-BR" sz="2400" dirty="0" smtClean="0"/>
              <a:t>• Diminuir o tamanho do código de sua página.</a:t>
            </a:r>
          </a:p>
          <a:p>
            <a:pPr marL="0" indent="0">
              <a:buNone/>
            </a:pPr>
            <a:r>
              <a:rPr lang="pt-BR" sz="2400" dirty="0" smtClean="0"/>
              <a:t>• Sua página irá carregar mais rapidamente.</a:t>
            </a:r>
          </a:p>
          <a:p>
            <a:pPr marL="0" indent="0">
              <a:buNone/>
            </a:pPr>
            <a:r>
              <a:rPr lang="pt-BR" sz="2400" dirty="0" smtClean="0"/>
              <a:t>• Mais facilidade de manter e fazer alterações na página.</a:t>
            </a:r>
          </a:p>
          <a:p>
            <a:pPr marL="0" indent="0">
              <a:buNone/>
            </a:pPr>
            <a:r>
              <a:rPr lang="pt-BR" sz="2400" dirty="0" smtClean="0"/>
              <a:t>• Mais controle no layout da página.</a:t>
            </a:r>
            <a:endParaRPr lang="pt-BR" sz="2400" dirty="0"/>
          </a:p>
        </p:txBody>
      </p:sp>
      <p:sp>
        <p:nvSpPr>
          <p:cNvPr id="3" name="Título 2"/>
          <p:cNvSpPr>
            <a:spLocks noGrp="1"/>
          </p:cNvSpPr>
          <p:nvPr>
            <p:ph type="title"/>
          </p:nvPr>
        </p:nvSpPr>
        <p:spPr/>
        <p:txBody>
          <a:bodyPr/>
          <a:lstStyle/>
          <a:p>
            <a:r>
              <a:rPr lang="pt-BR" dirty="0" smtClean="0"/>
              <a:t>CSS – </a:t>
            </a:r>
            <a:r>
              <a:rPr lang="pt-BR" dirty="0" err="1" smtClean="0"/>
              <a:t>Cascading</a:t>
            </a:r>
            <a:r>
              <a:rPr lang="pt-BR" dirty="0" smtClean="0"/>
              <a:t> Style </a:t>
            </a:r>
            <a:r>
              <a:rPr lang="pt-BR" dirty="0" err="1" smtClean="0"/>
              <a:t>Sheets</a:t>
            </a:r>
            <a:endParaRPr lang="pt-BR"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268760"/>
            <a:ext cx="8507288" cy="4752528"/>
          </a:xfrm>
        </p:spPr>
        <p:txBody>
          <a:bodyPr/>
          <a:lstStyle/>
          <a:p>
            <a:pPr marL="0" indent="0">
              <a:buNone/>
            </a:pPr>
            <a:r>
              <a:rPr lang="pt-BR" sz="2000" dirty="0" smtClean="0"/>
              <a:t>Cada estilo que você cria é definido como uma regra CSS. Cada regra deve utilizar a seguinte sintaxe:</a:t>
            </a:r>
          </a:p>
          <a:p>
            <a:pPr marL="0" indent="0">
              <a:buNone/>
            </a:pPr>
            <a:r>
              <a:rPr lang="pt-BR" sz="2000" b="1" dirty="0" smtClean="0"/>
              <a:t>elemento {atributo1: valor; atributo2: valor ...}</a:t>
            </a:r>
          </a:p>
          <a:p>
            <a:pPr marL="0" indent="0">
              <a:buNone/>
            </a:pPr>
            <a:r>
              <a:rPr lang="pt-BR" sz="2000" dirty="0" smtClean="0"/>
              <a:t>Onde:</a:t>
            </a:r>
          </a:p>
          <a:p>
            <a:pPr marL="0" indent="0">
              <a:buNone/>
            </a:pPr>
            <a:r>
              <a:rPr lang="pt-BR" sz="2000" b="1" dirty="0" smtClean="0"/>
              <a:t>Elemento</a:t>
            </a:r>
            <a:r>
              <a:rPr lang="pt-BR" sz="2000" dirty="0" smtClean="0"/>
              <a:t> - descreve o elemento de design ao qual o estilo será aplicado. A mesma </a:t>
            </a:r>
            <a:r>
              <a:rPr lang="pt-BR" sz="2000" dirty="0" err="1" smtClean="0"/>
              <a:t>tag</a:t>
            </a:r>
            <a:r>
              <a:rPr lang="pt-BR" sz="2000" dirty="0" smtClean="0"/>
              <a:t> HTML mas, sem os sinais de maior e menor. Essa parte da regra é chamada de </a:t>
            </a:r>
            <a:r>
              <a:rPr lang="pt-BR" sz="2000" dirty="0" smtClean="0">
                <a:hlinkClick r:id="rId2" action="ppaction://hlinkfile"/>
              </a:rPr>
              <a:t>seletor</a:t>
            </a:r>
            <a:r>
              <a:rPr lang="pt-BR" sz="2000" dirty="0" smtClean="0"/>
              <a:t>.</a:t>
            </a:r>
          </a:p>
          <a:p>
            <a:pPr marL="0" indent="0">
              <a:buNone/>
            </a:pPr>
            <a:r>
              <a:rPr lang="pt-BR" sz="2000" b="1" dirty="0" smtClean="0"/>
              <a:t>Atributo</a:t>
            </a:r>
            <a:r>
              <a:rPr lang="pt-BR" sz="2000" dirty="0" smtClean="0"/>
              <a:t> - específico do elemento. Deve ser um nome de atributo CSS válido, como o atributo </a:t>
            </a:r>
            <a:r>
              <a:rPr lang="pt-BR" sz="2000" dirty="0" err="1" smtClean="0"/>
              <a:t>font-size</a:t>
            </a:r>
            <a:r>
              <a:rPr lang="pt-BR" sz="2000" dirty="0" smtClean="0"/>
              <a:t>, por exemplo.</a:t>
            </a:r>
          </a:p>
          <a:p>
            <a:pPr marL="0" indent="0">
              <a:buNone/>
            </a:pPr>
            <a:r>
              <a:rPr lang="pt-BR" sz="2000" b="1" dirty="0" smtClean="0"/>
              <a:t>Valor</a:t>
            </a:r>
            <a:r>
              <a:rPr lang="pt-BR" sz="2000" dirty="0" smtClean="0"/>
              <a:t> - Deve ser uma configuração válida para o atributo em questão, como 20pt (20 pontos) para </a:t>
            </a:r>
            <a:r>
              <a:rPr lang="pt-BR" sz="2000" dirty="0" err="1" smtClean="0"/>
              <a:t>font-size</a:t>
            </a:r>
            <a:r>
              <a:rPr lang="pt-BR" sz="2000" dirty="0" smtClean="0"/>
              <a:t>.</a:t>
            </a:r>
          </a:p>
          <a:p>
            <a:pPr marL="0" indent="0">
              <a:buNone/>
            </a:pPr>
            <a:r>
              <a:rPr lang="pt-BR" sz="2000" b="1" dirty="0" smtClean="0"/>
              <a:t>Atributo: valor </a:t>
            </a:r>
            <a:r>
              <a:rPr lang="pt-BR" sz="2000" dirty="0" smtClean="0"/>
              <a:t>- Podemos atribuir múltiplas declarações separando com ponto-e-vírgula (;). Não coloque um ponto </a:t>
            </a:r>
            <a:r>
              <a:rPr lang="pt-BR" sz="2000" dirty="0" err="1" smtClean="0"/>
              <a:t>e-vírgula</a:t>
            </a:r>
            <a:r>
              <a:rPr lang="pt-BR" sz="2000" dirty="0" smtClean="0"/>
              <a:t> depois da última declaração.</a:t>
            </a:r>
            <a:endParaRPr lang="pt-BR" sz="2000" dirty="0"/>
          </a:p>
        </p:txBody>
      </p:sp>
      <p:sp>
        <p:nvSpPr>
          <p:cNvPr id="3" name="Título 2"/>
          <p:cNvSpPr>
            <a:spLocks noGrp="1"/>
          </p:cNvSpPr>
          <p:nvPr>
            <p:ph type="title"/>
          </p:nvPr>
        </p:nvSpPr>
        <p:spPr/>
        <p:txBody>
          <a:bodyPr/>
          <a:lstStyle/>
          <a:p>
            <a:r>
              <a:rPr lang="pt-BR" dirty="0" smtClean="0"/>
              <a:t>Como Criar Estilos</a:t>
            </a:r>
            <a:endParaRPr lang="pt-BR"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435280" cy="4525962"/>
          </a:xfrm>
        </p:spPr>
        <p:txBody>
          <a:bodyPr/>
          <a:lstStyle/>
          <a:p>
            <a:pPr marL="0" indent="0">
              <a:buNone/>
            </a:pPr>
            <a:r>
              <a:rPr lang="pt-BR" sz="2000" dirty="0" smtClean="0"/>
              <a:t>Regra CSS utilizada para especificar que todos os títulos de nível 1 (</a:t>
            </a:r>
            <a:r>
              <a:rPr lang="pt-BR" sz="2000" dirty="0" err="1" smtClean="0"/>
              <a:t>tags</a:t>
            </a:r>
            <a:r>
              <a:rPr lang="pt-BR" sz="2000" dirty="0" smtClean="0"/>
              <a:t> &lt;H1&gt;) sejam exibidos em uma fonte de 36 pontos:</a:t>
            </a:r>
          </a:p>
          <a:p>
            <a:pPr marL="0" indent="0">
              <a:buNone/>
            </a:pPr>
            <a:r>
              <a:rPr lang="pt-BR" sz="2000" b="1" dirty="0" smtClean="0"/>
              <a:t>H1 {</a:t>
            </a:r>
            <a:r>
              <a:rPr lang="pt-BR" sz="2000" b="1" dirty="0" err="1" smtClean="0"/>
              <a:t>font-size</a:t>
            </a:r>
            <a:r>
              <a:rPr lang="pt-BR" sz="2000" b="1" dirty="0" smtClean="0"/>
              <a:t>: 36pt}</a:t>
            </a:r>
          </a:p>
          <a:p>
            <a:pPr marL="0" indent="0">
              <a:buNone/>
            </a:pPr>
            <a:r>
              <a:rPr lang="pt-BR" sz="2000" dirty="0" smtClean="0"/>
              <a:t>Regra CSS utilizada para especificar que todos os títulos de nível 2 (</a:t>
            </a:r>
            <a:r>
              <a:rPr lang="pt-BR" sz="2000" dirty="0" err="1" smtClean="0"/>
              <a:t>tags</a:t>
            </a:r>
            <a:r>
              <a:rPr lang="pt-BR" sz="2000" dirty="0" smtClean="0"/>
              <a:t> &lt;H2&gt;) devem ter tamanho de 24 pontos e cor azul:</a:t>
            </a:r>
          </a:p>
          <a:p>
            <a:pPr marL="0" indent="0">
              <a:buNone/>
            </a:pPr>
            <a:r>
              <a:rPr lang="en-US" sz="2000" b="1" dirty="0" smtClean="0"/>
              <a:t>H2 {font-size: 24pt; color: blue}</a:t>
            </a:r>
          </a:p>
          <a:p>
            <a:pPr marL="0" indent="0">
              <a:buNone/>
            </a:pPr>
            <a:r>
              <a:rPr lang="pt-BR" sz="2000" dirty="0" smtClean="0"/>
              <a:t>Regra que diz que os parágrafos serão exibidos em fonte Times, 12 pontos, azul e recuados meia polegada a partir da margem esquerda da página:</a:t>
            </a:r>
            <a:endParaRPr lang="en-US" sz="2000" b="1" dirty="0" smtClean="0"/>
          </a:p>
          <a:p>
            <a:pPr marL="0" indent="0">
              <a:buNone/>
            </a:pPr>
            <a:r>
              <a:rPr lang="pt-BR" sz="2000" b="1" dirty="0" smtClean="0"/>
              <a:t>P {</a:t>
            </a:r>
            <a:r>
              <a:rPr lang="pt-BR" sz="2000" b="1" dirty="0" err="1" smtClean="0"/>
              <a:t>font-family</a:t>
            </a:r>
            <a:r>
              <a:rPr lang="pt-BR" sz="2000" b="1" dirty="0" smtClean="0"/>
              <a:t>: Times;</a:t>
            </a:r>
          </a:p>
          <a:p>
            <a:pPr marL="0" indent="0">
              <a:buNone/>
            </a:pPr>
            <a:r>
              <a:rPr lang="pt-BR" sz="2000" b="1" dirty="0" err="1" smtClean="0"/>
              <a:t>font-size</a:t>
            </a:r>
            <a:r>
              <a:rPr lang="pt-BR" sz="2000" b="1" dirty="0" smtClean="0"/>
              <a:t>: 12pt;</a:t>
            </a:r>
          </a:p>
          <a:p>
            <a:pPr marL="0" indent="0">
              <a:buNone/>
            </a:pPr>
            <a:r>
              <a:rPr lang="pt-BR" sz="2000" b="1" dirty="0" err="1" smtClean="0"/>
              <a:t>color</a:t>
            </a:r>
            <a:r>
              <a:rPr lang="pt-BR" sz="2000" b="1" dirty="0" smtClean="0"/>
              <a:t>: </a:t>
            </a:r>
            <a:r>
              <a:rPr lang="pt-BR" sz="2000" b="1" dirty="0" err="1" smtClean="0"/>
              <a:t>blue</a:t>
            </a:r>
            <a:r>
              <a:rPr lang="pt-BR" sz="2000" b="1" dirty="0" smtClean="0"/>
              <a:t>;</a:t>
            </a:r>
          </a:p>
          <a:p>
            <a:pPr marL="0" indent="0">
              <a:buNone/>
            </a:pPr>
            <a:r>
              <a:rPr lang="pt-BR" sz="2000" b="1" dirty="0" err="1" smtClean="0"/>
              <a:t>margin-left</a:t>
            </a:r>
            <a:r>
              <a:rPr lang="pt-BR" sz="2000" b="1" dirty="0" smtClean="0"/>
              <a:t>: 0.5in}</a:t>
            </a:r>
            <a:endParaRPr lang="pt-BR" sz="2000" b="1" dirty="0"/>
          </a:p>
        </p:txBody>
      </p:sp>
      <p:sp>
        <p:nvSpPr>
          <p:cNvPr id="3" name="Título 2"/>
          <p:cNvSpPr>
            <a:spLocks noGrp="1"/>
          </p:cNvSpPr>
          <p:nvPr>
            <p:ph type="title"/>
          </p:nvPr>
        </p:nvSpPr>
        <p:spPr/>
        <p:txBody>
          <a:bodyPr/>
          <a:lstStyle/>
          <a:p>
            <a:r>
              <a:rPr lang="pt-BR" dirty="0" smtClean="0"/>
              <a:t>Exemplos</a:t>
            </a:r>
            <a:endParaRPr lang="pt-BR" dirty="0"/>
          </a:p>
        </p:txBody>
      </p:sp>
      <p:sp>
        <p:nvSpPr>
          <p:cNvPr id="4" name="CaixaDeTexto 3"/>
          <p:cNvSpPr txBox="1"/>
          <p:nvPr/>
        </p:nvSpPr>
        <p:spPr>
          <a:xfrm>
            <a:off x="4067944" y="5013176"/>
            <a:ext cx="4320480" cy="646331"/>
          </a:xfrm>
          <a:prstGeom prst="rect">
            <a:avLst/>
          </a:prstGeom>
          <a:noFill/>
        </p:spPr>
        <p:txBody>
          <a:bodyPr wrap="square" rtlCol="0">
            <a:spAutoFit/>
          </a:bodyPr>
          <a:lstStyle/>
          <a:p>
            <a:r>
              <a:rPr lang="pt-BR" dirty="0" smtClean="0"/>
              <a:t>Cada declaração, exceto a última, é seguida pelo ponto-e-vírgula exigido.</a:t>
            </a:r>
            <a:endParaRPr lang="pt-BR" dirty="0"/>
          </a:p>
        </p:txBody>
      </p:sp>
      <p:sp>
        <p:nvSpPr>
          <p:cNvPr id="5" name="Seta para a direita 4"/>
          <p:cNvSpPr/>
          <p:nvPr/>
        </p:nvSpPr>
        <p:spPr>
          <a:xfrm>
            <a:off x="2843808" y="5013176"/>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200" b="1" dirty="0" smtClean="0"/>
              <a:t>Externo - </a:t>
            </a:r>
            <a:r>
              <a:rPr lang="pt-BR" sz="2200" dirty="0" smtClean="0"/>
              <a:t>Externo significa que você coloca as regras de CSS em um arquivo separado, e então sua página HTML pode fazer um link para esse arquivo. Essa abordagem lhe permite definir regras em um ou mais arquivos que podem ser aplicadas em alguma página do seu web site.</a:t>
            </a:r>
          </a:p>
          <a:p>
            <a:pPr marL="0" indent="0">
              <a:buNone/>
            </a:pPr>
            <a:r>
              <a:rPr lang="pt-BR" sz="2200" b="1" dirty="0" smtClean="0"/>
              <a:t>Incorporado - </a:t>
            </a:r>
            <a:r>
              <a:rPr lang="pt-BR" sz="2200" dirty="0" smtClean="0"/>
              <a:t>Incorporado significa que você especifica as regras de CSS no cabeçalho do documento. As regras incorporadas afetam somente a página atual.</a:t>
            </a:r>
          </a:p>
          <a:p>
            <a:pPr marL="0" indent="0">
              <a:buNone/>
            </a:pPr>
            <a:r>
              <a:rPr lang="pt-BR" sz="2200" b="1" dirty="0" err="1" smtClean="0"/>
              <a:t>Inline</a:t>
            </a:r>
            <a:r>
              <a:rPr lang="pt-BR" sz="2200" b="1" dirty="0" smtClean="0"/>
              <a:t> - </a:t>
            </a:r>
            <a:r>
              <a:rPr lang="pt-BR" sz="2200" dirty="0" err="1" smtClean="0"/>
              <a:t>Inline</a:t>
            </a:r>
            <a:r>
              <a:rPr lang="pt-BR" sz="2200" dirty="0" smtClean="0"/>
              <a:t> significa que você especifica as regras de CSS dentro da </a:t>
            </a:r>
            <a:r>
              <a:rPr lang="pt-BR" sz="2200" dirty="0" err="1" smtClean="0"/>
              <a:t>tag</a:t>
            </a:r>
            <a:r>
              <a:rPr lang="pt-BR" sz="2200" dirty="0" smtClean="0"/>
              <a:t> de HTML. Essas regras afetam somente a </a:t>
            </a:r>
            <a:r>
              <a:rPr lang="pt-BR" sz="2200" dirty="0" err="1" smtClean="0"/>
              <a:t>tag</a:t>
            </a:r>
            <a:r>
              <a:rPr lang="pt-BR" sz="2200" dirty="0" smtClean="0"/>
              <a:t> atual.</a:t>
            </a:r>
            <a:endParaRPr lang="pt-BR" sz="2200" dirty="0"/>
          </a:p>
        </p:txBody>
      </p:sp>
      <p:sp>
        <p:nvSpPr>
          <p:cNvPr id="3" name="Título 2"/>
          <p:cNvSpPr>
            <a:spLocks noGrp="1"/>
          </p:cNvSpPr>
          <p:nvPr>
            <p:ph type="title"/>
          </p:nvPr>
        </p:nvSpPr>
        <p:spPr/>
        <p:txBody>
          <a:bodyPr/>
          <a:lstStyle/>
          <a:p>
            <a:r>
              <a:rPr lang="pt-BR" dirty="0" smtClean="0"/>
              <a:t>Tipos de Folhas de Estilos</a:t>
            </a:r>
            <a:endParaRPr lang="pt-B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268760"/>
            <a:ext cx="8712968" cy="4525962"/>
          </a:xfrm>
        </p:spPr>
        <p:txBody>
          <a:bodyPr/>
          <a:lstStyle/>
          <a:p>
            <a:pPr marL="0" indent="0">
              <a:buNone/>
            </a:pPr>
            <a:r>
              <a:rPr lang="pt-BR" sz="2000" dirty="0" smtClean="0"/>
              <a:t>Para definir um conjunto de regras de estilo que você pode facilmente aplicar em alguma página do seu site, é preciso colocar as regras em um arquivo de texto. Exemplo:</a:t>
            </a:r>
            <a:br>
              <a:rPr lang="pt-BR" sz="2000" dirty="0" smtClean="0"/>
            </a:br>
            <a:r>
              <a:rPr lang="pt-BR" sz="2000" dirty="0" smtClean="0"/>
              <a:t>Arquivo </a:t>
            </a:r>
            <a:r>
              <a:rPr lang="pt-BR" sz="2000" dirty="0" err="1" smtClean="0"/>
              <a:t>OrgaoColegiado</a:t>
            </a:r>
            <a:r>
              <a:rPr lang="pt-BR" sz="2000" dirty="0" smtClean="0"/>
              <a:t>.</a:t>
            </a:r>
            <a:r>
              <a:rPr lang="pt-BR" sz="2000" dirty="0" err="1" smtClean="0"/>
              <a:t>css</a:t>
            </a:r>
            <a:endParaRPr lang="pt-BR" sz="2000" dirty="0" smtClean="0"/>
          </a:p>
          <a:p>
            <a:pPr>
              <a:buNone/>
            </a:pPr>
            <a:r>
              <a:rPr lang="pt-BR" sz="2000" dirty="0" smtClean="0"/>
              <a:t>H4 {</a:t>
            </a:r>
          </a:p>
          <a:p>
            <a:pPr>
              <a:buNone/>
            </a:pPr>
            <a:r>
              <a:rPr lang="pt-BR" sz="2000" dirty="0" err="1" smtClean="0"/>
              <a:t>font-family</a:t>
            </a:r>
            <a:r>
              <a:rPr lang="pt-BR" sz="2000" dirty="0" smtClean="0"/>
              <a:t>: "</a:t>
            </a:r>
            <a:r>
              <a:rPr lang="pt-BR" sz="2000" dirty="0" err="1" smtClean="0"/>
              <a:t>Arial</a:t>
            </a:r>
            <a:r>
              <a:rPr lang="pt-BR" sz="2000" dirty="0" smtClean="0"/>
              <a:t>";</a:t>
            </a:r>
          </a:p>
          <a:p>
            <a:pPr>
              <a:buNone/>
            </a:pPr>
            <a:r>
              <a:rPr lang="pt-BR" sz="2000" dirty="0" err="1" smtClean="0"/>
              <a:t>font-size</a:t>
            </a:r>
            <a:r>
              <a:rPr lang="pt-BR" sz="2000" dirty="0" smtClean="0"/>
              <a:t>: 14pt;</a:t>
            </a:r>
          </a:p>
          <a:p>
            <a:pPr>
              <a:buNone/>
            </a:pPr>
            <a:r>
              <a:rPr lang="pt-BR" sz="2000" dirty="0" err="1" smtClean="0"/>
              <a:t>color</a:t>
            </a:r>
            <a:r>
              <a:rPr lang="pt-BR" sz="2000" dirty="0" smtClean="0"/>
              <a:t>: </a:t>
            </a:r>
            <a:r>
              <a:rPr lang="pt-BR" sz="2000" dirty="0" err="1" smtClean="0"/>
              <a:t>blue</a:t>
            </a:r>
            <a:endParaRPr lang="pt-BR" sz="2000" dirty="0" smtClean="0"/>
          </a:p>
          <a:p>
            <a:pPr>
              <a:buNone/>
            </a:pPr>
            <a:r>
              <a:rPr lang="pt-BR" sz="2000" dirty="0" smtClean="0"/>
              <a:t>}</a:t>
            </a:r>
          </a:p>
          <a:p>
            <a:pPr marL="0" indent="0">
              <a:buNone/>
            </a:pPr>
            <a:r>
              <a:rPr lang="pt-BR" sz="2000" dirty="0" smtClean="0"/>
              <a:t>Agora, para utilizar os estilos definidos neste arquivo .</a:t>
            </a:r>
            <a:r>
              <a:rPr lang="pt-BR" sz="2000" dirty="0" err="1" smtClean="0"/>
              <a:t>css</a:t>
            </a:r>
            <a:r>
              <a:rPr lang="pt-BR" sz="2000" dirty="0" smtClean="0"/>
              <a:t> você precisa adicionar a </a:t>
            </a:r>
            <a:r>
              <a:rPr lang="pt-BR" sz="2000" dirty="0" err="1" smtClean="0"/>
              <a:t>tag</a:t>
            </a:r>
            <a:r>
              <a:rPr lang="pt-BR" sz="2000" dirty="0" smtClean="0"/>
              <a:t> a seguir ao cabeçalho da página:</a:t>
            </a:r>
          </a:p>
          <a:p>
            <a:pPr marL="0" indent="0">
              <a:buNone/>
            </a:pPr>
            <a:endParaRPr lang="pt-BR" sz="2000" dirty="0" smtClean="0"/>
          </a:p>
          <a:p>
            <a:pPr marL="0" indent="0">
              <a:buNone/>
            </a:pPr>
            <a:r>
              <a:rPr lang="pt-BR" sz="1800" dirty="0" smtClean="0"/>
              <a:t>&lt;LINK REL="STYLESHEET" HREF="</a:t>
            </a:r>
            <a:r>
              <a:rPr lang="pt-BR" sz="1800" dirty="0" err="1" smtClean="0"/>
              <a:t>OrgaoColegiado</a:t>
            </a:r>
            <a:r>
              <a:rPr lang="pt-BR" sz="1800" dirty="0" smtClean="0"/>
              <a:t>.</a:t>
            </a:r>
            <a:r>
              <a:rPr lang="pt-BR" sz="1800" dirty="0" err="1" smtClean="0"/>
              <a:t>css</a:t>
            </a:r>
            <a:r>
              <a:rPr lang="pt-BR" sz="1800" dirty="0" smtClean="0"/>
              <a:t>"  TYPE="</a:t>
            </a:r>
            <a:r>
              <a:rPr lang="pt-BR" sz="1800" dirty="0" err="1" smtClean="0"/>
              <a:t>text</a:t>
            </a:r>
            <a:r>
              <a:rPr lang="pt-BR" sz="1800" dirty="0" smtClean="0"/>
              <a:t>/</a:t>
            </a:r>
            <a:r>
              <a:rPr lang="pt-BR" sz="1800" dirty="0" err="1" smtClean="0"/>
              <a:t>css</a:t>
            </a:r>
            <a:r>
              <a:rPr lang="pt-BR" sz="1800" dirty="0" smtClean="0"/>
              <a:t>"&gt;</a:t>
            </a:r>
            <a:endParaRPr lang="pt-BR" sz="1800" dirty="0"/>
          </a:p>
        </p:txBody>
      </p:sp>
      <p:sp>
        <p:nvSpPr>
          <p:cNvPr id="3" name="Título 2"/>
          <p:cNvSpPr>
            <a:spLocks noGrp="1"/>
          </p:cNvSpPr>
          <p:nvPr>
            <p:ph type="title"/>
          </p:nvPr>
        </p:nvSpPr>
        <p:spPr/>
        <p:txBody>
          <a:bodyPr/>
          <a:lstStyle/>
          <a:p>
            <a:r>
              <a:rPr lang="pt-BR" dirty="0" smtClean="0"/>
              <a:t>Estilos Externos</a:t>
            </a:r>
            <a:endParaRPr lang="pt-B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340768"/>
            <a:ext cx="8229600" cy="4896544"/>
          </a:xfrm>
        </p:spPr>
        <p:txBody>
          <a:bodyPr/>
          <a:lstStyle/>
          <a:p>
            <a:pPr marL="0" indent="0">
              <a:buNone/>
            </a:pPr>
            <a:r>
              <a:rPr lang="pt-BR" sz="2000" dirty="0" smtClean="0"/>
              <a:t>Para criar um conjunto de estilos que se aplicam a uma única página,  basta colocar as </a:t>
            </a:r>
            <a:r>
              <a:rPr lang="pt-BR" sz="2000" dirty="0" err="1" smtClean="0"/>
              <a:t>tags</a:t>
            </a:r>
            <a:r>
              <a:rPr lang="pt-BR" sz="2000" dirty="0" smtClean="0"/>
              <a:t> na própria página. :</a:t>
            </a:r>
          </a:p>
          <a:p>
            <a:pPr marL="0" indent="0">
              <a:buNone/>
            </a:pPr>
            <a:endParaRPr lang="pt-BR" sz="1600" dirty="0" smtClean="0"/>
          </a:p>
          <a:p>
            <a:pPr marL="0" indent="0">
              <a:buNone/>
            </a:pPr>
            <a:r>
              <a:rPr lang="pt-BR" sz="1600" dirty="0" smtClean="0"/>
              <a:t>&lt;HTML&gt;</a:t>
            </a:r>
          </a:p>
          <a:p>
            <a:pPr marL="0" indent="0">
              <a:buNone/>
            </a:pPr>
            <a:r>
              <a:rPr lang="pt-BR" sz="1600" dirty="0" smtClean="0"/>
              <a:t>&lt;HEAD&gt;</a:t>
            </a:r>
          </a:p>
          <a:p>
            <a:pPr marL="0" indent="0">
              <a:buNone/>
            </a:pPr>
            <a:r>
              <a:rPr lang="pt-BR" sz="1600" dirty="0" smtClean="0"/>
              <a:t>&lt;TITLE&gt;Exemplo Estilos Incorporados&lt;/TITLE&gt;</a:t>
            </a:r>
          </a:p>
          <a:p>
            <a:pPr marL="0" indent="0">
              <a:buNone/>
            </a:pPr>
            <a:r>
              <a:rPr lang="pt-BR" sz="1600" dirty="0" smtClean="0"/>
              <a:t>&lt;STYLE TYPE="</a:t>
            </a:r>
            <a:r>
              <a:rPr lang="pt-BR" sz="1600" dirty="0" err="1" smtClean="0"/>
              <a:t>text</a:t>
            </a:r>
            <a:r>
              <a:rPr lang="pt-BR" sz="1600" dirty="0" smtClean="0"/>
              <a:t>/</a:t>
            </a:r>
            <a:r>
              <a:rPr lang="pt-BR" sz="1600" dirty="0" err="1" smtClean="0"/>
              <a:t>css</a:t>
            </a:r>
            <a:r>
              <a:rPr lang="pt-BR" sz="1600" dirty="0" smtClean="0"/>
              <a:t>"&gt;&lt;!--</a:t>
            </a:r>
          </a:p>
          <a:p>
            <a:pPr marL="0" indent="0">
              <a:buNone/>
            </a:pPr>
            <a:r>
              <a:rPr lang="pt-BR" sz="1600" dirty="0" smtClean="0"/>
              <a:t>P  {</a:t>
            </a:r>
          </a:p>
          <a:p>
            <a:pPr marL="0" indent="0">
              <a:buNone/>
            </a:pPr>
            <a:r>
              <a:rPr lang="pt-BR" sz="1600" dirty="0" smtClean="0"/>
              <a:t>      </a:t>
            </a:r>
            <a:r>
              <a:rPr lang="pt-BR" sz="1600" dirty="0" err="1" smtClean="0"/>
              <a:t>background-color</a:t>
            </a:r>
            <a:r>
              <a:rPr lang="pt-BR" sz="1600" dirty="0" smtClean="0"/>
              <a:t>: #FFFFFF;</a:t>
            </a:r>
          </a:p>
          <a:p>
            <a:pPr marL="0" indent="0">
              <a:buNone/>
            </a:pPr>
            <a:r>
              <a:rPr lang="pt-BR" sz="1600" dirty="0" smtClean="0"/>
              <a:t>      </a:t>
            </a:r>
            <a:r>
              <a:rPr lang="pt-BR" sz="1600" dirty="0" err="1" smtClean="0"/>
              <a:t>font-family</a:t>
            </a:r>
            <a:r>
              <a:rPr lang="pt-BR" sz="1600" dirty="0" smtClean="0"/>
              <a:t>:"</a:t>
            </a:r>
            <a:r>
              <a:rPr lang="pt-BR" sz="1600" dirty="0" err="1" smtClean="0"/>
              <a:t>Comic</a:t>
            </a:r>
            <a:r>
              <a:rPr lang="pt-BR" sz="1600" dirty="0" smtClean="0"/>
              <a:t> </a:t>
            </a:r>
            <a:r>
              <a:rPr lang="pt-BR" sz="1600" dirty="0" err="1" smtClean="0"/>
              <a:t>Sans</a:t>
            </a:r>
            <a:r>
              <a:rPr lang="pt-BR" sz="1600" dirty="0" smtClean="0"/>
              <a:t> MS";</a:t>
            </a:r>
          </a:p>
          <a:p>
            <a:pPr marL="0" indent="0">
              <a:buNone/>
            </a:pPr>
            <a:r>
              <a:rPr lang="pt-BR" sz="1600" dirty="0" smtClean="0"/>
              <a:t>      </a:t>
            </a:r>
            <a:r>
              <a:rPr lang="pt-BR" sz="1600" dirty="0" err="1" smtClean="0"/>
              <a:t>font-size</a:t>
            </a:r>
            <a:r>
              <a:rPr lang="pt-BR" sz="1600" dirty="0" smtClean="0"/>
              <a:t>: 14pt</a:t>
            </a:r>
          </a:p>
          <a:p>
            <a:pPr marL="0" indent="0">
              <a:buNone/>
            </a:pPr>
            <a:r>
              <a:rPr lang="pt-BR" sz="1600" dirty="0" smtClean="0"/>
              <a:t>   }</a:t>
            </a:r>
          </a:p>
          <a:p>
            <a:pPr marL="0" indent="0">
              <a:buNone/>
            </a:pPr>
            <a:r>
              <a:rPr lang="pt-BR" sz="1600" dirty="0" smtClean="0"/>
              <a:t>&lt;/STYLE&gt;</a:t>
            </a:r>
          </a:p>
          <a:p>
            <a:pPr marL="0" indent="0">
              <a:buNone/>
            </a:pPr>
            <a:r>
              <a:rPr lang="pt-BR" sz="1600" dirty="0" smtClean="0"/>
              <a:t>&lt;/HEAD&gt;</a:t>
            </a:r>
          </a:p>
          <a:p>
            <a:pPr marL="0" indent="0">
              <a:buNone/>
            </a:pPr>
            <a:r>
              <a:rPr lang="pt-BR" sz="1600" dirty="0" smtClean="0"/>
              <a:t>&lt;/BODY&gt;</a:t>
            </a:r>
          </a:p>
          <a:p>
            <a:pPr marL="0" indent="0">
              <a:buNone/>
            </a:pPr>
            <a:r>
              <a:rPr lang="pt-BR" sz="1600" dirty="0" smtClean="0"/>
              <a:t>&lt;/HTML&gt;</a:t>
            </a:r>
            <a:endParaRPr lang="pt-BR" sz="1600" dirty="0"/>
          </a:p>
        </p:txBody>
      </p:sp>
      <p:sp>
        <p:nvSpPr>
          <p:cNvPr id="3" name="Título 2"/>
          <p:cNvSpPr>
            <a:spLocks noGrp="1"/>
          </p:cNvSpPr>
          <p:nvPr>
            <p:ph type="title"/>
          </p:nvPr>
        </p:nvSpPr>
        <p:spPr/>
        <p:txBody>
          <a:bodyPr/>
          <a:lstStyle/>
          <a:p>
            <a:r>
              <a:rPr lang="pt-BR" dirty="0" smtClean="0"/>
              <a:t>Estilos Incorporados</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Linguagem de programação.</a:t>
            </a:r>
          </a:p>
          <a:p>
            <a:r>
              <a:rPr lang="pt-BR" dirty="0" smtClean="0"/>
              <a:t>Feita para a Web.</a:t>
            </a:r>
          </a:p>
          <a:p>
            <a:r>
              <a:rPr lang="pt-BR" dirty="0" smtClean="0"/>
              <a:t>Scripts são executados no browser.</a:t>
            </a:r>
          </a:p>
          <a:p>
            <a:r>
              <a:rPr lang="pt-BR" dirty="0" smtClean="0"/>
              <a:t>Sintaxe semelhante à de C, C++, Java.</a:t>
            </a:r>
          </a:p>
          <a:p>
            <a:r>
              <a:rPr lang="pt-BR" dirty="0" smtClean="0"/>
              <a:t>Possui características de linguagem orientada a objetos.</a:t>
            </a:r>
          </a:p>
          <a:p>
            <a:r>
              <a:rPr lang="pt-BR" dirty="0" smtClean="0"/>
              <a:t>Permite manipular os objetos do browser.</a:t>
            </a:r>
          </a:p>
          <a:p>
            <a:endParaRPr lang="pt-BR" sz="1600" dirty="0" smtClean="0"/>
          </a:p>
          <a:p>
            <a:r>
              <a:rPr lang="pt-BR" sz="1600" dirty="0" smtClean="0"/>
              <a:t>Leia mais em http://pt.wikipedia.org/wiki/JavaScript</a:t>
            </a:r>
            <a:endParaRPr lang="pt-BR" sz="1600" dirty="0"/>
          </a:p>
        </p:txBody>
      </p:sp>
      <p:sp>
        <p:nvSpPr>
          <p:cNvPr id="3" name="Título 2"/>
          <p:cNvSpPr>
            <a:spLocks noGrp="1"/>
          </p:cNvSpPr>
          <p:nvPr>
            <p:ph type="title"/>
          </p:nvPr>
        </p:nvSpPr>
        <p:spPr/>
        <p:txBody>
          <a:bodyPr/>
          <a:lstStyle/>
          <a:p>
            <a:r>
              <a:rPr lang="pt-BR" dirty="0" err="1" smtClean="0"/>
              <a:t>JavaScript</a:t>
            </a:r>
            <a:r>
              <a:rPr lang="pt-BR" dirty="0" smtClean="0"/>
              <a:t>: uma introdução</a:t>
            </a:r>
            <a:endParaRPr lang="pt-B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Os estilos </a:t>
            </a:r>
            <a:r>
              <a:rPr lang="pt-BR" sz="2000" dirty="0" err="1" smtClean="0"/>
              <a:t>inline</a:t>
            </a:r>
            <a:r>
              <a:rPr lang="pt-BR" sz="2000" dirty="0" smtClean="0"/>
              <a:t> são os que têm menos efeitos. Eles afetam somente a </a:t>
            </a:r>
            <a:r>
              <a:rPr lang="pt-BR" sz="2000" dirty="0" err="1" smtClean="0"/>
              <a:t>tag</a:t>
            </a:r>
            <a:r>
              <a:rPr lang="pt-BR" sz="2000" dirty="0" smtClean="0"/>
              <a:t> atual. Ex.:</a:t>
            </a:r>
          </a:p>
          <a:p>
            <a:pPr marL="0" indent="0">
              <a:buNone/>
            </a:pPr>
            <a:endParaRPr lang="pt-BR" sz="2000" dirty="0" smtClean="0"/>
          </a:p>
          <a:p>
            <a:pPr marL="0" indent="0">
              <a:buNone/>
            </a:pPr>
            <a:r>
              <a:rPr lang="en-US" sz="2000" dirty="0" smtClean="0"/>
              <a:t>&lt;A STYLE="color: green; text-decoration: </a:t>
            </a:r>
            <a:r>
              <a:rPr lang="pt-BR" sz="2000" dirty="0" err="1" smtClean="0"/>
              <a:t>none</a:t>
            </a:r>
            <a:r>
              <a:rPr lang="pt-BR" sz="2000" dirty="0" smtClean="0"/>
              <a:t>" HREF="http://www.fatecscs.br"&gt;</a:t>
            </a:r>
          </a:p>
          <a:p>
            <a:pPr marL="0" indent="0">
              <a:buNone/>
            </a:pPr>
            <a:endParaRPr lang="pt-BR" sz="2000" dirty="0" smtClean="0"/>
          </a:p>
          <a:p>
            <a:pPr marL="0" indent="0">
              <a:buNone/>
            </a:pPr>
            <a:r>
              <a:rPr lang="pt-BR" sz="2000" dirty="0" smtClean="0"/>
              <a:t>Note que em vez das </a:t>
            </a:r>
            <a:r>
              <a:rPr lang="pt-BR" sz="2000" dirty="0" err="1" smtClean="0"/>
              <a:t>tags</a:t>
            </a:r>
            <a:r>
              <a:rPr lang="pt-BR" sz="2000" dirty="0" smtClean="0"/>
              <a:t> &lt;STYLE&gt;...&lt;/STYLE&gt;, você apenas utiliza um atributo STYLE dentro da </a:t>
            </a:r>
            <a:r>
              <a:rPr lang="pt-BR" sz="2000" dirty="0" err="1" smtClean="0"/>
              <a:t>tag</a:t>
            </a:r>
            <a:r>
              <a:rPr lang="pt-BR" sz="2000" dirty="0" smtClean="0"/>
              <a:t> para definir o estilo. E, em vez de colocar as regras de CSS entre chaves, você as coloca entre aspas, separando-as com ponto-e-vírgula como de costume.</a:t>
            </a:r>
            <a:endParaRPr lang="pt-BR" sz="2000" dirty="0"/>
          </a:p>
        </p:txBody>
      </p:sp>
      <p:sp>
        <p:nvSpPr>
          <p:cNvPr id="3" name="Título 2"/>
          <p:cNvSpPr>
            <a:spLocks noGrp="1"/>
          </p:cNvSpPr>
          <p:nvPr>
            <p:ph type="title"/>
          </p:nvPr>
        </p:nvSpPr>
        <p:spPr/>
        <p:txBody>
          <a:bodyPr/>
          <a:lstStyle/>
          <a:p>
            <a:r>
              <a:rPr lang="pt-BR" dirty="0" smtClean="0"/>
              <a:t>Estilos </a:t>
            </a:r>
            <a:r>
              <a:rPr lang="pt-BR" dirty="0" err="1" smtClean="0"/>
              <a:t>InLine</a:t>
            </a:r>
            <a:endParaRPr lang="pt-BR"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138"/>
            <a:ext cx="8507288" cy="4525962"/>
          </a:xfrm>
        </p:spPr>
        <p:txBody>
          <a:bodyPr/>
          <a:lstStyle/>
          <a:p>
            <a:pPr marL="0" indent="0">
              <a:buNone/>
            </a:pPr>
            <a:r>
              <a:rPr lang="pt-BR" sz="2000" dirty="0" smtClean="0"/>
              <a:t>Com as classes de estilo, é possível definir diversas variações de uma única </a:t>
            </a:r>
            <a:r>
              <a:rPr lang="pt-BR" sz="2000" dirty="0" err="1" smtClean="0"/>
              <a:t>tag</a:t>
            </a:r>
            <a:r>
              <a:rPr lang="pt-BR" sz="2000" dirty="0" smtClean="0"/>
              <a:t>. A sintaxe é praticamente idêntica à sintaxe normal para os estilos externos e incorporados, com adição de um ponto e o nome da classe depois do elemento na qual será utilizado o atributo. Exemplo:</a:t>
            </a:r>
          </a:p>
          <a:p>
            <a:pPr marL="0" indent="0">
              <a:buNone/>
            </a:pPr>
            <a:endParaRPr lang="pt-BR" sz="2000" dirty="0" smtClean="0"/>
          </a:p>
          <a:p>
            <a:pPr marL="0" indent="0">
              <a:buNone/>
            </a:pPr>
            <a:r>
              <a:rPr lang="pt-BR" sz="2000" dirty="0" smtClean="0"/>
              <a:t>Adicionar esta TAG dentro da TAG &lt;</a:t>
            </a:r>
            <a:r>
              <a:rPr lang="pt-BR" sz="2000" dirty="0" err="1" smtClean="0"/>
              <a:t>Head</a:t>
            </a:r>
            <a:r>
              <a:rPr lang="pt-BR" sz="2000" dirty="0" smtClean="0"/>
              <a:t>&gt; da página index.html:</a:t>
            </a:r>
          </a:p>
          <a:p>
            <a:pPr marL="0" indent="0">
              <a:buNone/>
            </a:pPr>
            <a:r>
              <a:rPr lang="pt-BR" sz="2000" dirty="0" smtClean="0"/>
              <a:t>&lt;STYLE TYPE="</a:t>
            </a:r>
            <a:r>
              <a:rPr lang="pt-BR" sz="2000" dirty="0" err="1" smtClean="0"/>
              <a:t>text</a:t>
            </a:r>
            <a:r>
              <a:rPr lang="pt-BR" sz="2000" dirty="0" smtClean="0"/>
              <a:t>/</a:t>
            </a:r>
            <a:r>
              <a:rPr lang="pt-BR" sz="2000" dirty="0" err="1" smtClean="0"/>
              <a:t>css</a:t>
            </a:r>
            <a:r>
              <a:rPr lang="pt-BR" sz="2000" dirty="0" smtClean="0"/>
              <a:t>"&gt;</a:t>
            </a:r>
          </a:p>
          <a:p>
            <a:pPr marL="0" indent="0">
              <a:buNone/>
            </a:pPr>
            <a:r>
              <a:rPr lang="pt-BR" sz="2000" dirty="0" smtClean="0"/>
              <a:t>.</a:t>
            </a:r>
            <a:r>
              <a:rPr lang="pt-BR" sz="2000" dirty="0" err="1" smtClean="0"/>
              <a:t>meuslinks</a:t>
            </a:r>
            <a:r>
              <a:rPr lang="pt-BR" sz="2000" dirty="0" smtClean="0"/>
              <a:t> {</a:t>
            </a:r>
          </a:p>
          <a:p>
            <a:pPr marL="0" indent="0">
              <a:buNone/>
            </a:pPr>
            <a:r>
              <a:rPr lang="pt-BR" sz="2000" dirty="0" err="1" smtClean="0"/>
              <a:t>color</a:t>
            </a:r>
            <a:r>
              <a:rPr lang="pt-BR" sz="2000" dirty="0" smtClean="0"/>
              <a:t>: </a:t>
            </a:r>
            <a:r>
              <a:rPr lang="pt-BR" sz="2000" dirty="0" err="1" smtClean="0"/>
              <a:t>red</a:t>
            </a:r>
            <a:r>
              <a:rPr lang="pt-BR" sz="2000" dirty="0" smtClean="0"/>
              <a:t>;</a:t>
            </a:r>
          </a:p>
          <a:p>
            <a:pPr marL="0" indent="0">
              <a:buNone/>
            </a:pPr>
            <a:r>
              <a:rPr lang="pt-BR" sz="2000" dirty="0" err="1" smtClean="0"/>
              <a:t>text-decoration</a:t>
            </a:r>
            <a:r>
              <a:rPr lang="pt-BR" sz="2000" dirty="0" smtClean="0"/>
              <a:t>: underline</a:t>
            </a:r>
          </a:p>
          <a:p>
            <a:pPr marL="0" indent="0">
              <a:buNone/>
            </a:pPr>
            <a:r>
              <a:rPr lang="pt-BR" sz="2000" dirty="0" smtClean="0"/>
              <a:t>}</a:t>
            </a:r>
          </a:p>
          <a:p>
            <a:pPr marL="0" indent="0">
              <a:buNone/>
            </a:pPr>
            <a:r>
              <a:rPr lang="pt-BR" sz="2000" dirty="0" smtClean="0"/>
              <a:t>&lt;/STYLE&gt;</a:t>
            </a:r>
          </a:p>
        </p:txBody>
      </p:sp>
      <p:sp>
        <p:nvSpPr>
          <p:cNvPr id="3" name="Título 2"/>
          <p:cNvSpPr>
            <a:spLocks noGrp="1"/>
          </p:cNvSpPr>
          <p:nvPr>
            <p:ph type="title"/>
          </p:nvPr>
        </p:nvSpPr>
        <p:spPr/>
        <p:txBody>
          <a:bodyPr/>
          <a:lstStyle/>
          <a:p>
            <a:r>
              <a:rPr lang="pt-BR" dirty="0" err="1" smtClean="0"/>
              <a:t>Tags</a:t>
            </a:r>
            <a:r>
              <a:rPr lang="pt-BR" dirty="0" smtClean="0"/>
              <a:t> Personalizadas</a:t>
            </a:r>
            <a:endParaRPr lang="pt-BR" dirty="0"/>
          </a:p>
        </p:txBody>
      </p:sp>
      <p:sp>
        <p:nvSpPr>
          <p:cNvPr id="5" name="Seta para a esquerda e para cima 4"/>
          <p:cNvSpPr/>
          <p:nvPr/>
        </p:nvSpPr>
        <p:spPr>
          <a:xfrm flipV="1">
            <a:off x="2143108" y="4214818"/>
            <a:ext cx="4786346" cy="500066"/>
          </a:xfrm>
          <a:prstGeom prst="leftUpArrow">
            <a:avLst>
              <a:gd name="adj1" fmla="val 44828"/>
              <a:gd name="adj2" fmla="val 224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5429256" y="4857760"/>
            <a:ext cx="2786082" cy="923330"/>
          </a:xfrm>
          <a:prstGeom prst="rect">
            <a:avLst/>
          </a:prstGeom>
          <a:noFill/>
        </p:spPr>
        <p:txBody>
          <a:bodyPr wrap="square" rtlCol="0">
            <a:spAutoFit/>
          </a:bodyPr>
          <a:lstStyle/>
          <a:p>
            <a:r>
              <a:rPr lang="pt-BR" dirty="0" smtClean="0"/>
              <a:t>ATENÇÃO: SEMPRE COMECAR UMA CLASSE COM PONTO(.)</a:t>
            </a:r>
            <a:endParaRPr lang="pt-B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Depois basta apenas adicionar o atributo CLASS="</a:t>
            </a:r>
            <a:r>
              <a:rPr lang="pt-BR" sz="2000" dirty="0" err="1" smtClean="0"/>
              <a:t>meuslinks</a:t>
            </a:r>
            <a:r>
              <a:rPr lang="pt-BR" sz="2000" dirty="0" smtClean="0"/>
              <a:t>" aos links em que eu desejar que fiquem da cor vermelha e sublinhados. Veja como deve ficar:</a:t>
            </a:r>
          </a:p>
          <a:p>
            <a:pPr marL="0" indent="0">
              <a:buNone/>
            </a:pPr>
            <a:endParaRPr lang="pt-BR" sz="2000" dirty="0" smtClean="0"/>
          </a:p>
          <a:p>
            <a:pPr marL="0" indent="0">
              <a:buNone/>
            </a:pPr>
            <a:r>
              <a:rPr lang="en-US" sz="2000" dirty="0" smtClean="0"/>
              <a:t>&lt;A HREF="EstiloTexto.html” CLASS=“</a:t>
            </a:r>
            <a:r>
              <a:rPr lang="en-US" sz="2000" dirty="0" err="1" smtClean="0"/>
              <a:t>meuslinks</a:t>
            </a:r>
            <a:r>
              <a:rPr lang="en-US" sz="2000" dirty="0" smtClean="0"/>
              <a:t>”&gt;</a:t>
            </a:r>
          </a:p>
          <a:p>
            <a:pPr marL="0" indent="0">
              <a:buNone/>
            </a:pPr>
            <a:r>
              <a:rPr lang="pt-BR" sz="2000" dirty="0" smtClean="0"/>
              <a:t>Estilo de Texto</a:t>
            </a:r>
          </a:p>
          <a:p>
            <a:pPr marL="0" indent="0">
              <a:buNone/>
            </a:pPr>
            <a:r>
              <a:rPr lang="pt-BR" sz="2000" dirty="0" smtClean="0"/>
              <a:t>&lt;/A&gt;</a:t>
            </a:r>
          </a:p>
          <a:p>
            <a:endParaRPr lang="pt-BR" dirty="0"/>
          </a:p>
        </p:txBody>
      </p:sp>
      <p:sp>
        <p:nvSpPr>
          <p:cNvPr id="3" name="Título 2"/>
          <p:cNvSpPr>
            <a:spLocks noGrp="1"/>
          </p:cNvSpPr>
          <p:nvPr>
            <p:ph type="title"/>
          </p:nvPr>
        </p:nvSpPr>
        <p:spPr/>
        <p:txBody>
          <a:bodyPr/>
          <a:lstStyle/>
          <a:p>
            <a:r>
              <a:rPr lang="pt-BR" dirty="0" err="1" smtClean="0"/>
              <a:t>Tagas</a:t>
            </a:r>
            <a:r>
              <a:rPr lang="pt-BR" dirty="0" smtClean="0"/>
              <a:t> Personalizadas</a:t>
            </a: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4283968" y="3573016"/>
            <a:ext cx="3371850"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1196752"/>
            <a:ext cx="8229600" cy="5232644"/>
          </a:xfrm>
        </p:spPr>
        <p:txBody>
          <a:bodyPr/>
          <a:lstStyle/>
          <a:p>
            <a:pPr marL="0" indent="0">
              <a:buNone/>
            </a:pPr>
            <a:r>
              <a:rPr lang="pt-BR" sz="1800" dirty="0" smtClean="0"/>
              <a:t>Elaborar uma página com uma lista não ordenada com o tipo </a:t>
            </a:r>
            <a:r>
              <a:rPr lang="pt-BR" sz="1800" dirty="0" err="1" smtClean="0"/>
              <a:t>Square</a:t>
            </a:r>
            <a:r>
              <a:rPr lang="pt-BR" sz="1800" dirty="0" smtClean="0"/>
              <a:t> com os seguintes itens:</a:t>
            </a:r>
          </a:p>
          <a:p>
            <a:pPr marL="0" indent="0">
              <a:buNone/>
            </a:pPr>
            <a:r>
              <a:rPr lang="pt-BR" sz="1800" dirty="0" smtClean="0"/>
              <a:t>Cursos de Graduação:</a:t>
            </a:r>
          </a:p>
          <a:p>
            <a:pPr marL="0" indent="0">
              <a:buNone/>
            </a:pPr>
            <a:r>
              <a:rPr lang="pt-BR" sz="1800" dirty="0" smtClean="0"/>
              <a:t>Agronomia</a:t>
            </a:r>
          </a:p>
          <a:p>
            <a:pPr marL="0" indent="0">
              <a:buNone/>
            </a:pPr>
            <a:r>
              <a:rPr lang="pt-BR" sz="1800" dirty="0" smtClean="0"/>
              <a:t>Biologia</a:t>
            </a:r>
          </a:p>
          <a:p>
            <a:pPr marL="0" indent="0">
              <a:buNone/>
            </a:pPr>
            <a:r>
              <a:rPr lang="pt-BR" sz="1800" dirty="0" smtClean="0"/>
              <a:t>Ciência da Computação</a:t>
            </a:r>
          </a:p>
          <a:p>
            <a:pPr marL="0" indent="0">
              <a:buNone/>
            </a:pPr>
            <a:r>
              <a:rPr lang="pt-BR" sz="1800" dirty="0" smtClean="0"/>
              <a:t>Direito</a:t>
            </a:r>
          </a:p>
          <a:p>
            <a:pPr marL="0" indent="0">
              <a:buNone/>
            </a:pPr>
            <a:r>
              <a:rPr lang="pt-BR" sz="1800" dirty="0" smtClean="0"/>
              <a:t>Medicina</a:t>
            </a:r>
          </a:p>
          <a:p>
            <a:pPr marL="0" indent="0">
              <a:buNone/>
            </a:pPr>
            <a:r>
              <a:rPr lang="pt-BR" sz="1800" dirty="0" smtClean="0"/>
              <a:t>Nutrição</a:t>
            </a:r>
          </a:p>
          <a:p>
            <a:pPr marL="0" indent="0">
              <a:buNone/>
            </a:pPr>
            <a:r>
              <a:rPr lang="pt-BR" sz="1800" dirty="0" smtClean="0"/>
              <a:t>Odontologia</a:t>
            </a:r>
          </a:p>
          <a:p>
            <a:pPr marL="0" indent="0">
              <a:buNone/>
            </a:pPr>
            <a:r>
              <a:rPr lang="pt-BR" sz="1800" dirty="0" smtClean="0"/>
              <a:t>Pedagogia</a:t>
            </a:r>
          </a:p>
          <a:p>
            <a:pPr marL="0" indent="0">
              <a:buNone/>
            </a:pPr>
            <a:r>
              <a:rPr lang="pt-BR" sz="1800" dirty="0" smtClean="0"/>
              <a:t>Zootecnia</a:t>
            </a:r>
          </a:p>
          <a:p>
            <a:pPr marL="0" indent="0">
              <a:buNone/>
            </a:pPr>
            <a:r>
              <a:rPr lang="pt-BR" sz="1800" dirty="0" smtClean="0"/>
              <a:t>Para cada linha fazer na fonte tamanho 12, alterar as cores das linhas em verde e marrom. Utilizar um arquivo CSS externo com as formatações.</a:t>
            </a:r>
            <a:endParaRPr lang="pt-BR" sz="1800" dirty="0"/>
          </a:p>
        </p:txBody>
      </p:sp>
      <p:sp>
        <p:nvSpPr>
          <p:cNvPr id="3" name="Título 2"/>
          <p:cNvSpPr>
            <a:spLocks noGrp="1"/>
          </p:cNvSpPr>
          <p:nvPr>
            <p:ph type="title"/>
          </p:nvPr>
        </p:nvSpPr>
        <p:spPr/>
        <p:txBody>
          <a:bodyPr/>
          <a:lstStyle/>
          <a:p>
            <a:r>
              <a:rPr lang="pt-BR" dirty="0" err="1" smtClean="0"/>
              <a:t>Laboratorio</a:t>
            </a: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3419872" y="1556792"/>
            <a:ext cx="5372100" cy="351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Outro...</a:t>
            </a:r>
            <a:endParaRPr lang="pt-BR" dirty="0"/>
          </a:p>
        </p:txBody>
      </p:sp>
      <p:pic>
        <p:nvPicPr>
          <p:cNvPr id="5122" name="Picture 2"/>
          <p:cNvPicPr>
            <a:picLocks noChangeAspect="1" noChangeArrowheads="1"/>
          </p:cNvPicPr>
          <p:nvPr/>
        </p:nvPicPr>
        <p:blipFill>
          <a:blip r:embed="rId3" cstate="print"/>
          <a:srcRect/>
          <a:stretch>
            <a:fillRect/>
          </a:stretch>
        </p:blipFill>
        <p:spPr bwMode="auto">
          <a:xfrm>
            <a:off x="428596" y="1071546"/>
            <a:ext cx="8256705" cy="4536504"/>
          </a:xfrm>
          <a:prstGeom prst="rect">
            <a:avLst/>
          </a:prstGeom>
          <a:noFill/>
          <a:ln w="9525">
            <a:noFill/>
            <a:miter lim="800000"/>
            <a:headEnd/>
            <a:tailEnd/>
          </a:ln>
        </p:spPr>
      </p:pic>
      <p:sp>
        <p:nvSpPr>
          <p:cNvPr id="4" name="CaixaDeTexto 3"/>
          <p:cNvSpPr txBox="1"/>
          <p:nvPr/>
        </p:nvSpPr>
        <p:spPr>
          <a:xfrm>
            <a:off x="2714612" y="5572140"/>
            <a:ext cx="6215106" cy="646331"/>
          </a:xfrm>
          <a:prstGeom prst="rect">
            <a:avLst/>
          </a:prstGeom>
          <a:noFill/>
        </p:spPr>
        <p:txBody>
          <a:bodyPr wrap="square" rtlCol="0">
            <a:spAutoFit/>
          </a:bodyPr>
          <a:lstStyle/>
          <a:p>
            <a:r>
              <a:rPr lang="pt-BR" dirty="0" smtClean="0"/>
              <a:t>Atenção: Utilizar um arquivo CSS Incorporado com as formatações</a:t>
            </a:r>
            <a:endParaRPr lang="pt-B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Elementos SPAN E DIV</a:t>
            </a:r>
            <a:endParaRPr lang="pt-BR" dirty="0"/>
          </a:p>
        </p:txBody>
      </p:sp>
      <p:sp>
        <p:nvSpPr>
          <p:cNvPr id="4" name="Espaço Reservado para Conteúdo 3"/>
          <p:cNvSpPr>
            <a:spLocks noGrp="1"/>
          </p:cNvSpPr>
          <p:nvPr>
            <p:ph idx="1"/>
          </p:nvPr>
        </p:nvSpPr>
        <p:spPr/>
        <p:txBody>
          <a:bodyPr/>
          <a:lstStyle/>
          <a:p>
            <a:pPr marL="0" indent="0">
              <a:spcBef>
                <a:spcPts val="0"/>
              </a:spcBef>
              <a:buNone/>
            </a:pPr>
            <a:r>
              <a:rPr lang="pt-BR" b="1" dirty="0" smtClean="0"/>
              <a:t>Agrupando elementos (</a:t>
            </a:r>
            <a:r>
              <a:rPr lang="pt-BR" b="1" dirty="0" err="1" smtClean="0"/>
              <a:t>span</a:t>
            </a:r>
            <a:r>
              <a:rPr lang="pt-BR" b="1" dirty="0" smtClean="0"/>
              <a:t> e div)</a:t>
            </a:r>
          </a:p>
          <a:p>
            <a:pPr marL="0" indent="0">
              <a:spcBef>
                <a:spcPts val="0"/>
              </a:spcBef>
              <a:buNone/>
            </a:pPr>
            <a:endParaRPr lang="pt-BR" b="1" dirty="0" smtClean="0"/>
          </a:p>
          <a:p>
            <a:pPr marL="0" indent="0">
              <a:spcBef>
                <a:spcPts val="0"/>
              </a:spcBef>
              <a:buNone/>
            </a:pPr>
            <a:r>
              <a:rPr lang="pt-BR" dirty="0" smtClean="0"/>
              <a:t>Os elementos &lt;</a:t>
            </a:r>
            <a:r>
              <a:rPr lang="pt-BR" dirty="0" err="1" smtClean="0"/>
              <a:t>span</a:t>
            </a:r>
            <a:r>
              <a:rPr lang="pt-BR" dirty="0" smtClean="0"/>
              <a:t>&gt; e &lt;div&gt; são usados para agrupar e estruturar um documento e são freqüentemente usados em conjunto com os atributos </a:t>
            </a:r>
            <a:r>
              <a:rPr lang="pt-BR" dirty="0" err="1" smtClean="0"/>
              <a:t>class</a:t>
            </a:r>
            <a:r>
              <a:rPr lang="pt-BR" dirty="0" smtClean="0"/>
              <a:t> e id.</a:t>
            </a:r>
          </a:p>
          <a:p>
            <a:pPr marL="0" indent="0">
              <a:spcBef>
                <a:spcPts val="0"/>
              </a:spcBef>
              <a:buNone/>
            </a:pPr>
            <a:r>
              <a:rPr lang="pt-BR" dirty="0" smtClean="0"/>
              <a:t>O elemento div é um container nível de bloco e </a:t>
            </a:r>
            <a:r>
              <a:rPr lang="pt-BR" dirty="0" err="1" smtClean="0"/>
              <a:t>span</a:t>
            </a:r>
            <a:r>
              <a:rPr lang="pt-BR" dirty="0" smtClean="0"/>
              <a:t> é um elemento de linha.</a:t>
            </a:r>
          </a:p>
          <a:p>
            <a:endParaRPr lang="pt-B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1"/>
          <p:cNvSpPr>
            <a:spLocks noGrp="1"/>
          </p:cNvSpPr>
          <p:nvPr>
            <p:ph idx="1"/>
          </p:nvPr>
        </p:nvSpPr>
        <p:spPr/>
        <p:txBody>
          <a:bodyPr/>
          <a:lstStyle/>
          <a:p>
            <a:pPr marL="0" indent="0">
              <a:buNone/>
            </a:pPr>
            <a:r>
              <a:rPr lang="pt-BR" sz="2000" dirty="0" smtClean="0"/>
              <a:t>As </a:t>
            </a:r>
            <a:r>
              <a:rPr lang="pt-BR" sz="2000" dirty="0" err="1" smtClean="0"/>
              <a:t>tags</a:t>
            </a:r>
            <a:r>
              <a:rPr lang="pt-BR" sz="2000" dirty="0" smtClean="0"/>
              <a:t> &lt;DIV&gt;...&lt;/DIV&gt; podem ser usadas para formatar um grande bloco de texto abrangendo diversos parágrafos e outros</a:t>
            </a:r>
          </a:p>
          <a:p>
            <a:pPr marL="0" indent="0">
              <a:buNone/>
            </a:pPr>
            <a:r>
              <a:rPr lang="pt-BR" sz="2000" dirty="0" smtClean="0"/>
              <a:t>elementos. Isso as torna uma boa opção para definir estilos que afetam grandes seções.</a:t>
            </a:r>
          </a:p>
          <a:p>
            <a:pPr marL="0" indent="0">
              <a:buNone/>
            </a:pPr>
            <a:r>
              <a:rPr lang="pt-BR" sz="1800" dirty="0" smtClean="0"/>
              <a:t>&lt;STYLE TYPE="</a:t>
            </a:r>
            <a:r>
              <a:rPr lang="pt-BR" sz="1800" dirty="0" err="1" smtClean="0"/>
              <a:t>text</a:t>
            </a:r>
            <a:r>
              <a:rPr lang="pt-BR" sz="1800" dirty="0" smtClean="0"/>
              <a:t>/</a:t>
            </a:r>
            <a:r>
              <a:rPr lang="pt-BR" sz="1800" dirty="0" err="1" smtClean="0"/>
              <a:t>css</a:t>
            </a:r>
            <a:r>
              <a:rPr lang="pt-BR" sz="1800" dirty="0" smtClean="0"/>
              <a:t>"&gt;</a:t>
            </a:r>
          </a:p>
          <a:p>
            <a:pPr marL="0" indent="0">
              <a:buNone/>
            </a:pPr>
            <a:r>
              <a:rPr lang="pt-BR" sz="1800" dirty="0" smtClean="0"/>
              <a:t>DIV.</a:t>
            </a:r>
            <a:r>
              <a:rPr lang="pt-BR" sz="1800" dirty="0" err="1" smtClean="0"/>
              <a:t>sidebar</a:t>
            </a:r>
            <a:r>
              <a:rPr lang="pt-BR" sz="1800" dirty="0" smtClean="0"/>
              <a:t> {</a:t>
            </a:r>
          </a:p>
          <a:p>
            <a:pPr marL="0" indent="0">
              <a:buNone/>
            </a:pPr>
            <a:r>
              <a:rPr lang="pt-BR" sz="1800" dirty="0" err="1" smtClean="0"/>
              <a:t>Font-family</a:t>
            </a:r>
            <a:r>
              <a:rPr lang="pt-BR" sz="1800" dirty="0" smtClean="0"/>
              <a:t>: "</a:t>
            </a:r>
            <a:r>
              <a:rPr lang="pt-BR" sz="1800" dirty="0" err="1" smtClean="0"/>
              <a:t>Arial</a:t>
            </a:r>
            <a:r>
              <a:rPr lang="pt-BR" sz="1800" dirty="0" smtClean="0"/>
              <a:t>";</a:t>
            </a:r>
          </a:p>
          <a:p>
            <a:pPr marL="0" indent="0">
              <a:buNone/>
            </a:pPr>
            <a:r>
              <a:rPr lang="pt-BR" sz="1800" dirty="0" err="1" smtClean="0"/>
              <a:t>font-size</a:t>
            </a:r>
            <a:r>
              <a:rPr lang="pt-BR" sz="1800" dirty="0" smtClean="0"/>
              <a:t>: 12pt;</a:t>
            </a:r>
          </a:p>
          <a:p>
            <a:pPr marL="0" indent="0">
              <a:buNone/>
            </a:pPr>
            <a:r>
              <a:rPr lang="pt-BR" sz="1800" dirty="0" err="1" smtClean="0"/>
              <a:t>text-align</a:t>
            </a:r>
            <a:r>
              <a:rPr lang="pt-BR" sz="1800" dirty="0" smtClean="0"/>
              <a:t>: </a:t>
            </a:r>
            <a:r>
              <a:rPr lang="pt-BR" sz="1800" dirty="0" err="1" smtClean="0"/>
              <a:t>center</a:t>
            </a:r>
            <a:r>
              <a:rPr lang="pt-BR" sz="1800" dirty="0" smtClean="0"/>
              <a:t>;</a:t>
            </a:r>
          </a:p>
          <a:p>
            <a:pPr marL="0" indent="0">
              <a:buNone/>
            </a:pPr>
            <a:r>
              <a:rPr lang="pt-BR" sz="1800" dirty="0" err="1" smtClean="0"/>
              <a:t>background-color</a:t>
            </a:r>
            <a:r>
              <a:rPr lang="pt-BR" sz="1800" dirty="0" smtClean="0"/>
              <a:t>: #C0C0C0;</a:t>
            </a:r>
          </a:p>
          <a:p>
            <a:pPr marL="0" indent="0">
              <a:buNone/>
            </a:pPr>
            <a:r>
              <a:rPr lang="pt-BR" sz="1800" dirty="0" err="1" smtClean="0"/>
              <a:t>margin-left</a:t>
            </a:r>
            <a:r>
              <a:rPr lang="pt-BR" sz="1800" dirty="0" smtClean="0"/>
              <a:t>: 1in;</a:t>
            </a:r>
          </a:p>
          <a:p>
            <a:pPr marL="0" indent="0">
              <a:buNone/>
            </a:pPr>
            <a:r>
              <a:rPr lang="pt-BR" sz="1800" dirty="0" err="1" smtClean="0"/>
              <a:t>margin-right</a:t>
            </a:r>
            <a:r>
              <a:rPr lang="pt-BR" sz="1800" dirty="0" smtClean="0"/>
              <a:t>: 5in</a:t>
            </a:r>
          </a:p>
          <a:p>
            <a:pPr marL="0" indent="0">
              <a:buNone/>
            </a:pPr>
            <a:r>
              <a:rPr lang="pt-BR" sz="1800" dirty="0" smtClean="0"/>
              <a:t>}</a:t>
            </a:r>
          </a:p>
          <a:p>
            <a:pPr marL="0" indent="0">
              <a:buNone/>
            </a:pPr>
            <a:r>
              <a:rPr lang="pt-BR" sz="1800" dirty="0" smtClean="0"/>
              <a:t>&lt;/STYLE&gt;</a:t>
            </a:r>
            <a:endParaRPr lang="pt-BR" sz="1800" dirty="0"/>
          </a:p>
        </p:txBody>
      </p:sp>
      <p:sp>
        <p:nvSpPr>
          <p:cNvPr id="5" name="Título 2"/>
          <p:cNvSpPr>
            <a:spLocks noGrp="1"/>
          </p:cNvSpPr>
          <p:nvPr>
            <p:ph type="title"/>
          </p:nvPr>
        </p:nvSpPr>
        <p:spPr/>
        <p:txBody>
          <a:bodyPr/>
          <a:lstStyle/>
          <a:p>
            <a:r>
              <a:rPr lang="pt-BR" dirty="0" smtClean="0"/>
              <a:t>Elementos SPAN E DIV</a:t>
            </a:r>
            <a:endParaRPr lang="pt-B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sz="2000" dirty="0" smtClean="0"/>
              <a:t>Ao colocar na </a:t>
            </a:r>
            <a:r>
              <a:rPr lang="pt-BR" sz="2000" dirty="0" err="1" smtClean="0"/>
              <a:t>tag</a:t>
            </a:r>
            <a:r>
              <a:rPr lang="pt-BR" sz="2000" dirty="0" smtClean="0"/>
              <a:t> &lt;DIV&gt; o atributo CLASS, você estará fazendo com que todos os elementos que estejam englobados nesta </a:t>
            </a:r>
            <a:r>
              <a:rPr lang="pt-BR" sz="2000" dirty="0" err="1" smtClean="0"/>
              <a:t>tag</a:t>
            </a:r>
            <a:r>
              <a:rPr lang="pt-BR" sz="2000" dirty="0" smtClean="0"/>
              <a:t> sigam estes padrões.</a:t>
            </a:r>
          </a:p>
          <a:p>
            <a:pPr marL="0" indent="0">
              <a:buNone/>
            </a:pPr>
            <a:r>
              <a:rPr lang="pt-BR" sz="1800" dirty="0" smtClean="0"/>
              <a:t>&lt;BODY&gt;</a:t>
            </a:r>
          </a:p>
          <a:p>
            <a:pPr marL="0" indent="0">
              <a:buNone/>
            </a:pPr>
            <a:r>
              <a:rPr lang="pt-BR" sz="1800" dirty="0" smtClean="0"/>
              <a:t>Cursos:</a:t>
            </a:r>
          </a:p>
          <a:p>
            <a:pPr marL="0" indent="0">
              <a:buNone/>
            </a:pPr>
            <a:r>
              <a:rPr lang="pt-BR" sz="1800" dirty="0" smtClean="0"/>
              <a:t>&lt;OL&gt;</a:t>
            </a:r>
          </a:p>
          <a:p>
            <a:pPr marL="0" indent="0">
              <a:buNone/>
            </a:pPr>
            <a:r>
              <a:rPr lang="pt-BR" sz="1800" dirty="0" smtClean="0"/>
              <a:t>&lt;LI&gt;Selecione</a:t>
            </a:r>
          </a:p>
          <a:p>
            <a:pPr marL="0" indent="0">
              <a:buNone/>
            </a:pPr>
            <a:r>
              <a:rPr lang="pt-BR" sz="1800" dirty="0" smtClean="0"/>
              <a:t>&lt;DIV CLASS="</a:t>
            </a:r>
            <a:r>
              <a:rPr lang="pt-BR" sz="1800" dirty="0" err="1" smtClean="0"/>
              <a:t>sidebar</a:t>
            </a:r>
            <a:r>
              <a:rPr lang="pt-BR" sz="1800" dirty="0" smtClean="0"/>
              <a:t>"&gt;Matemática&lt;/DIV&gt;</a:t>
            </a:r>
          </a:p>
          <a:p>
            <a:pPr marL="0" indent="0">
              <a:buNone/>
            </a:pPr>
            <a:r>
              <a:rPr lang="pt-BR" sz="1800" dirty="0" smtClean="0"/>
              <a:t>&lt;</a:t>
            </a:r>
            <a:r>
              <a:rPr lang="pt-BR" sz="1800" dirty="0" err="1" smtClean="0"/>
              <a:t>br</a:t>
            </a:r>
            <a:r>
              <a:rPr lang="pt-BR" sz="1800" dirty="0" smtClean="0"/>
              <a:t>&gt;</a:t>
            </a:r>
          </a:p>
          <a:p>
            <a:pPr marL="0" indent="0">
              <a:buNone/>
            </a:pPr>
            <a:r>
              <a:rPr lang="sv-SE" sz="1800" dirty="0" smtClean="0"/>
              <a:t>&lt;DIV CLASS="sidebar"&gt;Medicina&lt;/DIV&gt;</a:t>
            </a:r>
          </a:p>
          <a:p>
            <a:pPr marL="0" indent="0">
              <a:buNone/>
            </a:pPr>
            <a:r>
              <a:rPr lang="pt-BR" sz="1800" dirty="0" smtClean="0"/>
              <a:t>&lt;/OL&gt;&lt;/BODY&gt;</a:t>
            </a:r>
            <a:endParaRPr lang="pt-BR" sz="1800" dirty="0"/>
          </a:p>
        </p:txBody>
      </p:sp>
      <p:sp>
        <p:nvSpPr>
          <p:cNvPr id="3" name="Título 2"/>
          <p:cNvSpPr>
            <a:spLocks noGrp="1"/>
          </p:cNvSpPr>
          <p:nvPr>
            <p:ph type="title"/>
          </p:nvPr>
        </p:nvSpPr>
        <p:spPr/>
        <p:txBody>
          <a:bodyPr/>
          <a:lstStyle/>
          <a:p>
            <a:r>
              <a:rPr lang="pt-BR" dirty="0" err="1" smtClean="0"/>
              <a:t>Tag</a:t>
            </a:r>
            <a:r>
              <a:rPr lang="pt-BR" dirty="0" smtClean="0"/>
              <a:t> DIV</a:t>
            </a:r>
            <a:endParaRPr lang="pt-BR" dirty="0"/>
          </a:p>
        </p:txBody>
      </p:sp>
      <p:pic>
        <p:nvPicPr>
          <p:cNvPr id="2051" name="Picture 3"/>
          <p:cNvPicPr>
            <a:picLocks noChangeAspect="1" noChangeArrowheads="1"/>
          </p:cNvPicPr>
          <p:nvPr/>
        </p:nvPicPr>
        <p:blipFill>
          <a:blip r:embed="rId2" cstate="print"/>
          <a:srcRect/>
          <a:stretch>
            <a:fillRect/>
          </a:stretch>
        </p:blipFill>
        <p:spPr bwMode="auto">
          <a:xfrm>
            <a:off x="5292080" y="4509120"/>
            <a:ext cx="324802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268760"/>
            <a:ext cx="8229600" cy="3384376"/>
          </a:xfrm>
        </p:spPr>
        <p:txBody>
          <a:bodyPr/>
          <a:lstStyle/>
          <a:p>
            <a:pPr marL="0" indent="0">
              <a:buNone/>
            </a:pPr>
            <a:r>
              <a:rPr lang="pt-BR" sz="2000" dirty="0" smtClean="0"/>
              <a:t>As </a:t>
            </a:r>
            <a:r>
              <a:rPr lang="pt-BR" sz="2000" dirty="0" err="1" smtClean="0"/>
              <a:t>tags</a:t>
            </a:r>
            <a:r>
              <a:rPr lang="pt-BR" sz="2000" dirty="0" smtClean="0"/>
              <a:t> &lt;SPAN&gt;...&lt;/SPAN&gt; também são utilizadas para definir estilos que formatam um bloco de texto, porém ao contrário de &lt;DIV&gt;,  a </a:t>
            </a:r>
            <a:r>
              <a:rPr lang="pt-BR" sz="2000" dirty="0" err="1" smtClean="0"/>
              <a:t>tag</a:t>
            </a:r>
            <a:r>
              <a:rPr lang="pt-BR" sz="2000" dirty="0" smtClean="0"/>
              <a:t> &lt;SPAN&gt; é especializada para blocos de textos menores em uma linha e que podem ser tão pequenos como um único </a:t>
            </a:r>
            <a:r>
              <a:rPr lang="pt-BR" sz="2000" dirty="0" err="1" smtClean="0"/>
              <a:t>caracter</a:t>
            </a:r>
            <a:r>
              <a:rPr lang="pt-BR" sz="2000" dirty="0" smtClean="0"/>
              <a:t>.</a:t>
            </a:r>
          </a:p>
          <a:p>
            <a:pPr marL="0" indent="0">
              <a:buNone/>
            </a:pPr>
            <a:r>
              <a:rPr lang="pt-BR" sz="1800" dirty="0" smtClean="0"/>
              <a:t>&lt;STYLE TYPE="</a:t>
            </a:r>
            <a:r>
              <a:rPr lang="pt-BR" sz="1800" dirty="0" err="1" smtClean="0"/>
              <a:t>text</a:t>
            </a:r>
            <a:r>
              <a:rPr lang="pt-BR" sz="1800" dirty="0" smtClean="0"/>
              <a:t>/</a:t>
            </a:r>
            <a:r>
              <a:rPr lang="pt-BR" sz="1800" dirty="0" err="1" smtClean="0"/>
              <a:t>css</a:t>
            </a:r>
            <a:r>
              <a:rPr lang="pt-BR" sz="1800" dirty="0" smtClean="0"/>
              <a:t>"&gt;</a:t>
            </a:r>
          </a:p>
          <a:p>
            <a:pPr marL="0" indent="0">
              <a:buNone/>
            </a:pPr>
            <a:r>
              <a:rPr lang="pt-BR" sz="1800" dirty="0" smtClean="0"/>
              <a:t>SPAN.hot {</a:t>
            </a:r>
          </a:p>
          <a:p>
            <a:pPr marL="0" indent="0">
              <a:buNone/>
            </a:pPr>
            <a:r>
              <a:rPr lang="pt-BR" sz="1800" dirty="0" err="1" smtClean="0"/>
              <a:t>color</a:t>
            </a:r>
            <a:r>
              <a:rPr lang="pt-BR" sz="1800" dirty="0" smtClean="0"/>
              <a:t>:</a:t>
            </a:r>
            <a:r>
              <a:rPr lang="pt-BR" sz="1800" dirty="0" err="1" smtClean="0"/>
              <a:t>green</a:t>
            </a:r>
            <a:r>
              <a:rPr lang="pt-BR" sz="1800" dirty="0" smtClean="0"/>
              <a:t>;</a:t>
            </a:r>
          </a:p>
          <a:p>
            <a:pPr marL="0" indent="0">
              <a:buNone/>
            </a:pPr>
            <a:r>
              <a:rPr lang="pt-BR" sz="1800" dirty="0" err="1" smtClean="0"/>
              <a:t>text-decoration</a:t>
            </a:r>
            <a:r>
              <a:rPr lang="pt-BR" sz="1800" dirty="0" smtClean="0"/>
              <a:t>: underline}</a:t>
            </a:r>
          </a:p>
          <a:p>
            <a:pPr marL="0" indent="0">
              <a:buNone/>
            </a:pPr>
            <a:r>
              <a:rPr lang="pt-BR" sz="1800" dirty="0" smtClean="0"/>
              <a:t>&lt;/STYLE&gt; </a:t>
            </a:r>
          </a:p>
          <a:p>
            <a:pPr marL="0" indent="0" algn="ctr">
              <a:buNone/>
            </a:pPr>
            <a:r>
              <a:rPr lang="pt-BR" sz="2000" dirty="0" smtClean="0"/>
              <a:t>Na página...</a:t>
            </a:r>
          </a:p>
        </p:txBody>
      </p:sp>
      <p:sp>
        <p:nvSpPr>
          <p:cNvPr id="3" name="Título 2"/>
          <p:cNvSpPr>
            <a:spLocks noGrp="1"/>
          </p:cNvSpPr>
          <p:nvPr>
            <p:ph type="title"/>
          </p:nvPr>
        </p:nvSpPr>
        <p:spPr/>
        <p:txBody>
          <a:bodyPr/>
          <a:lstStyle/>
          <a:p>
            <a:r>
              <a:rPr lang="pt-BR" dirty="0" err="1" smtClean="0"/>
              <a:t>Tag</a:t>
            </a:r>
            <a:r>
              <a:rPr lang="pt-BR" dirty="0" smtClean="0"/>
              <a:t> SPAN</a:t>
            </a:r>
            <a:endParaRPr lang="pt-BR" dirty="0"/>
          </a:p>
        </p:txBody>
      </p:sp>
      <p:sp>
        <p:nvSpPr>
          <p:cNvPr id="4" name="CaixaDeTexto 3"/>
          <p:cNvSpPr txBox="1"/>
          <p:nvPr/>
        </p:nvSpPr>
        <p:spPr>
          <a:xfrm>
            <a:off x="5255568" y="4549676"/>
            <a:ext cx="3888432" cy="2308324"/>
          </a:xfrm>
          <a:prstGeom prst="rect">
            <a:avLst/>
          </a:prstGeom>
          <a:noFill/>
        </p:spPr>
        <p:txBody>
          <a:bodyPr wrap="square" rtlCol="0">
            <a:spAutoFit/>
          </a:bodyPr>
          <a:lstStyle/>
          <a:p>
            <a:pPr marL="0" indent="0">
              <a:buNone/>
            </a:pPr>
            <a:r>
              <a:rPr lang="pt-BR" dirty="0" smtClean="0"/>
              <a:t>&lt;BODY&gt;</a:t>
            </a:r>
          </a:p>
          <a:p>
            <a:pPr marL="0" indent="0">
              <a:buNone/>
            </a:pPr>
            <a:r>
              <a:rPr lang="pt-BR" dirty="0" smtClean="0"/>
              <a:t>Para sair de um programa:</a:t>
            </a:r>
          </a:p>
          <a:p>
            <a:pPr marL="0" indent="0">
              <a:buNone/>
            </a:pPr>
            <a:r>
              <a:rPr lang="pt-BR" dirty="0" smtClean="0"/>
              <a:t>&lt;OL&gt;</a:t>
            </a:r>
          </a:p>
          <a:p>
            <a:pPr marL="0" indent="0">
              <a:buNone/>
            </a:pPr>
            <a:r>
              <a:rPr lang="pt-BR" dirty="0" smtClean="0"/>
              <a:t>&lt;LI&gt;Selecione</a:t>
            </a:r>
          </a:p>
          <a:p>
            <a:pPr marL="0" indent="0">
              <a:buNone/>
            </a:pPr>
            <a:r>
              <a:rPr lang="pt-BR" dirty="0" smtClean="0"/>
              <a:t>&lt;SPAN CLASS="hot"&gt;A&lt;/SPAN&gt;</a:t>
            </a:r>
            <a:r>
              <a:rPr lang="pt-BR" dirty="0" err="1" smtClean="0"/>
              <a:t>rquivo</a:t>
            </a:r>
            <a:endParaRPr lang="pt-BR" dirty="0" smtClean="0"/>
          </a:p>
          <a:p>
            <a:pPr marL="0" indent="0">
              <a:buNone/>
            </a:pPr>
            <a:r>
              <a:rPr lang="en-US" dirty="0" smtClean="0"/>
              <a:t>&lt;SPAN CLASS="hot"&gt;S&lt;/SPAN&gt;air</a:t>
            </a:r>
          </a:p>
          <a:p>
            <a:pPr marL="0" indent="0">
              <a:buNone/>
            </a:pPr>
            <a:r>
              <a:rPr lang="pt-BR" dirty="0" smtClean="0"/>
              <a:t>&lt;/OL&gt;&lt;/BODY&gt;</a:t>
            </a:r>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1043608" y="4869160"/>
            <a:ext cx="320992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251520" y="1340768"/>
            <a:ext cx="8712968" cy="4464496"/>
          </a:xfrm>
        </p:spPr>
        <p:txBody>
          <a:bodyPr/>
          <a:lstStyle/>
          <a:p>
            <a:pPr marL="0" indent="0">
              <a:buNone/>
            </a:pPr>
            <a:r>
              <a:rPr lang="pt-BR" sz="2000" dirty="0" smtClean="0"/>
              <a:t>Alguns atributos de CSS permitem fazer diversas configurações em uma declaração. Por exemplo, suponha que você queira definir diversos aspectos da fonte utilizada para </a:t>
            </a:r>
            <a:r>
              <a:rPr lang="pt-BR" sz="2000" dirty="0" err="1" smtClean="0"/>
              <a:t>tags</a:t>
            </a:r>
            <a:r>
              <a:rPr lang="pt-BR" sz="2000" dirty="0" smtClean="0"/>
              <a:t> H1, como segue:</a:t>
            </a:r>
          </a:p>
          <a:p>
            <a:pPr marL="0" indent="0">
              <a:buNone/>
            </a:pPr>
            <a:r>
              <a:rPr lang="pt-BR" sz="2000" dirty="0" smtClean="0"/>
              <a:t>H1 {</a:t>
            </a:r>
          </a:p>
          <a:p>
            <a:pPr marL="0" indent="0">
              <a:buNone/>
            </a:pPr>
            <a:r>
              <a:rPr lang="pt-BR" sz="2000" dirty="0" err="1" smtClean="0"/>
              <a:t>font-style</a:t>
            </a:r>
            <a:r>
              <a:rPr lang="pt-BR" sz="2000" dirty="0" smtClean="0"/>
              <a:t>: </a:t>
            </a:r>
            <a:r>
              <a:rPr lang="pt-BR" sz="2000" dirty="0" err="1" smtClean="0"/>
              <a:t>italic</a:t>
            </a:r>
            <a:r>
              <a:rPr lang="pt-BR" sz="2000" dirty="0" smtClean="0"/>
              <a:t>;</a:t>
            </a:r>
          </a:p>
          <a:p>
            <a:pPr marL="0" indent="0">
              <a:buNone/>
            </a:pPr>
            <a:r>
              <a:rPr lang="pt-BR" sz="2000" dirty="0" err="1" smtClean="0"/>
              <a:t>font-weight</a:t>
            </a:r>
            <a:r>
              <a:rPr lang="pt-BR" sz="2000" dirty="0" smtClean="0"/>
              <a:t>: </a:t>
            </a:r>
            <a:r>
              <a:rPr lang="pt-BR" sz="2000" dirty="0" err="1" smtClean="0"/>
              <a:t>bold</a:t>
            </a:r>
            <a:r>
              <a:rPr lang="pt-BR" sz="2000" dirty="0" smtClean="0"/>
              <a:t>;</a:t>
            </a:r>
          </a:p>
          <a:p>
            <a:pPr marL="0" indent="0">
              <a:buNone/>
            </a:pPr>
            <a:r>
              <a:rPr lang="pt-BR" sz="2000" dirty="0" err="1" smtClean="0"/>
              <a:t>font-size</a:t>
            </a:r>
            <a:r>
              <a:rPr lang="pt-BR" sz="2000" dirty="0" smtClean="0"/>
              <a:t>: 18pt;</a:t>
            </a:r>
          </a:p>
          <a:p>
            <a:pPr marL="0" indent="0">
              <a:buNone/>
            </a:pPr>
            <a:r>
              <a:rPr lang="pt-BR" sz="2000" dirty="0" err="1" smtClean="0"/>
              <a:t>font-family</a:t>
            </a:r>
            <a:r>
              <a:rPr lang="pt-BR" sz="2000" dirty="0" smtClean="0"/>
              <a:t>: 'Times Roman'}</a:t>
            </a:r>
          </a:p>
          <a:p>
            <a:pPr marL="0" indent="0">
              <a:buNone/>
            </a:pPr>
            <a:r>
              <a:rPr lang="pt-BR" sz="2000" dirty="0" smtClean="0"/>
              <a:t>Como alternativa, podemos especificar todas essas formatações de fonte de uma só vez utilizando o atributo </a:t>
            </a:r>
            <a:r>
              <a:rPr lang="pt-BR" sz="2000" i="1" dirty="0" err="1" smtClean="0"/>
              <a:t>font</a:t>
            </a:r>
            <a:r>
              <a:rPr lang="pt-BR" sz="2000" i="1" dirty="0" smtClean="0"/>
              <a:t>:</a:t>
            </a:r>
            <a:endParaRPr lang="pt-BR" sz="2000" dirty="0" smtClean="0"/>
          </a:p>
          <a:p>
            <a:pPr marL="0" indent="0">
              <a:buNone/>
            </a:pPr>
            <a:r>
              <a:rPr lang="pt-BR" sz="2000" dirty="0" smtClean="0"/>
              <a:t>H1 {</a:t>
            </a:r>
          </a:p>
          <a:p>
            <a:pPr marL="0" indent="0">
              <a:buNone/>
            </a:pPr>
            <a:r>
              <a:rPr lang="en-US" sz="2000" dirty="0" smtClean="0"/>
              <a:t>font: italic bold 18pt Times Roman}</a:t>
            </a:r>
            <a:endParaRPr lang="pt-BR" sz="2000" dirty="0"/>
          </a:p>
        </p:txBody>
      </p:sp>
      <p:sp>
        <p:nvSpPr>
          <p:cNvPr id="3" name="Título 2"/>
          <p:cNvSpPr>
            <a:spLocks noGrp="1"/>
          </p:cNvSpPr>
          <p:nvPr>
            <p:ph type="title"/>
          </p:nvPr>
        </p:nvSpPr>
        <p:spPr/>
        <p:txBody>
          <a:bodyPr/>
          <a:lstStyle/>
          <a:p>
            <a:r>
              <a:rPr lang="pt-BR" dirty="0" smtClean="0"/>
              <a:t>Atalhos CSS</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5011</TotalTime>
  <Words>13235</Words>
  <Application>Microsoft Office PowerPoint</Application>
  <PresentationFormat>Apresentação na tela (4:3)</PresentationFormat>
  <Paragraphs>1710</Paragraphs>
  <Slides>184</Slides>
  <Notes>2</Notes>
  <HiddenSlides>0</HiddenSlides>
  <MMClips>0</MMClips>
  <ScaleCrop>false</ScaleCrop>
  <HeadingPairs>
    <vt:vector size="4" baseType="variant">
      <vt:variant>
        <vt:lpstr>Tema</vt:lpstr>
      </vt:variant>
      <vt:variant>
        <vt:i4>1</vt:i4>
      </vt:variant>
      <vt:variant>
        <vt:lpstr>Títulos de slides</vt:lpstr>
      </vt:variant>
      <vt:variant>
        <vt:i4>184</vt:i4>
      </vt:variant>
    </vt:vector>
  </HeadingPairs>
  <TitlesOfParts>
    <vt:vector size="185" baseType="lpstr">
      <vt:lpstr>Concurso</vt:lpstr>
      <vt:lpstr>Programação de Scripts</vt:lpstr>
      <vt:lpstr>Alguns livros úteis</vt:lpstr>
      <vt:lpstr>Software necessário para estudo</vt:lpstr>
      <vt:lpstr>Como funciona a Web?</vt:lpstr>
      <vt:lpstr>Interação cliente-servidor</vt:lpstr>
      <vt:lpstr>O papel do browser</vt:lpstr>
      <vt:lpstr>(X)HTML: uma introdução</vt:lpstr>
      <vt:lpstr>CSS: uma introdução</vt:lpstr>
      <vt:lpstr>JavaScript: uma introdução</vt:lpstr>
      <vt:lpstr>PHP: uma introdução</vt:lpstr>
      <vt:lpstr>Interação cliente-servidor</vt:lpstr>
      <vt:lpstr>Criando um primeiro exemplo</vt:lpstr>
      <vt:lpstr>Estrutura principal do Código HTML </vt:lpstr>
      <vt:lpstr>Slide 14</vt:lpstr>
      <vt:lpstr>Testando a exibição da página</vt:lpstr>
      <vt:lpstr>O resultado</vt:lpstr>
      <vt:lpstr>Explicando o código-fonte</vt:lpstr>
      <vt:lpstr>Incluindo um pouco de CSS</vt:lpstr>
      <vt:lpstr>O resultado</vt:lpstr>
      <vt:lpstr>Explicando o código-fonte</vt:lpstr>
      <vt:lpstr>Incluindo um pouco de JavaScript</vt:lpstr>
      <vt:lpstr>O resultado</vt:lpstr>
      <vt:lpstr>No Laboratório</vt:lpstr>
      <vt:lpstr>HTML – Tags Iniciais</vt:lpstr>
      <vt:lpstr>Tags</vt:lpstr>
      <vt:lpstr>Trabalhando com Textos</vt:lpstr>
      <vt:lpstr>Trabalhando com Textos</vt:lpstr>
      <vt:lpstr>Cores</vt:lpstr>
      <vt:lpstr>Linhas Horizontais</vt:lpstr>
      <vt:lpstr>Listas Ordenadas</vt:lpstr>
      <vt:lpstr>Listas não Ordenadas</vt:lpstr>
      <vt:lpstr>Exercícios de Laboratório</vt:lpstr>
      <vt:lpstr>Slide 33</vt:lpstr>
      <vt:lpstr>Slide 34</vt:lpstr>
      <vt:lpstr>Slide 35</vt:lpstr>
      <vt:lpstr>Slide 36</vt:lpstr>
      <vt:lpstr>Slide 37</vt:lpstr>
      <vt:lpstr>Slide 38</vt:lpstr>
      <vt:lpstr>Slide 39</vt:lpstr>
      <vt:lpstr>Imagens</vt:lpstr>
      <vt:lpstr>Exemplo</vt:lpstr>
      <vt:lpstr>Links</vt:lpstr>
      <vt:lpstr>Links</vt:lpstr>
      <vt:lpstr>NAME</vt:lpstr>
      <vt:lpstr>Cores nos Links</vt:lpstr>
      <vt:lpstr>Tabelas</vt:lpstr>
      <vt:lpstr>TABLE HEADINGS (elemento TH)</vt:lpstr>
      <vt:lpstr>TABLE DATA (elemento TD)</vt:lpstr>
      <vt:lpstr>Atributos para a Tabela</vt:lpstr>
      <vt:lpstr>Atributos para a Tabela</vt:lpstr>
      <vt:lpstr>Atributos para Tabela</vt:lpstr>
      <vt:lpstr>Atributos para Tabela</vt:lpstr>
      <vt:lpstr>Atributos para Tabela</vt:lpstr>
      <vt:lpstr>Atributos para Tabela</vt:lpstr>
      <vt:lpstr>Atributos para Tabela</vt:lpstr>
      <vt:lpstr>Exercícios de Laboratório INDIVIDUAL !!!!!</vt:lpstr>
      <vt:lpstr>Exercícios de Laboratório</vt:lpstr>
      <vt:lpstr>Exercícios de Laboratório</vt:lpstr>
      <vt:lpstr>Exercícios de Laboratório</vt:lpstr>
      <vt:lpstr>Exercícios de Laboratório</vt:lpstr>
      <vt:lpstr>Frames (quadros)</vt:lpstr>
      <vt:lpstr>Frames (quadros)</vt:lpstr>
      <vt:lpstr>Frames (quadros)</vt:lpstr>
      <vt:lpstr>Frames (quadros)</vt:lpstr>
      <vt:lpstr>Outro Exemplo (frame)</vt:lpstr>
      <vt:lpstr>No navegador...</vt:lpstr>
      <vt:lpstr>Letreiro (apenas para o IE)</vt:lpstr>
      <vt:lpstr>Alguns Exemplos</vt:lpstr>
      <vt:lpstr>Mais Exercicios</vt:lpstr>
      <vt:lpstr>Slide 70</vt:lpstr>
      <vt:lpstr>Slide 71</vt:lpstr>
      <vt:lpstr>Slide 72</vt:lpstr>
      <vt:lpstr>Atividade Laboratório</vt:lpstr>
      <vt:lpstr>Formulários</vt:lpstr>
      <vt:lpstr>Atributos</vt:lpstr>
      <vt:lpstr>INPUT</vt:lpstr>
      <vt:lpstr>Elementos Type</vt:lpstr>
      <vt:lpstr>Elementos Type</vt:lpstr>
      <vt:lpstr>Elementos Type</vt:lpstr>
      <vt:lpstr>Elemento Textarea</vt:lpstr>
      <vt:lpstr>Elemento Select</vt:lpstr>
      <vt:lpstr>Elemento Select</vt:lpstr>
      <vt:lpstr>Atividade Laboratório</vt:lpstr>
      <vt:lpstr>CSS – Cascading Style Sheets</vt:lpstr>
      <vt:lpstr>Como Criar Estilos</vt:lpstr>
      <vt:lpstr>Exemplos</vt:lpstr>
      <vt:lpstr>Tipos de Folhas de Estilos</vt:lpstr>
      <vt:lpstr>Estilos Externos</vt:lpstr>
      <vt:lpstr>Estilos Incorporados</vt:lpstr>
      <vt:lpstr>Estilos InLine</vt:lpstr>
      <vt:lpstr>Tags Personalizadas</vt:lpstr>
      <vt:lpstr>Tagas Personalizadas</vt:lpstr>
      <vt:lpstr>Laboratorio</vt:lpstr>
      <vt:lpstr>Outro...</vt:lpstr>
      <vt:lpstr>Elementos SPAN E DIV</vt:lpstr>
      <vt:lpstr>Elementos SPAN E DIV</vt:lpstr>
      <vt:lpstr>Tag DIV</vt:lpstr>
      <vt:lpstr>Tag SPAN</vt:lpstr>
      <vt:lpstr>Atalhos CSS</vt:lpstr>
      <vt:lpstr>Efeitos de links</vt:lpstr>
      <vt:lpstr>Exemplo</vt:lpstr>
      <vt:lpstr>Importando Style Sheets</vt:lpstr>
      <vt:lpstr>Agrupando seletores</vt:lpstr>
      <vt:lpstr>Relacionamentos Pai-Filho</vt:lpstr>
      <vt:lpstr>Exercicios</vt:lpstr>
      <vt:lpstr>Trabalhando com Classes</vt:lpstr>
      <vt:lpstr>Trabalhando com Classes</vt:lpstr>
      <vt:lpstr>Heranca</vt:lpstr>
      <vt:lpstr>Comentários</vt:lpstr>
      <vt:lpstr>Ocultando Style Sheets de navegadores antigos</vt:lpstr>
      <vt:lpstr>Definindo estilos para elementos</vt:lpstr>
      <vt:lpstr>Posicionando um Elemento HTML</vt:lpstr>
      <vt:lpstr>Exemplo</vt:lpstr>
      <vt:lpstr>Mudando o tamanho do elemento</vt:lpstr>
      <vt:lpstr>Sobrepondo elementos</vt:lpstr>
      <vt:lpstr>Simulado</vt:lpstr>
      <vt:lpstr>Javascript</vt:lpstr>
      <vt:lpstr>Javascript</vt:lpstr>
      <vt:lpstr>Inserindo JavaScript</vt:lpstr>
      <vt:lpstr>Exemplo</vt:lpstr>
      <vt:lpstr>Caixas de Mensagens</vt:lpstr>
      <vt:lpstr>Caixas de Mensagens</vt:lpstr>
      <vt:lpstr>Caixas de Mensagens</vt:lpstr>
      <vt:lpstr>Operadores</vt:lpstr>
      <vt:lpstr>Operador de Atribuição</vt:lpstr>
      <vt:lpstr>Operador de Comparação </vt:lpstr>
      <vt:lpstr>Operador Aritmético</vt:lpstr>
      <vt:lpstr>Operador Lógico</vt:lpstr>
      <vt:lpstr>Variáveis</vt:lpstr>
      <vt:lpstr>Comandos Condicionais (IF)</vt:lpstr>
      <vt:lpstr>Comandos Condicionais (FOR)</vt:lpstr>
      <vt:lpstr>Comandos Condicionais (WHILE)</vt:lpstr>
      <vt:lpstr>Exemplo</vt:lpstr>
      <vt:lpstr>Exercicios</vt:lpstr>
      <vt:lpstr>Eventos</vt:lpstr>
      <vt:lpstr>Eventos</vt:lpstr>
      <vt:lpstr>Eventos</vt:lpstr>
      <vt:lpstr>Funções</vt:lpstr>
      <vt:lpstr>Funções</vt:lpstr>
      <vt:lpstr>Exemplo</vt:lpstr>
      <vt:lpstr>Criando Novas Istâncias</vt:lpstr>
      <vt:lpstr>Manipulando Strings</vt:lpstr>
      <vt:lpstr>Manipulando Strings</vt:lpstr>
      <vt:lpstr>Manipulando Arrays</vt:lpstr>
      <vt:lpstr>Manipulando Arrays</vt:lpstr>
      <vt:lpstr>Manipulando Arrays</vt:lpstr>
      <vt:lpstr>Manipulando Arrays</vt:lpstr>
      <vt:lpstr>Manipulando Arrays (Matriz)</vt:lpstr>
      <vt:lpstr>Manipulando Arrays (Matriz)</vt:lpstr>
      <vt:lpstr>Manipulando Arrays (Matriz)</vt:lpstr>
      <vt:lpstr>Exercicios:</vt:lpstr>
      <vt:lpstr>Manipulando Datas</vt:lpstr>
      <vt:lpstr>Manipulando Datas</vt:lpstr>
      <vt:lpstr>Manipulando Data</vt:lpstr>
      <vt:lpstr>Interagindo com Usuário</vt:lpstr>
      <vt:lpstr>Objeto Input Text</vt:lpstr>
      <vt:lpstr>Objeto Input PASSWORD </vt:lpstr>
      <vt:lpstr>Objeto Input HIDDEN </vt:lpstr>
      <vt:lpstr>Objeto Input CHECKBOX</vt:lpstr>
      <vt:lpstr>Objeto Input RADIO</vt:lpstr>
      <vt:lpstr>Objeto Input RADIO</vt:lpstr>
      <vt:lpstr>Objeto Input BUTTON </vt:lpstr>
      <vt:lpstr>Objeto Input RESET </vt:lpstr>
      <vt:lpstr>Objeto Input SUBMIT </vt:lpstr>
      <vt:lpstr>Objeto Input SUBMIT </vt:lpstr>
      <vt:lpstr>Objeto Input SUBMIT </vt:lpstr>
      <vt:lpstr>Objeto TEXTAREA</vt:lpstr>
      <vt:lpstr>Objeto SELECT</vt:lpstr>
      <vt:lpstr>Objeto SELECT</vt:lpstr>
      <vt:lpstr>Objeto SELECT</vt:lpstr>
      <vt:lpstr>Focando um Objeto </vt:lpstr>
      <vt:lpstr>MySql</vt:lpstr>
      <vt:lpstr>PHP</vt:lpstr>
      <vt:lpstr>Arquivo Principal</vt:lpstr>
      <vt:lpstr>Arquivo de Conexão</vt:lpstr>
      <vt:lpstr>Arquivo de Conexão</vt:lpstr>
      <vt:lpstr>Arquivo de Conexão</vt:lpstr>
      <vt:lpstr>Arquivo de Conexão</vt:lpstr>
      <vt:lpstr>Arquivo de Conexão</vt:lpstr>
      <vt:lpstr>Arquivo de Conexão</vt:lpstr>
      <vt:lpstr>Arquivo de Conexão</vt:lpstr>
      <vt:lpstr>Arquivo de Conexão</vt:lpstr>
      <vt:lpstr>Arquivo de Conexão</vt:lpstr>
      <vt:lpstr>Arquivo de Conexão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de Scripts</dc:title>
  <dc:creator>Fernado</dc:creator>
  <cp:lastModifiedBy>Fernado</cp:lastModifiedBy>
  <cp:revision>202</cp:revision>
  <dcterms:created xsi:type="dcterms:W3CDTF">2010-08-18T19:32:47Z</dcterms:created>
  <dcterms:modified xsi:type="dcterms:W3CDTF">2013-06-03T00:15:26Z</dcterms:modified>
</cp:coreProperties>
</file>