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8"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F48D67-9BEE-46C1-9A1A-A8C8DAD1475C}"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89770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81647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1023949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25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1264542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DF48D67-9BEE-46C1-9A1A-A8C8DAD1475C}"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404013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DF48D67-9BEE-46C1-9A1A-A8C8DAD1475C}"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592771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48D67-9BEE-46C1-9A1A-A8C8DAD1475C}"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1413088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48D67-9BEE-46C1-9A1A-A8C8DAD1475C}"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87265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48D67-9BEE-46C1-9A1A-A8C8DAD1475C}"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427006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F48D67-9BEE-46C1-9A1A-A8C8DAD1475C}"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158167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65749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48D67-9BEE-46C1-9A1A-A8C8DAD1475C}"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92037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48D67-9BEE-46C1-9A1A-A8C8DAD1475C}"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302591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48D67-9BEE-46C1-9A1A-A8C8DAD1475C}"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175891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85133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DF48D67-9BEE-46C1-9A1A-A8C8DAD1475C}"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B1954C-EDC1-4D27-9268-8BC1D39EA7F9}" type="slidenum">
              <a:rPr lang="en-IN" smtClean="0"/>
              <a:t>‹#›</a:t>
            </a:fld>
            <a:endParaRPr lang="en-IN"/>
          </a:p>
        </p:txBody>
      </p:sp>
    </p:spTree>
    <p:extLst>
      <p:ext uri="{BB962C8B-B14F-4D97-AF65-F5344CB8AC3E}">
        <p14:creationId xmlns:p14="http://schemas.microsoft.com/office/powerpoint/2010/main" val="253410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F48D67-9BEE-46C1-9A1A-A8C8DAD1475C}" type="datetimeFigureOut">
              <a:rPr lang="en-IN" smtClean="0"/>
              <a:t>03-12-2024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6B1954C-EDC1-4D27-9268-8BC1D39EA7F9}" type="slidenum">
              <a:rPr lang="en-IN" smtClean="0"/>
              <a:t>‹#›</a:t>
            </a:fld>
            <a:endParaRPr lang="en-IN"/>
          </a:p>
        </p:txBody>
      </p:sp>
    </p:spTree>
    <p:extLst>
      <p:ext uri="{BB962C8B-B14F-4D97-AF65-F5344CB8AC3E}">
        <p14:creationId xmlns:p14="http://schemas.microsoft.com/office/powerpoint/2010/main" val="2927503700"/>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35A8-090D-427A-8536-6F3F8626AB96}"/>
              </a:ext>
            </a:extLst>
          </p:cNvPr>
          <p:cNvSpPr>
            <a:spLocks noGrp="1"/>
          </p:cNvSpPr>
          <p:nvPr>
            <p:ph type="ctrTitle"/>
          </p:nvPr>
        </p:nvSpPr>
        <p:spPr>
          <a:xfrm>
            <a:off x="1524000" y="1658471"/>
            <a:ext cx="9144000" cy="3541058"/>
          </a:xfrm>
        </p:spPr>
        <p:txBody>
          <a:bodyPr>
            <a:normAutofit/>
          </a:bodyPr>
          <a:lstStyle/>
          <a:p>
            <a:pPr algn="ctr"/>
            <a:r>
              <a:rPr lang="en-US" sz="4400" b="1" dirty="0">
                <a:latin typeface="Times New Roman" panose="02020603050405020304" pitchFamily="18" charset="0"/>
                <a:cs typeface="Times New Roman" panose="02020603050405020304" pitchFamily="18" charset="0"/>
              </a:rPr>
              <a:t>Crafting &amp; Compelling Website Analysis, Audit and Recommendations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46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7D75C-7B16-4984-8409-36D4ADE7C945}"/>
              </a:ext>
            </a:extLst>
          </p:cNvPr>
          <p:cNvSpPr>
            <a:spLocks noGrp="1"/>
          </p:cNvSpPr>
          <p:nvPr>
            <p:ph idx="1"/>
          </p:nvPr>
        </p:nvSpPr>
        <p:spPr>
          <a:xfrm>
            <a:off x="838200" y="847165"/>
            <a:ext cx="10515600" cy="5755340"/>
          </a:xfrm>
        </p:spPr>
        <p:txBody>
          <a:bodyPr>
            <a:normAutofit/>
          </a:bodyPr>
          <a:lstStyle/>
          <a:p>
            <a:pPr marL="0" indent="0">
              <a:buNone/>
            </a:pPr>
            <a:r>
              <a:rPr lang="en-US" b="1" dirty="0">
                <a:solidFill>
                  <a:schemeClr val="tx1"/>
                </a:solidFill>
              </a:rPr>
              <a:t>7</a:t>
            </a:r>
            <a:r>
              <a:rPr lang="en-US" sz="1800" b="1" dirty="0">
                <a:solidFill>
                  <a:schemeClr val="tx1"/>
                </a:solidFill>
              </a:rPr>
              <a:t>. Customer Support Navigation</a:t>
            </a:r>
          </a:p>
          <a:p>
            <a:r>
              <a:rPr lang="en-US" sz="1800" b="1" dirty="0"/>
              <a:t>Support Section Can Be Hard to Navigate: </a:t>
            </a:r>
            <a:r>
              <a:rPr lang="en-US" sz="1800" dirty="0"/>
              <a:t>Although Apple’s customer support is highly regarded, the website’s support section can sometimes be difficult to navigate for users trying to find the right solutions or contact information for specific issues.</a:t>
            </a:r>
          </a:p>
          <a:p>
            <a:pPr marL="0" indent="0">
              <a:buNone/>
            </a:pPr>
            <a:r>
              <a:rPr lang="en-US" sz="1800" b="1" dirty="0">
                <a:solidFill>
                  <a:schemeClr val="tx1"/>
                </a:solidFill>
              </a:rPr>
              <a:t>8. Localization and Language Issues</a:t>
            </a:r>
          </a:p>
          <a:p>
            <a:r>
              <a:rPr lang="en-US" sz="1800" b="1" dirty="0"/>
              <a:t>Language and Region-Specific Problems: </a:t>
            </a:r>
            <a:r>
              <a:rPr lang="en-US" sz="1800" dirty="0"/>
              <a:t>The Apple website is localized for many countries, but there have been instances where some regions or languages have incomplete product information, or product availability varies greatly between regions without clear explanation.</a:t>
            </a:r>
          </a:p>
          <a:p>
            <a:pPr marL="0" indent="0">
              <a:buNone/>
            </a:pPr>
            <a:r>
              <a:rPr lang="en-US" sz="1800" b="1" dirty="0">
                <a:solidFill>
                  <a:schemeClr val="tx1"/>
                </a:solidFill>
              </a:rPr>
              <a:t>Conclusion</a:t>
            </a:r>
          </a:p>
          <a:p>
            <a:r>
              <a:rPr lang="en-US" sz="1800" dirty="0"/>
              <a:t>Despite being one of the most well-designed websites in the world, Apple's site isn't free from imperfections. These issues are typically </a:t>
            </a:r>
            <a:r>
              <a:rPr lang="en-US" sz="1800" dirty="0">
                <a:solidFill>
                  <a:schemeClr val="tx1"/>
                </a:solidFill>
              </a:rPr>
              <a:t>small in scale </a:t>
            </a:r>
            <a:r>
              <a:rPr lang="en-US" sz="1800" dirty="0"/>
              <a:t>but can impact the overall user experience, especially for those in a rush or with specific accessibility needs. However, Apple continually updates and improves its website, so many of these issues are addressed over time.</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3275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A9BA-FB9F-4055-B424-2E2F1E238000}"/>
              </a:ext>
            </a:extLst>
          </p:cNvPr>
          <p:cNvSpPr>
            <a:spLocks noGrp="1"/>
          </p:cNvSpPr>
          <p:nvPr>
            <p:ph type="title"/>
          </p:nvPr>
        </p:nvSpPr>
        <p:spPr>
          <a:xfrm>
            <a:off x="838200" y="365125"/>
            <a:ext cx="10515600" cy="728569"/>
          </a:xfrm>
        </p:spPr>
        <p:txBody>
          <a:bodyPr/>
          <a:lstStyle/>
          <a:p>
            <a:r>
              <a:rPr lang="en-IN" dirty="0"/>
              <a:t>Recommended Approach</a:t>
            </a:r>
          </a:p>
        </p:txBody>
      </p:sp>
      <p:sp>
        <p:nvSpPr>
          <p:cNvPr id="3" name="Content Placeholder 2">
            <a:extLst>
              <a:ext uri="{FF2B5EF4-FFF2-40B4-BE49-F238E27FC236}">
                <a16:creationId xmlns:a16="http://schemas.microsoft.com/office/drawing/2014/main" id="{C64B059D-31AB-49F1-8D71-7FF66DC0195E}"/>
              </a:ext>
            </a:extLst>
          </p:cNvPr>
          <p:cNvSpPr>
            <a:spLocks noGrp="1"/>
          </p:cNvSpPr>
          <p:nvPr>
            <p:ph idx="1"/>
          </p:nvPr>
        </p:nvSpPr>
        <p:spPr>
          <a:xfrm>
            <a:off x="838200" y="1264024"/>
            <a:ext cx="10515600" cy="5351929"/>
          </a:xfrm>
        </p:spPr>
        <p:txBody>
          <a:bodyPr>
            <a:normAutofit fontScale="92500" lnSpcReduction="10000"/>
          </a:bodyPr>
          <a:lstStyle/>
          <a:p>
            <a:pPr marL="0" indent="0">
              <a:buNone/>
            </a:pPr>
            <a:endParaRPr lang="en-US" dirty="0"/>
          </a:p>
          <a:p>
            <a:pPr marL="0" indent="0">
              <a:buNone/>
            </a:pPr>
            <a:r>
              <a:rPr lang="en-US" dirty="0"/>
              <a:t>Here’s a list of best practices for creating visually appealing and user-friendly website designs for Apple.</a:t>
            </a:r>
          </a:p>
          <a:p>
            <a:pPr marL="0" indent="0">
              <a:buNone/>
            </a:pPr>
            <a:endParaRPr lang="en-US" dirty="0"/>
          </a:p>
          <a:p>
            <a:r>
              <a:rPr lang="en-US" b="1" dirty="0"/>
              <a:t>Minimalist Design      :    </a:t>
            </a:r>
            <a:r>
              <a:rPr lang="en-US" dirty="0"/>
              <a:t>Use clean layouts with plenty of white space for an elegant and</a:t>
            </a:r>
            <a:br>
              <a:rPr lang="en-US" dirty="0"/>
            </a:br>
            <a:r>
              <a:rPr lang="en-US" dirty="0"/>
              <a:t>                                            focused experience.</a:t>
            </a:r>
          </a:p>
          <a:p>
            <a:r>
              <a:rPr lang="en-US" b="1" dirty="0"/>
              <a:t>Intuitive Navigation    :    </a:t>
            </a:r>
            <a:r>
              <a:rPr lang="en-US" dirty="0"/>
              <a:t>Ensure the menu is simple, clear, and easy to navigate.</a:t>
            </a:r>
          </a:p>
          <a:p>
            <a:r>
              <a:rPr lang="en-US" b="1" dirty="0"/>
              <a:t>Responsive Design      :    </a:t>
            </a:r>
            <a:r>
              <a:rPr lang="en-US" dirty="0"/>
              <a:t>Optimize the site for mobile, tablet, and desktop users.</a:t>
            </a:r>
          </a:p>
          <a:p>
            <a:r>
              <a:rPr lang="en-US" b="1" dirty="0"/>
              <a:t>Fast Load Times          :    </a:t>
            </a:r>
            <a:r>
              <a:rPr lang="en-US" dirty="0"/>
              <a:t>Ensure pages load quickly, even with heavy media content.</a:t>
            </a:r>
          </a:p>
          <a:p>
            <a:r>
              <a:rPr lang="en-US" b="1" dirty="0"/>
              <a:t>Accessible Features     :    </a:t>
            </a:r>
            <a:r>
              <a:rPr lang="en-US" dirty="0"/>
              <a:t>Ensure readability and navigation for users with disabilities,</a:t>
            </a:r>
            <a:br>
              <a:rPr lang="en-US" dirty="0"/>
            </a:br>
            <a:r>
              <a:rPr lang="en-US" dirty="0"/>
              <a:t>                                            including good contrast and screen reader compatibility.</a:t>
            </a:r>
          </a:p>
          <a:p>
            <a:r>
              <a:rPr lang="en-US" b="1" dirty="0"/>
              <a:t>Seamless User Flow    :    </a:t>
            </a:r>
            <a:r>
              <a:rPr lang="en-US" dirty="0"/>
              <a:t>Ensure a smooth path for users from discovery to purchase.</a:t>
            </a:r>
          </a:p>
          <a:p>
            <a:pPr marL="0" indent="0">
              <a:buNone/>
            </a:pPr>
            <a:endParaRPr lang="en-US" dirty="0"/>
          </a:p>
          <a:p>
            <a:pPr marL="0" indent="0">
              <a:buNone/>
            </a:pPr>
            <a:r>
              <a:rPr lang="en-US" dirty="0"/>
              <a:t>These practices help enhance both the visual appeal and functionality of the website.  </a:t>
            </a:r>
          </a:p>
          <a:p>
            <a:pPr marL="0" indent="0">
              <a:buNone/>
            </a:pPr>
            <a:endParaRPr lang="en-US" dirty="0"/>
          </a:p>
          <a:p>
            <a:endParaRPr lang="en-IN" dirty="0"/>
          </a:p>
        </p:txBody>
      </p:sp>
    </p:spTree>
    <p:extLst>
      <p:ext uri="{BB962C8B-B14F-4D97-AF65-F5344CB8AC3E}">
        <p14:creationId xmlns:p14="http://schemas.microsoft.com/office/powerpoint/2010/main" val="65025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F730-DF30-49A8-AA41-79ADA5FE0837}"/>
              </a:ext>
            </a:extLst>
          </p:cNvPr>
          <p:cNvSpPr>
            <a:spLocks noGrp="1"/>
          </p:cNvSpPr>
          <p:nvPr>
            <p:ph type="title"/>
          </p:nvPr>
        </p:nvSpPr>
        <p:spPr>
          <a:xfrm>
            <a:off x="2715559" y="349624"/>
            <a:ext cx="6760881" cy="815788"/>
          </a:xfrm>
        </p:spPr>
        <p:txBody>
          <a:bodyPr>
            <a:normAutofit fontScale="90000"/>
          </a:bodyPr>
          <a:lstStyle/>
          <a:p>
            <a:pPr algn="ctr"/>
            <a:r>
              <a:rPr lang="en-IN" sz="4800" b="1" dirty="0">
                <a:latin typeface="Times New Roman" panose="02020603050405020304" pitchFamily="18" charset="0"/>
                <a:cs typeface="Times New Roman" panose="02020603050405020304" pitchFamily="18" charset="0"/>
              </a:rPr>
              <a:t>APPLE INC.   </a:t>
            </a:r>
          </a:p>
        </p:txBody>
      </p:sp>
      <p:sp>
        <p:nvSpPr>
          <p:cNvPr id="3" name="Content Placeholder 2">
            <a:extLst>
              <a:ext uri="{FF2B5EF4-FFF2-40B4-BE49-F238E27FC236}">
                <a16:creationId xmlns:a16="http://schemas.microsoft.com/office/drawing/2014/main" id="{6A35F14D-2F5F-4C64-A39F-7ED3218DCCB9}"/>
              </a:ext>
            </a:extLst>
          </p:cNvPr>
          <p:cNvSpPr>
            <a:spLocks noGrp="1"/>
          </p:cNvSpPr>
          <p:nvPr>
            <p:ph idx="1"/>
          </p:nvPr>
        </p:nvSpPr>
        <p:spPr>
          <a:xfrm>
            <a:off x="1142252" y="1757083"/>
            <a:ext cx="9907493" cy="462578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Apple Inc. is a global technology company known for designing, manufacturing, and selling consumer electronics, software, and online services. Founded by </a:t>
            </a:r>
            <a:r>
              <a:rPr lang="en-US" b="1" dirty="0">
                <a:solidFill>
                  <a:schemeClr val="tx1"/>
                </a:solidFill>
                <a:latin typeface="Times New Roman" panose="02020603050405020304" pitchFamily="18" charset="0"/>
                <a:cs typeface="Times New Roman" panose="02020603050405020304" pitchFamily="18" charset="0"/>
              </a:rPr>
              <a:t>Steve Jobs</a:t>
            </a:r>
            <a:r>
              <a:rPr lang="en-US" dirty="0">
                <a:latin typeface="Times New Roman" panose="02020603050405020304" pitchFamily="18" charset="0"/>
                <a:cs typeface="Times New Roman" panose="02020603050405020304" pitchFamily="18" charset="0"/>
              </a:rPr>
              <a:t>, </a:t>
            </a:r>
            <a:r>
              <a:rPr lang="en-US" b="1" dirty="0">
                <a:solidFill>
                  <a:schemeClr val="tx1">
                    <a:lumMod val="95000"/>
                  </a:schemeClr>
                </a:solidFill>
                <a:latin typeface="Times New Roman" panose="02020603050405020304" pitchFamily="18" charset="0"/>
                <a:cs typeface="Times New Roman" panose="02020603050405020304" pitchFamily="18" charset="0"/>
              </a:rPr>
              <a:t>Steve Wozniak</a:t>
            </a:r>
            <a:r>
              <a:rPr lang="en-US" dirty="0">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Ronald Wayne</a:t>
            </a:r>
            <a:r>
              <a:rPr lang="en-US"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t>
            </a:r>
            <a:r>
              <a:rPr lang="en-US" b="1" dirty="0">
                <a:solidFill>
                  <a:schemeClr val="tx1"/>
                </a:solidFill>
                <a:latin typeface="Times New Roman" panose="02020603050405020304" pitchFamily="18" charset="0"/>
                <a:cs typeface="Times New Roman" panose="02020603050405020304" pitchFamily="18" charset="0"/>
              </a:rPr>
              <a:t>1976</a:t>
            </a:r>
            <a:r>
              <a:rPr lang="en-US" b="1"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It is both </a:t>
            </a:r>
            <a:r>
              <a:rPr lang="en-US" b="1" dirty="0">
                <a:solidFill>
                  <a:schemeClr val="tx1"/>
                </a:solidFill>
                <a:latin typeface="Times New Roman" panose="02020603050405020304" pitchFamily="18" charset="0"/>
                <a:cs typeface="Times New Roman" panose="02020603050405020304" pitchFamily="18" charset="0"/>
              </a:rPr>
              <a:t>Product based </a:t>
            </a:r>
            <a:r>
              <a:rPr lang="en-US" dirty="0">
                <a:latin typeface="Times New Roman" panose="02020603050405020304" pitchFamily="18" charset="0"/>
                <a:cs typeface="Times New Roman" panose="02020603050405020304" pitchFamily="18" charset="0"/>
              </a:rPr>
              <a:t>and </a:t>
            </a:r>
            <a:r>
              <a:rPr lang="en-US" b="1" dirty="0">
                <a:solidFill>
                  <a:schemeClr val="tx1"/>
                </a:solidFill>
                <a:latin typeface="Times New Roman" panose="02020603050405020304" pitchFamily="18" charset="0"/>
                <a:cs typeface="Times New Roman" panose="02020603050405020304" pitchFamily="18" charset="0"/>
              </a:rPr>
              <a:t>Service based </a:t>
            </a:r>
            <a:r>
              <a:rPr lang="en-US" dirty="0">
                <a:latin typeface="Times New Roman" panose="02020603050405020304" pitchFamily="18" charset="0"/>
                <a:cs typeface="Times New Roman" panose="02020603050405020304" pitchFamily="18" charset="0"/>
              </a:rPr>
              <a:t>company, its most famous products include the </a:t>
            </a:r>
            <a:r>
              <a:rPr lang="en-US" b="1" dirty="0">
                <a:solidFill>
                  <a:schemeClr val="tx1"/>
                </a:solidFill>
                <a:latin typeface="Times New Roman" panose="02020603050405020304" pitchFamily="18" charset="0"/>
                <a:cs typeface="Times New Roman" panose="02020603050405020304" pitchFamily="18" charset="0"/>
              </a:rPr>
              <a:t>iPhone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iPad</a:t>
            </a:r>
            <a:r>
              <a:rPr lang="en-US"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Mac computers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Apple Watch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offers a variety of services, including </a:t>
            </a:r>
            <a:r>
              <a:rPr lang="en-US" b="1" dirty="0">
                <a:solidFill>
                  <a:schemeClr val="tx1"/>
                </a:solidFill>
                <a:latin typeface="Times New Roman" panose="02020603050405020304" pitchFamily="18" charset="0"/>
                <a:cs typeface="Times New Roman" panose="02020603050405020304" pitchFamily="18" charset="0"/>
              </a:rPr>
              <a:t>cloud services</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digital content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payment services</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advertising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AppleCare</a:t>
            </a:r>
            <a:r>
              <a:rPr lang="en-US" dirty="0">
                <a:latin typeface="Times New Roman" panose="02020603050405020304" pitchFamily="18" charset="0"/>
                <a:cs typeface="Times New Roman" panose="02020603050405020304" pitchFamily="18" charset="0"/>
              </a:rPr>
              <a:t>. They also offer subscription-based services like </a:t>
            </a:r>
            <a:r>
              <a:rPr lang="en-US" b="1" dirty="0">
                <a:solidFill>
                  <a:schemeClr val="tx1"/>
                </a:solidFill>
                <a:latin typeface="Times New Roman" panose="02020603050405020304" pitchFamily="18" charset="0"/>
                <a:cs typeface="Times New Roman" panose="02020603050405020304" pitchFamily="18" charset="0"/>
              </a:rPr>
              <a:t>Apple Arcade</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Apple Fitness+</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Apple Music</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Apple News+ </a:t>
            </a:r>
            <a:r>
              <a:rPr lang="en-US" dirty="0">
                <a:solidFill>
                  <a:schemeClr val="tx1"/>
                </a:solidFill>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Apple TV+.</a:t>
            </a:r>
          </a:p>
          <a:p>
            <a:pPr marL="0" indent="0" algn="just">
              <a:buNone/>
            </a:pPr>
            <a:r>
              <a:rPr lang="en-US" dirty="0">
                <a:latin typeface="Times New Roman" panose="02020603050405020304" pitchFamily="18" charset="0"/>
                <a:cs typeface="Times New Roman" panose="02020603050405020304" pitchFamily="18" charset="0"/>
              </a:rPr>
              <a:t>Apple is also the developer of popular software like </a:t>
            </a:r>
            <a:r>
              <a:rPr lang="en-US" b="1" dirty="0">
                <a:solidFill>
                  <a:schemeClr val="tx1"/>
                </a:solidFill>
                <a:latin typeface="Times New Roman" panose="02020603050405020304" pitchFamily="18" charset="0"/>
                <a:cs typeface="Times New Roman" panose="02020603050405020304" pitchFamily="18" charset="0"/>
              </a:rPr>
              <a:t>iOS</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macOS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b="1" dirty="0">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iTunes</a:t>
            </a:r>
            <a:r>
              <a:rPr lang="en-US" dirty="0">
                <a:latin typeface="Times New Roman" panose="02020603050405020304" pitchFamily="18" charset="0"/>
                <a:cs typeface="Times New Roman" panose="02020603050405020304" pitchFamily="18" charset="0"/>
              </a:rPr>
              <a:t> ecosystem, as well as services such as </a:t>
            </a:r>
            <a:r>
              <a:rPr lang="en-US" b="1" dirty="0">
                <a:solidFill>
                  <a:schemeClr val="tx1"/>
                </a:solidFill>
                <a:latin typeface="Times New Roman" panose="02020603050405020304" pitchFamily="18" charset="0"/>
                <a:cs typeface="Times New Roman" panose="02020603050405020304" pitchFamily="18" charset="0"/>
              </a:rPr>
              <a:t>iCloud</a:t>
            </a:r>
            <a:r>
              <a:rPr lang="en-US" dirty="0">
                <a:latin typeface="Times New Roman" panose="02020603050405020304" pitchFamily="18" charset="0"/>
                <a:cs typeface="Times New Roman" panose="02020603050405020304" pitchFamily="18" charset="0"/>
              </a:rPr>
              <a:t> and the </a:t>
            </a:r>
            <a:r>
              <a:rPr lang="en-US" b="1" dirty="0">
                <a:solidFill>
                  <a:schemeClr val="tx1"/>
                </a:solidFill>
                <a:latin typeface="Times New Roman" panose="02020603050405020304" pitchFamily="18" charset="0"/>
                <a:cs typeface="Times New Roman" panose="02020603050405020304" pitchFamily="18" charset="0"/>
              </a:rPr>
              <a:t>App Store</a:t>
            </a:r>
            <a:r>
              <a:rPr lang="en-US" dirty="0">
                <a:latin typeface="Times New Roman" panose="02020603050405020304" pitchFamily="18" charset="0"/>
                <a:cs typeface="Times New Roman" panose="02020603050405020304" pitchFamily="18" charset="0"/>
              </a:rPr>
              <a:t>.  Apple renowned for its innovation, sleek design, and high-quality products. </a:t>
            </a:r>
          </a:p>
          <a:p>
            <a:pPr marL="0" indent="0" algn="just">
              <a:buNone/>
            </a:pPr>
            <a:r>
              <a:rPr lang="en-US" dirty="0">
                <a:latin typeface="Times New Roman" panose="02020603050405020304" pitchFamily="18" charset="0"/>
                <a:cs typeface="Times New Roman" panose="02020603050405020304" pitchFamily="18" charset="0"/>
              </a:rPr>
              <a:t>Apple is one of the world's largest companies, with a market cap of more than </a:t>
            </a:r>
            <a:r>
              <a:rPr lang="en-US" b="1" dirty="0">
                <a:solidFill>
                  <a:schemeClr val="tx1"/>
                </a:solidFill>
                <a:latin typeface="Times New Roman" panose="02020603050405020304" pitchFamily="18" charset="0"/>
                <a:cs typeface="Times New Roman" panose="02020603050405020304" pitchFamily="18" charset="0"/>
              </a:rPr>
              <a:t>$3 trillion</a:t>
            </a:r>
            <a:r>
              <a:rPr lang="en-US" dirty="0">
                <a:latin typeface="Times New Roman" panose="02020603050405020304" pitchFamily="18" charset="0"/>
                <a:cs typeface="Times New Roman" panose="02020603050405020304" pitchFamily="18" charset="0"/>
              </a:rPr>
              <a:t>. They are known for their attention to detail and design aesthetic.</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8737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B72B-2724-462A-8EDB-C1650840B049}"/>
              </a:ext>
            </a:extLst>
          </p:cNvPr>
          <p:cNvSpPr>
            <a:spLocks noGrp="1"/>
          </p:cNvSpPr>
          <p:nvPr>
            <p:ph type="title"/>
          </p:nvPr>
        </p:nvSpPr>
        <p:spPr>
          <a:xfrm>
            <a:off x="1715293" y="238562"/>
            <a:ext cx="8761413" cy="706964"/>
          </a:xfrm>
        </p:spPr>
        <p:txBody>
          <a:bodyPr>
            <a:normAutofit fontScale="90000"/>
          </a:bodyPr>
          <a:lstStyle/>
          <a:p>
            <a:r>
              <a:rPr lang="en-IN" sz="4400" b="1" dirty="0">
                <a:latin typeface="Times New Roman" panose="02020603050405020304" pitchFamily="18" charset="0"/>
                <a:cs typeface="Times New Roman" panose="02020603050405020304" pitchFamily="18" charset="0"/>
              </a:rPr>
              <a:t>Products and Services</a:t>
            </a:r>
          </a:p>
        </p:txBody>
      </p:sp>
      <p:sp>
        <p:nvSpPr>
          <p:cNvPr id="3" name="Content Placeholder 2">
            <a:extLst>
              <a:ext uri="{FF2B5EF4-FFF2-40B4-BE49-F238E27FC236}">
                <a16:creationId xmlns:a16="http://schemas.microsoft.com/office/drawing/2014/main" id="{1F91C0DE-B899-4FEA-B3E1-515581411E09}"/>
              </a:ext>
            </a:extLst>
          </p:cNvPr>
          <p:cNvSpPr>
            <a:spLocks noGrp="1"/>
          </p:cNvSpPr>
          <p:nvPr>
            <p:ph idx="1"/>
          </p:nvPr>
        </p:nvSpPr>
        <p:spPr>
          <a:xfrm>
            <a:off x="904688" y="1150969"/>
            <a:ext cx="10382622" cy="5199528"/>
          </a:xfrm>
        </p:spPr>
        <p:txBody>
          <a:bodyPr>
            <a:normAutofit fontScale="92500" lnSpcReduction="20000"/>
          </a:bodyPr>
          <a:lstStyle/>
          <a:p>
            <a:pPr marL="0" indent="0">
              <a:buNone/>
            </a:pPr>
            <a:r>
              <a:rPr lang="en-IN" sz="2200" b="1" dirty="0"/>
              <a:t>Products:</a:t>
            </a:r>
          </a:p>
          <a:p>
            <a:r>
              <a:rPr lang="en-US" b="1" dirty="0"/>
              <a:t>iPhone</a:t>
            </a:r>
            <a:r>
              <a:rPr lang="en-US" dirty="0"/>
              <a:t>    </a:t>
            </a:r>
            <a:r>
              <a:rPr lang="en-US" b="1" dirty="0"/>
              <a:t>:</a:t>
            </a:r>
            <a:r>
              <a:rPr lang="en-US" dirty="0"/>
              <a:t>         Smartphones with iOS, known for their premium design and advanced</a:t>
            </a:r>
            <a:br>
              <a:rPr lang="en-US" dirty="0"/>
            </a:br>
            <a:r>
              <a:rPr lang="en-US" dirty="0"/>
              <a:t>                          features.</a:t>
            </a:r>
          </a:p>
          <a:p>
            <a:r>
              <a:rPr lang="en-US" b="1" dirty="0"/>
              <a:t>iPad</a:t>
            </a:r>
            <a:r>
              <a:rPr lang="en-US" dirty="0"/>
              <a:t>        </a:t>
            </a:r>
            <a:r>
              <a:rPr lang="en-US" b="1" dirty="0"/>
              <a:t>:</a:t>
            </a:r>
            <a:r>
              <a:rPr lang="en-US" dirty="0"/>
              <a:t>         Tablet devices available in various sizes and configurations (iPad Pro, iPad Air, </a:t>
            </a:r>
            <a:br>
              <a:rPr lang="en-US" dirty="0"/>
            </a:br>
            <a:r>
              <a:rPr lang="en-US" dirty="0"/>
              <a:t>                           iPad Mini).</a:t>
            </a:r>
          </a:p>
          <a:p>
            <a:r>
              <a:rPr lang="en-US" b="1" dirty="0"/>
              <a:t>Mac</a:t>
            </a:r>
            <a:r>
              <a:rPr lang="en-US" dirty="0"/>
              <a:t>        </a:t>
            </a:r>
            <a:r>
              <a:rPr lang="en-US" b="1" dirty="0"/>
              <a:t>:         </a:t>
            </a:r>
            <a:r>
              <a:rPr lang="en-US" dirty="0"/>
              <a:t>A series of personal computers, including MacBook Air, MacBook Pro, iMac,</a:t>
            </a:r>
            <a:br>
              <a:rPr lang="en-US" dirty="0"/>
            </a:br>
            <a:r>
              <a:rPr lang="en-US" dirty="0"/>
              <a:t>                          Mac mini, and Mac Pro.</a:t>
            </a:r>
          </a:p>
          <a:p>
            <a:r>
              <a:rPr lang="en-US" b="1" dirty="0"/>
              <a:t>Apple Watch :</a:t>
            </a:r>
            <a:r>
              <a:rPr lang="en-US" dirty="0"/>
              <a:t> Smartwatches with health tracking, fitness features, and integration</a:t>
            </a:r>
            <a:br>
              <a:rPr lang="en-US" dirty="0"/>
            </a:br>
            <a:r>
              <a:rPr lang="en-US" dirty="0"/>
              <a:t>                          with iPhones.</a:t>
            </a:r>
          </a:p>
          <a:p>
            <a:r>
              <a:rPr lang="en-US" b="1" dirty="0" err="1"/>
              <a:t>AirPods</a:t>
            </a:r>
            <a:r>
              <a:rPr lang="en-US" dirty="0"/>
              <a:t>       </a:t>
            </a:r>
            <a:r>
              <a:rPr lang="en-US" b="1" dirty="0"/>
              <a:t>:</a:t>
            </a:r>
            <a:r>
              <a:rPr lang="en-US" dirty="0"/>
              <a:t>   Wireless earbuds offering high-quality sound, active noise cancellation</a:t>
            </a:r>
            <a:br>
              <a:rPr lang="en-US" dirty="0"/>
            </a:br>
            <a:r>
              <a:rPr lang="en-US" dirty="0"/>
              <a:t>                          (</a:t>
            </a:r>
            <a:r>
              <a:rPr lang="en-US" dirty="0" err="1"/>
              <a:t>AirPods</a:t>
            </a:r>
            <a:r>
              <a:rPr lang="en-US" dirty="0"/>
              <a:t> Pro), and seamless integration with other Apple devices.</a:t>
            </a:r>
          </a:p>
          <a:p>
            <a:r>
              <a:rPr lang="en-US" b="1" dirty="0"/>
              <a:t>Apple TV    :</a:t>
            </a:r>
            <a:r>
              <a:rPr lang="en-US" dirty="0"/>
              <a:t>    A digital media player and streaming device for accessing content from</a:t>
            </a:r>
            <a:br>
              <a:rPr lang="en-US" dirty="0"/>
            </a:br>
            <a:r>
              <a:rPr lang="en-US" dirty="0"/>
              <a:t>                          various sources, including Apple TV+.</a:t>
            </a:r>
          </a:p>
          <a:p>
            <a:r>
              <a:rPr lang="en-US" b="1" dirty="0" err="1"/>
              <a:t>HomePod</a:t>
            </a:r>
            <a:r>
              <a:rPr lang="en-US" b="1" dirty="0"/>
              <a:t>    :</a:t>
            </a:r>
            <a:r>
              <a:rPr lang="en-US" dirty="0"/>
              <a:t>    Smart speaker with high-quality audio and integration with Siri for home</a:t>
            </a:r>
            <a:br>
              <a:rPr lang="en-US" dirty="0"/>
            </a:br>
            <a:r>
              <a:rPr lang="en-US" dirty="0"/>
              <a:t>                          automation.</a:t>
            </a:r>
          </a:p>
          <a:p>
            <a:r>
              <a:rPr lang="en-US" b="1" dirty="0"/>
              <a:t>Accessories</a:t>
            </a:r>
            <a:r>
              <a:rPr lang="en-US" dirty="0"/>
              <a:t> </a:t>
            </a:r>
            <a:r>
              <a:rPr lang="en-US" b="1" dirty="0"/>
              <a:t>:</a:t>
            </a:r>
            <a:r>
              <a:rPr lang="en-US" dirty="0"/>
              <a:t>    Includes products like keyboards, mice, chargers, cases, and adapters.</a:t>
            </a:r>
            <a:endParaRPr lang="en-IN" dirty="0"/>
          </a:p>
        </p:txBody>
      </p:sp>
    </p:spTree>
    <p:extLst>
      <p:ext uri="{BB962C8B-B14F-4D97-AF65-F5344CB8AC3E}">
        <p14:creationId xmlns:p14="http://schemas.microsoft.com/office/powerpoint/2010/main" val="295215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9A8C-98BB-4A6B-A990-5297DD889DC4}"/>
              </a:ext>
            </a:extLst>
          </p:cNvPr>
          <p:cNvSpPr>
            <a:spLocks noGrp="1"/>
          </p:cNvSpPr>
          <p:nvPr>
            <p:ph type="title"/>
          </p:nvPr>
        </p:nvSpPr>
        <p:spPr>
          <a:xfrm>
            <a:off x="838200" y="161365"/>
            <a:ext cx="10515600" cy="833718"/>
          </a:xfrm>
        </p:spPr>
        <p:txBody>
          <a:bodyPr>
            <a:noAutofit/>
          </a:bodyPr>
          <a:lstStyle/>
          <a:p>
            <a:r>
              <a:rPr lang="en-IN" b="1" dirty="0">
                <a:latin typeface="Times New Roman" panose="02020603050405020304" pitchFamily="18" charset="0"/>
                <a:cs typeface="Times New Roman" panose="02020603050405020304" pitchFamily="18" charset="0"/>
              </a:rPr>
              <a:t>Products and Services</a:t>
            </a:r>
            <a:endParaRPr lang="en-IN" b="1" dirty="0"/>
          </a:p>
        </p:txBody>
      </p:sp>
      <p:sp>
        <p:nvSpPr>
          <p:cNvPr id="3" name="Content Placeholder 2">
            <a:extLst>
              <a:ext uri="{FF2B5EF4-FFF2-40B4-BE49-F238E27FC236}">
                <a16:creationId xmlns:a16="http://schemas.microsoft.com/office/drawing/2014/main" id="{98D5299E-F1E9-4A34-9971-A7C8630B5B87}"/>
              </a:ext>
            </a:extLst>
          </p:cNvPr>
          <p:cNvSpPr>
            <a:spLocks noGrp="1"/>
          </p:cNvSpPr>
          <p:nvPr>
            <p:ph idx="1"/>
          </p:nvPr>
        </p:nvSpPr>
        <p:spPr>
          <a:xfrm>
            <a:off x="593912" y="1088840"/>
            <a:ext cx="11004176" cy="5607795"/>
          </a:xfrm>
        </p:spPr>
        <p:txBody>
          <a:bodyPr>
            <a:normAutofit fontScale="92500" lnSpcReduction="10000"/>
          </a:bodyPr>
          <a:lstStyle/>
          <a:p>
            <a:pPr marL="0" indent="0">
              <a:buNone/>
            </a:pPr>
            <a:r>
              <a:rPr lang="en-US" b="1" dirty="0"/>
              <a:t>Services:</a:t>
            </a:r>
            <a:endParaRPr lang="en-US" dirty="0"/>
          </a:p>
          <a:p>
            <a:r>
              <a:rPr lang="en-US" sz="1800" b="1" dirty="0"/>
              <a:t>iCloud               :   </a:t>
            </a:r>
            <a:r>
              <a:rPr lang="en-US" sz="1800" dirty="0"/>
              <a:t>Cloud storage and synchronization service for files, photos, backups, and more across Apple</a:t>
            </a:r>
            <a:br>
              <a:rPr lang="en-US" sz="1800" dirty="0"/>
            </a:br>
            <a:r>
              <a:rPr lang="en-US" sz="1800" dirty="0"/>
              <a:t>                                devices.</a:t>
            </a:r>
          </a:p>
          <a:p>
            <a:r>
              <a:rPr lang="en-US" sz="1800" b="1" dirty="0"/>
              <a:t>Apple Music     :</a:t>
            </a:r>
            <a:r>
              <a:rPr lang="en-US" sz="1800" dirty="0"/>
              <a:t>   A music streaming service offering millions of songs, curated playlists, and radio stations.</a:t>
            </a:r>
          </a:p>
          <a:p>
            <a:r>
              <a:rPr lang="en-US" sz="1800" b="1" dirty="0"/>
              <a:t>Apple TV+       :   </a:t>
            </a:r>
            <a:r>
              <a:rPr lang="en-US" sz="1800" dirty="0"/>
              <a:t>A streaming service with original TV shows, movies, and documentaries.</a:t>
            </a:r>
          </a:p>
          <a:p>
            <a:r>
              <a:rPr lang="en-US" sz="1800" b="1" dirty="0"/>
              <a:t>App Store         :   </a:t>
            </a:r>
            <a:r>
              <a:rPr lang="en-US" sz="1800" dirty="0"/>
              <a:t>A marketplace for downloading apps, games, and other software for iOS, macOS, and other</a:t>
            </a:r>
            <a:br>
              <a:rPr lang="en-US" sz="1800" dirty="0"/>
            </a:br>
            <a:r>
              <a:rPr lang="en-US" sz="1800" dirty="0"/>
              <a:t>                               Apple devices.</a:t>
            </a:r>
          </a:p>
          <a:p>
            <a:r>
              <a:rPr lang="en-US" sz="1800" b="1" dirty="0"/>
              <a:t>Apple Arcade   :   </a:t>
            </a:r>
            <a:r>
              <a:rPr lang="en-US" sz="1800" dirty="0"/>
              <a:t>A subscription service offering access to a curated collection of mobile games with no ads or </a:t>
            </a:r>
            <a:br>
              <a:rPr lang="en-US" sz="1800" dirty="0"/>
            </a:br>
            <a:r>
              <a:rPr lang="en-US" sz="1800" dirty="0"/>
              <a:t>                               in-app purchases.</a:t>
            </a:r>
          </a:p>
          <a:p>
            <a:r>
              <a:rPr lang="en-US" sz="1800" b="1" dirty="0"/>
              <a:t>Apple Pay         :   </a:t>
            </a:r>
            <a:r>
              <a:rPr lang="en-US" sz="1800" dirty="0"/>
              <a:t>A mobile payment and digital wallet service for making secure payments using Apple devices.</a:t>
            </a:r>
          </a:p>
          <a:p>
            <a:r>
              <a:rPr lang="en-US" sz="1800" b="1" dirty="0"/>
              <a:t>Apple Fitness+ :  </a:t>
            </a:r>
            <a:r>
              <a:rPr lang="en-US" sz="1800" dirty="0"/>
              <a:t>A fitness subscription service offering workout videos, including yoga, cycling, and meditation.</a:t>
            </a:r>
          </a:p>
          <a:p>
            <a:r>
              <a:rPr lang="en-US" sz="1800" b="1" dirty="0"/>
              <a:t>Apple News+   :   </a:t>
            </a:r>
            <a:r>
              <a:rPr lang="en-US" sz="1800" dirty="0"/>
              <a:t>A subscription service providing access to magazines, newspapers, and digital content.</a:t>
            </a:r>
          </a:p>
          <a:p>
            <a:r>
              <a:rPr lang="en-US" sz="1800" b="1" dirty="0"/>
              <a:t>AppleCare        :</a:t>
            </a:r>
            <a:r>
              <a:rPr lang="en-US" sz="1800" dirty="0"/>
              <a:t>   Extended warranty and support services for Apple products, including repair coverage and</a:t>
            </a:r>
            <a:br>
              <a:rPr lang="en-US" sz="1800" dirty="0"/>
            </a:br>
            <a:r>
              <a:rPr lang="en-US" sz="1800" dirty="0"/>
              <a:t>                               technical assistance.</a:t>
            </a:r>
          </a:p>
          <a:p>
            <a:pPr marL="36900" indent="0">
              <a:buNone/>
            </a:pPr>
            <a:r>
              <a:rPr lang="en-US" sz="1800" dirty="0"/>
              <a:t>These products and services are part of Apple's ecosystem, allowing seamless integration and a unified user experience across devices.</a:t>
            </a:r>
          </a:p>
          <a:p>
            <a:endParaRPr lang="en-IN" sz="1600" dirty="0"/>
          </a:p>
        </p:txBody>
      </p:sp>
    </p:spTree>
    <p:extLst>
      <p:ext uri="{BB962C8B-B14F-4D97-AF65-F5344CB8AC3E}">
        <p14:creationId xmlns:p14="http://schemas.microsoft.com/office/powerpoint/2010/main" val="258356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D3E9-5CF4-41AD-843F-3470AAC87C39}"/>
              </a:ext>
            </a:extLst>
          </p:cNvPr>
          <p:cNvSpPr>
            <a:spLocks noGrp="1"/>
          </p:cNvSpPr>
          <p:nvPr>
            <p:ph type="title"/>
          </p:nvPr>
        </p:nvSpPr>
        <p:spPr>
          <a:xfrm>
            <a:off x="838200" y="627249"/>
            <a:ext cx="10515600" cy="609600"/>
          </a:xfrm>
        </p:spPr>
        <p:txBody>
          <a:bodyPr>
            <a:noAutofit/>
          </a:bodyPr>
          <a:lstStyle/>
          <a:p>
            <a:r>
              <a:rPr lang="en-IN" b="1" dirty="0"/>
              <a:t>Website Platform Identification:</a:t>
            </a:r>
            <a:br>
              <a:rPr lang="en-IN" b="1" dirty="0"/>
            </a:br>
            <a:endParaRPr lang="en-IN" b="1" dirty="0"/>
          </a:p>
        </p:txBody>
      </p:sp>
      <p:sp>
        <p:nvSpPr>
          <p:cNvPr id="3" name="Content Placeholder 2">
            <a:extLst>
              <a:ext uri="{FF2B5EF4-FFF2-40B4-BE49-F238E27FC236}">
                <a16:creationId xmlns:a16="http://schemas.microsoft.com/office/drawing/2014/main" id="{E196DF6A-2073-467C-9962-753A3AB32E02}"/>
              </a:ext>
            </a:extLst>
          </p:cNvPr>
          <p:cNvSpPr>
            <a:spLocks noGrp="1"/>
          </p:cNvSpPr>
          <p:nvPr>
            <p:ph idx="1"/>
          </p:nvPr>
        </p:nvSpPr>
        <p:spPr>
          <a:xfrm>
            <a:off x="838200" y="1326495"/>
            <a:ext cx="10515600" cy="5253599"/>
          </a:xfrm>
        </p:spPr>
        <p:txBody>
          <a:bodyPr>
            <a:normAutofit fontScale="77500" lnSpcReduction="20000"/>
          </a:bodyPr>
          <a:lstStyle/>
          <a:p>
            <a:pPr marL="0" indent="0">
              <a:buNone/>
            </a:pPr>
            <a:r>
              <a:rPr lang="en-US" dirty="0"/>
              <a:t>Apple's official website (</a:t>
            </a:r>
            <a:r>
              <a:rPr lang="en-US" b="1" dirty="0">
                <a:solidFill>
                  <a:schemeClr val="tx1"/>
                </a:solidFill>
              </a:rPr>
              <a:t>apple.com</a:t>
            </a:r>
            <a:r>
              <a:rPr lang="en-US" dirty="0"/>
              <a:t>) is developed using a variety of web technologies, as is typical for modern, feature-rich websites. While </a:t>
            </a:r>
            <a:r>
              <a:rPr lang="en-US" b="1" dirty="0">
                <a:solidFill>
                  <a:schemeClr val="tx1"/>
                </a:solidFill>
              </a:rPr>
              <a:t>Apple does not publicly disclose </a:t>
            </a:r>
            <a:r>
              <a:rPr lang="en-US" dirty="0"/>
              <a:t>all the specific tools and platforms it uses for web development, some common technologies that are likely used based on observations and industry standards include,</a:t>
            </a:r>
          </a:p>
          <a:p>
            <a:pPr marL="0" indent="0">
              <a:buNone/>
            </a:pPr>
            <a:endParaRPr lang="en-US" dirty="0"/>
          </a:p>
          <a:p>
            <a:pPr marL="0" indent="0">
              <a:buNone/>
            </a:pPr>
            <a:r>
              <a:rPr lang="en-US" b="1" dirty="0"/>
              <a:t>1. Front-end (Client-side):</a:t>
            </a:r>
          </a:p>
          <a:p>
            <a:r>
              <a:rPr lang="en-US" b="1" dirty="0">
                <a:solidFill>
                  <a:schemeClr val="tx1"/>
                </a:solidFill>
              </a:rPr>
              <a:t>HTML5, CSS3, and JavaScript : </a:t>
            </a:r>
            <a:r>
              <a:rPr lang="en-US" dirty="0"/>
              <a:t>The foundation for any modern website. These technologies define the</a:t>
            </a:r>
            <a:br>
              <a:rPr lang="en-US" dirty="0"/>
            </a:br>
            <a:r>
              <a:rPr lang="en-US" dirty="0"/>
              <a:t>                                                        structure, design, and interactivity of the site.</a:t>
            </a:r>
          </a:p>
          <a:p>
            <a:r>
              <a:rPr lang="en-US" b="1" dirty="0">
                <a:solidFill>
                  <a:schemeClr val="tx1"/>
                </a:solidFill>
              </a:rPr>
              <a:t>React.js or Vue.js :                        </a:t>
            </a:r>
            <a:r>
              <a:rPr lang="en-US" dirty="0"/>
              <a:t>Popular JavaScript libraries and frameworks often used for building dynamic,</a:t>
            </a:r>
            <a:br>
              <a:rPr lang="en-US" dirty="0"/>
            </a:br>
            <a:r>
              <a:rPr lang="en-US" dirty="0"/>
              <a:t>                                                        single-page applications, which might be used in some interactive sections of the</a:t>
            </a:r>
            <a:br>
              <a:rPr lang="en-US" dirty="0"/>
            </a:br>
            <a:r>
              <a:rPr lang="en-US" dirty="0"/>
              <a:t>                                                        site.</a:t>
            </a:r>
          </a:p>
          <a:p>
            <a:r>
              <a:rPr lang="en-US" b="1" dirty="0">
                <a:solidFill>
                  <a:schemeClr val="tx1"/>
                </a:solidFill>
              </a:rPr>
              <a:t>Web Assembly :</a:t>
            </a:r>
            <a:r>
              <a:rPr lang="en-US" b="1" dirty="0"/>
              <a:t>                             </a:t>
            </a:r>
            <a:r>
              <a:rPr lang="en-US" dirty="0"/>
              <a:t>This might be used for performance-intensive features or interactive elements.</a:t>
            </a:r>
          </a:p>
          <a:p>
            <a:pPr marL="0" indent="0">
              <a:buNone/>
            </a:pPr>
            <a:endParaRPr lang="en-US" dirty="0"/>
          </a:p>
          <a:p>
            <a:pPr marL="0" indent="0">
              <a:buNone/>
            </a:pPr>
            <a:r>
              <a:rPr lang="en-US" b="1" dirty="0"/>
              <a:t>2. Back-end (Server-side):</a:t>
            </a:r>
          </a:p>
          <a:p>
            <a:r>
              <a:rPr lang="en-US" b="1" dirty="0">
                <a:solidFill>
                  <a:schemeClr val="tx1"/>
                </a:solidFill>
              </a:rPr>
              <a:t>Apple’s custom technologies :   </a:t>
            </a:r>
            <a:r>
              <a:rPr lang="en-US" dirty="0"/>
              <a:t>Apple is known for developing its own proprietary software and systems. It’s</a:t>
            </a:r>
            <a:br>
              <a:rPr lang="en-US" dirty="0"/>
            </a:br>
            <a:r>
              <a:rPr lang="en-US" dirty="0"/>
              <a:t>                                                      possible the back-end of the website runs on Apple's own infrastructure and web</a:t>
            </a:r>
            <a:br>
              <a:rPr lang="en-US" dirty="0"/>
            </a:br>
            <a:r>
              <a:rPr lang="en-US" dirty="0"/>
              <a:t>                                                      servers, possibly built with technologies like Node.js, Python, or Java.</a:t>
            </a:r>
          </a:p>
          <a:p>
            <a:r>
              <a:rPr lang="en-US" b="1" dirty="0">
                <a:solidFill>
                  <a:schemeClr val="tx1"/>
                </a:solidFill>
              </a:rPr>
              <a:t>CDNs (Content Delivery Networks) :  </a:t>
            </a:r>
            <a:r>
              <a:rPr lang="en-US" dirty="0"/>
              <a:t>Apple likely uses CDNs to ensure fast delivery of content globally,</a:t>
            </a:r>
            <a:br>
              <a:rPr lang="en-US" dirty="0"/>
            </a:br>
            <a:r>
              <a:rPr lang="en-US" dirty="0"/>
              <a:t>                                                                  especially for heavy media assets like images and videos.</a:t>
            </a:r>
          </a:p>
          <a:p>
            <a:pPr marL="0" indent="0">
              <a:buNone/>
            </a:pPr>
            <a:endParaRPr lang="en-US" dirty="0"/>
          </a:p>
          <a:p>
            <a:endParaRPr lang="en-IN" dirty="0"/>
          </a:p>
        </p:txBody>
      </p:sp>
    </p:spTree>
    <p:extLst>
      <p:ext uri="{BB962C8B-B14F-4D97-AF65-F5344CB8AC3E}">
        <p14:creationId xmlns:p14="http://schemas.microsoft.com/office/powerpoint/2010/main" val="13418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DA84-3A23-4315-B8EE-1DF98CFF2745}"/>
              </a:ext>
            </a:extLst>
          </p:cNvPr>
          <p:cNvSpPr>
            <a:spLocks noGrp="1"/>
          </p:cNvSpPr>
          <p:nvPr>
            <p:ph type="title"/>
          </p:nvPr>
        </p:nvSpPr>
        <p:spPr>
          <a:xfrm>
            <a:off x="838200" y="564777"/>
            <a:ext cx="10515600" cy="770963"/>
          </a:xfrm>
        </p:spPr>
        <p:txBody>
          <a:bodyPr>
            <a:noAutofit/>
          </a:bodyPr>
          <a:lstStyle/>
          <a:p>
            <a:r>
              <a:rPr lang="en-IN" b="1" dirty="0"/>
              <a:t>Website Platform Identification</a:t>
            </a:r>
            <a:br>
              <a:rPr lang="en-IN" dirty="0"/>
            </a:br>
            <a:endParaRPr lang="en-IN" dirty="0"/>
          </a:p>
        </p:txBody>
      </p:sp>
      <p:sp>
        <p:nvSpPr>
          <p:cNvPr id="3" name="Content Placeholder 2">
            <a:extLst>
              <a:ext uri="{FF2B5EF4-FFF2-40B4-BE49-F238E27FC236}">
                <a16:creationId xmlns:a16="http://schemas.microsoft.com/office/drawing/2014/main" id="{91088226-E96D-41B7-8A52-8436C8239B0E}"/>
              </a:ext>
            </a:extLst>
          </p:cNvPr>
          <p:cNvSpPr>
            <a:spLocks noGrp="1"/>
          </p:cNvSpPr>
          <p:nvPr>
            <p:ph idx="1"/>
          </p:nvPr>
        </p:nvSpPr>
        <p:spPr>
          <a:xfrm>
            <a:off x="838200" y="1703294"/>
            <a:ext cx="10515600" cy="4849906"/>
          </a:xfrm>
        </p:spPr>
        <p:txBody>
          <a:bodyPr>
            <a:normAutofit/>
          </a:bodyPr>
          <a:lstStyle/>
          <a:p>
            <a:pPr marL="0" indent="0">
              <a:buNone/>
            </a:pPr>
            <a:r>
              <a:rPr lang="en-US" sz="1600" b="1" dirty="0"/>
              <a:t>3. Design and Animation:</a:t>
            </a:r>
          </a:p>
          <a:p>
            <a:r>
              <a:rPr lang="en-US" sz="1600" b="1" dirty="0">
                <a:solidFill>
                  <a:schemeClr val="tx1"/>
                </a:solidFill>
              </a:rPr>
              <a:t>CSS animations and transitions : </a:t>
            </a:r>
            <a:r>
              <a:rPr lang="en-US" sz="1600" dirty="0"/>
              <a:t>Used extensively to create smooth animations and transitions.</a:t>
            </a:r>
          </a:p>
          <a:p>
            <a:r>
              <a:rPr lang="en-US" sz="1600" b="1" dirty="0">
                <a:solidFill>
                  <a:schemeClr val="tx1"/>
                </a:solidFill>
              </a:rPr>
              <a:t>WebGL or Three.js : </a:t>
            </a:r>
            <a:r>
              <a:rPr lang="en-US" sz="1600" dirty="0"/>
              <a:t>For rendering 3D graphics or complex animations, especially in product</a:t>
            </a:r>
            <a:br>
              <a:rPr lang="en-US" sz="1600" dirty="0"/>
            </a:br>
            <a:r>
              <a:rPr lang="en-US" sz="1600" dirty="0"/>
              <a:t>                                     showcases.</a:t>
            </a:r>
          </a:p>
          <a:p>
            <a:pPr marL="0" indent="0">
              <a:buNone/>
            </a:pPr>
            <a:endParaRPr lang="en-US" sz="1600" dirty="0"/>
          </a:p>
          <a:p>
            <a:pPr marL="0" indent="0">
              <a:buNone/>
            </a:pPr>
            <a:r>
              <a:rPr lang="en-US" sz="1600" b="1" dirty="0"/>
              <a:t>4. CMS (Content Management System):</a:t>
            </a:r>
          </a:p>
          <a:p>
            <a:r>
              <a:rPr lang="en-US" sz="1600" dirty="0"/>
              <a:t>Apple’s website likely does not rely on typical commercial CMS platforms like WordPress or Drupal, given the company's custom approach to software. It might have </a:t>
            </a:r>
            <a:r>
              <a:rPr lang="en-US" sz="1600" b="1" dirty="0">
                <a:solidFill>
                  <a:schemeClr val="tx1"/>
                </a:solidFill>
              </a:rPr>
              <a:t>a custom-built CMS </a:t>
            </a:r>
            <a:r>
              <a:rPr lang="en-US" sz="1600" dirty="0"/>
              <a:t>for managing the website's content.</a:t>
            </a:r>
          </a:p>
          <a:p>
            <a:pPr marL="0" indent="0">
              <a:buNone/>
            </a:pPr>
            <a:endParaRPr lang="en-US" sz="1600" dirty="0"/>
          </a:p>
          <a:p>
            <a:pPr marL="0" indent="0">
              <a:buNone/>
            </a:pPr>
            <a:r>
              <a:rPr lang="en-US" sz="1600" dirty="0"/>
              <a:t>In summary, Apple’s website is likely built using a mix of modern web development tools and custom-built solutions, ensuring a seamless, high-performance experience that reflects Apple's commitment to design and innovation.</a:t>
            </a:r>
          </a:p>
          <a:p>
            <a:endParaRPr lang="en-IN" dirty="0"/>
          </a:p>
        </p:txBody>
      </p:sp>
    </p:spTree>
    <p:extLst>
      <p:ext uri="{BB962C8B-B14F-4D97-AF65-F5344CB8AC3E}">
        <p14:creationId xmlns:p14="http://schemas.microsoft.com/office/powerpoint/2010/main" val="330902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3F6A-719A-4744-9ACF-CB280C560563}"/>
              </a:ext>
            </a:extLst>
          </p:cNvPr>
          <p:cNvSpPr>
            <a:spLocks noGrp="1"/>
          </p:cNvSpPr>
          <p:nvPr>
            <p:ph type="title"/>
          </p:nvPr>
        </p:nvSpPr>
        <p:spPr>
          <a:xfrm>
            <a:off x="838200" y="365126"/>
            <a:ext cx="10515600" cy="710640"/>
          </a:xfrm>
        </p:spPr>
        <p:txBody>
          <a:bodyPr>
            <a:normAutofit/>
          </a:bodyPr>
          <a:lstStyle/>
          <a:p>
            <a:r>
              <a:rPr lang="en-IN" b="1" dirty="0"/>
              <a:t>Responsive Website Testing Report</a:t>
            </a:r>
          </a:p>
        </p:txBody>
      </p:sp>
      <p:sp>
        <p:nvSpPr>
          <p:cNvPr id="3" name="Content Placeholder 2">
            <a:extLst>
              <a:ext uri="{FF2B5EF4-FFF2-40B4-BE49-F238E27FC236}">
                <a16:creationId xmlns:a16="http://schemas.microsoft.com/office/drawing/2014/main" id="{C77A3B41-EFF8-42B1-BC20-12DEA7895164}"/>
              </a:ext>
            </a:extLst>
          </p:cNvPr>
          <p:cNvSpPr>
            <a:spLocks noGrp="1"/>
          </p:cNvSpPr>
          <p:nvPr>
            <p:ph idx="1"/>
          </p:nvPr>
        </p:nvSpPr>
        <p:spPr>
          <a:xfrm>
            <a:off x="838200" y="1371600"/>
            <a:ext cx="10744200" cy="5121274"/>
          </a:xfrm>
        </p:spPr>
        <p:txBody>
          <a:bodyPr>
            <a:normAutofit/>
          </a:bodyPr>
          <a:lstStyle/>
          <a:p>
            <a:pPr marL="0" indent="0">
              <a:buNone/>
            </a:pPr>
            <a:r>
              <a:rPr lang="en-US" sz="1600" b="1" dirty="0"/>
              <a:t>Website URL                   :</a:t>
            </a:r>
            <a:r>
              <a:rPr lang="en-US" sz="1600" dirty="0"/>
              <a:t>       Apple.com</a:t>
            </a:r>
          </a:p>
          <a:p>
            <a:pPr marL="0" indent="0">
              <a:buNone/>
            </a:pPr>
            <a:r>
              <a:rPr lang="en-IN" sz="1600" b="1" dirty="0"/>
              <a:t>Device Types Tested       :</a:t>
            </a:r>
            <a:r>
              <a:rPr lang="en-IN" sz="1600" dirty="0"/>
              <a:t>       Desktop (Windows 11), Mobile ( Samsung Galaxy Z Fold 5)</a:t>
            </a:r>
          </a:p>
          <a:p>
            <a:pPr marL="0" indent="0">
              <a:buNone/>
            </a:pPr>
            <a:r>
              <a:rPr lang="en-IN" sz="1600" b="1" dirty="0"/>
              <a:t>Browsers Tested              :</a:t>
            </a:r>
            <a:r>
              <a:rPr lang="en-IN" sz="1600" dirty="0"/>
              <a:t>       Google Chrome</a:t>
            </a:r>
          </a:p>
          <a:p>
            <a:pPr marL="0" indent="0">
              <a:buNone/>
            </a:pPr>
            <a:r>
              <a:rPr lang="en-IN" sz="1600" b="1" dirty="0"/>
              <a:t>Orientation Testing        :</a:t>
            </a:r>
            <a:r>
              <a:rPr lang="en-IN" sz="1600" dirty="0"/>
              <a:t>       Landscape and portrait orientations on mobile</a:t>
            </a:r>
          </a:p>
          <a:p>
            <a:pPr marL="0" indent="0">
              <a:buNone/>
            </a:pPr>
            <a:r>
              <a:rPr lang="en-IN" sz="1600" b="1" dirty="0"/>
              <a:t>Tools Used for Testing   :       </a:t>
            </a:r>
            <a:r>
              <a:rPr lang="en-IN" sz="1600" dirty="0" err="1"/>
              <a:t>BrowserStack</a:t>
            </a:r>
            <a:endParaRPr lang="en-IN" sz="1600" dirty="0"/>
          </a:p>
          <a:p>
            <a:pPr marL="0" indent="0">
              <a:buNone/>
            </a:pPr>
            <a:r>
              <a:rPr lang="en-IN" sz="1600" b="1" dirty="0"/>
              <a:t>Test Dimensions             :</a:t>
            </a:r>
            <a:r>
              <a:rPr lang="en-IN" sz="1600" dirty="0"/>
              <a:t>       Desktop (1536 x 702), Mobile (1856 x 2160)</a:t>
            </a:r>
            <a:r>
              <a:rPr lang="en-IN" sz="1600" b="1" dirty="0"/>
              <a:t> </a:t>
            </a:r>
          </a:p>
          <a:p>
            <a:pPr marL="0" indent="0">
              <a:buNone/>
            </a:pPr>
            <a:r>
              <a:rPr lang="en-US" sz="1600" b="1" dirty="0"/>
              <a:t>T</a:t>
            </a:r>
            <a:r>
              <a:rPr lang="en-IN" sz="1600" b="1" dirty="0" err="1"/>
              <a:t>est</a:t>
            </a:r>
            <a:r>
              <a:rPr lang="en-IN" sz="1600" b="1" dirty="0"/>
              <a:t> Result                      :</a:t>
            </a:r>
          </a:p>
          <a:p>
            <a:pPr marL="0" indent="0">
              <a:buNone/>
            </a:pPr>
            <a:endParaRPr lang="en-IN" sz="1600" b="1" dirty="0"/>
          </a:p>
          <a:p>
            <a:pPr marL="0" indent="0">
              <a:buNone/>
            </a:pPr>
            <a:endParaRPr lang="en-IN" sz="1600" b="1" dirty="0"/>
          </a:p>
          <a:p>
            <a:pPr marL="0" indent="0">
              <a:buNone/>
            </a:pPr>
            <a:r>
              <a:rPr lang="en-IN" sz="1600" b="1" dirty="0"/>
              <a:t> </a:t>
            </a:r>
          </a:p>
          <a:p>
            <a:pPr marL="0" indent="0">
              <a:buNone/>
            </a:pPr>
            <a:endParaRPr lang="en-IN" sz="1600" b="1" dirty="0"/>
          </a:p>
          <a:p>
            <a:pPr marL="0" indent="0">
              <a:buNone/>
            </a:pPr>
            <a:endParaRPr lang="en-IN" sz="1600" b="1" dirty="0"/>
          </a:p>
          <a:p>
            <a:pPr marL="0" indent="0">
              <a:buNone/>
            </a:pPr>
            <a:r>
              <a:rPr lang="en-IN" sz="1600" b="1" dirty="0" err="1"/>
              <a:t>Conslusion</a:t>
            </a:r>
            <a:r>
              <a:rPr lang="en-IN" sz="1600" b="1" dirty="0"/>
              <a:t>   :  </a:t>
            </a:r>
            <a:r>
              <a:rPr lang="en-IN" sz="1600" dirty="0"/>
              <a:t>The website is mostly responsive with minor issues on mobile</a:t>
            </a:r>
            <a:r>
              <a:rPr lang="en-US" sz="1600" dirty="0"/>
              <a:t> phones.  Further adjustments to</a:t>
            </a:r>
            <a:br>
              <a:rPr lang="en-US" sz="1600" dirty="0"/>
            </a:br>
            <a:r>
              <a:rPr lang="en-US" sz="1600" dirty="0"/>
              <a:t>                          image handling and grid layout will improve the overall experience. </a:t>
            </a:r>
            <a:endParaRPr lang="en-IN" sz="1600" dirty="0"/>
          </a:p>
        </p:txBody>
      </p:sp>
      <p:graphicFrame>
        <p:nvGraphicFramePr>
          <p:cNvPr id="6" name="Table 5">
            <a:extLst>
              <a:ext uri="{FF2B5EF4-FFF2-40B4-BE49-F238E27FC236}">
                <a16:creationId xmlns:a16="http://schemas.microsoft.com/office/drawing/2014/main" id="{0495E1A4-38FD-47AA-B925-5D3A106BA38C}"/>
              </a:ext>
            </a:extLst>
          </p:cNvPr>
          <p:cNvGraphicFramePr>
            <a:graphicFrameLocks noGrp="1"/>
          </p:cNvGraphicFramePr>
          <p:nvPr>
            <p:extLst>
              <p:ext uri="{D42A27DB-BD31-4B8C-83A1-F6EECF244321}">
                <p14:modId xmlns:p14="http://schemas.microsoft.com/office/powerpoint/2010/main" val="2679471885"/>
              </p:ext>
            </p:extLst>
          </p:nvPr>
        </p:nvGraphicFramePr>
        <p:xfrm>
          <a:off x="3536576" y="3854823"/>
          <a:ext cx="7400365" cy="1483836"/>
        </p:xfrm>
        <a:graphic>
          <a:graphicData uri="http://schemas.openxmlformats.org/drawingml/2006/table">
            <a:tbl>
              <a:tblPr firstRow="1" bandRow="1">
                <a:tableStyleId>{5C22544A-7EE6-4342-B048-85BDC9FD1C3A}</a:tableStyleId>
              </a:tblPr>
              <a:tblGrid>
                <a:gridCol w="2458273">
                  <a:extLst>
                    <a:ext uri="{9D8B030D-6E8A-4147-A177-3AD203B41FA5}">
                      <a16:colId xmlns:a16="http://schemas.microsoft.com/office/drawing/2014/main" val="1191644768"/>
                    </a:ext>
                  </a:extLst>
                </a:gridCol>
                <a:gridCol w="2471046">
                  <a:extLst>
                    <a:ext uri="{9D8B030D-6E8A-4147-A177-3AD203B41FA5}">
                      <a16:colId xmlns:a16="http://schemas.microsoft.com/office/drawing/2014/main" val="3209309771"/>
                    </a:ext>
                  </a:extLst>
                </a:gridCol>
                <a:gridCol w="2471046">
                  <a:extLst>
                    <a:ext uri="{9D8B030D-6E8A-4147-A177-3AD203B41FA5}">
                      <a16:colId xmlns:a16="http://schemas.microsoft.com/office/drawing/2014/main" val="599987607"/>
                    </a:ext>
                  </a:extLst>
                </a:gridCol>
              </a:tblGrid>
              <a:tr h="172842">
                <a:tc>
                  <a:txBody>
                    <a:bodyPr/>
                    <a:lstStyle/>
                    <a:p>
                      <a:pPr algn="ctr"/>
                      <a:r>
                        <a:rPr lang="en-US" dirty="0"/>
                        <a:t>DEVICE</a:t>
                      </a:r>
                      <a:endParaRPr lang="en-IN" dirty="0"/>
                    </a:p>
                  </a:txBody>
                  <a:tcPr/>
                </a:tc>
                <a:tc>
                  <a:txBody>
                    <a:bodyPr/>
                    <a:lstStyle/>
                    <a:p>
                      <a:pPr algn="ctr"/>
                      <a:r>
                        <a:rPr lang="en-US" dirty="0"/>
                        <a:t>TEST STATUS</a:t>
                      </a:r>
                      <a:endParaRPr lang="en-IN" dirty="0"/>
                    </a:p>
                  </a:txBody>
                  <a:tcPr/>
                </a:tc>
                <a:tc>
                  <a:txBody>
                    <a:bodyPr/>
                    <a:lstStyle/>
                    <a:p>
                      <a:pPr algn="ctr"/>
                      <a:r>
                        <a:rPr lang="en-US" dirty="0"/>
                        <a:t>ISSUES FOUND</a:t>
                      </a:r>
                      <a:endParaRPr lang="en-IN" dirty="0"/>
                    </a:p>
                  </a:txBody>
                  <a:tcPr/>
                </a:tc>
                <a:extLst>
                  <a:ext uri="{0D108BD9-81ED-4DB2-BD59-A6C34878D82A}">
                    <a16:rowId xmlns:a16="http://schemas.microsoft.com/office/drawing/2014/main" val="1765221119"/>
                  </a:ext>
                </a:extLst>
              </a:tr>
              <a:tr h="707927">
                <a:tc>
                  <a:txBody>
                    <a:bodyPr/>
                    <a:lstStyle/>
                    <a:p>
                      <a:pPr algn="ctr">
                        <a:lnSpc>
                          <a:spcPct val="200000"/>
                        </a:lnSpc>
                      </a:pPr>
                      <a:r>
                        <a:rPr lang="en-US" dirty="0"/>
                        <a:t>Galaxy Z Fold 5</a:t>
                      </a:r>
                      <a:endParaRPr lang="en-IN" dirty="0"/>
                    </a:p>
                  </a:txBody>
                  <a:tcPr/>
                </a:tc>
                <a:tc>
                  <a:txBody>
                    <a:bodyPr/>
                    <a:lstStyle/>
                    <a:p>
                      <a:pPr algn="ctr">
                        <a:lnSpc>
                          <a:spcPct val="200000"/>
                        </a:lnSpc>
                      </a:pPr>
                      <a:r>
                        <a:rPr lang="en-US" dirty="0"/>
                        <a:t>Pass</a:t>
                      </a:r>
                      <a:endParaRPr lang="en-IN" dirty="0"/>
                    </a:p>
                  </a:txBody>
                  <a:tcPr/>
                </a:tc>
                <a:tc>
                  <a:txBody>
                    <a:bodyPr/>
                    <a:lstStyle/>
                    <a:p>
                      <a:pPr algn="ctr">
                        <a:lnSpc>
                          <a:spcPct val="100000"/>
                        </a:lnSpc>
                      </a:pPr>
                      <a:r>
                        <a:rPr lang="en-IN" sz="1800" b="0" i="0" kern="1200" dirty="0">
                          <a:solidFill>
                            <a:schemeClr val="dk1"/>
                          </a:solidFill>
                          <a:effectLst/>
                          <a:latin typeface="+mn-lt"/>
                          <a:ea typeface="+mn-ea"/>
                          <a:cs typeface="+mn-cs"/>
                        </a:rPr>
                        <a:t>prolonged</a:t>
                      </a:r>
                      <a:r>
                        <a:rPr lang="en-IN" dirty="0"/>
                        <a:t> responsiveness</a:t>
                      </a:r>
                    </a:p>
                  </a:txBody>
                  <a:tcPr/>
                </a:tc>
                <a:extLst>
                  <a:ext uri="{0D108BD9-81ED-4DB2-BD59-A6C34878D82A}">
                    <a16:rowId xmlns:a16="http://schemas.microsoft.com/office/drawing/2014/main" val="3163732081"/>
                  </a:ext>
                </a:extLst>
              </a:tr>
              <a:tr h="410149">
                <a:tc>
                  <a:txBody>
                    <a:bodyPr/>
                    <a:lstStyle/>
                    <a:p>
                      <a:pPr algn="ctr"/>
                      <a:r>
                        <a:rPr lang="en-US" dirty="0"/>
                        <a:t>Desktop</a:t>
                      </a:r>
                      <a:endParaRPr lang="en-IN" dirty="0"/>
                    </a:p>
                  </a:txBody>
                  <a:tcPr/>
                </a:tc>
                <a:tc>
                  <a:txBody>
                    <a:bodyPr/>
                    <a:lstStyle/>
                    <a:p>
                      <a:pPr algn="ctr"/>
                      <a:r>
                        <a:rPr lang="en-US" dirty="0"/>
                        <a:t>Pass</a:t>
                      </a:r>
                      <a:endParaRPr lang="en-IN" dirty="0"/>
                    </a:p>
                  </a:txBody>
                  <a:tcPr/>
                </a:tc>
                <a:tc>
                  <a:txBody>
                    <a:bodyPr/>
                    <a:lstStyle/>
                    <a:p>
                      <a:pPr algn="ctr"/>
                      <a:r>
                        <a:rPr lang="en-IN" dirty="0"/>
                        <a:t>No issues found</a:t>
                      </a:r>
                    </a:p>
                  </a:txBody>
                  <a:tcPr anchor="ctr"/>
                </a:tc>
                <a:extLst>
                  <a:ext uri="{0D108BD9-81ED-4DB2-BD59-A6C34878D82A}">
                    <a16:rowId xmlns:a16="http://schemas.microsoft.com/office/drawing/2014/main" val="4247779323"/>
                  </a:ext>
                </a:extLst>
              </a:tr>
            </a:tbl>
          </a:graphicData>
        </a:graphic>
      </p:graphicFrame>
    </p:spTree>
    <p:extLst>
      <p:ext uri="{BB962C8B-B14F-4D97-AF65-F5344CB8AC3E}">
        <p14:creationId xmlns:p14="http://schemas.microsoft.com/office/powerpoint/2010/main" val="4192701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3898C-DEFB-4A38-9D91-5D3348C9FA9A}"/>
              </a:ext>
            </a:extLst>
          </p:cNvPr>
          <p:cNvSpPr>
            <a:spLocks noGrp="1"/>
          </p:cNvSpPr>
          <p:nvPr>
            <p:ph type="title"/>
          </p:nvPr>
        </p:nvSpPr>
        <p:spPr>
          <a:xfrm>
            <a:off x="838200" y="564777"/>
            <a:ext cx="10515600" cy="654424"/>
          </a:xfrm>
        </p:spPr>
        <p:txBody>
          <a:bodyPr>
            <a:noAutofit/>
          </a:bodyPr>
          <a:lstStyle/>
          <a:p>
            <a:r>
              <a:rPr lang="en-IN" b="1" dirty="0"/>
              <a:t>Website Design Mistakes Identification:</a:t>
            </a:r>
            <a:br>
              <a:rPr lang="en-IN" dirty="0"/>
            </a:br>
            <a:endParaRPr lang="en-IN" dirty="0"/>
          </a:p>
        </p:txBody>
      </p:sp>
      <p:sp>
        <p:nvSpPr>
          <p:cNvPr id="3" name="Content Placeholder 2">
            <a:extLst>
              <a:ext uri="{FF2B5EF4-FFF2-40B4-BE49-F238E27FC236}">
                <a16:creationId xmlns:a16="http://schemas.microsoft.com/office/drawing/2014/main" id="{F1586ED0-B387-42E9-A19C-85A81B65B7ED}"/>
              </a:ext>
            </a:extLst>
          </p:cNvPr>
          <p:cNvSpPr>
            <a:spLocks noGrp="1"/>
          </p:cNvSpPr>
          <p:nvPr>
            <p:ph idx="1"/>
          </p:nvPr>
        </p:nvSpPr>
        <p:spPr>
          <a:xfrm>
            <a:off x="838200" y="1290918"/>
            <a:ext cx="10515600" cy="5208493"/>
          </a:xfrm>
        </p:spPr>
        <p:txBody>
          <a:bodyPr>
            <a:normAutofit fontScale="77500" lnSpcReduction="20000"/>
          </a:bodyPr>
          <a:lstStyle/>
          <a:p>
            <a:pPr marL="0" indent="0">
              <a:buNone/>
            </a:pPr>
            <a:r>
              <a:rPr lang="en-US" b="1" dirty="0">
                <a:solidFill>
                  <a:schemeClr val="tx1"/>
                </a:solidFill>
              </a:rPr>
              <a:t>1. Navigation Confusion</a:t>
            </a:r>
          </a:p>
          <a:p>
            <a:r>
              <a:rPr lang="en-US" b="1" dirty="0"/>
              <a:t>Overloaded Menus: </a:t>
            </a:r>
            <a:r>
              <a:rPr lang="en-US" dirty="0"/>
              <a:t>Occasionally, Apple's navigation can feel a bit overwhelming due to the number of products and services they offer. With frequent updates and new product launches, users might sometimes find it difficult to quickly locate specific information or navigate across different categories.</a:t>
            </a:r>
          </a:p>
          <a:p>
            <a:r>
              <a:rPr lang="en-US" b="1" dirty="0"/>
              <a:t>Lack of Clear Hierarchy: </a:t>
            </a:r>
            <a:r>
              <a:rPr lang="en-US" dirty="0"/>
              <a:t>As Apple has many product lines (iPhone, iPad, Mac, etc.), organizing them in an intuitive way that directs users to the right section with ease can be a challenge. Some users might struggle with the clarity of top-level navigation or find themselves clicking through multiple pages to find what they want.</a:t>
            </a:r>
          </a:p>
          <a:p>
            <a:pPr marL="0" indent="0">
              <a:buNone/>
            </a:pPr>
            <a:r>
              <a:rPr lang="en-US" b="1" dirty="0">
                <a:solidFill>
                  <a:schemeClr val="tx1"/>
                </a:solidFill>
              </a:rPr>
              <a:t>2. Mobile Experience Issues</a:t>
            </a:r>
          </a:p>
          <a:p>
            <a:r>
              <a:rPr lang="en-US" b="1" dirty="0"/>
              <a:t>Responsive Design Issues: </a:t>
            </a:r>
            <a:r>
              <a:rPr lang="en-US" dirty="0"/>
              <a:t>While Apple’s website is generally optimized for mobile, there have been times when elements such as images, buttons, or text could display incorrectly on smaller screens. With regular updates, these issues are typically resolved, but they still occur occasionally.</a:t>
            </a:r>
          </a:p>
          <a:p>
            <a:r>
              <a:rPr lang="en-US" b="1" dirty="0"/>
              <a:t>Load Time on Mobile: </a:t>
            </a:r>
            <a:r>
              <a:rPr lang="en-US" dirty="0"/>
              <a:t>Some heavy media content or interactive features can cause slower load times on mobile devices, particularly in regions with lower internet speeds. Given the richness of Apple's media-heavy content (videos, product demos), this can sometimes affect user experience.</a:t>
            </a:r>
          </a:p>
          <a:p>
            <a:pPr marL="0" indent="0">
              <a:buNone/>
            </a:pPr>
            <a:r>
              <a:rPr lang="en-US" b="1" dirty="0">
                <a:solidFill>
                  <a:schemeClr val="tx1"/>
                </a:solidFill>
              </a:rPr>
              <a:t>3. Accessibility Challenges</a:t>
            </a:r>
          </a:p>
          <a:p>
            <a:r>
              <a:rPr lang="en-US" b="1" dirty="0"/>
              <a:t>Color Contrast and Readability: </a:t>
            </a:r>
            <a:r>
              <a:rPr lang="en-US" dirty="0"/>
              <a:t>Apple’s minimalist design style sometimes uses subtle color contrasts, which may make it difficult for users with visual impairments to read text or navigate easily.</a:t>
            </a:r>
          </a:p>
          <a:p>
            <a:r>
              <a:rPr lang="en-US" b="1" dirty="0"/>
              <a:t>Keyboard Navigation: </a:t>
            </a:r>
            <a:r>
              <a:rPr lang="en-US" dirty="0"/>
              <a:t>There have been occasional complaints about Apple’s website not being fully accessible for users who rely on keyboard navigation or screen readers, potentially hindering accessibility for people with disabilities.</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35203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0DEC8-91D6-4D78-9EC3-F3736D477796}"/>
              </a:ext>
            </a:extLst>
          </p:cNvPr>
          <p:cNvSpPr>
            <a:spLocks noGrp="1"/>
          </p:cNvSpPr>
          <p:nvPr>
            <p:ph idx="1"/>
          </p:nvPr>
        </p:nvSpPr>
        <p:spPr>
          <a:xfrm>
            <a:off x="838200" y="457059"/>
            <a:ext cx="10515600" cy="5943881"/>
          </a:xfrm>
        </p:spPr>
        <p:txBody>
          <a:bodyPr>
            <a:normAutofit fontScale="85000" lnSpcReduction="10000"/>
          </a:bodyPr>
          <a:lstStyle/>
          <a:p>
            <a:pPr marL="0" indent="0">
              <a:buNone/>
            </a:pPr>
            <a:r>
              <a:rPr lang="en-US" b="1" dirty="0">
                <a:solidFill>
                  <a:schemeClr val="tx1"/>
                </a:solidFill>
              </a:rPr>
              <a:t>4. Product Availability Information</a:t>
            </a:r>
          </a:p>
          <a:p>
            <a:r>
              <a:rPr lang="en-US" dirty="0"/>
              <a:t>Stock and Availability Confusion: During product launches, especially for high-demand products like the iPhone, the website may sometimes lack clear real-time stock availability updates, leading to frustration among customers trying to buy specific configurations or models.</a:t>
            </a:r>
          </a:p>
          <a:p>
            <a:r>
              <a:rPr lang="en-US" dirty="0"/>
              <a:t>Misleading Availability Messages: Users may encounter inconsistencies in availability messages—sometimes, the website may indicate items are out of stock when they are actually available at nearby stores or vice versa.</a:t>
            </a:r>
          </a:p>
          <a:p>
            <a:pPr marL="0" indent="0">
              <a:buNone/>
            </a:pPr>
            <a:r>
              <a:rPr lang="en-US" b="1" dirty="0">
                <a:solidFill>
                  <a:schemeClr val="tx1"/>
                </a:solidFill>
              </a:rPr>
              <a:t>5. Broken Links or Error Pages</a:t>
            </a:r>
          </a:p>
          <a:p>
            <a:r>
              <a:rPr lang="en-US" dirty="0"/>
              <a:t>Occasional Outdated Content: Occasionally, Apple’s website has had broken links or outdated content, particularly around product pages after a new launch or the transition of older product lines. For example, certain product pages might not immediately update after a new release.</a:t>
            </a:r>
          </a:p>
          <a:p>
            <a:r>
              <a:rPr lang="en-US" dirty="0"/>
              <a:t>Error Pages: Users sometimes encounter 404 error pages when accessing product pages or during updates to the website, especially during major events or changes.</a:t>
            </a:r>
          </a:p>
          <a:p>
            <a:pPr marL="0" indent="0">
              <a:buNone/>
            </a:pPr>
            <a:r>
              <a:rPr lang="en-US" b="1" dirty="0">
                <a:solidFill>
                  <a:schemeClr val="tx1"/>
                </a:solidFill>
              </a:rPr>
              <a:t>6. Too Much Focus on Marketing</a:t>
            </a:r>
          </a:p>
          <a:p>
            <a:r>
              <a:rPr lang="en-US" dirty="0"/>
              <a:t>Overemphasis on Sales Content: While it’s understandable that Apple focuses on promoting its latest products, sometimes the website feels like it’s geared more toward marketing than providing technical or detailed information, which can be frustrating for users looking for in-depth specifications or support.</a:t>
            </a:r>
          </a:p>
          <a:p>
            <a:r>
              <a:rPr lang="en-US" dirty="0"/>
              <a:t>Repetitive Calls to Action: Frequent, highly visible calls to action (e.g., "Buy Now," "Learn More") on product pages may overwhelm users or make them feel pushed toward purchasing before they’ve explored enough.</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52498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2474</TotalTime>
  <Words>1903</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Calisto MT</vt:lpstr>
      <vt:lpstr>Times New Roman</vt:lpstr>
      <vt:lpstr>Trebuchet MS</vt:lpstr>
      <vt:lpstr>Wingdings 2</vt:lpstr>
      <vt:lpstr>Slate</vt:lpstr>
      <vt:lpstr>Crafting &amp; Compelling Website Analysis, Audit and Recommendations </vt:lpstr>
      <vt:lpstr>APPLE INC.   </vt:lpstr>
      <vt:lpstr>Products and Services</vt:lpstr>
      <vt:lpstr>Products and Services</vt:lpstr>
      <vt:lpstr>Website Platform Identification: </vt:lpstr>
      <vt:lpstr>Website Platform Identification </vt:lpstr>
      <vt:lpstr>Responsive Website Testing Report</vt:lpstr>
      <vt:lpstr>Website Design Mistakes Identification: </vt:lpstr>
      <vt:lpstr>PowerPoint Presentation</vt:lpstr>
      <vt:lpstr>PowerPoint Presentation</vt:lpstr>
      <vt:lpstr>Recommended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Compelling Website Analysis, Audit and Recommendations </dc:title>
  <dc:creator>Andre</dc:creator>
  <cp:lastModifiedBy>Andre</cp:lastModifiedBy>
  <cp:revision>42</cp:revision>
  <dcterms:created xsi:type="dcterms:W3CDTF">2024-11-23T07:44:55Z</dcterms:created>
  <dcterms:modified xsi:type="dcterms:W3CDTF">2024-12-03T13:52:28Z</dcterms:modified>
</cp:coreProperties>
</file>