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8398" autoAdjust="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76F3A0-5C9F-459A-93CB-44564485FD09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4931C-40D5-44C3-BA03-9B793022B7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15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94931C-40D5-44C3-BA03-9B793022B73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73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44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35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4953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85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69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821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81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14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9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16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4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68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20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749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D2CDF-B5D2-4A5E-AEE3-1F4A4DE7B734}" type="datetimeFigureOut">
              <a:rPr lang="en-IN" smtClean="0"/>
              <a:t>05-11-2024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2AF3227-9321-4DE0-8838-F8C7B0F40D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40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D1F73-E89A-4801-B971-58EA25915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024" y="2227730"/>
            <a:ext cx="7279341" cy="1201270"/>
          </a:xfrm>
        </p:spPr>
        <p:txBody>
          <a:bodyPr/>
          <a:lstStyle/>
          <a:p>
            <a:pPr algn="just"/>
            <a:r>
              <a:rPr lang="en-IN" sz="4800" dirty="0">
                <a:latin typeface="Arial Black" panose="020B0A04020102020204" pitchFamily="34" charset="0"/>
              </a:rPr>
              <a:t>MYNTRA ANALYSIS</a:t>
            </a:r>
          </a:p>
        </p:txBody>
      </p:sp>
    </p:spTree>
    <p:extLst>
      <p:ext uri="{BB962C8B-B14F-4D97-AF65-F5344CB8AC3E}">
        <p14:creationId xmlns:p14="http://schemas.microsoft.com/office/powerpoint/2010/main" val="1536426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61E-E94C-4116-936E-D5A116BDD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4091"/>
            <a:ext cx="10515600" cy="710640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Customer Review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AE57-85C0-43E6-A748-B1795705C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776"/>
            <a:ext cx="3877235" cy="49843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2000" b="1" dirty="0">
                <a:latin typeface="Arial Black" panose="020B0A04020102020204" pitchFamily="34" charset="0"/>
              </a:rPr>
              <a:t>Methodology</a:t>
            </a:r>
            <a:r>
              <a:rPr lang="en-IN" sz="2000" dirty="0">
                <a:latin typeface="Arial Black" panose="020B0A04020102020204" pitchFamily="34" charset="0"/>
              </a:rPr>
              <a:t>:</a:t>
            </a:r>
          </a:p>
          <a:p>
            <a:pPr marL="0" indent="0">
              <a:buNone/>
            </a:pPr>
            <a:endParaRPr lang="en-IN" sz="16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Analysed social media platforms (Facebook, Instagram) and review site(Trustpilot).</a:t>
            </a:r>
          </a:p>
          <a:p>
            <a:pPr marL="342900" indent="-342900">
              <a:buFont typeface="+mj-lt"/>
              <a:buAutoNum type="arabicPeriod"/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/>
              <a:t>Categorized reviews into:</a:t>
            </a:r>
            <a:br>
              <a:rPr lang="en-IN" sz="2000" dirty="0"/>
            </a:br>
            <a:r>
              <a:rPr lang="en-IN" sz="2000" dirty="0"/>
              <a:t>         </a:t>
            </a:r>
            <a:br>
              <a:rPr lang="en-IN" sz="2000" dirty="0"/>
            </a:br>
            <a:r>
              <a:rPr lang="en-IN" sz="2000" dirty="0"/>
              <a:t>    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* Positive impact</a:t>
            </a:r>
            <a:br>
              <a:rPr lang="en-IN" sz="2000" dirty="0"/>
            </a:br>
            <a:r>
              <a:rPr lang="en-IN" sz="2000" dirty="0"/>
              <a:t> </a:t>
            </a:r>
            <a:br>
              <a:rPr lang="en-IN" sz="2000" dirty="0"/>
            </a:b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* Negative impact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endParaRPr lang="en-IN" sz="1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1A73F0-40A1-4052-8A0C-A903BCF53563}"/>
              </a:ext>
            </a:extLst>
          </p:cNvPr>
          <p:cNvSpPr txBox="1">
            <a:spLocks/>
          </p:cNvSpPr>
          <p:nvPr/>
        </p:nvSpPr>
        <p:spPr>
          <a:xfrm>
            <a:off x="5056094" y="1326776"/>
            <a:ext cx="5378825" cy="48947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r>
              <a:rPr lang="en-IN" sz="2000" b="1" dirty="0">
                <a:latin typeface="Arial Black" panose="020B0A04020102020204" pitchFamily="34" charset="0"/>
              </a:rPr>
              <a:t>Findings:</a:t>
            </a:r>
          </a:p>
          <a:p>
            <a:pPr marL="0" indent="0">
              <a:buNone/>
            </a:pPr>
            <a:endParaRPr lang="en-IN" sz="16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Positive impact:    </a:t>
            </a:r>
            <a:r>
              <a:rPr lang="en-US" sz="2000" dirty="0" err="1"/>
              <a:t>Myntra</a:t>
            </a:r>
            <a:r>
              <a:rPr lang="en-US" sz="2000" dirty="0"/>
              <a:t> consistently offers</a:t>
            </a:r>
            <a:br>
              <a:rPr lang="en-US" sz="2000" dirty="0"/>
            </a:br>
            <a:r>
              <a:rPr lang="en-US" sz="2000" dirty="0"/>
              <a:t>                             a good selection of</a:t>
            </a:r>
            <a:br>
              <a:rPr lang="en-US" sz="2000" dirty="0"/>
            </a:br>
            <a:r>
              <a:rPr lang="en-US" sz="2000" dirty="0"/>
              <a:t>                             genuine products with</a:t>
            </a:r>
            <a:br>
              <a:rPr lang="en-US" sz="2000" dirty="0"/>
            </a:br>
            <a:r>
              <a:rPr lang="en-US" sz="2000" dirty="0"/>
              <a:t>                             fast delivery.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Negative impact:</a:t>
            </a:r>
            <a:r>
              <a:rPr lang="en-IN" sz="2000" b="1" dirty="0"/>
              <a:t>  </a:t>
            </a:r>
            <a:r>
              <a:rPr lang="en-IN" sz="2000" dirty="0"/>
              <a:t>Often </a:t>
            </a:r>
            <a:r>
              <a:rPr lang="en-US" sz="2000" dirty="0"/>
              <a:t>received defective</a:t>
            </a:r>
            <a:br>
              <a:rPr lang="en-US" sz="2000" dirty="0"/>
            </a:br>
            <a:r>
              <a:rPr lang="en-US" sz="2000" dirty="0"/>
              <a:t>                            items, and the customer</a:t>
            </a:r>
            <a:br>
              <a:rPr lang="en-US" sz="2000" dirty="0"/>
            </a:br>
            <a:r>
              <a:rPr lang="en-US" sz="2000" dirty="0"/>
              <a:t>                            service was unhelpful in</a:t>
            </a:r>
            <a:br>
              <a:rPr lang="en-US" sz="2000" dirty="0"/>
            </a:br>
            <a:r>
              <a:rPr lang="en-US" sz="2000" dirty="0"/>
              <a:t>                            resolving the issue.</a:t>
            </a:r>
            <a:endParaRPr lang="en-IN" sz="2000" dirty="0"/>
          </a:p>
          <a:p>
            <a:pPr>
              <a:buFont typeface="Wingdings" panose="05000000000000000000" pitchFamily="2" charset="2"/>
              <a:buChar char="v"/>
            </a:pPr>
            <a:endParaRPr lang="en-IN" sz="2000" dirty="0"/>
          </a:p>
          <a:p>
            <a:pPr marL="0" indent="0">
              <a:buNone/>
            </a:pPr>
            <a:br>
              <a:rPr lang="en-IN" sz="2000" dirty="0"/>
            </a:br>
            <a:r>
              <a:rPr lang="en-IN" sz="1600" dirty="0"/>
              <a:t>              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362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C7B8-12CC-42C1-B9DC-8D91C3F7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729" y="98612"/>
            <a:ext cx="10515600" cy="800287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Positive Consumer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F267-ABBB-46F9-9BB3-477C5328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29" y="1290918"/>
            <a:ext cx="10685930" cy="5172635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Wide Range of Brands  :  </a:t>
            </a:r>
            <a:r>
              <a:rPr lang="en-US" sz="4200" dirty="0"/>
              <a:t>Customers appreciate the extensive selection of genuine</a:t>
            </a:r>
            <a:br>
              <a:rPr lang="en-US" sz="4200" dirty="0"/>
            </a:br>
            <a:r>
              <a:rPr lang="en-US" sz="4200" dirty="0"/>
              <a:t>                                       brand available on the platform, with favorites like Puma,</a:t>
            </a:r>
            <a:br>
              <a:rPr lang="en-US" sz="4200" dirty="0"/>
            </a:br>
            <a:r>
              <a:rPr lang="en-US" sz="4200" dirty="0"/>
              <a:t>                                       Nike and Forever 21 often mentioned.</a:t>
            </a:r>
          </a:p>
          <a:p>
            <a:endParaRPr lang="en-US" sz="4200" dirty="0"/>
          </a:p>
          <a:p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Quality of Products      :   </a:t>
            </a:r>
            <a:r>
              <a:rPr lang="en-US" sz="4200" dirty="0"/>
              <a:t>Many users report high satisfaction with the quality of the</a:t>
            </a:r>
            <a:br>
              <a:rPr lang="en-US" sz="4200" dirty="0"/>
            </a:br>
            <a:r>
              <a:rPr lang="en-US" sz="4200" dirty="0"/>
              <a:t>                                       clothing and accessories purchased from </a:t>
            </a:r>
            <a:r>
              <a:rPr lang="en-US" sz="4200" dirty="0" err="1"/>
              <a:t>Myntra</a:t>
            </a:r>
            <a:r>
              <a:rPr lang="en-US" sz="4200" dirty="0"/>
              <a:t>.</a:t>
            </a:r>
          </a:p>
          <a:p>
            <a:endParaRPr lang="en-US" sz="4200" dirty="0"/>
          </a:p>
          <a:p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Fast Delivery                : </a:t>
            </a:r>
            <a:r>
              <a:rPr lang="en-US" sz="4200" dirty="0"/>
              <a:t>Quick and reliable delivery is frequently highlighted as a strong</a:t>
            </a:r>
            <a:br>
              <a:rPr lang="en-US" sz="4200" dirty="0"/>
            </a:br>
            <a:r>
              <a:rPr lang="en-US" sz="4200" dirty="0"/>
              <a:t>                                       point, enhancing the overall shopping experience.</a:t>
            </a:r>
          </a:p>
          <a:p>
            <a:endParaRPr lang="en-US" sz="4200" dirty="0"/>
          </a:p>
          <a:p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Good Customer Service:</a:t>
            </a:r>
            <a:r>
              <a:rPr lang="en-US" sz="4200" dirty="0"/>
              <a:t> Positive experiences with customer support contribute to</a:t>
            </a:r>
            <a:br>
              <a:rPr lang="en-US" sz="4200" dirty="0"/>
            </a:br>
            <a:r>
              <a:rPr lang="en-US" sz="4200" dirty="0"/>
              <a:t>                                       customers trust and loyalty toward the brand.</a:t>
            </a:r>
          </a:p>
          <a:p>
            <a:endParaRPr lang="en-US" sz="4200" dirty="0"/>
          </a:p>
          <a:p>
            <a:r>
              <a:rPr lang="en-US" sz="4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Trustworthiness </a:t>
            </a:r>
            <a:r>
              <a:rPr lang="en-US" sz="4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:</a:t>
            </a:r>
            <a:r>
              <a:rPr lang="en-US" sz="4200" dirty="0"/>
              <a:t>  Regular shoppers express a strong preference for </a:t>
            </a:r>
            <a:r>
              <a:rPr lang="en-US" sz="4200" dirty="0" err="1"/>
              <a:t>Myntra</a:t>
            </a:r>
            <a:r>
              <a:rPr lang="en-US" sz="4200" dirty="0"/>
              <a:t> over</a:t>
            </a:r>
            <a:br>
              <a:rPr lang="en-US" sz="4200" dirty="0"/>
            </a:br>
            <a:r>
              <a:rPr lang="en-US" sz="4200" dirty="0"/>
              <a:t>                                       other shopping apps, emphasizing their trust in the platform</a:t>
            </a:r>
            <a:br>
              <a:rPr lang="en-US" sz="4200" dirty="0"/>
            </a:br>
            <a:r>
              <a:rPr lang="en-US" sz="4200" dirty="0"/>
              <a:t>                                       for quality products.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0920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CCCF-1E96-45E0-9F16-4303AB11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609" y="152400"/>
            <a:ext cx="10515600" cy="782357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Negative Consumer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9E071-0A1E-4781-8205-52DD29F1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09" y="1048871"/>
            <a:ext cx="11837897" cy="565672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Defective Products        :   </a:t>
            </a:r>
            <a:r>
              <a:rPr lang="en-US" sz="3600" dirty="0"/>
              <a:t>Several customers reported receiving defective items and expressed</a:t>
            </a:r>
            <a:br>
              <a:rPr lang="en-US" sz="3600" dirty="0"/>
            </a:br>
            <a:r>
              <a:rPr lang="en-US" sz="3600" dirty="0"/>
              <a:t>                                          disappointment with the quality, leading to frustration with the</a:t>
            </a:r>
            <a:br>
              <a:rPr lang="en-US" sz="3600" dirty="0"/>
            </a:br>
            <a:r>
              <a:rPr lang="en-US" sz="3600" dirty="0"/>
              <a:t>                                          returns process.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Customer Service Issues:  </a:t>
            </a:r>
            <a:r>
              <a:rPr lang="en-US" sz="3600" dirty="0"/>
              <a:t>Some users experienced difficulties with customer support, including</a:t>
            </a:r>
            <a:br>
              <a:rPr lang="en-US" sz="3600" dirty="0"/>
            </a:br>
            <a:r>
              <a:rPr lang="en-US" sz="3600" dirty="0"/>
              <a:t>                                         challenges in returning defective items or receiving timely resolutions</a:t>
            </a:r>
            <a:br>
              <a:rPr lang="en-US" sz="3600" dirty="0"/>
            </a:br>
            <a:r>
              <a:rPr lang="en-US" sz="3600" dirty="0"/>
              <a:t>                                         to their complaints.</a:t>
            </a:r>
            <a:br>
              <a:rPr lang="en-US" sz="3600" dirty="0"/>
            </a:br>
            <a:endParaRPr lang="en-US" sz="3600" dirty="0"/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Price Discrepancies       :  </a:t>
            </a:r>
            <a:r>
              <a:rPr lang="en-US" sz="3600" dirty="0"/>
              <a:t>Customers noted that the discounts during sales were often not</a:t>
            </a:r>
            <a:br>
              <a:rPr lang="en-US" sz="3600" dirty="0"/>
            </a:br>
            <a:r>
              <a:rPr lang="en-US" sz="3600" dirty="0"/>
              <a:t>                                         substantial enough, leading to perceptions that the pricing was</a:t>
            </a:r>
            <a:br>
              <a:rPr lang="en-US" sz="3600" dirty="0"/>
            </a:br>
            <a:r>
              <a:rPr lang="en-US" sz="3600" dirty="0"/>
              <a:t>                                         misleading.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Quality Consistency       : </a:t>
            </a:r>
            <a:r>
              <a:rPr lang="en-US" sz="3600" b="1" dirty="0"/>
              <a:t> </a:t>
            </a:r>
            <a:r>
              <a:rPr lang="en-US" sz="3600" dirty="0"/>
              <a:t>There are mentions of inconsistencies in product quality, particularly</a:t>
            </a:r>
            <a:br>
              <a:rPr lang="en-US" sz="3600" dirty="0"/>
            </a:br>
            <a:r>
              <a:rPr lang="en-US" sz="3600" dirty="0"/>
              <a:t>                                         with certain brands, leading to cautious purchasing behavior among</a:t>
            </a:r>
            <a:br>
              <a:rPr lang="en-US" sz="3600" dirty="0"/>
            </a:br>
            <a:r>
              <a:rPr lang="en-US" sz="3600" dirty="0"/>
              <a:t>                                         some customers.</a:t>
            </a:r>
          </a:p>
          <a:p>
            <a:endParaRPr lang="en-US" sz="3600" dirty="0"/>
          </a:p>
          <a:p>
            <a:r>
              <a:rPr lang="en-US" sz="3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Delivery Charges </a:t>
            </a: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:</a:t>
            </a:r>
            <a:r>
              <a:rPr lang="en-US" sz="3600" dirty="0"/>
              <a:t>  A few users found delivery charges to be high, which affected their</a:t>
            </a:r>
            <a:br>
              <a:rPr lang="en-US" sz="3600" dirty="0"/>
            </a:br>
            <a:r>
              <a:rPr lang="en-US" sz="3600" dirty="0"/>
              <a:t>                                         overall satisfaction with the shopping experience.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664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41E1-D70F-4AFC-BBE8-D00BC36EE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866"/>
            <a:ext cx="10515600" cy="782357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2024 Fashion Trends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D7885-48E9-43F8-A8AF-90BA80724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4056530" cy="564122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Vibrant </a:t>
            </a:r>
            <a:r>
              <a:rPr lang="en-US" b="1" dirty="0" err="1"/>
              <a:t>colours</a:t>
            </a:r>
            <a:r>
              <a:rPr lang="en-US" b="1" dirty="0"/>
              <a:t>, intricate embroidery, and sustainable fashion </a:t>
            </a:r>
            <a:r>
              <a:rPr lang="en-US" dirty="0"/>
              <a:t>are famous. </a:t>
            </a:r>
          </a:p>
          <a:p>
            <a:r>
              <a:rPr lang="en-US" b="1" dirty="0"/>
              <a:t>Indo-western fusion outfits</a:t>
            </a:r>
            <a:r>
              <a:rPr lang="en-US" dirty="0"/>
              <a:t> are trending right now, while accessories like statement </a:t>
            </a:r>
            <a:r>
              <a:rPr lang="en-US" dirty="0" err="1"/>
              <a:t>jewellry</a:t>
            </a:r>
            <a:r>
              <a:rPr lang="en-US" dirty="0"/>
              <a:t> complement these fashion looks, reflecting India's rich cultural heritage with a modern flair.</a:t>
            </a:r>
          </a:p>
          <a:p>
            <a:r>
              <a:rPr lang="en-US" dirty="0"/>
              <a:t>These are the emerging fashion trends of 2024.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Sustainable Fashion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Tech-Integrated Wearable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Gender-Neutral Clothing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Vintage Revival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Bold Patterns and Colors              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4C7816-942F-4F4F-84F1-4ED82B9A378C}"/>
              </a:ext>
            </a:extLst>
          </p:cNvPr>
          <p:cNvSpPr txBox="1">
            <a:spLocks/>
          </p:cNvSpPr>
          <p:nvPr/>
        </p:nvSpPr>
        <p:spPr>
          <a:xfrm>
            <a:off x="4894730" y="1039906"/>
            <a:ext cx="6342533" cy="5641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Sustainable Fashion          : </a:t>
            </a:r>
            <a:r>
              <a:rPr lang="en-US" sz="1800" dirty="0"/>
              <a:t>Focuses on creating clothing</a:t>
            </a:r>
            <a:br>
              <a:rPr lang="en-US" sz="1800" dirty="0"/>
            </a:br>
            <a:r>
              <a:rPr lang="en-US" sz="1800" dirty="0"/>
              <a:t>                                           and accessories that minimize</a:t>
            </a:r>
            <a:br>
              <a:rPr lang="en-US" sz="1800" dirty="0"/>
            </a:br>
            <a:r>
              <a:rPr lang="en-US" sz="1800" dirty="0"/>
              <a:t>                                           environmental impact through</a:t>
            </a:r>
            <a:br>
              <a:rPr lang="en-US" sz="1800" dirty="0"/>
            </a:br>
            <a:r>
              <a:rPr lang="en-US" sz="1800" dirty="0"/>
              <a:t>                                           ethical sourcing, eco-friendly</a:t>
            </a:r>
            <a:br>
              <a:rPr lang="en-US" sz="1800" dirty="0"/>
            </a:br>
            <a:r>
              <a:rPr lang="en-US" sz="1800" dirty="0"/>
              <a:t>                                           materials, and fair labor</a:t>
            </a:r>
            <a:br>
              <a:rPr lang="en-US" sz="1800" dirty="0"/>
            </a:br>
            <a:r>
              <a:rPr lang="en-US" sz="1800" dirty="0"/>
              <a:t>                                           practices.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Tech-Integrated Wearable : </a:t>
            </a:r>
            <a:r>
              <a:rPr lang="en-US" sz="1800" dirty="0"/>
              <a:t>Combine’s clothing and</a:t>
            </a:r>
            <a:br>
              <a:rPr lang="en-US" sz="1800" dirty="0"/>
            </a:br>
            <a:r>
              <a:rPr lang="en-US" sz="1800" dirty="0"/>
              <a:t>                                           accessories with advanced</a:t>
            </a:r>
            <a:br>
              <a:rPr lang="en-US" sz="1800" dirty="0"/>
            </a:br>
            <a:r>
              <a:rPr lang="en-US" sz="1800" dirty="0"/>
              <a:t>                                           technology to enhance</a:t>
            </a:r>
            <a:br>
              <a:rPr lang="en-US" sz="1800" dirty="0"/>
            </a:br>
            <a:r>
              <a:rPr lang="en-US" sz="1800" dirty="0"/>
              <a:t>                                           functionality, such as </a:t>
            </a:r>
            <a:r>
              <a:rPr lang="en-US" sz="1800" b="1" dirty="0"/>
              <a:t>fitness</a:t>
            </a:r>
            <a:br>
              <a:rPr lang="en-US" sz="1800" b="1" dirty="0"/>
            </a:br>
            <a:r>
              <a:rPr lang="en-US" sz="1800" b="1" dirty="0"/>
              <a:t>                                           tracking, health monitoring</a:t>
            </a:r>
            <a:r>
              <a:rPr lang="en-US" sz="1800" dirty="0"/>
              <a:t>,</a:t>
            </a:r>
            <a:br>
              <a:rPr lang="en-US" sz="1800" dirty="0"/>
            </a:br>
            <a:r>
              <a:rPr lang="en-US" sz="1800" dirty="0"/>
              <a:t>                                           and </a:t>
            </a:r>
            <a:r>
              <a:rPr lang="en-US" sz="1800" b="1" dirty="0"/>
              <a:t>smart notifications.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Gender-Neutral Clothing   : </a:t>
            </a:r>
            <a:r>
              <a:rPr lang="en-US" sz="1800" dirty="0"/>
              <a:t>This style emphasizes </a:t>
            </a:r>
            <a:r>
              <a:rPr lang="en-US" sz="1800" b="1" dirty="0"/>
              <a:t>comfort</a:t>
            </a:r>
            <a:br>
              <a:rPr lang="en-US" sz="1800" b="1" dirty="0"/>
            </a:br>
            <a:r>
              <a:rPr lang="en-US" sz="1800" dirty="0"/>
              <a:t>                                           and </a:t>
            </a:r>
            <a:r>
              <a:rPr lang="en-US" sz="1800" b="1" dirty="0"/>
              <a:t>versatility</a:t>
            </a:r>
            <a:r>
              <a:rPr lang="en-US" sz="1800" dirty="0"/>
              <a:t>, featuring</a:t>
            </a:r>
            <a:br>
              <a:rPr lang="en-US" sz="1800" dirty="0"/>
            </a:br>
            <a:r>
              <a:rPr lang="en-US" sz="1800" dirty="0"/>
              <a:t>                                           designs that appeal to all</a:t>
            </a:r>
            <a:br>
              <a:rPr lang="en-US" sz="1800" dirty="0"/>
            </a:br>
            <a:r>
              <a:rPr lang="en-US" sz="1800" dirty="0"/>
              <a:t>                                           genders and promote personal</a:t>
            </a:r>
            <a:br>
              <a:rPr lang="en-US" sz="1800" dirty="0"/>
            </a:br>
            <a:r>
              <a:rPr lang="en-US" sz="1800" dirty="0"/>
              <a:t>                                           expression.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Vintage Revival                 : </a:t>
            </a:r>
            <a:r>
              <a:rPr lang="en-US" sz="1800" dirty="0"/>
              <a:t>Reinterpreting classic designs</a:t>
            </a:r>
            <a:br>
              <a:rPr lang="en-US" sz="1800" dirty="0"/>
            </a:br>
            <a:r>
              <a:rPr lang="en-US" sz="1800" dirty="0"/>
              <a:t>                                           for modern wear.</a:t>
            </a:r>
            <a:endParaRPr lang="en-US" sz="18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Bold Patterns and Colors   : </a:t>
            </a:r>
            <a:r>
              <a:rPr lang="en-US" sz="1800" dirty="0"/>
              <a:t>Dresses with bold patterns and</a:t>
            </a:r>
            <a:br>
              <a:rPr lang="en-US" sz="1800" dirty="0"/>
            </a:br>
            <a:r>
              <a:rPr lang="en-US" sz="1800" dirty="0"/>
              <a:t>                                           bright, eye-catching colors.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4567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31FB-5DD3-4734-9878-3A8B98F1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7534"/>
          </a:xfrm>
        </p:spPr>
        <p:txBody>
          <a:bodyPr/>
          <a:lstStyle/>
          <a:p>
            <a:r>
              <a:rPr lang="en-IN" dirty="0" err="1">
                <a:latin typeface="Arial Black" panose="020B0A04020102020204" pitchFamily="34" charset="0"/>
              </a:rPr>
              <a:t>Myntra</a:t>
            </a:r>
            <a:r>
              <a:rPr lang="en-IN" dirty="0">
                <a:latin typeface="Arial Black" panose="020B0A04020102020204" pitchFamily="34" charset="0"/>
              </a:rPr>
              <a:t> and its competitors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559E-5175-4482-8662-473F5D65E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0564"/>
            <a:ext cx="10515600" cy="52264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Myntra</a:t>
            </a:r>
            <a:r>
              <a:rPr lang="en-US" sz="2000" dirty="0"/>
              <a:t> has ranked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1118</a:t>
            </a:r>
            <a:r>
              <a:rPr lang="en-US" sz="2000" b="1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b="1" dirty="0"/>
              <a:t> world wide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78</a:t>
            </a:r>
            <a:r>
              <a:rPr lang="en-US" sz="2000" b="1" baseline="30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</a:t>
            </a:r>
            <a:r>
              <a:rPr lang="en-US" sz="2000" b="1" dirty="0"/>
              <a:t> in India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54.08M</a:t>
            </a:r>
            <a:r>
              <a:rPr lang="en-US" sz="2000" dirty="0"/>
              <a:t> visits,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86</a:t>
            </a:r>
            <a:r>
              <a:rPr lang="en-US" sz="2000" dirty="0"/>
              <a:t> authority score,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48.66%</a:t>
            </a:r>
            <a:r>
              <a:rPr lang="en-US" sz="2000" dirty="0"/>
              <a:t> bounce rate.</a:t>
            </a:r>
            <a:endParaRPr lang="en-US" sz="2000" b="1" baseline="30000" dirty="0"/>
          </a:p>
          <a:p>
            <a:pPr marL="0" indent="0">
              <a:buNone/>
            </a:pPr>
            <a:r>
              <a:rPr lang="en-US" sz="2000" dirty="0"/>
              <a:t>The closest competitor to myntra.com are </a:t>
            </a:r>
            <a:r>
              <a:rPr lang="en-US" sz="2000" b="1" dirty="0"/>
              <a:t>ajio.com</a:t>
            </a:r>
            <a:r>
              <a:rPr lang="en-US" sz="2000" dirty="0"/>
              <a:t>, </a:t>
            </a:r>
            <a:r>
              <a:rPr lang="en-US" sz="2000" b="1" dirty="0"/>
              <a:t>meesho.com </a:t>
            </a:r>
            <a:r>
              <a:rPr lang="en-US" sz="2000" dirty="0"/>
              <a:t>and </a:t>
            </a:r>
            <a:r>
              <a:rPr lang="en-US" sz="2000" b="1" dirty="0"/>
              <a:t>tatacliq.com</a:t>
            </a:r>
            <a:r>
              <a:rPr lang="en-US" sz="2000" dirty="0"/>
              <a:t>. </a:t>
            </a:r>
          </a:p>
          <a:p>
            <a:pPr marL="0" indent="0">
              <a:buNone/>
            </a:pPr>
            <a:r>
              <a:rPr lang="en-US" sz="2000" dirty="0"/>
              <a:t>List of myntra.com competitors in September 2024:</a:t>
            </a:r>
          </a:p>
          <a:p>
            <a:r>
              <a:rPr lang="en-US" sz="2000" b="1" dirty="0"/>
              <a:t>ajio.com</a:t>
            </a:r>
            <a:r>
              <a:rPr lang="en-US" sz="2000" dirty="0"/>
              <a:t>, with 21.84M visits, 79 authority score, 61.0% bounce rate.</a:t>
            </a:r>
          </a:p>
          <a:p>
            <a:r>
              <a:rPr lang="en-US" sz="2000" b="1" dirty="0"/>
              <a:t>meesho.com</a:t>
            </a:r>
            <a:r>
              <a:rPr lang="en-US" sz="2000" dirty="0"/>
              <a:t>, with 35.75M visits, 75 authority score, 49.58% bounce rate.</a:t>
            </a:r>
          </a:p>
          <a:p>
            <a:r>
              <a:rPr lang="en-US" sz="2000" b="1" dirty="0"/>
              <a:t>tatacliq.com</a:t>
            </a:r>
            <a:r>
              <a:rPr lang="en-US" sz="2000" dirty="0"/>
              <a:t>, with 6.39M visits, 64 authority score, 66.48% bounce rate.</a:t>
            </a:r>
          </a:p>
          <a:p>
            <a:r>
              <a:rPr lang="en-US" sz="2000" dirty="0"/>
              <a:t>etsy.com, with 395.13M visits, 99 authority score, 46.07% bounce rate.</a:t>
            </a:r>
          </a:p>
          <a:p>
            <a:r>
              <a:rPr lang="en-US" sz="2000" dirty="0"/>
              <a:t>nykaa.com, with 10.41M visits, 75 authority score, 59.45% bounce rate.</a:t>
            </a:r>
          </a:p>
          <a:p>
            <a:r>
              <a:rPr lang="en-US" sz="2000" dirty="0"/>
              <a:t>flipkart.com, with 286.53M visits, 97 authority score, 47.11% bounce rate.</a:t>
            </a:r>
          </a:p>
          <a:p>
            <a:r>
              <a:rPr lang="en-US" sz="2000" dirty="0"/>
              <a:t>jiomart.com, with 11.57M visits, 73 authority score, 56.06% bounce rate.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7676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78139-1F98-4E72-B41B-584919F67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936"/>
            <a:ext cx="10515601" cy="701675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4A51-9B8F-40AD-A8ED-2AC63F33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40948"/>
            <a:ext cx="2684929" cy="52239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/>
              <a:t>Competitors</a:t>
            </a:r>
            <a:r>
              <a:rPr lang="en-IN" sz="2000" dirty="0"/>
              <a:t>:                            </a:t>
            </a:r>
          </a:p>
          <a:p>
            <a:r>
              <a:rPr lang="en-IN" sz="2000" dirty="0" err="1"/>
              <a:t>Ajio</a:t>
            </a:r>
            <a:endParaRPr lang="en-IN" sz="2000" dirty="0"/>
          </a:p>
          <a:p>
            <a:r>
              <a:rPr lang="en-IN" sz="2000" dirty="0" err="1"/>
              <a:t>Meesho</a:t>
            </a:r>
            <a:endParaRPr lang="en-IN" sz="2000" dirty="0"/>
          </a:p>
          <a:p>
            <a:r>
              <a:rPr lang="en-IN" sz="2000" dirty="0" err="1"/>
              <a:t>Tatacliq</a:t>
            </a:r>
            <a:endParaRPr lang="en-IN" sz="2000" dirty="0"/>
          </a:p>
          <a:p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Comparison Factors</a:t>
            </a:r>
            <a:r>
              <a:rPr lang="en-IN" sz="2000" dirty="0"/>
              <a:t>:</a:t>
            </a:r>
          </a:p>
          <a:p>
            <a:r>
              <a:rPr lang="en-IN" sz="2000" dirty="0"/>
              <a:t>product range</a:t>
            </a:r>
          </a:p>
          <a:p>
            <a:r>
              <a:rPr lang="en-IN" sz="2000" dirty="0"/>
              <a:t>Pricing</a:t>
            </a:r>
          </a:p>
          <a:p>
            <a:r>
              <a:rPr lang="en-IN" sz="2000" dirty="0"/>
              <a:t>Customer satisfaction</a:t>
            </a:r>
          </a:p>
          <a:p>
            <a:r>
              <a:rPr lang="en-IN" sz="2000" dirty="0"/>
              <a:t>Social media presence</a:t>
            </a:r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448641F-9EFB-4D81-91BA-DD64159FF2D5}"/>
              </a:ext>
            </a:extLst>
          </p:cNvPr>
          <p:cNvSpPr txBox="1">
            <a:spLocks/>
          </p:cNvSpPr>
          <p:nvPr/>
        </p:nvSpPr>
        <p:spPr>
          <a:xfrm>
            <a:off x="5087470" y="1246095"/>
            <a:ext cx="2559424" cy="475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0EE5190-0ED2-4726-B570-EB8E524831A6}"/>
              </a:ext>
            </a:extLst>
          </p:cNvPr>
          <p:cNvSpPr txBox="1">
            <a:spLocks/>
          </p:cNvSpPr>
          <p:nvPr/>
        </p:nvSpPr>
        <p:spPr>
          <a:xfrm>
            <a:off x="3774143" y="1246095"/>
            <a:ext cx="7888941" cy="53429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Product range:             :   </a:t>
            </a:r>
            <a:r>
              <a:rPr lang="en-IN" sz="2100" dirty="0"/>
              <a:t>Comparing to the competitors </a:t>
            </a:r>
            <a:r>
              <a:rPr lang="en-IN" sz="2100" dirty="0" err="1"/>
              <a:t>myntra</a:t>
            </a:r>
            <a:br>
              <a:rPr lang="en-IN" sz="2100" dirty="0"/>
            </a:br>
            <a:r>
              <a:rPr lang="en-IN" sz="2100" dirty="0"/>
              <a:t>                                        offers a higher product range than most of</a:t>
            </a:r>
            <a:br>
              <a:rPr lang="en-IN" sz="2100" dirty="0"/>
            </a:br>
            <a:r>
              <a:rPr lang="en-IN" sz="2100" dirty="0"/>
              <a:t>                                        the leading competitors.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Pricing                         :   </a:t>
            </a:r>
            <a:r>
              <a:rPr lang="en-US" sz="2100" dirty="0" err="1"/>
              <a:t>Myntra's</a:t>
            </a:r>
            <a:r>
              <a:rPr lang="en-US" sz="2100" dirty="0"/>
              <a:t> pricing is competitive, it</a:t>
            </a:r>
            <a:br>
              <a:rPr lang="en-US" sz="2100" dirty="0"/>
            </a:br>
            <a:r>
              <a:rPr lang="en-US" sz="2100" dirty="0"/>
              <a:t>                                        emphasizes value through variety, frequent</a:t>
            </a:r>
            <a:br>
              <a:rPr lang="en-US" sz="2100" dirty="0"/>
            </a:br>
            <a:r>
              <a:rPr lang="en-US" sz="2100" dirty="0"/>
              <a:t>                                        sales, and exclusive collections, making it a</a:t>
            </a:r>
            <a:br>
              <a:rPr lang="en-US" sz="2100" dirty="0"/>
            </a:br>
            <a:r>
              <a:rPr lang="en-US" sz="2100" dirty="0"/>
              <a:t>                                        strong player in the Indian fashion e-</a:t>
            </a:r>
            <a:br>
              <a:rPr lang="en-US" sz="2100" dirty="0"/>
            </a:br>
            <a:r>
              <a:rPr lang="en-US" sz="2100" dirty="0"/>
              <a:t>                                        commerce market.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Customer satisfaction  :  </a:t>
            </a:r>
            <a:r>
              <a:rPr lang="en-US" sz="2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100" dirty="0" err="1"/>
              <a:t>Myntra</a:t>
            </a:r>
            <a:r>
              <a:rPr lang="en-US" sz="2100" dirty="0"/>
              <a:t> offers a high customer satisfaction,</a:t>
            </a:r>
            <a:br>
              <a:rPr lang="en-US" sz="2100" dirty="0"/>
            </a:br>
            <a:r>
              <a:rPr lang="en-US" sz="2100" dirty="0"/>
              <a:t>                                        especially for its product range and</a:t>
            </a:r>
            <a:br>
              <a:rPr lang="en-US" sz="2100" dirty="0"/>
            </a:br>
            <a:r>
              <a:rPr lang="en-US" sz="2100" dirty="0"/>
              <a:t>                                        shopping experience, it faces challenges</a:t>
            </a:r>
            <a:br>
              <a:rPr lang="en-US" sz="2100" dirty="0"/>
            </a:br>
            <a:r>
              <a:rPr lang="en-US" sz="2100" dirty="0"/>
              <a:t>                                        similar to those of its competitors in areas</a:t>
            </a:r>
            <a:br>
              <a:rPr lang="en-US" sz="2100" dirty="0"/>
            </a:br>
            <a:r>
              <a:rPr lang="en-US" sz="2100" dirty="0"/>
              <a:t>                                        like sizing and stock availability.</a:t>
            </a:r>
          </a:p>
          <a:p>
            <a:pPr marL="0" indent="0">
              <a:buNone/>
            </a:pPr>
            <a:endParaRPr lang="en-IN" sz="2100" dirty="0"/>
          </a:p>
          <a:p>
            <a:pPr marL="0" indent="0">
              <a:buNone/>
            </a:pPr>
            <a:r>
              <a:rPr lang="en-IN" sz="21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Social media presence :  </a:t>
            </a:r>
            <a:r>
              <a:rPr lang="en-US" sz="2100" dirty="0" err="1"/>
              <a:t>Myntra</a:t>
            </a:r>
            <a:r>
              <a:rPr lang="en-US" sz="2100" dirty="0"/>
              <a:t> maintains a strong social media</a:t>
            </a:r>
            <a:br>
              <a:rPr lang="en-US" sz="2100" dirty="0"/>
            </a:br>
            <a:r>
              <a:rPr lang="en-US" sz="2100" dirty="0"/>
              <a:t>                                       presence, leveraging platforms like</a:t>
            </a:r>
            <a:br>
              <a:rPr lang="en-US" sz="2100" dirty="0"/>
            </a:br>
            <a:r>
              <a:rPr lang="en-US" sz="2100" dirty="0"/>
              <a:t>                                       Instagram, Facebook, and Twitter to engage</a:t>
            </a:r>
            <a:br>
              <a:rPr lang="en-US" sz="2100" dirty="0"/>
            </a:br>
            <a:r>
              <a:rPr lang="en-US" sz="2100" dirty="0"/>
              <a:t>                                       with its audience through trendy content,</a:t>
            </a:r>
            <a:br>
              <a:rPr lang="en-US" sz="2100" dirty="0"/>
            </a:br>
            <a:r>
              <a:rPr lang="en-US" sz="2100" dirty="0"/>
              <a:t>                                       influencer collaborations, and interactive</a:t>
            </a:r>
            <a:br>
              <a:rPr lang="en-US" sz="2100" dirty="0"/>
            </a:br>
            <a:r>
              <a:rPr lang="en-US" sz="2100" dirty="0"/>
              <a:t>                                       campaigns. Compared to competitors.</a:t>
            </a:r>
            <a:endParaRPr lang="en-IN" sz="2100" b="1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4922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0C76-7AC9-4825-A617-563B3549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11" y="330007"/>
            <a:ext cx="10515600" cy="880969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Strategic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C42BC-7FE2-4327-B019-AE442C011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111" y="1348509"/>
            <a:ext cx="3570195" cy="4598894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br>
              <a:rPr lang="en-IN" sz="1600" dirty="0"/>
            </a:br>
            <a:r>
              <a:rPr lang="en-IN" sz="1600" dirty="0"/>
              <a:t>                                                                                                                                                                               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D4999A-4610-426F-BF92-394377BA7CF7}"/>
              </a:ext>
            </a:extLst>
          </p:cNvPr>
          <p:cNvSpPr txBox="1">
            <a:spLocks/>
          </p:cNvSpPr>
          <p:nvPr/>
        </p:nvSpPr>
        <p:spPr>
          <a:xfrm>
            <a:off x="670111" y="1708012"/>
            <a:ext cx="3453654" cy="344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Customer Engagement </a:t>
            </a:r>
          </a:p>
          <a:p>
            <a:r>
              <a:rPr lang="en-IN" sz="2000" dirty="0"/>
              <a:t>Personalized Shopping Experience </a:t>
            </a:r>
          </a:p>
          <a:p>
            <a:r>
              <a:rPr lang="en-IN" sz="2000" dirty="0"/>
              <a:t>Enhanced Customer Support </a:t>
            </a:r>
          </a:p>
          <a:p>
            <a:r>
              <a:rPr lang="en-IN" sz="2000" dirty="0"/>
              <a:t>Continuous Improvement</a:t>
            </a:r>
            <a:r>
              <a:rPr lang="en-IN" dirty="0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E46D3E8-A79B-4C6E-BB15-5BD1E801A3D4}"/>
              </a:ext>
            </a:extLst>
          </p:cNvPr>
          <p:cNvSpPr txBox="1">
            <a:spLocks/>
          </p:cNvSpPr>
          <p:nvPr/>
        </p:nvSpPr>
        <p:spPr>
          <a:xfrm>
            <a:off x="4534149" y="1708484"/>
            <a:ext cx="3309969" cy="344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 </a:t>
            </a: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Product Development</a:t>
            </a:r>
          </a:p>
          <a:p>
            <a:r>
              <a:rPr lang="en-US" sz="2000" dirty="0"/>
              <a:t>Market Research and Trend Analysis</a:t>
            </a:r>
            <a:endParaRPr lang="en-IN" sz="2000" dirty="0"/>
          </a:p>
          <a:p>
            <a:r>
              <a:rPr lang="en-IN" sz="2000" dirty="0"/>
              <a:t> Diverse Product Range</a:t>
            </a:r>
          </a:p>
          <a:p>
            <a:r>
              <a:rPr lang="en-IN" sz="2000" dirty="0"/>
              <a:t> Enhanced Product</a:t>
            </a:r>
            <a:br>
              <a:rPr lang="en-IN" sz="2000" dirty="0"/>
            </a:br>
            <a:r>
              <a:rPr lang="en-IN" sz="2000" dirty="0"/>
              <a:t> Quality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A0CC63-49B2-412D-B1B1-5DD53864BC87}"/>
              </a:ext>
            </a:extLst>
          </p:cNvPr>
          <p:cNvSpPr txBox="1">
            <a:spLocks/>
          </p:cNvSpPr>
          <p:nvPr/>
        </p:nvSpPr>
        <p:spPr>
          <a:xfrm>
            <a:off x="8137961" y="1708012"/>
            <a:ext cx="3123701" cy="3441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Marketing Strategies</a:t>
            </a:r>
          </a:p>
          <a:p>
            <a:r>
              <a:rPr lang="en-IN" sz="2000" dirty="0">
                <a:solidFill>
                  <a:schemeClr val="tx2"/>
                </a:solidFill>
              </a:rPr>
              <a:t>Influencer Collaborations</a:t>
            </a:r>
          </a:p>
          <a:p>
            <a:r>
              <a:rPr lang="en-IN" sz="2000" dirty="0">
                <a:solidFill>
                  <a:schemeClr val="tx2"/>
                </a:solidFill>
              </a:rPr>
              <a:t>Social media campaigns</a:t>
            </a:r>
          </a:p>
          <a:p>
            <a:r>
              <a:rPr lang="en-IN" sz="2000" dirty="0">
                <a:solidFill>
                  <a:schemeClr val="tx2"/>
                </a:solidFill>
              </a:rPr>
              <a:t>Targeted Advertising</a:t>
            </a:r>
          </a:p>
          <a:p>
            <a:r>
              <a:rPr lang="en-IN" sz="2000" dirty="0">
                <a:solidFill>
                  <a:schemeClr val="tx2"/>
                </a:solidFill>
              </a:rPr>
              <a:t>Customer Feedback Loop</a:t>
            </a:r>
          </a:p>
          <a:p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55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D9E8B-B9E8-4629-89E8-A47D8EE80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5" y="535220"/>
            <a:ext cx="8596668" cy="797859"/>
          </a:xfrm>
        </p:spPr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Introduction to </a:t>
            </a:r>
            <a:r>
              <a:rPr lang="en-IN" b="1" dirty="0" err="1">
                <a:latin typeface="Arial Black" panose="020B0A04020102020204" pitchFamily="34" charset="0"/>
              </a:rPr>
              <a:t>Myntra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5CD53-F4BB-42DA-A16E-5608572F4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5" y="1646377"/>
            <a:ext cx="8763001" cy="46764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latin typeface="Arial Black" panose="020B0A04020102020204" pitchFamily="34" charset="0"/>
              </a:rPr>
              <a:t>Overview:</a:t>
            </a:r>
          </a:p>
          <a:p>
            <a:r>
              <a:rPr lang="en-US" sz="2400" dirty="0" err="1"/>
              <a:t>Myntra</a:t>
            </a:r>
            <a:r>
              <a:rPr lang="en-US" sz="2400" dirty="0"/>
              <a:t> is a prominent Indian e-commerce platform specializing in fashion and lifestyle products. </a:t>
            </a:r>
          </a:p>
          <a:p>
            <a:r>
              <a:rPr lang="en-US" sz="2400" dirty="0"/>
              <a:t>Founded in </a:t>
            </a:r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2007</a:t>
            </a:r>
            <a:r>
              <a:rPr lang="en-US" sz="2400" dirty="0"/>
              <a:t>, it initially started as an online retailer for branded apparel but has since evolved into a comprehensive platform offering a wide range of products, including clothing, footwear, accessories, and home decor.</a:t>
            </a:r>
          </a:p>
          <a:p>
            <a:r>
              <a:rPr lang="en-IN" sz="2400" dirty="0"/>
              <a:t>It has </a:t>
            </a:r>
            <a:r>
              <a:rPr lang="en-US" sz="2400" dirty="0"/>
              <a:t>over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5,000</a:t>
            </a:r>
            <a:r>
              <a:rPr lang="en-US" sz="2400" b="1" dirty="0"/>
              <a:t> brands</a:t>
            </a:r>
            <a:r>
              <a:rPr lang="en-US" sz="2400" dirty="0"/>
              <a:t> and offers a vast selection of more than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 million </a:t>
            </a:r>
            <a:r>
              <a:rPr lang="en-US" sz="2400" b="1" dirty="0"/>
              <a:t>products</a:t>
            </a:r>
            <a:r>
              <a:rPr lang="en-US" sz="2400" dirty="0"/>
              <a:t> across various categories.</a:t>
            </a:r>
          </a:p>
          <a:p>
            <a:endParaRPr lang="en-IN" sz="16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9E8E43-5C93-46C9-A7BC-E22D334C5185}"/>
              </a:ext>
            </a:extLst>
          </p:cNvPr>
          <p:cNvSpPr txBox="1">
            <a:spLocks/>
          </p:cNvSpPr>
          <p:nvPr/>
        </p:nvSpPr>
        <p:spPr>
          <a:xfrm flipH="1">
            <a:off x="6790766" y="2327184"/>
            <a:ext cx="4182034" cy="3230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2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26E3-AC51-4487-92DA-A0CC4ABF5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7906"/>
            <a:ext cx="8596668" cy="762000"/>
          </a:xfrm>
        </p:spPr>
        <p:txBody>
          <a:bodyPr/>
          <a:lstStyle/>
          <a:p>
            <a:r>
              <a:rPr lang="en-IN" dirty="0" err="1">
                <a:latin typeface="Arial Black" panose="020B0A04020102020204" pitchFamily="34" charset="0"/>
              </a:rPr>
              <a:t>Myntra</a:t>
            </a:r>
            <a:r>
              <a:rPr lang="en-IN" dirty="0">
                <a:latin typeface="Arial Black" panose="020B0A04020102020204" pitchFamily="34" charset="0"/>
              </a:rPr>
              <a:t>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C677C-0B18-4AE7-91B3-75FF62E98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1601"/>
            <a:ext cx="9336742" cy="5423646"/>
          </a:xfrm>
        </p:spPr>
        <p:txBody>
          <a:bodyPr>
            <a:normAutofit/>
          </a:bodyPr>
          <a:lstStyle/>
          <a:p>
            <a:r>
              <a:rPr lang="en-US" sz="2000" dirty="0" err="1"/>
              <a:t>Myntra</a:t>
            </a:r>
            <a:r>
              <a:rPr lang="en-US" sz="2000" dirty="0"/>
              <a:t> operates primarily on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B2C (Business to Consumer</a:t>
            </a:r>
            <a:r>
              <a:rPr lang="en-US" sz="2000" b="1" dirty="0"/>
              <a:t>) </a:t>
            </a:r>
            <a:r>
              <a:rPr lang="en-US" sz="2000" dirty="0"/>
              <a:t>e-commerce model, focusing on fashion and lifestyle products.</a:t>
            </a:r>
          </a:p>
          <a:p>
            <a:r>
              <a:rPr lang="en-US" sz="2000" dirty="0"/>
              <a:t>Key components of its business model</a:t>
            </a:r>
          </a:p>
          <a:p>
            <a:pPr marL="0" indent="0" algn="just">
              <a:buNone/>
            </a:pPr>
            <a:r>
              <a:rPr lang="en-IN" sz="2000" dirty="0"/>
              <a:t>           </a:t>
            </a:r>
            <a:r>
              <a:rPr lang="en-IN" sz="2000" b="1" dirty="0"/>
              <a:t>1. Marketplace Model</a:t>
            </a:r>
          </a:p>
          <a:p>
            <a:pPr marL="0" indent="0" algn="just">
              <a:buNone/>
            </a:pPr>
            <a:r>
              <a:rPr lang="en-IN" sz="2000" b="1" dirty="0"/>
              <a:t>           2. Private Labels</a:t>
            </a:r>
          </a:p>
          <a:p>
            <a:pPr marL="0" indent="0" algn="just">
              <a:buNone/>
            </a:pPr>
            <a:r>
              <a:rPr lang="en-IN" sz="2000" b="1" dirty="0"/>
              <a:t>           3. Revenue Streams</a:t>
            </a:r>
          </a:p>
          <a:p>
            <a:pPr marL="0" indent="0" algn="just">
              <a:buNone/>
            </a:pPr>
            <a:r>
              <a:rPr lang="en-IN" sz="2000" b="1" dirty="0"/>
              <a:t>           4. Technology and Data Analytics</a:t>
            </a:r>
          </a:p>
          <a:p>
            <a:pPr marL="0" indent="0" algn="just">
              <a:buNone/>
            </a:pPr>
            <a:r>
              <a:rPr lang="en-IN" sz="2000" b="1" dirty="0"/>
              <a:t>           5. Logistics and Supply Chain</a:t>
            </a:r>
          </a:p>
          <a:p>
            <a:pPr marL="0" indent="0" algn="just">
              <a:buNone/>
            </a:pPr>
            <a:r>
              <a:rPr lang="en-IN" sz="2000" b="1" dirty="0"/>
              <a:t>           6. Customer Engagement</a:t>
            </a:r>
          </a:p>
          <a:p>
            <a:pPr marL="0" indent="0" algn="just">
              <a:buNone/>
            </a:pPr>
            <a:r>
              <a:rPr lang="en-IN" sz="2000" b="1" dirty="0"/>
              <a:t>           7. Mobile-First Strategy</a:t>
            </a:r>
          </a:p>
          <a:p>
            <a:pPr marL="0" indent="0" algn="just">
              <a:buNone/>
            </a:pPr>
            <a:r>
              <a:rPr lang="en-IN" sz="2000" b="1" dirty="0"/>
              <a:t>           8. Collaborations and Events</a:t>
            </a:r>
          </a:p>
          <a:p>
            <a:pPr algn="just"/>
            <a:r>
              <a:rPr lang="en-US" sz="2000" dirty="0"/>
              <a:t>This multifaceted approach helps </a:t>
            </a:r>
            <a:r>
              <a:rPr lang="en-US" sz="2000" dirty="0" err="1"/>
              <a:t>Myntra</a:t>
            </a:r>
            <a:r>
              <a:rPr lang="en-US" sz="2000" dirty="0"/>
              <a:t> maintain a strong position in the competitive Indian fashion e-commerce market.</a:t>
            </a:r>
            <a:endParaRPr lang="en-IN" sz="2000" dirty="0"/>
          </a:p>
          <a:p>
            <a:pPr marL="0" indent="0">
              <a:buNone/>
            </a:pPr>
            <a:endParaRPr lang="en-IN" sz="1600" b="1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573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584-6F8A-437F-B268-377E831EE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9420"/>
          </a:xfrm>
        </p:spPr>
        <p:txBody>
          <a:bodyPr>
            <a:normAutofit/>
          </a:bodyPr>
          <a:lstStyle/>
          <a:p>
            <a:r>
              <a:rPr lang="en-IN" dirty="0">
                <a:latin typeface="Arial Black" panose="020B0A04020102020204" pitchFamily="34" charset="0"/>
              </a:rPr>
              <a:t>Market Growth and 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C98EA-5969-4152-A1AB-6287646DB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2988"/>
            <a:ext cx="10023762" cy="55850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 err="1"/>
              <a:t>Myntra</a:t>
            </a:r>
            <a:r>
              <a:rPr lang="en-US" sz="2000" dirty="0"/>
              <a:t> has seen significant growth in the Indian e-commerce fashion market over the years, solidifying its position as one of the leading online fashion retailers in the country.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  <a:latin typeface="Arial Black" panose="020B0A04020102020204" pitchFamily="34" charset="0"/>
              </a:rPr>
              <a:t>Market Growth: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E-commerce Expansion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: </a:t>
            </a:r>
            <a:r>
              <a:rPr lang="en-US" sz="2000" dirty="0"/>
              <a:t>The overall Indian e-commerce market has been expanding</a:t>
            </a:r>
            <a:br>
              <a:rPr lang="en-US" sz="2000" dirty="0"/>
            </a:br>
            <a:r>
              <a:rPr lang="en-US" sz="2000" dirty="0"/>
              <a:t>                                          rapidly, driven by increased internet penetration,</a:t>
            </a:r>
            <a:br>
              <a:rPr lang="en-US" sz="2000" dirty="0"/>
            </a:br>
            <a:r>
              <a:rPr lang="en-US" sz="2000" dirty="0"/>
              <a:t>                                          smartphone usage, and changing consumer behaviors,</a:t>
            </a:r>
            <a:br>
              <a:rPr lang="en-US" sz="2000" dirty="0"/>
            </a:br>
            <a:r>
              <a:rPr lang="en-US" sz="2000" dirty="0"/>
              <a:t>                                          especially post-pandemic.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Fashion Segment Growth  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dirty="0"/>
              <a:t>The online fashion segment is one of the fastest-growing</a:t>
            </a:r>
            <a:br>
              <a:rPr lang="en-US" sz="2000" dirty="0"/>
            </a:br>
            <a:r>
              <a:rPr lang="en-US" sz="2000" dirty="0"/>
              <a:t>                                           categories within e-commerce, with </a:t>
            </a:r>
            <a:r>
              <a:rPr lang="en-US" sz="2000" dirty="0" err="1"/>
              <a:t>Myntra</a:t>
            </a:r>
            <a:r>
              <a:rPr lang="en-US" sz="2000" dirty="0"/>
              <a:t> capturing a</a:t>
            </a:r>
            <a:br>
              <a:rPr lang="en-US" sz="2000" dirty="0"/>
            </a:br>
            <a:r>
              <a:rPr lang="en-US" sz="2000" dirty="0"/>
              <a:t>                                           significant share due to its focus on fashion and lifestyle</a:t>
            </a:r>
            <a:br>
              <a:rPr lang="en-US" sz="2000" dirty="0"/>
            </a:br>
            <a:r>
              <a:rPr lang="en-US" sz="2000" dirty="0"/>
              <a:t>                                           products.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Sales and Revenue Growth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dirty="0" err="1"/>
              <a:t>Myntra</a:t>
            </a:r>
            <a:r>
              <a:rPr lang="en-US" sz="2000" dirty="0"/>
              <a:t> has reported consistent year-on-year growth in</a:t>
            </a:r>
            <a:br>
              <a:rPr lang="en-US" sz="2000" dirty="0"/>
            </a:br>
            <a:r>
              <a:rPr lang="en-US" sz="2000" dirty="0"/>
              <a:t>                                           sales, particularly during major sales events like the "End</a:t>
            </a:r>
            <a:br>
              <a:rPr lang="en-US" sz="2000" dirty="0"/>
            </a:br>
            <a:r>
              <a:rPr lang="en-US" sz="2000" dirty="0"/>
              <a:t>                                           of Reason Sale," contributing to its revenue increases.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Customer Base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     : </a:t>
            </a:r>
            <a:r>
              <a:rPr lang="en-US" sz="2000" dirty="0"/>
              <a:t>The platform has millions of active users, reflecting its</a:t>
            </a:r>
            <a:br>
              <a:rPr lang="en-US" sz="2000" dirty="0"/>
            </a:br>
            <a:r>
              <a:rPr lang="en-US" sz="2000" dirty="0"/>
              <a:t>                                           popularity among consumers looking for fashion products.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    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69740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2384B-03FF-49CB-8136-043238172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41" y="600635"/>
            <a:ext cx="10515600" cy="5871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/>
                </a:solidFill>
                <a:latin typeface="Arial Black" panose="020B0A04020102020204" pitchFamily="34" charset="0"/>
              </a:rPr>
              <a:t>Market Position: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Leading Player                 : </a:t>
            </a:r>
            <a:r>
              <a:rPr lang="en-US" sz="2000" dirty="0" err="1"/>
              <a:t>Myntra</a:t>
            </a:r>
            <a:r>
              <a:rPr lang="en-US" sz="2000" dirty="0"/>
              <a:t> is often recognized as a market leader in online</a:t>
            </a:r>
            <a:br>
              <a:rPr lang="en-US" sz="2000" dirty="0"/>
            </a:br>
            <a:r>
              <a:rPr lang="en-US" sz="2000" dirty="0"/>
              <a:t>                                          fashion retail in India, competing closely with other</a:t>
            </a:r>
            <a:br>
              <a:rPr lang="en-US" sz="2000" dirty="0"/>
            </a:br>
            <a:r>
              <a:rPr lang="en-US" sz="2000" dirty="0"/>
              <a:t>                                          platforms like </a:t>
            </a:r>
            <a:r>
              <a:rPr lang="en-US" sz="2000" dirty="0" err="1"/>
              <a:t>Ajio</a:t>
            </a:r>
            <a:r>
              <a:rPr lang="en-US" sz="2000" dirty="0"/>
              <a:t>, Amazon Fashion, and Flipkart.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Diverse Brand Offerings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dirty="0"/>
              <a:t>With a vast portfolio of brands, including both established</a:t>
            </a:r>
            <a:br>
              <a:rPr lang="en-US" sz="2000" dirty="0"/>
            </a:br>
            <a:r>
              <a:rPr lang="en-US" sz="2000" dirty="0"/>
              <a:t>                                          names and private labels, </a:t>
            </a:r>
            <a:r>
              <a:rPr lang="en-US" sz="2000" dirty="0" err="1"/>
              <a:t>Myntra</a:t>
            </a:r>
            <a:r>
              <a:rPr lang="en-US" sz="2000" dirty="0"/>
              <a:t> caters to a wide</a:t>
            </a:r>
            <a:br>
              <a:rPr lang="en-US" sz="2000" dirty="0"/>
            </a:br>
            <a:r>
              <a:rPr lang="en-US" sz="2000" dirty="0"/>
              <a:t>                                          audience, enhancing its competitive edge.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Innovative Strategies       :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000" dirty="0" err="1"/>
              <a:t>Myntra’s</a:t>
            </a:r>
            <a:r>
              <a:rPr lang="en-US" sz="2000" dirty="0"/>
              <a:t> use of technology, data analytics, and a mobile</a:t>
            </a:r>
            <a:br>
              <a:rPr lang="en-US" sz="2000" dirty="0"/>
            </a:br>
            <a:r>
              <a:rPr lang="en-US" sz="2000" dirty="0"/>
              <a:t>                                          -first strategy has helped it stay relevant and responsive to</a:t>
            </a:r>
            <a:br>
              <a:rPr lang="en-US" sz="2000" dirty="0"/>
            </a:br>
            <a:r>
              <a:rPr lang="en-US" sz="2000" dirty="0"/>
              <a:t>                                          market trends.</a:t>
            </a:r>
          </a:p>
          <a:p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Collaborations and Events</a:t>
            </a:r>
            <a:r>
              <a:rPr lang="en-US" sz="2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</a:t>
            </a:r>
            <a:r>
              <a:rPr lang="en-US" sz="2000" dirty="0"/>
              <a:t>By hosting fashion events and collaborating with designers</a:t>
            </a:r>
            <a:br>
              <a:rPr lang="en-US" sz="2000" dirty="0"/>
            </a:br>
            <a:r>
              <a:rPr lang="en-US" sz="2000" dirty="0"/>
              <a:t>                                          and influencers, </a:t>
            </a:r>
            <a:r>
              <a:rPr lang="en-US" sz="2000" dirty="0" err="1"/>
              <a:t>Myntra</a:t>
            </a:r>
            <a:r>
              <a:rPr lang="en-US" sz="2000" dirty="0"/>
              <a:t> reinforces its position as a</a:t>
            </a:r>
            <a:br>
              <a:rPr lang="en-US" sz="2000" dirty="0"/>
            </a:br>
            <a:r>
              <a:rPr lang="en-US" sz="2000" dirty="0"/>
              <a:t>                                          trendsetter in the fashion industry.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25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1984E-509D-4F4B-AA1F-DEF13D4F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251"/>
          </a:xfrm>
        </p:spPr>
        <p:txBody>
          <a:bodyPr/>
          <a:lstStyle/>
          <a:p>
            <a:r>
              <a:rPr lang="en-IN" dirty="0" err="1">
                <a:latin typeface="Arial Black" panose="020B0A04020102020204" pitchFamily="34" charset="0"/>
              </a:rPr>
              <a:t>Myntra</a:t>
            </a:r>
            <a:r>
              <a:rPr lang="en-IN" dirty="0">
                <a:latin typeface="Arial Black" panose="020B0A04020102020204" pitchFamily="34" charset="0"/>
              </a:rPr>
              <a:t> 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1806-0577-4D38-B473-A4395FAED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4707"/>
            <a:ext cx="9031941" cy="49126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000" dirty="0" err="1"/>
              <a:t>Myntra's</a:t>
            </a:r>
            <a:r>
              <a:rPr lang="en-US" sz="8000" dirty="0"/>
              <a:t> operating revenue for the financial year 2023 was </a:t>
            </a:r>
            <a:r>
              <a:rPr lang="en-US" sz="8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43.75 billion Indian rupees</a:t>
            </a:r>
            <a:r>
              <a:rPr lang="en-US" sz="8000" dirty="0"/>
              <a:t>.</a:t>
            </a:r>
          </a:p>
          <a:p>
            <a:pPr marL="0" indent="0">
              <a:buNone/>
            </a:pPr>
            <a:r>
              <a:rPr lang="en-IN" sz="8000" b="1" dirty="0"/>
              <a:t>Total expenses: </a:t>
            </a:r>
          </a:p>
          <a:p>
            <a:r>
              <a:rPr lang="en-US" sz="8000" dirty="0" err="1"/>
              <a:t>Myntra's</a:t>
            </a:r>
            <a:r>
              <a:rPr lang="en-US" sz="8000" dirty="0"/>
              <a:t> total expenses increased by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26% </a:t>
            </a:r>
            <a:r>
              <a:rPr lang="en-US" sz="8000" dirty="0"/>
              <a:t>from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4,207 crore</a:t>
            </a:r>
            <a:r>
              <a:rPr lang="en-US" sz="8000" dirty="0"/>
              <a:t> in FY22 to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5,290 crore </a:t>
            </a:r>
            <a:r>
              <a:rPr lang="en-US" sz="8000" dirty="0"/>
              <a:t>in FY23.</a:t>
            </a:r>
          </a:p>
          <a:p>
            <a:pPr marL="0" indent="0">
              <a:buNone/>
            </a:pPr>
            <a:r>
              <a:rPr lang="en-US" sz="8000" b="1" dirty="0"/>
              <a:t> Advertising and promotional expenses:</a:t>
            </a:r>
            <a:endParaRPr lang="en-US" sz="8000" dirty="0"/>
          </a:p>
          <a:p>
            <a:r>
              <a:rPr lang="en-US" sz="8000" dirty="0" err="1"/>
              <a:t>Myntra</a:t>
            </a:r>
            <a:r>
              <a:rPr lang="en-US" sz="8000" dirty="0"/>
              <a:t> spent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1,758 crore </a:t>
            </a:r>
            <a:r>
              <a:rPr lang="en-US" sz="8000" dirty="0"/>
              <a:t>in advertising and promotional expenses in FY23, which was a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35%</a:t>
            </a:r>
            <a:r>
              <a:rPr lang="en-US" sz="8000" dirty="0"/>
              <a:t> increase from the previous year.</a:t>
            </a:r>
          </a:p>
          <a:p>
            <a:pPr marL="0" indent="0">
              <a:buNone/>
            </a:pPr>
            <a:r>
              <a:rPr lang="en-US" sz="8000" dirty="0"/>
              <a:t> </a:t>
            </a:r>
            <a:r>
              <a:rPr lang="en-US" sz="8000" b="1" dirty="0"/>
              <a:t>Employee expenses:</a:t>
            </a:r>
          </a:p>
          <a:p>
            <a:r>
              <a:rPr lang="en-US" sz="8000" dirty="0" err="1"/>
              <a:t>Myntra</a:t>
            </a:r>
            <a:r>
              <a:rPr lang="en-US" sz="8000" dirty="0"/>
              <a:t> spent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631 crore </a:t>
            </a:r>
            <a:r>
              <a:rPr lang="en-US" sz="8000" dirty="0"/>
              <a:t>in employee expenses in FY23, compared to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522 crore </a:t>
            </a:r>
            <a:r>
              <a:rPr lang="en-US" sz="8000" dirty="0"/>
              <a:t>in FY22, which was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21%</a:t>
            </a:r>
            <a:r>
              <a:rPr lang="en-US" sz="8000" dirty="0"/>
              <a:t> higher than the previous year.</a:t>
            </a:r>
          </a:p>
          <a:p>
            <a:pPr marL="0" indent="0">
              <a:buNone/>
            </a:pPr>
            <a:r>
              <a:rPr lang="en-US" sz="8000" dirty="0"/>
              <a:t>  </a:t>
            </a:r>
            <a:r>
              <a:rPr lang="en-US" sz="8000" b="1" dirty="0"/>
              <a:t>Loss:</a:t>
            </a:r>
          </a:p>
          <a:p>
            <a:r>
              <a:rPr lang="en-US" sz="8000" dirty="0" err="1"/>
              <a:t>Myntra's</a:t>
            </a:r>
            <a:r>
              <a:rPr lang="en-US" sz="8000" dirty="0"/>
              <a:t> loss widened by 31% to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782 crore </a:t>
            </a:r>
            <a:r>
              <a:rPr lang="en-US" sz="8000" dirty="0"/>
              <a:t>in FY23, compared to </a:t>
            </a:r>
            <a:r>
              <a:rPr lang="en-US" sz="80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597 crore</a:t>
            </a:r>
            <a:r>
              <a:rPr lang="en-US" sz="8000" dirty="0"/>
              <a:t> in FY22.</a:t>
            </a:r>
          </a:p>
          <a:p>
            <a:pPr marL="0" indent="0">
              <a:buNone/>
            </a:pPr>
            <a:endParaRPr lang="en-US" sz="1600" dirty="0"/>
          </a:p>
          <a:p>
            <a:endParaRPr lang="en-IN" sz="1600" dirty="0"/>
          </a:p>
          <a:p>
            <a:pPr marL="0" indent="0">
              <a:buNone/>
            </a:pPr>
            <a:br>
              <a:rPr lang="en-IN" sz="1600" dirty="0"/>
            </a:br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03859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7686-8F6C-4FDE-9F65-449B17158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624"/>
            <a:ext cx="8596668" cy="806824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SWOT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8945B-8557-484F-9CB3-2CEC8DCF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316902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latin typeface="Arial Black" panose="020B0A04020102020204" pitchFamily="34" charset="0"/>
              </a:rPr>
              <a:t>Strengths:</a:t>
            </a:r>
          </a:p>
          <a:p>
            <a:r>
              <a:rPr lang="en-IN" sz="2000" dirty="0"/>
              <a:t>Strong Brand Recognition</a:t>
            </a:r>
          </a:p>
          <a:p>
            <a:r>
              <a:rPr lang="en-IN" sz="2000" dirty="0"/>
              <a:t>Extensive Product Range</a:t>
            </a:r>
          </a:p>
          <a:p>
            <a:r>
              <a:rPr lang="en-IN" sz="2000" dirty="0"/>
              <a:t>User-Friendly Interface</a:t>
            </a:r>
          </a:p>
          <a:p>
            <a:r>
              <a:rPr lang="en-IN" sz="2000" dirty="0"/>
              <a:t>Strong Customer Base</a:t>
            </a:r>
          </a:p>
          <a:p>
            <a:r>
              <a:rPr lang="en-IN" sz="2000" dirty="0"/>
              <a:t>Innovative Marketing Strategies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E6D8B34-055F-4EFC-BBC0-5EA0DD8B7BDB}"/>
              </a:ext>
            </a:extLst>
          </p:cNvPr>
          <p:cNvSpPr txBox="1">
            <a:spLocks/>
          </p:cNvSpPr>
          <p:nvPr/>
        </p:nvSpPr>
        <p:spPr>
          <a:xfrm>
            <a:off x="5652246" y="1690688"/>
            <a:ext cx="3169025" cy="3948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>
                <a:latin typeface="Arial Black" panose="020B0A04020102020204" pitchFamily="34" charset="0"/>
              </a:rPr>
              <a:t>Weakness:</a:t>
            </a:r>
          </a:p>
          <a:p>
            <a:r>
              <a:rPr lang="en-IN" sz="2000" dirty="0"/>
              <a:t>Dependence on Online Sales</a:t>
            </a:r>
          </a:p>
          <a:p>
            <a:r>
              <a:rPr lang="en-IN" sz="2000" dirty="0"/>
              <a:t>Logistical Challenges</a:t>
            </a:r>
          </a:p>
          <a:p>
            <a:r>
              <a:rPr lang="en-IN" sz="2000" dirty="0"/>
              <a:t>User-Friendly Interface</a:t>
            </a:r>
          </a:p>
          <a:p>
            <a:r>
              <a:rPr lang="en-IN" sz="2000" dirty="0"/>
              <a:t>High Competition</a:t>
            </a:r>
          </a:p>
          <a:p>
            <a:r>
              <a:rPr lang="en-IN" sz="2000" dirty="0"/>
              <a:t>Pricing Pressure</a:t>
            </a:r>
          </a:p>
        </p:txBody>
      </p:sp>
    </p:spTree>
    <p:extLst>
      <p:ext uri="{BB962C8B-B14F-4D97-AF65-F5344CB8AC3E}">
        <p14:creationId xmlns:p14="http://schemas.microsoft.com/office/powerpoint/2010/main" val="1444711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CB4A7-6A00-4062-92E4-727F47DA0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12" y="1139826"/>
            <a:ext cx="3536576" cy="5063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latin typeface="Arial Black" panose="020B0A04020102020204" pitchFamily="34" charset="0"/>
              </a:rPr>
              <a:t>Opportunities:</a:t>
            </a:r>
          </a:p>
          <a:p>
            <a:r>
              <a:rPr lang="en-IN" sz="2000" dirty="0"/>
              <a:t>Growing E-commerce Market</a:t>
            </a:r>
          </a:p>
          <a:p>
            <a:r>
              <a:rPr lang="en-US" sz="2000" dirty="0"/>
              <a:t>Expansion into Tier II and III Cities</a:t>
            </a:r>
          </a:p>
          <a:p>
            <a:r>
              <a:rPr lang="en-IN" sz="2000" dirty="0"/>
              <a:t>Sustainability Initiatives</a:t>
            </a:r>
          </a:p>
          <a:p>
            <a:r>
              <a:rPr lang="en-IN" sz="2000" dirty="0"/>
              <a:t>Technological Innovations</a:t>
            </a:r>
          </a:p>
          <a:p>
            <a:r>
              <a:rPr lang="en-IN" sz="2000" dirty="0"/>
              <a:t>Collaborations with Local Brands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0255F-21D2-476A-9EED-E18D0B8C68FE}"/>
              </a:ext>
            </a:extLst>
          </p:cNvPr>
          <p:cNvSpPr txBox="1">
            <a:spLocks/>
          </p:cNvSpPr>
          <p:nvPr/>
        </p:nvSpPr>
        <p:spPr>
          <a:xfrm>
            <a:off x="6096000" y="1139826"/>
            <a:ext cx="3536576" cy="4803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sz="2000" b="1" dirty="0">
                <a:latin typeface="Arial Black" panose="020B0A04020102020204" pitchFamily="34" charset="0"/>
              </a:rPr>
              <a:t>Threats:</a:t>
            </a:r>
          </a:p>
          <a:p>
            <a:r>
              <a:rPr lang="en-IN" sz="2000" dirty="0"/>
              <a:t>Intense Competition</a:t>
            </a:r>
          </a:p>
          <a:p>
            <a:r>
              <a:rPr lang="en-US" sz="2000" dirty="0"/>
              <a:t>Economic Downturns</a:t>
            </a:r>
          </a:p>
          <a:p>
            <a:r>
              <a:rPr lang="en-IN" sz="2000" dirty="0"/>
              <a:t>Regulatory Challenges</a:t>
            </a:r>
          </a:p>
          <a:p>
            <a:r>
              <a:rPr lang="en-IN" sz="2000" dirty="0"/>
              <a:t>Market Saturation</a:t>
            </a:r>
          </a:p>
          <a:p>
            <a:r>
              <a:rPr lang="en-IN" sz="2000" dirty="0"/>
              <a:t>Supply Chain Disruptions</a:t>
            </a:r>
          </a:p>
        </p:txBody>
      </p:sp>
    </p:spTree>
    <p:extLst>
      <p:ext uri="{BB962C8B-B14F-4D97-AF65-F5344CB8AC3E}">
        <p14:creationId xmlns:p14="http://schemas.microsoft.com/office/powerpoint/2010/main" val="1742266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DFA11-E9CF-408A-A77B-7A94E82C4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717" y="2375647"/>
            <a:ext cx="7158318" cy="1963271"/>
          </a:xfrm>
        </p:spPr>
        <p:txBody>
          <a:bodyPr/>
          <a:lstStyle/>
          <a:p>
            <a:pPr algn="ctr"/>
            <a:r>
              <a:rPr lang="en-IN" dirty="0">
                <a:latin typeface="Arial Black" panose="020B0A04020102020204" pitchFamily="34" charset="0"/>
              </a:rPr>
              <a:t>Customer Analysis using Social media with </a:t>
            </a:r>
            <a:r>
              <a:rPr lang="en-IN" dirty="0" err="1">
                <a:latin typeface="Arial Black" panose="020B0A04020102020204" pitchFamily="34" charset="0"/>
              </a:rPr>
              <a:t>Chatgpt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79946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1877</TotalTime>
  <Words>1642</Words>
  <Application>Microsoft Office PowerPoint</Application>
  <PresentationFormat>Widescreen</PresentationFormat>
  <Paragraphs>172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Trebuchet MS</vt:lpstr>
      <vt:lpstr>Wingdings</vt:lpstr>
      <vt:lpstr>Wingdings 3</vt:lpstr>
      <vt:lpstr>Facet</vt:lpstr>
      <vt:lpstr>MYNTRA ANALYSIS</vt:lpstr>
      <vt:lpstr>Introduction to Myntra</vt:lpstr>
      <vt:lpstr>Myntra Business Model</vt:lpstr>
      <vt:lpstr>Market Growth and Position</vt:lpstr>
      <vt:lpstr>PowerPoint Presentation</vt:lpstr>
      <vt:lpstr>Myntra Revenue Model</vt:lpstr>
      <vt:lpstr>SWOT ANALYSIS</vt:lpstr>
      <vt:lpstr>PowerPoint Presentation</vt:lpstr>
      <vt:lpstr>Customer Analysis using Social media with Chatgpt</vt:lpstr>
      <vt:lpstr>Customer Review Analysis</vt:lpstr>
      <vt:lpstr>Positive Consumer Comments</vt:lpstr>
      <vt:lpstr>Negative Consumer Comments</vt:lpstr>
      <vt:lpstr>2024 Fashion Trends </vt:lpstr>
      <vt:lpstr>Myntra and its competitors</vt:lpstr>
      <vt:lpstr>Competitive Analysis</vt:lpstr>
      <vt:lpstr>Strategic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</dc:creator>
  <cp:lastModifiedBy>Andre</cp:lastModifiedBy>
  <cp:revision>58</cp:revision>
  <dcterms:created xsi:type="dcterms:W3CDTF">2024-10-29T14:29:22Z</dcterms:created>
  <dcterms:modified xsi:type="dcterms:W3CDTF">2024-11-05T05:12:43Z</dcterms:modified>
</cp:coreProperties>
</file>