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21" r:id="rId1"/>
  </p:sldMasterIdLst>
  <p:notesMasterIdLst>
    <p:notesMasterId r:id="rId36"/>
  </p:notesMasterIdLst>
  <p:sldIdLst>
    <p:sldId id="258" r:id="rId2"/>
    <p:sldId id="259" r:id="rId3"/>
    <p:sldId id="260" r:id="rId4"/>
    <p:sldId id="261" r:id="rId5"/>
    <p:sldId id="263" r:id="rId6"/>
    <p:sldId id="262" r:id="rId7"/>
    <p:sldId id="264" r:id="rId8"/>
    <p:sldId id="265" r:id="rId9"/>
    <p:sldId id="266" r:id="rId10"/>
    <p:sldId id="267" r:id="rId11"/>
    <p:sldId id="270" r:id="rId12"/>
    <p:sldId id="284" r:id="rId13"/>
    <p:sldId id="268" r:id="rId14"/>
    <p:sldId id="287" r:id="rId15"/>
    <p:sldId id="269" r:id="rId16"/>
    <p:sldId id="271" r:id="rId17"/>
    <p:sldId id="272" r:id="rId18"/>
    <p:sldId id="273" r:id="rId19"/>
    <p:sldId id="274" r:id="rId20"/>
    <p:sldId id="285" r:id="rId21"/>
    <p:sldId id="275" r:id="rId22"/>
    <p:sldId id="292" r:id="rId23"/>
    <p:sldId id="276" r:id="rId24"/>
    <p:sldId id="278" r:id="rId25"/>
    <p:sldId id="279" r:id="rId26"/>
    <p:sldId id="286" r:id="rId27"/>
    <p:sldId id="280" r:id="rId28"/>
    <p:sldId id="281" r:id="rId29"/>
    <p:sldId id="288" r:id="rId30"/>
    <p:sldId id="289" r:id="rId31"/>
    <p:sldId id="282" r:id="rId32"/>
    <p:sldId id="283" r:id="rId33"/>
    <p:sldId id="290"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A"/>
    <a:srgbClr val="4ED8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1"/>
  </p:normalViewPr>
  <p:slideViewPr>
    <p:cSldViewPr snapToGrid="0" snapToObjects="1">
      <p:cViewPr>
        <p:scale>
          <a:sx n="85" d="100"/>
          <a:sy n="85" d="100"/>
        </p:scale>
        <p:origin x="-4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6E6C0-4FA9-DB42-A462-CEA9D82D951B}" type="datetimeFigureOut">
              <a:rPr kumimoji="1" lang="zh-CN" altLang="en-US" smtClean="0"/>
              <a:t>16/6/12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93D21-E893-304B-AA02-ECA2CB4A9F4F}" type="slidenum">
              <a:rPr kumimoji="1" lang="zh-CN" altLang="en-US" smtClean="0"/>
              <a:t>‹#›</a:t>
            </a:fld>
            <a:endParaRPr kumimoji="1" lang="zh-CN" altLang="en-US"/>
          </a:p>
        </p:txBody>
      </p:sp>
    </p:spTree>
    <p:extLst>
      <p:ext uri="{BB962C8B-B14F-4D97-AF65-F5344CB8AC3E}">
        <p14:creationId xmlns:p14="http://schemas.microsoft.com/office/powerpoint/2010/main" val="90596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我是章佐铭</a:t>
            </a:r>
            <a:endParaRPr kumimoji="1" lang="zh-CN" altLang="en-US" dirty="0" smtClean="0"/>
          </a:p>
          <a:p>
            <a:r>
              <a:rPr kumimoji="1" lang="en-US" altLang="zh-CN" dirty="0" smtClean="0"/>
              <a:t>Docker</a:t>
            </a:r>
            <a:r>
              <a:rPr kumimoji="1" lang="zh-CN" altLang="en-US" dirty="0" smtClean="0"/>
              <a:t>容器对服务延迟的影响</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a:t>
            </a:fld>
            <a:endParaRPr kumimoji="1" lang="zh-CN" altLang="en-US"/>
          </a:p>
        </p:txBody>
      </p:sp>
    </p:spTree>
    <p:extLst>
      <p:ext uri="{BB962C8B-B14F-4D97-AF65-F5344CB8AC3E}">
        <p14:creationId xmlns:p14="http://schemas.microsoft.com/office/powerpoint/2010/main" val="90851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此外，为了减少实验带来的影响，服务端和客户端都定死在各自机器一个</a:t>
            </a:r>
            <a:r>
              <a:rPr kumimoji="1" lang="en-US" altLang="zh-CN" dirty="0" smtClean="0"/>
              <a:t>CPU</a:t>
            </a:r>
            <a:r>
              <a:rPr kumimoji="1" lang="zh-CN" altLang="en-US" dirty="0" smtClean="0"/>
              <a:t>内核上执行，并且让其他进程和中断不能占用这个</a:t>
            </a:r>
            <a:r>
              <a:rPr kumimoji="1" lang="en-US" altLang="zh-CN" dirty="0" smtClean="0"/>
              <a:t>CPU</a:t>
            </a:r>
            <a:r>
              <a:rPr kumimoji="1" lang="zh-CN" altLang="en-US" dirty="0" smtClean="0"/>
              <a:t>内核</a:t>
            </a:r>
          </a:p>
          <a:p>
            <a:r>
              <a:rPr kumimoji="1" lang="en-US" altLang="zh-CN" dirty="0" smtClean="0"/>
              <a:t>PPT</a:t>
            </a:r>
            <a:r>
              <a:rPr kumimoji="1" lang="zh-CN" altLang="en-US" dirty="0" smtClean="0"/>
              <a:t>上这些指令就做了这些事情</a:t>
            </a:r>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10</a:t>
            </a:fld>
            <a:endParaRPr kumimoji="1" lang="zh-CN" altLang="en-US"/>
          </a:p>
        </p:txBody>
      </p:sp>
    </p:spTree>
    <p:extLst>
      <p:ext uri="{BB962C8B-B14F-4D97-AF65-F5344CB8AC3E}">
        <p14:creationId xmlns:p14="http://schemas.microsoft.com/office/powerpoint/2010/main" val="286981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在通常的云服务中主要涉及到如下几个方面</a:t>
            </a:r>
          </a:p>
          <a:p>
            <a:r>
              <a:rPr kumimoji="1" lang="zh-CN" altLang="en-US" dirty="0" smtClean="0"/>
              <a:t>网络</a:t>
            </a:r>
          </a:p>
          <a:p>
            <a:r>
              <a:rPr kumimoji="1" lang="en-US" altLang="zh-CN" dirty="0" smtClean="0"/>
              <a:t>CPU</a:t>
            </a:r>
            <a:endParaRPr kumimoji="1" lang="zh-CN" altLang="en-US" dirty="0" smtClean="0"/>
          </a:p>
          <a:p>
            <a:r>
              <a:rPr kumimoji="1" lang="zh-CN" altLang="en-US" dirty="0" smtClean="0"/>
              <a:t>内存</a:t>
            </a:r>
          </a:p>
          <a:p>
            <a:r>
              <a:rPr kumimoji="1" lang="zh-CN" altLang="en-US" dirty="0" smtClean="0"/>
              <a:t>磁盘</a:t>
            </a:r>
            <a:r>
              <a:rPr kumimoji="1" lang="en-US" altLang="zh-CN" dirty="0" smtClean="0"/>
              <a:t>IO</a:t>
            </a:r>
            <a:endParaRPr kumimoji="1" lang="zh-CN" altLang="en-US" dirty="0" smtClean="0"/>
          </a:p>
          <a:p>
            <a:r>
              <a:rPr kumimoji="1" lang="zh-CN" altLang="en-US" dirty="0" smtClean="0"/>
              <a:t>内存由于没有明显的性能影响，所以不再这里介绍</a:t>
            </a:r>
          </a:p>
          <a:p>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11</a:t>
            </a:fld>
            <a:endParaRPr kumimoji="1" lang="zh-CN" altLang="en-US"/>
          </a:p>
        </p:txBody>
      </p:sp>
    </p:spTree>
    <p:extLst>
      <p:ext uri="{BB962C8B-B14F-4D97-AF65-F5344CB8AC3E}">
        <p14:creationId xmlns:p14="http://schemas.microsoft.com/office/powerpoint/2010/main" val="123456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CPU</a:t>
            </a:r>
            <a:r>
              <a:rPr kumimoji="1" lang="zh-CN" altLang="en-US" dirty="0" smtClean="0"/>
              <a:t>方面的话只带来一点小小的延迟</a:t>
            </a:r>
          </a:p>
          <a:p>
            <a:r>
              <a:rPr kumimoji="1" lang="zh-CN" altLang="en-US" dirty="0" smtClean="0"/>
              <a:t>延迟是由于在进行限制</a:t>
            </a:r>
            <a:r>
              <a:rPr kumimoji="1" lang="en-US" altLang="zh-CN" dirty="0" smtClean="0"/>
              <a:t>CPU</a:t>
            </a:r>
            <a:r>
              <a:rPr kumimoji="1" lang="zh-CN" altLang="en-US" dirty="0" smtClean="0"/>
              <a:t>调度时候，由于进行资源限制时进行的额外检测进行的操作</a:t>
            </a:r>
          </a:p>
          <a:p>
            <a:r>
              <a:rPr kumimoji="1" lang="zh-CN" altLang="en-US" dirty="0" smtClean="0"/>
              <a:t>这里表格右下角的</a:t>
            </a:r>
            <a:r>
              <a:rPr kumimoji="1" lang="en-US" altLang="zh-CN" dirty="0" smtClean="0"/>
              <a:t>99%</a:t>
            </a:r>
            <a:r>
              <a:rPr kumimoji="1" lang="zh-CN" altLang="en-US" dirty="0" smtClean="0"/>
              <a:t>表示所测量的</a:t>
            </a:r>
            <a:r>
              <a:rPr kumimoji="1" lang="en-US" altLang="zh-CN" dirty="0" smtClean="0"/>
              <a:t>99%</a:t>
            </a:r>
            <a:r>
              <a:rPr kumimoji="1" lang="zh-CN" altLang="en-US" dirty="0" smtClean="0"/>
              <a:t>的延迟都小于这个值</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13</a:t>
            </a:fld>
            <a:endParaRPr kumimoji="1" lang="zh-CN" altLang="en-US"/>
          </a:p>
        </p:txBody>
      </p:sp>
    </p:spTree>
    <p:extLst>
      <p:ext uri="{BB962C8B-B14F-4D97-AF65-F5344CB8AC3E}">
        <p14:creationId xmlns:p14="http://schemas.microsoft.com/office/powerpoint/2010/main" val="561100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而我之前描述的</a:t>
            </a:r>
            <a:r>
              <a:rPr kumimoji="1" lang="en-US" altLang="zh-CN" dirty="0" smtClean="0"/>
              <a:t>CPU-shares</a:t>
            </a:r>
            <a:r>
              <a:rPr kumimoji="1" lang="zh-CN" altLang="en-US" dirty="0" smtClean="0"/>
              <a:t>这个参数</a:t>
            </a:r>
          </a:p>
          <a:p>
            <a:r>
              <a:rPr kumimoji="1" lang="zh-CN" altLang="en-US" dirty="0" smtClean="0"/>
              <a:t>假设一个</a:t>
            </a:r>
            <a:r>
              <a:rPr kumimoji="1" lang="en-US" altLang="zh-CN" dirty="0" smtClean="0"/>
              <a:t>CPU</a:t>
            </a:r>
            <a:r>
              <a:rPr kumimoji="1" lang="zh-CN" altLang="en-US" dirty="0" smtClean="0"/>
              <a:t>核上跑了两个容器</a:t>
            </a:r>
          </a:p>
          <a:p>
            <a:r>
              <a:rPr kumimoji="1" lang="zh-CN" altLang="en-US" dirty="0" smtClean="0"/>
              <a:t>第一个</a:t>
            </a:r>
            <a:r>
              <a:rPr kumimoji="1" lang="en-US" altLang="zh-CN" dirty="0" smtClean="0"/>
              <a:t>1024</a:t>
            </a:r>
            <a:r>
              <a:rPr kumimoji="1" lang="zh-CN" altLang="en-US" dirty="0" smtClean="0"/>
              <a:t>，第二个</a:t>
            </a:r>
            <a:r>
              <a:rPr kumimoji="1" lang="en-US" altLang="zh-CN" dirty="0" smtClean="0"/>
              <a:t>512</a:t>
            </a:r>
            <a:endParaRPr kumimoji="1" lang="zh-CN" altLang="en-US" dirty="0" smtClean="0"/>
          </a:p>
          <a:p>
            <a:r>
              <a:rPr kumimoji="1" lang="zh-CN" altLang="en-US" dirty="0" smtClean="0"/>
              <a:t>假设同时运行，他们所用</a:t>
            </a:r>
            <a:r>
              <a:rPr kumimoji="1" lang="en-US" altLang="zh-CN" dirty="0" smtClean="0"/>
              <a:t>CPU</a:t>
            </a:r>
            <a:r>
              <a:rPr kumimoji="1" lang="zh-CN" altLang="en-US" dirty="0" smtClean="0"/>
              <a:t>比率是</a:t>
            </a:r>
            <a:r>
              <a:rPr kumimoji="1" lang="en-US" altLang="zh-CN" dirty="0" smtClean="0"/>
              <a:t>2</a:t>
            </a:r>
            <a:r>
              <a:rPr kumimoji="1" lang="zh-CN" altLang="en-US" dirty="0" smtClean="0"/>
              <a:t>：</a:t>
            </a:r>
            <a:r>
              <a:rPr kumimoji="1" lang="en-US" altLang="zh-CN" dirty="0" smtClean="0"/>
              <a:t>1</a:t>
            </a:r>
            <a:endParaRPr kumimoji="1" lang="zh-CN" altLang="en-US" dirty="0" smtClean="0"/>
          </a:p>
          <a:p>
            <a:r>
              <a:rPr kumimoji="1" lang="zh-CN" altLang="en-US" dirty="0" smtClean="0"/>
              <a:t>但是假设容器</a:t>
            </a:r>
            <a:r>
              <a:rPr kumimoji="1" lang="en-US" altLang="zh-CN" dirty="0" smtClean="0"/>
              <a:t>A</a:t>
            </a:r>
            <a:r>
              <a:rPr kumimoji="1" lang="zh-CN" altLang="en-US" dirty="0" smtClean="0"/>
              <a:t>在等待</a:t>
            </a:r>
            <a:r>
              <a:rPr kumimoji="1" lang="en-US" altLang="zh-CN" dirty="0" smtClean="0"/>
              <a:t>I/O</a:t>
            </a:r>
            <a:r>
              <a:rPr kumimoji="1" lang="zh-CN" altLang="en-US" dirty="0" smtClean="0"/>
              <a:t>，没在用</a:t>
            </a:r>
            <a:r>
              <a:rPr kumimoji="1" lang="en-US" altLang="zh-CN" dirty="0" smtClean="0"/>
              <a:t>CPU</a:t>
            </a:r>
            <a:endParaRPr kumimoji="1" lang="zh-CN" altLang="en-US" dirty="0" smtClean="0"/>
          </a:p>
          <a:p>
            <a:r>
              <a:rPr kumimoji="1" lang="zh-CN" altLang="en-US" dirty="0" smtClean="0"/>
              <a:t>这时容器</a:t>
            </a:r>
            <a:r>
              <a:rPr kumimoji="1" lang="en-US" altLang="zh-CN" dirty="0" smtClean="0"/>
              <a:t>B</a:t>
            </a:r>
            <a:r>
              <a:rPr kumimoji="1" lang="zh-CN" altLang="en-US" dirty="0" smtClean="0"/>
              <a:t>会占用所有的</a:t>
            </a:r>
            <a:r>
              <a:rPr kumimoji="1" lang="en-US" altLang="zh-CN" dirty="0" smtClean="0"/>
              <a:t>CPU</a:t>
            </a:r>
            <a:r>
              <a:rPr kumimoji="1" lang="zh-CN" altLang="en-US" dirty="0" smtClean="0"/>
              <a:t>资源</a:t>
            </a:r>
          </a:p>
          <a:p>
            <a:r>
              <a:rPr kumimoji="1" lang="zh-CN" altLang="en-US" dirty="0" smtClean="0"/>
              <a:t>但是由于容器资源分配粒度小，</a:t>
            </a:r>
          </a:p>
          <a:p>
            <a:r>
              <a:rPr kumimoji="1" lang="zh-CN" altLang="en-US" dirty="0" smtClean="0"/>
              <a:t>在云服务器上，会造成使用者用了半个</a:t>
            </a:r>
            <a:r>
              <a:rPr kumimoji="1" lang="en-US" altLang="zh-CN" dirty="0" smtClean="0"/>
              <a:t>CPU</a:t>
            </a:r>
            <a:r>
              <a:rPr kumimoji="1" lang="zh-CN" altLang="en-US" dirty="0" smtClean="0"/>
              <a:t>的钱买了整个</a:t>
            </a:r>
            <a:r>
              <a:rPr kumimoji="1" lang="en-US" altLang="zh-CN" dirty="0" smtClean="0"/>
              <a:t>CPU</a:t>
            </a:r>
            <a:r>
              <a:rPr kumimoji="1" lang="zh-CN" altLang="en-US" dirty="0" smtClean="0"/>
              <a:t>资源的情况发生，这是云服务商不愿意看到的，因为会加大他们成本</a:t>
            </a:r>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14</a:t>
            </a:fld>
            <a:endParaRPr kumimoji="1" lang="zh-CN" altLang="en-US"/>
          </a:p>
        </p:txBody>
      </p:sp>
    </p:spTree>
    <p:extLst>
      <p:ext uri="{BB962C8B-B14F-4D97-AF65-F5344CB8AC3E}">
        <p14:creationId xmlns:p14="http://schemas.microsoft.com/office/powerpoint/2010/main" val="732865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如果服务粒度过于小，在采用强制限制的时候回产生较大的</a:t>
            </a:r>
            <a:r>
              <a:rPr kumimoji="1" lang="en-US" altLang="zh-CN" dirty="0" smtClean="0"/>
              <a:t>tail</a:t>
            </a:r>
            <a:r>
              <a:rPr kumimoji="1" lang="zh-CN" altLang="en-US" dirty="0" smtClean="0"/>
              <a:t> </a:t>
            </a:r>
            <a:r>
              <a:rPr kumimoji="1" lang="en-US" altLang="zh-CN" dirty="0" smtClean="0"/>
              <a:t>latency</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15</a:t>
            </a:fld>
            <a:endParaRPr kumimoji="1" lang="zh-CN" altLang="en-US"/>
          </a:p>
        </p:txBody>
      </p:sp>
    </p:spTree>
    <p:extLst>
      <p:ext uri="{BB962C8B-B14F-4D97-AF65-F5344CB8AC3E}">
        <p14:creationId xmlns:p14="http://schemas.microsoft.com/office/powerpoint/2010/main" val="104974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既然限制</a:t>
            </a:r>
            <a:r>
              <a:rPr kumimoji="1" lang="en-US" altLang="zh-CN" dirty="0" smtClean="0"/>
              <a:t>CPU</a:t>
            </a:r>
            <a:r>
              <a:rPr kumimoji="1" lang="zh-CN" altLang="en-US" dirty="0" smtClean="0"/>
              <a:t>，就可能多个容器共享一个核</a:t>
            </a:r>
          </a:p>
          <a:p>
            <a:r>
              <a:rPr kumimoji="1" lang="zh-CN" altLang="en-US" dirty="0" smtClean="0"/>
              <a:t>假设我们这里有两个容器，一个跑我们之前的</a:t>
            </a:r>
            <a:r>
              <a:rPr kumimoji="1" lang="en-US" altLang="zh-CN" dirty="0" smtClean="0"/>
              <a:t>latency</a:t>
            </a:r>
            <a:r>
              <a:rPr kumimoji="1" lang="zh-CN" altLang="en-US" dirty="0" smtClean="0"/>
              <a:t>测试程序，另一个跑</a:t>
            </a:r>
            <a:r>
              <a:rPr kumimoji="1" lang="en-US" altLang="zh-CN" dirty="0" smtClean="0"/>
              <a:t>512×512</a:t>
            </a:r>
            <a:r>
              <a:rPr kumimoji="1" lang="zh-CN" altLang="en-US" dirty="0" smtClean="0"/>
              <a:t>的矩阵乘法</a:t>
            </a:r>
          </a:p>
          <a:p>
            <a:r>
              <a:rPr kumimoji="1" lang="zh-CN" altLang="en-US" dirty="0" smtClean="0"/>
              <a:t>这两个容器所占用的</a:t>
            </a:r>
            <a:r>
              <a:rPr kumimoji="1" lang="en-US" altLang="zh-CN" dirty="0" smtClean="0"/>
              <a:t>cpu-quota</a:t>
            </a:r>
            <a:r>
              <a:rPr kumimoji="1" lang="zh-CN" altLang="en-US" dirty="0" smtClean="0"/>
              <a:t>之和</a:t>
            </a:r>
            <a:r>
              <a:rPr kumimoji="1" lang="en-US" altLang="zh-CN" dirty="0" smtClean="0"/>
              <a:t>=cpu-period 10000us</a:t>
            </a:r>
          </a:p>
          <a:p>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16</a:t>
            </a:fld>
            <a:endParaRPr kumimoji="1" lang="zh-CN" altLang="en-US"/>
          </a:p>
        </p:txBody>
      </p:sp>
    </p:spTree>
    <p:extLst>
      <p:ext uri="{BB962C8B-B14F-4D97-AF65-F5344CB8AC3E}">
        <p14:creationId xmlns:p14="http://schemas.microsoft.com/office/powerpoint/2010/main" val="189304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这里是每执行一次矩阵相乘所需要的时间</a:t>
            </a:r>
          </a:p>
          <a:p>
            <a:r>
              <a:rPr kumimoji="1" lang="zh-CN" altLang="en-US" dirty="0" smtClean="0"/>
              <a:t>绿色的表示两个</a:t>
            </a:r>
            <a:r>
              <a:rPr kumimoji="1" lang="en-US" altLang="zh-CN" dirty="0" smtClean="0"/>
              <a:t>Container</a:t>
            </a:r>
            <a:r>
              <a:rPr kumimoji="1" lang="zh-CN" altLang="en-US" dirty="0" smtClean="0"/>
              <a:t>同时运行，灰色的表示只有矩阵相乘的</a:t>
            </a:r>
            <a:r>
              <a:rPr kumimoji="1" lang="en-US" altLang="zh-CN" dirty="0" smtClean="0"/>
              <a:t>Container</a:t>
            </a:r>
            <a:r>
              <a:rPr kumimoji="1" lang="zh-CN" altLang="en-US" dirty="0" smtClean="0"/>
              <a:t>在运行，当然，</a:t>
            </a:r>
            <a:r>
              <a:rPr kumimoji="1" lang="en-US" altLang="zh-CN" dirty="0" smtClean="0"/>
              <a:t>CPU</a:t>
            </a:r>
            <a:r>
              <a:rPr kumimoji="1" lang="zh-CN" altLang="en-US" dirty="0" smtClean="0"/>
              <a:t>的</a:t>
            </a:r>
            <a:r>
              <a:rPr kumimoji="1" lang="en-US" altLang="zh-CN" dirty="0" smtClean="0"/>
              <a:t>quota</a:t>
            </a:r>
            <a:r>
              <a:rPr kumimoji="1" lang="zh-CN" altLang="en-US" dirty="0" smtClean="0"/>
              <a:t>限制一直保持着</a:t>
            </a:r>
          </a:p>
          <a:p>
            <a:r>
              <a:rPr kumimoji="1" lang="zh-CN" altLang="en-US" dirty="0" smtClean="0"/>
              <a:t>势必两个一起运行互相之间会有影响，从图上来说就是绿色矩阵执行时间比单独执行矩阵的执行时间比较长</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17</a:t>
            </a:fld>
            <a:endParaRPr kumimoji="1" lang="zh-CN" altLang="en-US"/>
          </a:p>
        </p:txBody>
      </p:sp>
    </p:spTree>
    <p:extLst>
      <p:ext uri="{BB962C8B-B14F-4D97-AF65-F5344CB8AC3E}">
        <p14:creationId xmlns:p14="http://schemas.microsoft.com/office/powerpoint/2010/main" val="470770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这是我们的延迟实验所测得的结果</a:t>
            </a:r>
          </a:p>
          <a:p>
            <a:r>
              <a:rPr kumimoji="1" lang="zh-CN" altLang="en-US" dirty="0" smtClean="0"/>
              <a:t>紫色表格是之前不加</a:t>
            </a:r>
            <a:r>
              <a:rPr kumimoji="1" lang="en-US" altLang="zh-CN" dirty="0" smtClean="0"/>
              <a:t>CPU</a:t>
            </a:r>
            <a:r>
              <a:rPr kumimoji="1" lang="zh-CN" altLang="en-US" dirty="0" smtClean="0"/>
              <a:t> </a:t>
            </a:r>
            <a:r>
              <a:rPr kumimoji="1" lang="en-US" altLang="zh-CN" dirty="0" smtClean="0"/>
              <a:t>quota</a:t>
            </a:r>
            <a:r>
              <a:rPr kumimoji="1" lang="zh-CN" altLang="en-US" dirty="0" smtClean="0"/>
              <a:t>限制的结果</a:t>
            </a:r>
          </a:p>
          <a:p>
            <a:r>
              <a:rPr kumimoji="1" lang="zh-CN" altLang="en-US" dirty="0" smtClean="0"/>
              <a:t>单从前几组试验中可以看出容器之间产生了性能下降影响</a:t>
            </a:r>
          </a:p>
          <a:p>
            <a:r>
              <a:rPr kumimoji="1" lang="zh-CN" altLang="en-US" dirty="0" smtClean="0"/>
              <a:t>但是最后两组的表现，</a:t>
            </a:r>
            <a:r>
              <a:rPr kumimoji="1" lang="en-US" altLang="zh-CN" dirty="0" smtClean="0"/>
              <a:t>Mean</a:t>
            </a:r>
            <a:r>
              <a:rPr kumimoji="1" lang="zh-CN" altLang="en-US" dirty="0" smtClean="0"/>
              <a:t> 和</a:t>
            </a:r>
            <a:r>
              <a:rPr kumimoji="1" lang="en-US" altLang="zh-CN" dirty="0" smtClean="0"/>
              <a:t>Median</a:t>
            </a:r>
            <a:r>
              <a:rPr kumimoji="1" lang="zh-CN" altLang="en-US" dirty="0" smtClean="0"/>
              <a:t>甚至优于不加任何限制的实验产生的结果</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18</a:t>
            </a:fld>
            <a:endParaRPr kumimoji="1" lang="zh-CN" altLang="en-US"/>
          </a:p>
        </p:txBody>
      </p:sp>
    </p:spTree>
    <p:extLst>
      <p:ext uri="{BB962C8B-B14F-4D97-AF65-F5344CB8AC3E}">
        <p14:creationId xmlns:p14="http://schemas.microsoft.com/office/powerpoint/2010/main" val="196193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19</a:t>
            </a:fld>
            <a:endParaRPr kumimoji="1" lang="zh-CN" altLang="en-US"/>
          </a:p>
        </p:txBody>
      </p:sp>
    </p:spTree>
    <p:extLst>
      <p:ext uri="{BB962C8B-B14F-4D97-AF65-F5344CB8AC3E}">
        <p14:creationId xmlns:p14="http://schemas.microsoft.com/office/powerpoint/2010/main" val="16165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服务器接收或者返回给客户端数据</a:t>
            </a:r>
          </a:p>
          <a:p>
            <a:r>
              <a:rPr kumimoji="1" lang="zh-CN" altLang="en-US" dirty="0" smtClean="0"/>
              <a:t>采用</a:t>
            </a:r>
            <a:r>
              <a:rPr kumimoji="1" lang="en-US" altLang="zh-CN" dirty="0" smtClean="0"/>
              <a:t>SPECWeb2009</a:t>
            </a:r>
            <a:endParaRPr kumimoji="1" lang="zh-CN" altLang="en-US" dirty="0" smtClean="0"/>
          </a:p>
          <a:p>
            <a:r>
              <a:rPr kumimoji="1" lang="zh-CN" altLang="en-US" dirty="0" smtClean="0"/>
              <a:t>比较直接用主机网络栈和</a:t>
            </a:r>
            <a:r>
              <a:rPr kumimoji="1" lang="en-US" altLang="zh-CN" dirty="0" smtClean="0"/>
              <a:t>Docker</a:t>
            </a:r>
            <a:r>
              <a:rPr kumimoji="1" lang="zh-CN" altLang="en-US" dirty="0" smtClean="0"/>
              <a:t>的</a:t>
            </a:r>
            <a:r>
              <a:rPr kumimoji="1" lang="en-US" altLang="zh-CN" dirty="0" smtClean="0"/>
              <a:t>Network</a:t>
            </a:r>
            <a:r>
              <a:rPr kumimoji="1" lang="zh-CN" altLang="en-US" dirty="0" smtClean="0"/>
              <a:t> </a:t>
            </a:r>
            <a:r>
              <a:rPr kumimoji="1" lang="en-US" altLang="zh-CN" dirty="0" smtClean="0"/>
              <a:t>Address</a:t>
            </a:r>
            <a:r>
              <a:rPr kumimoji="1" lang="zh-CN" altLang="en-US" dirty="0" smtClean="0"/>
              <a:t> </a:t>
            </a:r>
            <a:r>
              <a:rPr kumimoji="1" lang="en-US" altLang="zh-CN" dirty="0" smtClean="0"/>
              <a:t>Translation</a:t>
            </a:r>
            <a:r>
              <a:rPr kumimoji="1" lang="zh-CN" altLang="en-US" dirty="0" smtClean="0"/>
              <a:t>机制，用</a:t>
            </a:r>
            <a:r>
              <a:rPr kumimoji="1" lang="en-US" altLang="zh-CN" dirty="0" smtClean="0"/>
              <a:t>Linux</a:t>
            </a:r>
            <a:r>
              <a:rPr kumimoji="1" lang="zh-CN" altLang="en-US" dirty="0" smtClean="0"/>
              <a:t> </a:t>
            </a:r>
            <a:r>
              <a:rPr kumimoji="1" lang="en-US" altLang="zh-CN" dirty="0" smtClean="0"/>
              <a:t>Bridge</a:t>
            </a:r>
            <a:r>
              <a:rPr kumimoji="1" lang="zh-CN" altLang="en-US" dirty="0" smtClean="0"/>
              <a:t>实现的</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21</a:t>
            </a:fld>
            <a:endParaRPr kumimoji="1" lang="zh-CN" altLang="en-US"/>
          </a:p>
        </p:txBody>
      </p:sp>
    </p:spTree>
    <p:extLst>
      <p:ext uri="{BB962C8B-B14F-4D97-AF65-F5344CB8AC3E}">
        <p14:creationId xmlns:p14="http://schemas.microsoft.com/office/powerpoint/2010/main" val="170263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四个部分</a:t>
            </a:r>
          </a:p>
          <a:p>
            <a:r>
              <a:rPr kumimoji="1" lang="zh-CN" altLang="en-US" dirty="0" smtClean="0"/>
              <a:t>简单的背景介绍</a:t>
            </a:r>
          </a:p>
          <a:p>
            <a:r>
              <a:rPr kumimoji="1" lang="zh-CN" altLang="en-US" dirty="0" smtClean="0"/>
              <a:t>实验动机</a:t>
            </a:r>
          </a:p>
          <a:p>
            <a:r>
              <a:rPr kumimoji="1" lang="zh-CN" altLang="en-US" dirty="0" smtClean="0"/>
              <a:t>实验过程</a:t>
            </a:r>
          </a:p>
          <a:p>
            <a:r>
              <a:rPr kumimoji="1" lang="zh-CN" altLang="en-US" dirty="0" smtClean="0"/>
              <a:t>结果分析</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a:t>
            </a:fld>
            <a:endParaRPr kumimoji="1" lang="zh-CN" altLang="en-US"/>
          </a:p>
        </p:txBody>
      </p:sp>
    </p:spTree>
    <p:extLst>
      <p:ext uri="{BB962C8B-B14F-4D97-AF65-F5344CB8AC3E}">
        <p14:creationId xmlns:p14="http://schemas.microsoft.com/office/powerpoint/2010/main" val="128567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服务器接收或者返回给客户端数据</a:t>
            </a:r>
          </a:p>
          <a:p>
            <a:r>
              <a:rPr kumimoji="1" lang="zh-CN" altLang="en-US" dirty="0" smtClean="0"/>
              <a:t>采用</a:t>
            </a:r>
            <a:r>
              <a:rPr kumimoji="1" lang="en-US" altLang="zh-CN" dirty="0" smtClean="0"/>
              <a:t>SPECWeb2009</a:t>
            </a:r>
            <a:endParaRPr kumimoji="1" lang="zh-CN" altLang="en-US" dirty="0" smtClean="0"/>
          </a:p>
          <a:p>
            <a:r>
              <a:rPr kumimoji="1" lang="zh-CN" altLang="en-US" dirty="0" smtClean="0"/>
              <a:t>比较直接用主机网络栈和</a:t>
            </a:r>
            <a:r>
              <a:rPr kumimoji="1" lang="en-US" altLang="zh-CN" dirty="0" smtClean="0"/>
              <a:t>Docker</a:t>
            </a:r>
            <a:r>
              <a:rPr kumimoji="1" lang="zh-CN" altLang="en-US" dirty="0" smtClean="0"/>
              <a:t>的</a:t>
            </a:r>
            <a:r>
              <a:rPr kumimoji="1" lang="en-US" altLang="zh-CN" dirty="0" smtClean="0"/>
              <a:t>Network</a:t>
            </a:r>
            <a:r>
              <a:rPr kumimoji="1" lang="zh-CN" altLang="en-US" dirty="0" smtClean="0"/>
              <a:t> </a:t>
            </a:r>
            <a:r>
              <a:rPr kumimoji="1" lang="en-US" altLang="zh-CN" dirty="0" smtClean="0"/>
              <a:t>Address</a:t>
            </a:r>
            <a:r>
              <a:rPr kumimoji="1" lang="zh-CN" altLang="en-US" dirty="0" smtClean="0"/>
              <a:t> </a:t>
            </a:r>
            <a:r>
              <a:rPr kumimoji="1" lang="en-US" altLang="zh-CN" dirty="0" smtClean="0"/>
              <a:t>Translation</a:t>
            </a:r>
            <a:r>
              <a:rPr kumimoji="1" lang="zh-CN" altLang="en-US" dirty="0" smtClean="0"/>
              <a:t>机制，用</a:t>
            </a:r>
            <a:r>
              <a:rPr kumimoji="1" lang="en-US" altLang="zh-CN" dirty="0" smtClean="0"/>
              <a:t>Linux</a:t>
            </a:r>
            <a:r>
              <a:rPr kumimoji="1" lang="zh-CN" altLang="en-US" dirty="0" smtClean="0"/>
              <a:t> </a:t>
            </a:r>
            <a:r>
              <a:rPr kumimoji="1" lang="en-US" altLang="zh-CN" dirty="0" smtClean="0"/>
              <a:t>Bridge</a:t>
            </a:r>
            <a:r>
              <a:rPr kumimoji="1" lang="zh-CN" altLang="en-US" dirty="0" smtClean="0"/>
              <a:t>实现的</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22</a:t>
            </a:fld>
            <a:endParaRPr kumimoji="1" lang="zh-CN" altLang="en-US"/>
          </a:p>
        </p:txBody>
      </p:sp>
    </p:spTree>
    <p:extLst>
      <p:ext uri="{BB962C8B-B14F-4D97-AF65-F5344CB8AC3E}">
        <p14:creationId xmlns:p14="http://schemas.microsoft.com/office/powerpoint/2010/main" val="36558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IBM</a:t>
            </a:r>
            <a:r>
              <a:rPr kumimoji="1" lang="zh-CN" altLang="en-US" dirty="0" smtClean="0"/>
              <a:t>认为是百分比，而我认为是固定长，主要原因是在数据传送到机器之后，并没有产生内存的额外</a:t>
            </a:r>
            <a:r>
              <a:rPr kumimoji="1" lang="en-US" altLang="zh-CN" dirty="0" smtClean="0"/>
              <a:t>COPY</a:t>
            </a:r>
            <a:r>
              <a:rPr kumimoji="1" lang="zh-CN" altLang="en-US" dirty="0" smtClean="0"/>
              <a:t>操作，而是用指针操作的，所以是固定长度的额外影响</a:t>
            </a:r>
          </a:p>
          <a:p>
            <a:r>
              <a:rPr kumimoji="1" lang="zh-CN" altLang="en-US" dirty="0" smtClean="0"/>
              <a:t>分析假设的合理性</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25</a:t>
            </a:fld>
            <a:endParaRPr kumimoji="1" lang="zh-CN" altLang="en-US"/>
          </a:p>
        </p:txBody>
      </p:sp>
    </p:spTree>
    <p:extLst>
      <p:ext uri="{BB962C8B-B14F-4D97-AF65-F5344CB8AC3E}">
        <p14:creationId xmlns:p14="http://schemas.microsoft.com/office/powerpoint/2010/main" val="67900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a:t>
            </a:r>
            <a:r>
              <a:rPr kumimoji="1" lang="en-US" altLang="zh-CN" dirty="0" smtClean="0"/>
              <a:t>Sequential</a:t>
            </a:r>
            <a:r>
              <a:rPr kumimoji="1" lang="zh-CN" altLang="en-US" dirty="0" smtClean="0"/>
              <a:t> </a:t>
            </a:r>
            <a:r>
              <a:rPr kumimoji="1" lang="en-US" altLang="zh-CN" dirty="0" smtClean="0"/>
              <a:t>Write</a:t>
            </a:r>
            <a:endParaRPr kumimoji="1" lang="zh-CN" altLang="en-US" dirty="0" smtClean="0"/>
          </a:p>
          <a:p>
            <a:r>
              <a:rPr kumimoji="1" lang="zh-CN" altLang="en-US" dirty="0" smtClean="0"/>
              <a:t>文件保持打开状态</a:t>
            </a:r>
          </a:p>
          <a:p>
            <a:r>
              <a:rPr kumimoji="1" lang="zh-CN" altLang="en-US" dirty="0" smtClean="0"/>
              <a:t>每个写操作后</a:t>
            </a:r>
            <a:r>
              <a:rPr kumimoji="1" lang="en-US" altLang="zh-CN" dirty="0" smtClean="0"/>
              <a:t>flush</a:t>
            </a:r>
            <a:r>
              <a:rPr kumimoji="1" lang="zh-CN" altLang="en-US" dirty="0" smtClean="0"/>
              <a:t>确保数据写入</a:t>
            </a:r>
          </a:p>
          <a:p>
            <a:r>
              <a:rPr kumimoji="1" lang="zh-CN" altLang="en-US" dirty="0" smtClean="0"/>
              <a:t>跟</a:t>
            </a:r>
            <a:r>
              <a:rPr kumimoji="1" lang="en-US" altLang="zh-CN" dirty="0" smtClean="0"/>
              <a:t>IBM</a:t>
            </a:r>
            <a:r>
              <a:rPr kumimoji="1" lang="zh-CN" altLang="en-US" dirty="0" smtClean="0"/>
              <a:t>结果类似，</a:t>
            </a:r>
            <a:r>
              <a:rPr kumimoji="1" lang="en-US" altLang="zh-CN" dirty="0" smtClean="0"/>
              <a:t>Docker</a:t>
            </a:r>
            <a:r>
              <a:rPr kumimoji="1" lang="zh-CN" altLang="en-US" dirty="0" smtClean="0"/>
              <a:t>不产生性能影响</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27</a:t>
            </a:fld>
            <a:endParaRPr kumimoji="1" lang="zh-CN" altLang="en-US"/>
          </a:p>
        </p:txBody>
      </p:sp>
    </p:spTree>
    <p:extLst>
      <p:ext uri="{BB962C8B-B14F-4D97-AF65-F5344CB8AC3E}">
        <p14:creationId xmlns:p14="http://schemas.microsoft.com/office/powerpoint/2010/main" val="170355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但是还是有论坛人说硬盘操作耗费时间较长</a:t>
            </a:r>
          </a:p>
          <a:p>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28</a:t>
            </a:fld>
            <a:endParaRPr kumimoji="1" lang="zh-CN" altLang="en-US"/>
          </a:p>
        </p:txBody>
      </p:sp>
    </p:spTree>
    <p:extLst>
      <p:ext uri="{BB962C8B-B14F-4D97-AF65-F5344CB8AC3E}">
        <p14:creationId xmlns:p14="http://schemas.microsoft.com/office/powerpoint/2010/main" val="462970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copy-on-write</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29</a:t>
            </a:fld>
            <a:endParaRPr kumimoji="1" lang="zh-CN" altLang="en-US"/>
          </a:p>
        </p:txBody>
      </p:sp>
    </p:spTree>
    <p:extLst>
      <p:ext uri="{BB962C8B-B14F-4D97-AF65-F5344CB8AC3E}">
        <p14:creationId xmlns:p14="http://schemas.microsoft.com/office/powerpoint/2010/main" val="53196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每一层在同一个地方加</a:t>
            </a:r>
            <a:r>
              <a:rPr kumimoji="1" lang="en-US" altLang="zh-CN" dirty="0" smtClean="0"/>
              <a:t>Linux</a:t>
            </a:r>
            <a:r>
              <a:rPr kumimoji="1" lang="zh-CN" altLang="en-US" dirty="0" smtClean="0"/>
              <a:t>源文件，</a:t>
            </a:r>
            <a:r>
              <a:rPr kumimoji="1" lang="en-US" altLang="zh-CN" dirty="0" smtClean="0"/>
              <a:t>70MB</a:t>
            </a:r>
            <a:r>
              <a:rPr kumimoji="1" lang="zh-CN" altLang="en-US" dirty="0" smtClean="0"/>
              <a:t>不到</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31</a:t>
            </a:fld>
            <a:endParaRPr kumimoji="1" lang="zh-CN" altLang="en-US"/>
          </a:p>
        </p:txBody>
      </p:sp>
    </p:spTree>
    <p:extLst>
      <p:ext uri="{BB962C8B-B14F-4D97-AF65-F5344CB8AC3E}">
        <p14:creationId xmlns:p14="http://schemas.microsoft.com/office/powerpoint/2010/main" val="91201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首先背景介绍</a:t>
            </a:r>
          </a:p>
          <a:p>
            <a:r>
              <a:rPr kumimoji="1" lang="en-US" altLang="zh-CN" dirty="0" smtClean="0"/>
              <a:t>Docker</a:t>
            </a:r>
            <a:r>
              <a:rPr kumimoji="1" lang="zh-CN" altLang="en-US" dirty="0" smtClean="0"/>
              <a:t>是一种新型的虚拟机</a:t>
            </a:r>
          </a:p>
          <a:p>
            <a:r>
              <a:rPr kumimoji="1" lang="zh-CN" altLang="en-US" dirty="0" smtClean="0"/>
              <a:t>传统的虚拟机是这个样子</a:t>
            </a:r>
          </a:p>
          <a:p>
            <a:r>
              <a:rPr kumimoji="1" lang="zh-CN" altLang="en-US" dirty="0" smtClean="0"/>
              <a:t>它有一个虚拟机监视器</a:t>
            </a:r>
          </a:p>
          <a:p>
            <a:r>
              <a:rPr kumimoji="1" lang="zh-CN" altLang="en-US" dirty="0" smtClean="0"/>
              <a:t>假设是云服务商的虚拟机，每个</a:t>
            </a:r>
            <a:r>
              <a:rPr kumimoji="1" lang="en-US" altLang="zh-CN" dirty="0" smtClean="0"/>
              <a:t>APP</a:t>
            </a:r>
            <a:r>
              <a:rPr kumimoji="1" lang="zh-CN" altLang="en-US" dirty="0" smtClean="0"/>
              <a:t>是不同的人或公司所占有</a:t>
            </a:r>
          </a:p>
          <a:p>
            <a:r>
              <a:rPr kumimoji="1" lang="zh-CN" altLang="en-US" dirty="0" smtClean="0"/>
              <a:t>而</a:t>
            </a:r>
            <a:r>
              <a:rPr kumimoji="1" lang="en-US" altLang="zh-CN" dirty="0" smtClean="0"/>
              <a:t>Docker</a:t>
            </a:r>
            <a:r>
              <a:rPr kumimoji="1" lang="zh-CN" altLang="en-US" dirty="0" smtClean="0"/>
              <a:t>，在保持着</a:t>
            </a:r>
            <a:r>
              <a:rPr kumimoji="1" lang="en-US" altLang="zh-CN" dirty="0" smtClean="0"/>
              <a:t>APP</a:t>
            </a:r>
            <a:r>
              <a:rPr kumimoji="1" lang="zh-CN" altLang="en-US" dirty="0" smtClean="0"/>
              <a:t>之间互相隔离的情况下，各个</a:t>
            </a:r>
            <a:r>
              <a:rPr kumimoji="1" lang="en-US" altLang="zh-CN" dirty="0" smtClean="0"/>
              <a:t>APP</a:t>
            </a:r>
            <a:r>
              <a:rPr kumimoji="1" lang="zh-CN" altLang="en-US" dirty="0" smtClean="0"/>
              <a:t>不是直接用自己的操作系统，而是直接宿主的操作系统内核</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3</a:t>
            </a:fld>
            <a:endParaRPr kumimoji="1" lang="zh-CN" altLang="en-US"/>
          </a:p>
        </p:txBody>
      </p:sp>
    </p:spTree>
    <p:extLst>
      <p:ext uri="{BB962C8B-B14F-4D97-AF65-F5344CB8AC3E}">
        <p14:creationId xmlns:p14="http://schemas.microsoft.com/office/powerpoint/2010/main" val="108521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由于时间原因，主要介绍</a:t>
            </a:r>
            <a:r>
              <a:rPr kumimoji="1" lang="en-US" altLang="zh-CN" dirty="0" smtClean="0"/>
              <a:t>IBM</a:t>
            </a:r>
            <a:endParaRPr kumimoji="1" lang="zh-CN" altLang="en-US" dirty="0" smtClean="0"/>
          </a:p>
          <a:p>
            <a:r>
              <a:rPr kumimoji="1" lang="zh-CN" altLang="en-US" dirty="0" smtClean="0"/>
              <a:t>针对于</a:t>
            </a:r>
            <a:r>
              <a:rPr kumimoji="1" lang="en-US" altLang="zh-CN" dirty="0" smtClean="0"/>
              <a:t>CPU</a:t>
            </a:r>
            <a:r>
              <a:rPr kumimoji="1" lang="zh-CN" altLang="en-US" dirty="0" smtClean="0"/>
              <a:t> 内存</a:t>
            </a:r>
          </a:p>
          <a:p>
            <a:r>
              <a:rPr kumimoji="1" lang="zh-CN" altLang="en-US" dirty="0" smtClean="0"/>
              <a:t>与裸机相比，容器整体只差一点点，而传统虚拟机性能差距比较大，特别是</a:t>
            </a:r>
            <a:r>
              <a:rPr kumimoji="1" lang="en-US" altLang="zh-CN" dirty="0" smtClean="0"/>
              <a:t>CPU</a:t>
            </a:r>
            <a:endParaRPr kumimoji="1" lang="zh-CN" altLang="en-US"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4</a:t>
            </a:fld>
            <a:endParaRPr kumimoji="1" lang="zh-CN" altLang="en-US"/>
          </a:p>
        </p:txBody>
      </p:sp>
    </p:spTree>
    <p:extLst>
      <p:ext uri="{BB962C8B-B14F-4D97-AF65-F5344CB8AC3E}">
        <p14:creationId xmlns:p14="http://schemas.microsoft.com/office/powerpoint/2010/main" val="1964825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而在线性读写文件方面</a:t>
            </a:r>
          </a:p>
          <a:p>
            <a:r>
              <a:rPr kumimoji="1" lang="zh-CN" altLang="en-US" dirty="0" smtClean="0"/>
              <a:t>裸机和容器性能上不相上下</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5</a:t>
            </a:fld>
            <a:endParaRPr kumimoji="1" lang="zh-CN" altLang="en-US"/>
          </a:p>
        </p:txBody>
      </p:sp>
    </p:spTree>
    <p:extLst>
      <p:ext uri="{BB962C8B-B14F-4D97-AF65-F5344CB8AC3E}">
        <p14:creationId xmlns:p14="http://schemas.microsoft.com/office/powerpoint/2010/main" val="49909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而在</a:t>
            </a:r>
            <a:r>
              <a:rPr kumimoji="1" lang="en-US" altLang="zh-CN" dirty="0" smtClean="0"/>
              <a:t>Round</a:t>
            </a:r>
            <a:r>
              <a:rPr kumimoji="1" lang="zh-CN" altLang="en-US" dirty="0" smtClean="0"/>
              <a:t> </a:t>
            </a:r>
            <a:r>
              <a:rPr kumimoji="1" lang="en-US" altLang="zh-CN" dirty="0" smtClean="0"/>
              <a:t>trip</a:t>
            </a:r>
            <a:r>
              <a:rPr kumimoji="1" lang="zh-CN" altLang="en-US" dirty="0" smtClean="0"/>
              <a:t> </a:t>
            </a:r>
            <a:r>
              <a:rPr kumimoji="1" lang="en-US" altLang="zh-CN" dirty="0" smtClean="0"/>
              <a:t>latency</a:t>
            </a:r>
            <a:r>
              <a:rPr kumimoji="1" lang="zh-CN" altLang="en-US" dirty="0" smtClean="0"/>
              <a:t> 方面</a:t>
            </a:r>
          </a:p>
          <a:p>
            <a:r>
              <a:rPr kumimoji="1" lang="en-US" altLang="zh-CN" dirty="0" smtClean="0"/>
              <a:t>IBM</a:t>
            </a:r>
            <a:r>
              <a:rPr kumimoji="1" lang="zh-CN" altLang="en-US" dirty="0" smtClean="0"/>
              <a:t>报告描述是容器相比裸机有</a:t>
            </a:r>
            <a:r>
              <a:rPr kumimoji="1" lang="en-US" altLang="zh-CN" dirty="0" smtClean="0"/>
              <a:t>80%</a:t>
            </a:r>
            <a:r>
              <a:rPr kumimoji="1" lang="zh-CN" altLang="en-US" dirty="0" smtClean="0"/>
              <a:t> 的性能下降</a:t>
            </a:r>
          </a:p>
          <a:p>
            <a:r>
              <a:rPr kumimoji="1" lang="zh-CN" altLang="en-US" dirty="0" smtClean="0"/>
              <a:t>而这个是要比传统的虚拟机还要差的</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6</a:t>
            </a:fld>
            <a:endParaRPr kumimoji="1" lang="zh-CN" altLang="en-US"/>
          </a:p>
        </p:txBody>
      </p:sp>
    </p:spTree>
    <p:extLst>
      <p:ext uri="{BB962C8B-B14F-4D97-AF65-F5344CB8AC3E}">
        <p14:creationId xmlns:p14="http://schemas.microsoft.com/office/powerpoint/2010/main" val="178409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之所以进行这个研究</a:t>
            </a:r>
          </a:p>
          <a:p>
            <a:r>
              <a:rPr kumimoji="1" lang="zh-CN" altLang="en-US" dirty="0" smtClean="0"/>
              <a:t>随着现在</a:t>
            </a:r>
            <a:r>
              <a:rPr kumimoji="1" lang="en-US" altLang="zh-CN" dirty="0" smtClean="0"/>
              <a:t>Web</a:t>
            </a:r>
            <a:r>
              <a:rPr kumimoji="1" lang="zh-CN" altLang="en-US" dirty="0" smtClean="0"/>
              <a:t> </a:t>
            </a:r>
            <a:r>
              <a:rPr kumimoji="1" lang="en-US" altLang="zh-CN" dirty="0" smtClean="0"/>
              <a:t>APP</a:t>
            </a:r>
            <a:r>
              <a:rPr kumimoji="1" lang="zh-CN" altLang="en-US" dirty="0" smtClean="0"/>
              <a:t>的增多</a:t>
            </a:r>
          </a:p>
          <a:p>
            <a:r>
              <a:rPr kumimoji="1" lang="zh-CN" altLang="en-US" dirty="0" smtClean="0"/>
              <a:t>大多数小公司难以负担的起硬件成本</a:t>
            </a:r>
          </a:p>
          <a:p>
            <a:r>
              <a:rPr kumimoji="1" lang="zh-CN" altLang="en-US" dirty="0" smtClean="0"/>
              <a:t>选用部署在</a:t>
            </a:r>
            <a:r>
              <a:rPr kumimoji="1" lang="en-US" altLang="zh-CN" dirty="0" smtClean="0"/>
              <a:t>Amazon</a:t>
            </a:r>
            <a:r>
              <a:rPr kumimoji="1" lang="zh-CN" altLang="en-US" dirty="0" smtClean="0"/>
              <a:t> </a:t>
            </a:r>
            <a:r>
              <a:rPr kumimoji="1" lang="en-US" altLang="zh-CN" dirty="0" smtClean="0"/>
              <a:t>EC2</a:t>
            </a:r>
            <a:r>
              <a:rPr kumimoji="1" lang="zh-CN" altLang="en-US" dirty="0" smtClean="0"/>
              <a:t>之类的云服务期上</a:t>
            </a:r>
          </a:p>
          <a:p>
            <a:r>
              <a:rPr kumimoji="1" lang="zh-CN" altLang="en-US" dirty="0" smtClean="0"/>
              <a:t>而这些云服务器采用的是传统的虚拟机</a:t>
            </a:r>
          </a:p>
          <a:p>
            <a:r>
              <a:rPr kumimoji="1" lang="zh-CN" altLang="en-US" dirty="0" smtClean="0"/>
              <a:t>势必会造成较大性能下降</a:t>
            </a:r>
          </a:p>
          <a:p>
            <a:r>
              <a:rPr kumimoji="1" lang="zh-CN" altLang="en-US" dirty="0" smtClean="0"/>
              <a:t>随着容器，又称为轻量级虚拟机</a:t>
            </a:r>
          </a:p>
          <a:p>
            <a:r>
              <a:rPr kumimoji="1" lang="zh-CN" altLang="en-US" dirty="0" smtClean="0"/>
              <a:t>许多云服务商开始采用这种新型的虚拟技术</a:t>
            </a:r>
          </a:p>
          <a:p>
            <a:r>
              <a:rPr kumimoji="1" lang="zh-CN" altLang="en-US" dirty="0" smtClean="0"/>
              <a:t>知道利弊</a:t>
            </a:r>
          </a:p>
          <a:p>
            <a:r>
              <a:rPr kumimoji="1" lang="zh-CN" altLang="en-US" dirty="0" smtClean="0"/>
              <a:t>重在</a:t>
            </a:r>
            <a:r>
              <a:rPr kumimoji="1" lang="en-US" altLang="zh-CN" dirty="0" smtClean="0"/>
              <a:t>throughput</a:t>
            </a:r>
            <a:r>
              <a:rPr kumimoji="1" lang="zh-CN" altLang="en-US" dirty="0" smtClean="0"/>
              <a:t>和延迟，忽略延迟</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7</a:t>
            </a:fld>
            <a:endParaRPr kumimoji="1" lang="zh-CN" altLang="en-US"/>
          </a:p>
        </p:txBody>
      </p:sp>
    </p:spTree>
    <p:extLst>
      <p:ext uri="{BB962C8B-B14F-4D97-AF65-F5344CB8AC3E}">
        <p14:creationId xmlns:p14="http://schemas.microsoft.com/office/powerpoint/2010/main" val="57223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实验采用</a:t>
            </a:r>
            <a:r>
              <a:rPr kumimoji="1" lang="en-US" altLang="zh-CN" dirty="0" smtClean="0"/>
              <a:t>Apache</a:t>
            </a:r>
            <a:r>
              <a:rPr kumimoji="1" lang="zh-CN" altLang="en-US" dirty="0" smtClean="0"/>
              <a:t> </a:t>
            </a:r>
            <a:r>
              <a:rPr kumimoji="1" lang="en-US" altLang="zh-CN" dirty="0" smtClean="0"/>
              <a:t>Thrift</a:t>
            </a:r>
            <a:r>
              <a:rPr kumimoji="1" lang="zh-CN" altLang="en-US" dirty="0" smtClean="0"/>
              <a:t>框架</a:t>
            </a:r>
          </a:p>
          <a:p>
            <a:r>
              <a:rPr kumimoji="1" lang="zh-CN" altLang="en-US" dirty="0" smtClean="0"/>
              <a:t>远程调用框架</a:t>
            </a:r>
            <a:r>
              <a:rPr kumimoji="1" lang="en-US" altLang="zh-CN" dirty="0" smtClean="0"/>
              <a:t>RPC</a:t>
            </a:r>
            <a:endParaRPr kumimoji="1" lang="zh-CN" altLang="en-US" dirty="0" smtClean="0"/>
          </a:p>
          <a:p>
            <a:r>
              <a:rPr kumimoji="1" lang="zh-CN" altLang="en-US" dirty="0" smtClean="0"/>
              <a:t>服务器端和客户端在定义好接口后用不同编程语言进行远程调用</a:t>
            </a:r>
          </a:p>
          <a:p>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8</a:t>
            </a:fld>
            <a:endParaRPr kumimoji="1" lang="zh-CN" altLang="en-US"/>
          </a:p>
        </p:txBody>
      </p:sp>
    </p:spTree>
    <p:extLst>
      <p:ext uri="{BB962C8B-B14F-4D97-AF65-F5344CB8AC3E}">
        <p14:creationId xmlns:p14="http://schemas.microsoft.com/office/powerpoint/2010/main" val="2107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实验中主要采用远程调用框架</a:t>
            </a:r>
          </a:p>
          <a:p>
            <a:r>
              <a:rPr kumimoji="1" lang="zh-CN" altLang="en-US" dirty="0" smtClean="0"/>
              <a:t>采用两台机器，一台服务器，一台客户端</a:t>
            </a:r>
          </a:p>
          <a:p>
            <a:r>
              <a:rPr kumimoji="1" lang="zh-CN" altLang="en-US" dirty="0" smtClean="0"/>
              <a:t>客户端进行远程调用，并记下往返所需时间</a:t>
            </a:r>
            <a:endParaRPr kumimoji="1" lang="zh-CN" altLang="en-US" dirty="0"/>
          </a:p>
        </p:txBody>
      </p:sp>
      <p:sp>
        <p:nvSpPr>
          <p:cNvPr id="4" name="幻灯片编号占位符 3"/>
          <p:cNvSpPr>
            <a:spLocks noGrp="1"/>
          </p:cNvSpPr>
          <p:nvPr>
            <p:ph type="sldNum" sz="quarter" idx="10"/>
          </p:nvPr>
        </p:nvSpPr>
        <p:spPr/>
        <p:txBody>
          <a:bodyPr/>
          <a:lstStyle/>
          <a:p>
            <a:fld id="{95E93D21-E893-304B-AA02-ECA2CB4A9F4F}" type="slidenum">
              <a:rPr kumimoji="1" lang="zh-CN" altLang="en-US" smtClean="0"/>
              <a:t>9</a:t>
            </a:fld>
            <a:endParaRPr kumimoji="1" lang="zh-CN" altLang="en-US"/>
          </a:p>
        </p:txBody>
      </p:sp>
    </p:spTree>
    <p:extLst>
      <p:ext uri="{BB962C8B-B14F-4D97-AF65-F5344CB8AC3E}">
        <p14:creationId xmlns:p14="http://schemas.microsoft.com/office/powerpoint/2010/main" val="213034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8754770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29363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27686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8322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415560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49818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7976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267915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3762347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73233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84391954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41921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201241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88768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5802817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18659165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216E95-D7E1-6F4B-8376-0E3498D57B0E}" type="datetimeFigureOut">
              <a:rPr kumimoji="1" lang="zh-CN" altLang="en-US" smtClean="0"/>
              <a:t>16/6/12</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755540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216E95-D7E1-6F4B-8376-0E3498D57B0E}" type="datetimeFigureOut">
              <a:rPr kumimoji="1" lang="zh-CN" altLang="en-US" smtClean="0"/>
              <a:t>16/6/12</a:t>
            </a:fld>
            <a:endParaRPr kumimoji="1"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8703E5-C24C-3A49-B76F-7021E063B7A8}" type="slidenum">
              <a:rPr kumimoji="1" lang="zh-CN" altLang="en-US" smtClean="0"/>
              <a:t>‹#›</a:t>
            </a:fld>
            <a:endParaRPr kumimoji="1" lang="zh-CN" altLang="en-US"/>
          </a:p>
        </p:txBody>
      </p:sp>
    </p:spTree>
    <p:extLst>
      <p:ext uri="{BB962C8B-B14F-4D97-AF65-F5344CB8AC3E}">
        <p14:creationId xmlns:p14="http://schemas.microsoft.com/office/powerpoint/2010/main" val="2074066165"/>
      </p:ext>
    </p:extLst>
  </p:cSld>
  <p:clrMap bg1="dk1" tx1="lt1" bg2="dk2" tx2="lt2" accent1="accent1" accent2="accent2" accent3="accent3" accent4="accent4" accent5="accent5" accent6="accent6" hlink="hlink" folHlink="folHlink"/>
  <p:sldLayoutIdLst>
    <p:sldLayoutId id="2147485122" r:id="rId1"/>
    <p:sldLayoutId id="2147485123" r:id="rId2"/>
    <p:sldLayoutId id="2147485124" r:id="rId3"/>
    <p:sldLayoutId id="2147485125" r:id="rId4"/>
    <p:sldLayoutId id="2147485126" r:id="rId5"/>
    <p:sldLayoutId id="2147485127" r:id="rId6"/>
    <p:sldLayoutId id="2147485128" r:id="rId7"/>
    <p:sldLayoutId id="2147485129" r:id="rId8"/>
    <p:sldLayoutId id="2147485130" r:id="rId9"/>
    <p:sldLayoutId id="2147485131" r:id="rId10"/>
    <p:sldLayoutId id="2147485132" r:id="rId11"/>
    <p:sldLayoutId id="2147485133" r:id="rId12"/>
    <p:sldLayoutId id="2147485134" r:id="rId13"/>
    <p:sldLayoutId id="2147485135" r:id="rId14"/>
    <p:sldLayoutId id="2147485136" r:id="rId15"/>
    <p:sldLayoutId id="2147485137" r:id="rId16"/>
    <p:sldLayoutId id="21474851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79229" y="1964267"/>
            <a:ext cx="7880896" cy="2421464"/>
          </a:xfrm>
        </p:spPr>
        <p:txBody>
          <a:bodyPr>
            <a:normAutofit/>
          </a:bodyPr>
          <a:lstStyle/>
          <a:p>
            <a:pPr algn="r"/>
            <a:r>
              <a:rPr kumimoji="1" lang="en-US" altLang="zh-CN" sz="4000" b="1" dirty="0" smtClean="0"/>
              <a:t>The Impact of Docker Containers on Service Latency</a:t>
            </a:r>
            <a:endParaRPr kumimoji="1" lang="zh-CN" altLang="en-US" sz="4000" b="1" dirty="0"/>
          </a:p>
        </p:txBody>
      </p:sp>
      <p:sp>
        <p:nvSpPr>
          <p:cNvPr id="3" name="副标题 2"/>
          <p:cNvSpPr>
            <a:spLocks noGrp="1"/>
          </p:cNvSpPr>
          <p:nvPr>
            <p:ph type="subTitle" idx="1"/>
          </p:nvPr>
        </p:nvSpPr>
        <p:spPr/>
        <p:txBody>
          <a:bodyPr>
            <a:normAutofit/>
          </a:bodyPr>
          <a:lstStyle/>
          <a:p>
            <a:pPr algn="r"/>
            <a:r>
              <a:rPr kumimoji="1" lang="zh-CN" altLang="en-US" b="1" dirty="0" smtClean="0"/>
              <a:t>答辩人：                 章</a:t>
            </a:r>
            <a:r>
              <a:rPr kumimoji="1" lang="zh-CN" altLang="en-US" b="1" dirty="0"/>
              <a:t>佐</a:t>
            </a:r>
            <a:r>
              <a:rPr kumimoji="1" lang="zh-CN" altLang="en-US" b="1" dirty="0" smtClean="0"/>
              <a:t>铭</a:t>
            </a:r>
            <a:endParaRPr kumimoji="1" lang="zh-CN" altLang="en-US" b="1" dirty="0"/>
          </a:p>
          <a:p>
            <a:pPr algn="r"/>
            <a:r>
              <a:rPr kumimoji="1" lang="zh-CN" altLang="en-US" b="1" dirty="0" smtClean="0"/>
              <a:t>指导教师：                 李超</a:t>
            </a:r>
          </a:p>
          <a:p>
            <a:pPr algn="r"/>
            <a:r>
              <a:rPr kumimoji="1" lang="zh-CN" altLang="en-US" b="1" dirty="0" smtClean="0"/>
              <a:t>专业：计算机科学与技术</a:t>
            </a:r>
            <a:endParaRPr kumimoji="1" lang="zh-CN" altLang="en-US" b="1" dirty="0"/>
          </a:p>
        </p:txBody>
      </p:sp>
    </p:spTree>
    <p:extLst>
      <p:ext uri="{BB962C8B-B14F-4D97-AF65-F5344CB8AC3E}">
        <p14:creationId xmlns:p14="http://schemas.microsoft.com/office/powerpoint/2010/main" val="20016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8829661"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Containerizing &amp; Resource Limitation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329251"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Add isolcpus=3 to kernel boot option</a:t>
            </a:r>
            <a:endParaRPr kumimoji="1" lang="zh-CN" altLang="en-US" sz="2800" b="1" dirty="0">
              <a:latin typeface="Tahoma" charset="0"/>
              <a:ea typeface="Tahoma" charset="0"/>
              <a:cs typeface="Tahoma" charset="0"/>
            </a:endParaRPr>
          </a:p>
        </p:txBody>
      </p:sp>
      <p:sp>
        <p:nvSpPr>
          <p:cNvPr id="30" name="文本框 29"/>
          <p:cNvSpPr txBox="1"/>
          <p:nvPr/>
        </p:nvSpPr>
        <p:spPr>
          <a:xfrm>
            <a:off x="1765737" y="2156428"/>
            <a:ext cx="6452407"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Disable all interrupts on CPU #3</a:t>
            </a:r>
            <a:endParaRPr kumimoji="1" lang="zh-CN" altLang="en-US" sz="2800" b="1" dirty="0">
              <a:latin typeface="Tahoma" charset="0"/>
              <a:ea typeface="Tahoma" charset="0"/>
              <a:cs typeface="Tahoma" charset="0"/>
            </a:endParaRPr>
          </a:p>
        </p:txBody>
      </p:sp>
      <p:sp>
        <p:nvSpPr>
          <p:cNvPr id="31" name="文本框 30"/>
          <p:cNvSpPr txBox="1"/>
          <p:nvPr/>
        </p:nvSpPr>
        <p:spPr>
          <a:xfrm>
            <a:off x="1765737" y="2783602"/>
            <a:ext cx="420820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Client: task set –c 3</a:t>
            </a:r>
            <a:endParaRPr kumimoji="1" lang="zh-CN" altLang="en-US" sz="2800" b="1" dirty="0">
              <a:latin typeface="Tahoma" charset="0"/>
              <a:ea typeface="Tahoma" charset="0"/>
              <a:cs typeface="Tahoma" charset="0"/>
            </a:endParaRPr>
          </a:p>
        </p:txBody>
      </p:sp>
      <p:sp>
        <p:nvSpPr>
          <p:cNvPr id="33" name="文本框 32"/>
          <p:cNvSpPr txBox="1"/>
          <p:nvPr/>
        </p:nvSpPr>
        <p:spPr>
          <a:xfrm>
            <a:off x="1765737" y="3410776"/>
            <a:ext cx="4753224"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Server: cpuset-cpus=3</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8152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778872"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 Aspects</a:t>
            </a:r>
            <a:endParaRPr kumimoji="1" lang="zh-CN" altLang="en-US" sz="3600" b="1" dirty="0">
              <a:latin typeface="Tahoma" charset="0"/>
              <a:ea typeface="Tahoma" charset="0"/>
              <a:cs typeface="Tahoma" charset="0"/>
            </a:endParaRPr>
          </a:p>
        </p:txBody>
      </p:sp>
      <p:sp>
        <p:nvSpPr>
          <p:cNvPr id="4" name="圆角矩形 3"/>
          <p:cNvSpPr/>
          <p:nvPr/>
        </p:nvSpPr>
        <p:spPr>
          <a:xfrm>
            <a:off x="7725100" y="3153103"/>
            <a:ext cx="2207173" cy="9301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smtClean="0"/>
              <a:t>Client</a:t>
            </a:r>
            <a:endParaRPr kumimoji="1" lang="zh-CN" altLang="en-US" sz="4400" b="1" dirty="0"/>
          </a:p>
        </p:txBody>
      </p:sp>
      <p:sp>
        <p:nvSpPr>
          <p:cNvPr id="9" name="圆角矩形 8"/>
          <p:cNvSpPr/>
          <p:nvPr/>
        </p:nvSpPr>
        <p:spPr>
          <a:xfrm>
            <a:off x="2722178" y="3153103"/>
            <a:ext cx="2207173" cy="93016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smtClean="0"/>
              <a:t>Server</a:t>
            </a:r>
            <a:endParaRPr kumimoji="1" lang="zh-CN" altLang="en-US" sz="4400" b="1" dirty="0"/>
          </a:p>
        </p:txBody>
      </p:sp>
      <p:cxnSp>
        <p:nvCxnSpPr>
          <p:cNvPr id="6" name="直线箭头连接符 5"/>
          <p:cNvCxnSpPr/>
          <p:nvPr/>
        </p:nvCxnSpPr>
        <p:spPr>
          <a:xfrm flipH="1" flipV="1">
            <a:off x="4945118" y="3421117"/>
            <a:ext cx="2732688" cy="31531"/>
          </a:xfrm>
          <a:prstGeom prst="straightConnector1">
            <a:avLst/>
          </a:prstGeom>
          <a:ln w="889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flipV="1">
            <a:off x="4976647" y="3752193"/>
            <a:ext cx="2732688" cy="31531"/>
          </a:xfrm>
          <a:prstGeom prst="straightConnector1">
            <a:avLst/>
          </a:prstGeom>
          <a:ln w="889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0" name="组 9"/>
          <p:cNvGrpSpPr/>
          <p:nvPr/>
        </p:nvGrpSpPr>
        <p:grpSpPr>
          <a:xfrm>
            <a:off x="3084782" y="1724989"/>
            <a:ext cx="1481959" cy="1428114"/>
            <a:chOff x="3084782" y="1724989"/>
            <a:chExt cx="1481959" cy="1428114"/>
          </a:xfrm>
        </p:grpSpPr>
        <p:sp>
          <p:nvSpPr>
            <p:cNvPr id="20" name="圆角矩形 19"/>
            <p:cNvSpPr/>
            <p:nvPr/>
          </p:nvSpPr>
          <p:spPr>
            <a:xfrm>
              <a:off x="3084782" y="1724989"/>
              <a:ext cx="1481959" cy="63062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t>CPU</a:t>
              </a:r>
              <a:endParaRPr kumimoji="1" lang="zh-CN" altLang="en-US" sz="3200" b="1" dirty="0"/>
            </a:p>
          </p:txBody>
        </p:sp>
        <p:cxnSp>
          <p:nvCxnSpPr>
            <p:cNvPr id="17" name="直线箭头连接符 16"/>
            <p:cNvCxnSpPr>
              <a:stCxn id="9" idx="0"/>
              <a:endCxn id="20" idx="2"/>
            </p:cNvCxnSpPr>
            <p:nvPr/>
          </p:nvCxnSpPr>
          <p:spPr>
            <a:xfrm flipH="1" flipV="1">
              <a:off x="3825762" y="2355610"/>
              <a:ext cx="3" cy="797493"/>
            </a:xfrm>
            <a:prstGeom prst="straightConnector1">
              <a:avLst/>
            </a:prstGeom>
            <a:ln w="889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 10"/>
          <p:cNvGrpSpPr/>
          <p:nvPr/>
        </p:nvGrpSpPr>
        <p:grpSpPr>
          <a:xfrm>
            <a:off x="337657" y="2040300"/>
            <a:ext cx="2747125" cy="1893196"/>
            <a:chOff x="337657" y="2040300"/>
            <a:chExt cx="2747125" cy="1893196"/>
          </a:xfrm>
        </p:grpSpPr>
        <p:sp>
          <p:nvSpPr>
            <p:cNvPr id="14" name="圆角矩形 13"/>
            <p:cNvSpPr/>
            <p:nvPr/>
          </p:nvSpPr>
          <p:spPr>
            <a:xfrm>
              <a:off x="337657" y="3302875"/>
              <a:ext cx="1481959" cy="630621"/>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smtClean="0"/>
                <a:t>Memory</a:t>
              </a:r>
              <a:endParaRPr kumimoji="1" lang="zh-CN" altLang="en-US" sz="2400" b="1" dirty="0"/>
            </a:p>
          </p:txBody>
        </p:sp>
        <p:cxnSp>
          <p:nvCxnSpPr>
            <p:cNvPr id="21" name="直线箭头连接符 20"/>
            <p:cNvCxnSpPr>
              <a:stCxn id="20" idx="1"/>
              <a:endCxn id="14" idx="0"/>
            </p:cNvCxnSpPr>
            <p:nvPr/>
          </p:nvCxnSpPr>
          <p:spPr>
            <a:xfrm flipH="1">
              <a:off x="1078637" y="2040300"/>
              <a:ext cx="2006145" cy="1262575"/>
            </a:xfrm>
            <a:prstGeom prst="straightConnector1">
              <a:avLst/>
            </a:prstGeom>
            <a:ln w="889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 11"/>
          <p:cNvGrpSpPr/>
          <p:nvPr/>
        </p:nvGrpSpPr>
        <p:grpSpPr>
          <a:xfrm>
            <a:off x="1078637" y="3933496"/>
            <a:ext cx="3488105" cy="1577887"/>
            <a:chOff x="1078637" y="3933496"/>
            <a:chExt cx="3488105" cy="1577887"/>
          </a:xfrm>
        </p:grpSpPr>
        <p:sp>
          <p:nvSpPr>
            <p:cNvPr id="19" name="圆角矩形 18"/>
            <p:cNvSpPr/>
            <p:nvPr/>
          </p:nvSpPr>
          <p:spPr>
            <a:xfrm>
              <a:off x="3084783" y="4880762"/>
              <a:ext cx="1481959" cy="63062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t>Disk I/O</a:t>
              </a:r>
              <a:endParaRPr kumimoji="1" lang="zh-CN" altLang="en-US" sz="2400" b="1" dirty="0"/>
            </a:p>
          </p:txBody>
        </p:sp>
        <p:cxnSp>
          <p:nvCxnSpPr>
            <p:cNvPr id="23" name="直线箭头连接符 22"/>
            <p:cNvCxnSpPr>
              <a:stCxn id="14" idx="2"/>
              <a:endCxn id="19" idx="1"/>
            </p:cNvCxnSpPr>
            <p:nvPr/>
          </p:nvCxnSpPr>
          <p:spPr>
            <a:xfrm>
              <a:off x="1078637" y="3933496"/>
              <a:ext cx="2006146" cy="1262577"/>
            </a:xfrm>
            <a:prstGeom prst="straightConnector1">
              <a:avLst/>
            </a:prstGeom>
            <a:ln w="889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5469569" y="3263073"/>
            <a:ext cx="1669752" cy="584775"/>
          </a:xfrm>
          <a:prstGeom prst="rect">
            <a:avLst/>
          </a:prstGeom>
          <a:noFill/>
        </p:spPr>
        <p:txBody>
          <a:bodyPr wrap="none" rtlCol="0">
            <a:spAutoFit/>
          </a:bodyPr>
          <a:lstStyle/>
          <a:p>
            <a:r>
              <a:rPr kumimoji="1" lang="en-US" altLang="zh-CN" sz="3200" b="1" dirty="0" smtClean="0"/>
              <a:t>Network</a:t>
            </a:r>
            <a:endParaRPr kumimoji="1" lang="zh-CN" altLang="en-US" sz="3200" b="1" dirty="0"/>
          </a:p>
        </p:txBody>
      </p:sp>
    </p:spTree>
    <p:extLst>
      <p:ext uri="{BB962C8B-B14F-4D97-AF65-F5344CB8AC3E}">
        <p14:creationId xmlns:p14="http://schemas.microsoft.com/office/powerpoint/2010/main" val="38764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par>
                                <p:cTn id="16" presetID="16" presetClass="entr" presetSubtype="37"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outVertical)">
                                      <p:cBhvr>
                                        <p:cTn id="18" dur="500"/>
                                        <p:tgtEl>
                                          <p:spTgt spid="16"/>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778872"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 Aspects</a:t>
            </a:r>
            <a:endParaRPr kumimoji="1" lang="zh-CN" altLang="en-US" sz="3600" b="1" dirty="0">
              <a:latin typeface="Tahoma" charset="0"/>
              <a:ea typeface="Tahoma" charset="0"/>
              <a:cs typeface="Tahoma" charset="0"/>
            </a:endParaRPr>
          </a:p>
        </p:txBody>
      </p:sp>
      <p:sp>
        <p:nvSpPr>
          <p:cNvPr id="4" name="圆角矩形 3"/>
          <p:cNvSpPr/>
          <p:nvPr/>
        </p:nvSpPr>
        <p:spPr>
          <a:xfrm>
            <a:off x="7725100"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smtClean="0"/>
              <a:t>Client</a:t>
            </a:r>
            <a:endParaRPr kumimoji="1" lang="zh-CN" altLang="en-US" sz="4400" b="1" dirty="0"/>
          </a:p>
        </p:txBody>
      </p:sp>
      <p:sp>
        <p:nvSpPr>
          <p:cNvPr id="9" name="圆角矩形 8"/>
          <p:cNvSpPr/>
          <p:nvPr/>
        </p:nvSpPr>
        <p:spPr>
          <a:xfrm>
            <a:off x="2722178"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smtClean="0"/>
              <a:t>Server</a:t>
            </a:r>
            <a:endParaRPr kumimoji="1" lang="zh-CN" altLang="en-US" sz="4400" b="1" dirty="0"/>
          </a:p>
        </p:txBody>
      </p:sp>
      <p:cxnSp>
        <p:nvCxnSpPr>
          <p:cNvPr id="6" name="直线箭头连接符 5"/>
          <p:cNvCxnSpPr/>
          <p:nvPr/>
        </p:nvCxnSpPr>
        <p:spPr>
          <a:xfrm flipH="1" flipV="1">
            <a:off x="4945118" y="3421117"/>
            <a:ext cx="2732688" cy="31531"/>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flipV="1">
            <a:off x="4976647" y="3752193"/>
            <a:ext cx="2732688" cy="31531"/>
          </a:xfrm>
          <a:prstGeom prst="straightConnector1">
            <a:avLst/>
          </a:prstGeom>
          <a:ln w="88900">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37657" y="3302875"/>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smtClean="0"/>
              <a:t>Memory</a:t>
            </a:r>
            <a:endParaRPr kumimoji="1" lang="zh-CN" altLang="en-US" sz="2400" b="1" dirty="0"/>
          </a:p>
        </p:txBody>
      </p:sp>
      <p:sp>
        <p:nvSpPr>
          <p:cNvPr id="19" name="圆角矩形 18"/>
          <p:cNvSpPr/>
          <p:nvPr/>
        </p:nvSpPr>
        <p:spPr>
          <a:xfrm>
            <a:off x="3084783" y="4880762"/>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t>Disk I/O</a:t>
            </a:r>
            <a:endParaRPr kumimoji="1" lang="zh-CN" altLang="en-US" sz="2400" b="1" dirty="0"/>
          </a:p>
        </p:txBody>
      </p:sp>
      <p:sp>
        <p:nvSpPr>
          <p:cNvPr id="20" name="圆角矩形 19"/>
          <p:cNvSpPr/>
          <p:nvPr/>
        </p:nvSpPr>
        <p:spPr>
          <a:xfrm>
            <a:off x="3084782" y="1724989"/>
            <a:ext cx="1481959" cy="63062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t>CPU</a:t>
            </a:r>
            <a:endParaRPr kumimoji="1" lang="zh-CN" altLang="en-US" sz="3200" b="1" dirty="0"/>
          </a:p>
        </p:txBody>
      </p:sp>
      <p:cxnSp>
        <p:nvCxnSpPr>
          <p:cNvPr id="17" name="直线箭头连接符 16"/>
          <p:cNvCxnSpPr>
            <a:stCxn id="9" idx="0"/>
            <a:endCxn id="20" idx="2"/>
          </p:cNvCxnSpPr>
          <p:nvPr/>
        </p:nvCxnSpPr>
        <p:spPr>
          <a:xfrm flipH="1" flipV="1">
            <a:off x="3825762" y="2355610"/>
            <a:ext cx="3" cy="797493"/>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20" idx="1"/>
            <a:endCxn id="14" idx="0"/>
          </p:cNvCxnSpPr>
          <p:nvPr/>
        </p:nvCxnSpPr>
        <p:spPr>
          <a:xfrm flipH="1">
            <a:off x="1078637" y="2040300"/>
            <a:ext cx="2006145" cy="1262575"/>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4" idx="2"/>
            <a:endCxn id="19" idx="1"/>
          </p:cNvCxnSpPr>
          <p:nvPr/>
        </p:nvCxnSpPr>
        <p:spPr>
          <a:xfrm>
            <a:off x="1078637" y="3933496"/>
            <a:ext cx="2006146" cy="1262577"/>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69569" y="3263073"/>
            <a:ext cx="1669752" cy="584775"/>
          </a:xfrm>
          <a:prstGeom prst="rect">
            <a:avLst/>
          </a:prstGeom>
          <a:noFill/>
        </p:spPr>
        <p:txBody>
          <a:bodyPr wrap="none" rtlCol="0">
            <a:spAutoFit/>
          </a:bodyPr>
          <a:lstStyle/>
          <a:p>
            <a:r>
              <a:rPr kumimoji="1" lang="en-US" altLang="zh-CN" sz="3200" b="1" dirty="0" smtClean="0"/>
              <a:t>Network</a:t>
            </a:r>
            <a:endParaRPr kumimoji="1" lang="zh-CN" altLang="en-US" sz="3200" b="1" dirty="0"/>
          </a:p>
        </p:txBody>
      </p:sp>
    </p:spTree>
    <p:extLst>
      <p:ext uri="{BB962C8B-B14F-4D97-AF65-F5344CB8AC3E}">
        <p14:creationId xmlns:p14="http://schemas.microsoft.com/office/powerpoint/2010/main" val="177863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731838" cy="646331"/>
          </a:xfrm>
          <a:prstGeom prst="rect">
            <a:avLst/>
          </a:prstGeom>
          <a:noFill/>
        </p:spPr>
        <p:txBody>
          <a:bodyPr wrap="none" rtlCol="0">
            <a:spAutoFit/>
          </a:bodyPr>
          <a:lstStyle/>
          <a:p>
            <a:r>
              <a:rPr kumimoji="1" lang="en-US" altLang="zh-CN" sz="3600" b="1" dirty="0">
                <a:latin typeface="Tahoma" charset="0"/>
                <a:ea typeface="Tahoma" charset="0"/>
                <a:cs typeface="Tahoma" charset="0"/>
              </a:rPr>
              <a:t>c</a:t>
            </a:r>
            <a:r>
              <a:rPr kumimoji="1" lang="en-US" altLang="zh-CN" sz="3600" b="1" dirty="0" smtClean="0">
                <a:latin typeface="Tahoma" charset="0"/>
                <a:ea typeface="Tahoma" charset="0"/>
                <a:cs typeface="Tahoma" charset="0"/>
              </a:rPr>
              <a:t>pu-shares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9937336"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CDF: cpu-shares=1024 vs Native (1,000,000 times)</a:t>
            </a:r>
            <a:endParaRPr kumimoji="1" lang="zh-CN" altLang="en-US" sz="2800" b="1" dirty="0">
              <a:latin typeface="Tahoma" charset="0"/>
              <a:ea typeface="Tahoma" charset="0"/>
              <a:cs typeface="Tahoma"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150" y="2052474"/>
            <a:ext cx="5662822" cy="3529199"/>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741495175"/>
              </p:ext>
            </p:extLst>
          </p:nvPr>
        </p:nvGraphicFramePr>
        <p:xfrm>
          <a:off x="1971590" y="5726454"/>
          <a:ext cx="8128000" cy="1102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zh-CN" altLang="en-US" dirty="0"/>
                    </a:p>
                  </a:txBody>
                  <a:tcPr/>
                </a:tc>
                <a:tc>
                  <a:txBody>
                    <a:bodyPr/>
                    <a:lstStyle/>
                    <a:p>
                      <a:r>
                        <a:rPr lang="en-US" altLang="zh-CN" dirty="0" smtClean="0"/>
                        <a:t>Mean (us)</a:t>
                      </a:r>
                      <a:endParaRPr lang="zh-CN" altLang="en-US" dirty="0"/>
                    </a:p>
                  </a:txBody>
                  <a:tcPr/>
                </a:tc>
                <a:tc>
                  <a:txBody>
                    <a:bodyPr/>
                    <a:lstStyle/>
                    <a:p>
                      <a:r>
                        <a:rPr lang="en-US" altLang="zh-CN" dirty="0" smtClean="0"/>
                        <a:t>Median (us)</a:t>
                      </a:r>
                      <a:endParaRPr lang="zh-CN" altLang="en-US" dirty="0"/>
                    </a:p>
                  </a:txBody>
                  <a:tcPr/>
                </a:tc>
                <a:tc>
                  <a:txBody>
                    <a:bodyPr/>
                    <a:lstStyle/>
                    <a:p>
                      <a:r>
                        <a:rPr lang="en-US" altLang="zh-CN" dirty="0" smtClean="0"/>
                        <a:t>99</a:t>
                      </a:r>
                      <a:r>
                        <a:rPr lang="en-US" altLang="zh-CN" baseline="30000" dirty="0" smtClean="0"/>
                        <a:t>th</a:t>
                      </a:r>
                      <a:r>
                        <a:rPr lang="en-US" altLang="zh-CN" dirty="0" smtClean="0"/>
                        <a:t>-percentile</a:t>
                      </a:r>
                      <a:r>
                        <a:rPr lang="en-US" altLang="zh-CN" baseline="0" dirty="0" smtClean="0"/>
                        <a:t> (us)</a:t>
                      </a:r>
                      <a:endParaRPr lang="zh-CN" altLang="en-US" dirty="0"/>
                    </a:p>
                  </a:txBody>
                  <a:tcPr/>
                </a:tc>
              </a:tr>
              <a:tr h="185420">
                <a:tc>
                  <a:txBody>
                    <a:bodyPr/>
                    <a:lstStyle/>
                    <a:p>
                      <a:r>
                        <a:rPr lang="en-US" altLang="zh-CN" dirty="0" smtClean="0"/>
                        <a:t>Bare metal</a:t>
                      </a:r>
                      <a:endParaRPr lang="zh-CN" altLang="en-US" dirty="0"/>
                    </a:p>
                  </a:txBody>
                  <a:tcPr/>
                </a:tc>
                <a:tc>
                  <a:txBody>
                    <a:bodyPr/>
                    <a:lstStyle/>
                    <a:p>
                      <a:r>
                        <a:rPr lang="en-US" altLang="zh-CN" dirty="0" smtClean="0"/>
                        <a:t>240.7</a:t>
                      </a:r>
                      <a:endParaRPr lang="zh-CN" altLang="en-US" dirty="0"/>
                    </a:p>
                  </a:txBody>
                  <a:tcPr/>
                </a:tc>
                <a:tc>
                  <a:txBody>
                    <a:bodyPr/>
                    <a:lstStyle/>
                    <a:p>
                      <a:r>
                        <a:rPr lang="en-US" altLang="zh-CN" dirty="0" smtClean="0"/>
                        <a:t>241.0</a:t>
                      </a:r>
                      <a:endParaRPr lang="zh-CN" altLang="en-US" dirty="0"/>
                    </a:p>
                  </a:txBody>
                  <a:tcPr/>
                </a:tc>
                <a:tc>
                  <a:txBody>
                    <a:bodyPr/>
                    <a:lstStyle/>
                    <a:p>
                      <a:r>
                        <a:rPr lang="en-US" altLang="zh-CN" dirty="0" smtClean="0"/>
                        <a:t>278.0</a:t>
                      </a:r>
                      <a:endParaRPr lang="zh-CN" altLang="en-US" dirty="0"/>
                    </a:p>
                  </a:txBody>
                  <a:tcPr/>
                </a:tc>
              </a:tr>
              <a:tr h="185420">
                <a:tc>
                  <a:txBody>
                    <a:bodyPr/>
                    <a:lstStyle/>
                    <a:p>
                      <a:r>
                        <a:rPr lang="en-US" altLang="zh-CN" dirty="0" smtClean="0"/>
                        <a:t>Docker container</a:t>
                      </a:r>
                      <a:endParaRPr lang="zh-CN" altLang="en-US" dirty="0"/>
                    </a:p>
                  </a:txBody>
                  <a:tcPr/>
                </a:tc>
                <a:tc>
                  <a:txBody>
                    <a:bodyPr/>
                    <a:lstStyle/>
                    <a:p>
                      <a:r>
                        <a:rPr lang="en-US" altLang="zh-CN" dirty="0" smtClean="0"/>
                        <a:t>255.2</a:t>
                      </a:r>
                      <a:endParaRPr lang="zh-CN" altLang="en-US" dirty="0"/>
                    </a:p>
                  </a:txBody>
                  <a:tcPr/>
                </a:tc>
                <a:tc>
                  <a:txBody>
                    <a:bodyPr/>
                    <a:lstStyle/>
                    <a:p>
                      <a:r>
                        <a:rPr lang="en-US" altLang="zh-CN" dirty="0" smtClean="0"/>
                        <a:t>255.0</a:t>
                      </a:r>
                      <a:endParaRPr lang="zh-CN" altLang="en-US" dirty="0"/>
                    </a:p>
                  </a:txBody>
                  <a:tcPr/>
                </a:tc>
                <a:tc>
                  <a:txBody>
                    <a:bodyPr/>
                    <a:lstStyle/>
                    <a:p>
                      <a:r>
                        <a:rPr lang="en-US" altLang="zh-CN" dirty="0" smtClean="0"/>
                        <a:t>295.0</a:t>
                      </a:r>
                      <a:endParaRPr lang="zh-CN" altLang="en-US" dirty="0"/>
                    </a:p>
                  </a:txBody>
                  <a:tcPr/>
                </a:tc>
              </a:tr>
            </a:tbl>
          </a:graphicData>
        </a:graphic>
      </p:graphicFrame>
    </p:spTree>
    <p:extLst>
      <p:ext uri="{BB962C8B-B14F-4D97-AF65-F5344CB8AC3E}">
        <p14:creationId xmlns:p14="http://schemas.microsoft.com/office/powerpoint/2010/main" val="1335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731838" cy="646331"/>
          </a:xfrm>
          <a:prstGeom prst="rect">
            <a:avLst/>
          </a:prstGeom>
          <a:noFill/>
        </p:spPr>
        <p:txBody>
          <a:bodyPr wrap="none" rtlCol="0">
            <a:spAutoFit/>
          </a:bodyPr>
          <a:lstStyle/>
          <a:p>
            <a:r>
              <a:rPr kumimoji="1" lang="en-US" altLang="zh-CN" sz="3600" b="1" dirty="0">
                <a:latin typeface="Tahoma" charset="0"/>
                <a:ea typeface="Tahoma" charset="0"/>
                <a:cs typeface="Tahoma" charset="0"/>
              </a:rPr>
              <a:t>c</a:t>
            </a:r>
            <a:r>
              <a:rPr kumimoji="1" lang="en-US" altLang="zh-CN" sz="3600" b="1" dirty="0" smtClean="0">
                <a:latin typeface="Tahoma" charset="0"/>
                <a:ea typeface="Tahoma" charset="0"/>
                <a:cs typeface="Tahoma" charset="0"/>
              </a:rPr>
              <a:t>pu-shares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6186309"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Container A: cpu-shares=1024</a:t>
            </a:r>
            <a:endParaRPr kumimoji="1" lang="zh-CN" altLang="en-US" sz="2800" b="1" dirty="0">
              <a:latin typeface="Tahoma" charset="0"/>
              <a:ea typeface="Tahoma" charset="0"/>
              <a:cs typeface="Tahoma" charset="0"/>
            </a:endParaRPr>
          </a:p>
        </p:txBody>
      </p:sp>
      <p:sp>
        <p:nvSpPr>
          <p:cNvPr id="7" name="文本框 6"/>
          <p:cNvSpPr txBox="1"/>
          <p:nvPr/>
        </p:nvSpPr>
        <p:spPr>
          <a:xfrm>
            <a:off x="1765737" y="2052474"/>
            <a:ext cx="5957080"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Container B: cpu-shares=512</a:t>
            </a:r>
            <a:endParaRPr kumimoji="1" lang="zh-CN" altLang="en-US" sz="2800" b="1" dirty="0">
              <a:latin typeface="Tahoma" charset="0"/>
              <a:ea typeface="Tahoma" charset="0"/>
              <a:cs typeface="Tahoma" charset="0"/>
            </a:endParaRPr>
          </a:p>
        </p:txBody>
      </p:sp>
      <p:cxnSp>
        <p:nvCxnSpPr>
          <p:cNvPr id="10" name="直线连接符 9"/>
          <p:cNvCxnSpPr/>
          <p:nvPr/>
        </p:nvCxnSpPr>
        <p:spPr>
          <a:xfrm>
            <a:off x="1944199" y="3987384"/>
            <a:ext cx="4320000" cy="0"/>
          </a:xfrm>
          <a:prstGeom prst="line">
            <a:avLst/>
          </a:prstGeom>
          <a:ln w="889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6375406" y="3987384"/>
            <a:ext cx="2160000" cy="0"/>
          </a:xfrm>
          <a:prstGeom prst="line">
            <a:avLst/>
          </a:prstGeom>
          <a:ln w="889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882023" y="3279498"/>
            <a:ext cx="444352" cy="707886"/>
          </a:xfrm>
          <a:prstGeom prst="rect">
            <a:avLst/>
          </a:prstGeom>
          <a:noFill/>
        </p:spPr>
        <p:txBody>
          <a:bodyPr wrap="none" rtlCol="0">
            <a:spAutoFit/>
          </a:bodyPr>
          <a:lstStyle/>
          <a:p>
            <a:r>
              <a:rPr kumimoji="1" lang="en-US" altLang="zh-CN" sz="4000" b="1" dirty="0" smtClean="0"/>
              <a:t>2</a:t>
            </a:r>
          </a:p>
        </p:txBody>
      </p:sp>
      <p:sp>
        <p:nvSpPr>
          <p:cNvPr id="13" name="文本框 12"/>
          <p:cNvSpPr txBox="1"/>
          <p:nvPr/>
        </p:nvSpPr>
        <p:spPr>
          <a:xfrm>
            <a:off x="7233230" y="3279498"/>
            <a:ext cx="444352" cy="707886"/>
          </a:xfrm>
          <a:prstGeom prst="rect">
            <a:avLst/>
          </a:prstGeom>
          <a:noFill/>
        </p:spPr>
        <p:txBody>
          <a:bodyPr wrap="none" rtlCol="0">
            <a:spAutoFit/>
          </a:bodyPr>
          <a:lstStyle/>
          <a:p>
            <a:r>
              <a:rPr kumimoji="1" lang="en-US" altLang="zh-CN" sz="4000" b="1" dirty="0" smtClean="0"/>
              <a:t>1</a:t>
            </a:r>
          </a:p>
        </p:txBody>
      </p:sp>
      <p:cxnSp>
        <p:nvCxnSpPr>
          <p:cNvPr id="16" name="直线连接符 15"/>
          <p:cNvCxnSpPr/>
          <p:nvPr/>
        </p:nvCxnSpPr>
        <p:spPr>
          <a:xfrm>
            <a:off x="1944199" y="3987384"/>
            <a:ext cx="4431207" cy="0"/>
          </a:xfrm>
          <a:prstGeom prst="line">
            <a:avLst/>
          </a:prstGeom>
          <a:ln w="889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par>
                                <p:cTn id="21" presetID="9"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par>
                          <p:cTn id="33" fill="hold">
                            <p:stCondLst>
                              <p:cond delay="0"/>
                            </p:stCondLst>
                            <p:childTnLst>
                              <p:par>
                                <p:cTn id="34" presetID="22" presetClass="entr" presetSubtype="2"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3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P spid="12" grpId="1"/>
      <p:bldP spid="13" grpId="0"/>
      <p:bldP spid="1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5687776"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cpu-quota &amp; cpu-period</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4556055"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cpu-period=10000 us</a:t>
            </a:r>
            <a:endParaRPr kumimoji="1" lang="zh-CN" altLang="en-US" sz="2800" b="1" dirty="0">
              <a:latin typeface="Tahoma" charset="0"/>
              <a:ea typeface="Tahoma" charset="0"/>
              <a:cs typeface="Tahoma" charset="0"/>
            </a:endParaRPr>
          </a:p>
        </p:txBody>
      </p:sp>
      <p:sp>
        <p:nvSpPr>
          <p:cNvPr id="7" name="文本框 6"/>
          <p:cNvSpPr txBox="1"/>
          <p:nvPr/>
        </p:nvSpPr>
        <p:spPr>
          <a:xfrm>
            <a:off x="1765736" y="2052474"/>
            <a:ext cx="9371476" cy="954107"/>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cpu-quota=1000, 1500, 2000, 2500, 3000, 4000</a:t>
            </a:r>
          </a:p>
          <a:p>
            <a:pPr lvl="1"/>
            <a:r>
              <a:rPr kumimoji="1" lang="en-US" altLang="zh-CN" sz="2800" b="1" dirty="0">
                <a:latin typeface="Tahoma" charset="0"/>
                <a:ea typeface="Tahoma" charset="0"/>
                <a:cs typeface="Tahoma" charset="0"/>
              </a:rPr>
              <a:t>	</a:t>
            </a:r>
            <a:r>
              <a:rPr kumimoji="1" lang="en-US" altLang="zh-CN" sz="2800" b="1" dirty="0" smtClean="0">
                <a:latin typeface="Tahoma" charset="0"/>
                <a:ea typeface="Tahoma" charset="0"/>
                <a:cs typeface="Tahoma" charset="0"/>
              </a:rPr>
              <a:t>	       5000, 7000, 10000 us</a:t>
            </a:r>
            <a:endParaRPr kumimoji="1" lang="zh-CN" altLang="en-US" sz="2800" b="1" dirty="0">
              <a:latin typeface="Tahoma" charset="0"/>
              <a:ea typeface="Tahoma" charset="0"/>
              <a:cs typeface="Tahoma"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80033554"/>
              </p:ext>
            </p:extLst>
          </p:nvPr>
        </p:nvGraphicFramePr>
        <p:xfrm>
          <a:off x="2134408" y="3006581"/>
          <a:ext cx="8128002" cy="370332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282300">
                <a:tc>
                  <a:txBody>
                    <a:bodyPr/>
                    <a:lstStyle/>
                    <a:p>
                      <a:pPr algn="r">
                        <a:lnSpc>
                          <a:spcPct val="150000"/>
                        </a:lnSpc>
                        <a:spcAft>
                          <a:spcPts val="1200"/>
                        </a:spcAft>
                      </a:pPr>
                      <a:r>
                        <a:rPr lang="en-US" sz="1600" b="1" kern="0" dirty="0">
                          <a:effectLst/>
                          <a:latin typeface="Times New Roman" charset="0"/>
                          <a:ea typeface="宋体" charset="0"/>
                        </a:rPr>
                        <a:t>quota(us) </a:t>
                      </a:r>
                      <a:endParaRPr lang="zh-CN" sz="1600" kern="100" dirty="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a:effectLst/>
                          <a:latin typeface="Times New Roman" charset="0"/>
                          <a:ea typeface="宋体" charset="0"/>
                        </a:rPr>
                        <a:t>mean(us)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a:effectLst/>
                          <a:latin typeface="Times New Roman" charset="0"/>
                          <a:ea typeface="宋体" charset="0"/>
                        </a:rPr>
                        <a:t>median(us)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a:effectLst/>
                          <a:latin typeface="Times New Roman" charset="0"/>
                          <a:ea typeface="宋体" charset="0"/>
                        </a:rPr>
                        <a:t>p99(us)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a:effectLst/>
                          <a:latin typeface="Times New Roman" charset="0"/>
                          <a:ea typeface="宋体" charset="0"/>
                        </a:rPr>
                        <a:t># &gt; 1,000us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a:effectLst/>
                          <a:latin typeface="Times New Roman" charset="0"/>
                          <a:ea typeface="宋体" charset="0"/>
                        </a:rPr>
                        <a:t># × quota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1000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1035.4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307.0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7556.0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104996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104996000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1500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579.5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258.0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5816.0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68221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dirty="0">
                          <a:effectLst/>
                          <a:latin typeface="Times New Roman" charset="0"/>
                          <a:ea typeface="宋体" charset="0"/>
                        </a:rPr>
                        <a:t>102331500 </a:t>
                      </a:r>
                      <a:endParaRPr lang="zh-CN" sz="1600" kern="100" dirty="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2000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489.0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281.0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4765.0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50187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100374000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2500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dirty="0">
                          <a:effectLst/>
                          <a:latin typeface="Times New Roman" charset="0"/>
                          <a:ea typeface="宋体" charset="0"/>
                        </a:rPr>
                        <a:t>361.7 </a:t>
                      </a:r>
                      <a:endParaRPr lang="zh-CN" sz="1600" kern="100" dirty="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260.0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3232.0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37334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93335000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3000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291.9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259.0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1741.0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14273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42819000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4000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258.0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253.0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331.0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39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156000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New Roman" charset="0"/>
                          <a:ea typeface="宋体" charset="0"/>
                        </a:rPr>
                        <a:t>5000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263.2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255.0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New Roman" charset="0"/>
                          <a:ea typeface="宋体" charset="0"/>
                        </a:rPr>
                        <a:t>341.0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New Roman" charset="0"/>
                          <a:ea typeface="宋体" charset="0"/>
                        </a:rPr>
                        <a:t>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charset="0"/>
                          <a:ea typeface="宋体" charset="0"/>
                          <a:cs typeface="Times" charset="0"/>
                        </a:rPr>
                        <a:t>7000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256.7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250.0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charset="0"/>
                          <a:ea typeface="宋体" charset="0"/>
                          <a:cs typeface="Times" charset="0"/>
                        </a:rPr>
                        <a:t>341.0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0 </a:t>
                      </a:r>
                      <a:endParaRPr lang="zh-CN" sz="1600" kern="100">
                        <a:effectLst/>
                        <a:latin typeface="Times New Roman" charset="0"/>
                        <a:ea typeface="Times New Roman" charset="0"/>
                      </a:endParaRPr>
                    </a:p>
                  </a:txBody>
                  <a:tcPr marL="68580" marR="68580" marT="0" marB="0" anchor="ctr"/>
                </a:tc>
              </a:tr>
              <a:tr h="370840">
                <a:tc>
                  <a:txBody>
                    <a:bodyPr/>
                    <a:lstStyle/>
                    <a:p>
                      <a:pPr algn="r">
                        <a:lnSpc>
                          <a:spcPct val="150000"/>
                        </a:lnSpc>
                        <a:spcAft>
                          <a:spcPts val="1200"/>
                        </a:spcAft>
                      </a:pPr>
                      <a:r>
                        <a:rPr lang="en-US" sz="1600" kern="0">
                          <a:effectLst/>
                          <a:latin typeface="Times" charset="0"/>
                          <a:ea typeface="宋体" charset="0"/>
                          <a:cs typeface="Times" charset="0"/>
                        </a:rPr>
                        <a:t>10000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262.6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255.0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b="1" kern="0" dirty="0">
                          <a:solidFill>
                            <a:srgbClr val="FF0000"/>
                          </a:solidFill>
                          <a:effectLst/>
                          <a:latin typeface="Times" charset="0"/>
                          <a:ea typeface="宋体" charset="0"/>
                          <a:cs typeface="Times" charset="0"/>
                        </a:rPr>
                        <a:t>333.0 </a:t>
                      </a:r>
                      <a:endParaRPr lang="zh-CN" sz="1600" b="1" kern="100" dirty="0">
                        <a:solidFill>
                          <a:srgbClr val="FF0000"/>
                        </a:solidFill>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a:effectLst/>
                          <a:latin typeface="Times" charset="0"/>
                          <a:ea typeface="宋体" charset="0"/>
                          <a:cs typeface="Times" charset="0"/>
                        </a:rPr>
                        <a:t>0 </a:t>
                      </a:r>
                      <a:endParaRPr lang="zh-CN" sz="1600" kern="100">
                        <a:effectLst/>
                        <a:latin typeface="Times New Roman" charset="0"/>
                        <a:ea typeface="Times New Roman" charset="0"/>
                      </a:endParaRPr>
                    </a:p>
                  </a:txBody>
                  <a:tcPr marL="68580" marR="68580" marT="0" marB="0" anchor="ctr"/>
                </a:tc>
                <a:tc>
                  <a:txBody>
                    <a:bodyPr/>
                    <a:lstStyle/>
                    <a:p>
                      <a:pPr algn="r">
                        <a:lnSpc>
                          <a:spcPct val="150000"/>
                        </a:lnSpc>
                        <a:spcAft>
                          <a:spcPts val="1200"/>
                        </a:spcAft>
                      </a:pPr>
                      <a:r>
                        <a:rPr lang="en-US" sz="1600" kern="0" dirty="0">
                          <a:effectLst/>
                          <a:latin typeface="Times" charset="0"/>
                          <a:ea typeface="宋体" charset="0"/>
                          <a:cs typeface="Times" charset="0"/>
                        </a:rPr>
                        <a:t>0 </a:t>
                      </a:r>
                      <a:endParaRPr lang="zh-CN" sz="1600" kern="100" dirty="0">
                        <a:effectLst/>
                        <a:latin typeface="Times New Roman" charset="0"/>
                        <a:ea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81925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193777"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CPU Interference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970452"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Another container runs on the same CPU</a:t>
            </a:r>
            <a:endParaRPr kumimoji="1" lang="zh-CN" altLang="en-US" sz="2800" b="1" dirty="0">
              <a:latin typeface="Tahoma" charset="0"/>
              <a:ea typeface="Tahoma" charset="0"/>
              <a:cs typeface="Tahoma" charset="0"/>
            </a:endParaRPr>
          </a:p>
        </p:txBody>
      </p:sp>
      <p:sp>
        <p:nvSpPr>
          <p:cNvPr id="9" name="文本框 8"/>
          <p:cNvSpPr txBox="1"/>
          <p:nvPr/>
        </p:nvSpPr>
        <p:spPr>
          <a:xfrm>
            <a:off x="1765737" y="2291624"/>
            <a:ext cx="6322565"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Matrix multiplication 512 x 512</a:t>
            </a:r>
            <a:endParaRPr kumimoji="1" lang="zh-CN" altLang="en-US" sz="2800" b="1" dirty="0">
              <a:latin typeface="Tahoma" charset="0"/>
              <a:ea typeface="Tahoma" charset="0"/>
              <a:cs typeface="Tahoma" charset="0"/>
            </a:endParaRPr>
          </a:p>
        </p:txBody>
      </p:sp>
      <p:sp>
        <p:nvSpPr>
          <p:cNvPr id="11" name="文本框 10"/>
          <p:cNvSpPr txBox="1"/>
          <p:nvPr/>
        </p:nvSpPr>
        <p:spPr>
          <a:xfrm>
            <a:off x="1765736" y="3053994"/>
            <a:ext cx="8688597" cy="523220"/>
          </a:xfrm>
          <a:prstGeom prst="rect">
            <a:avLst/>
          </a:prstGeom>
          <a:noFill/>
        </p:spPr>
        <p:txBody>
          <a:bodyPr wrap="none" rtlCol="0">
            <a:spAutoFit/>
          </a:bodyPr>
          <a:lstStyle/>
          <a:p>
            <a:pPr marL="457200" indent="-457200">
              <a:buFont typeface="Wingdings" charset="2"/>
              <a:buChar char="l"/>
            </a:pPr>
            <a:r>
              <a:rPr kumimoji="1" lang="en-US" altLang="zh-CN" sz="2800" b="1" dirty="0" err="1">
                <a:latin typeface="Tahoma" charset="0"/>
                <a:ea typeface="Tahoma" charset="0"/>
                <a:cs typeface="Tahoma" charset="0"/>
              </a:rPr>
              <a:t>q</a:t>
            </a:r>
            <a:r>
              <a:rPr kumimoji="1" lang="en-US" altLang="zh-CN" sz="2800" b="1" dirty="0" err="1" smtClean="0">
                <a:latin typeface="Tahoma" charset="0"/>
                <a:ea typeface="Tahoma" charset="0"/>
                <a:cs typeface="Tahoma" charset="0"/>
              </a:rPr>
              <a:t>uota</a:t>
            </a:r>
            <a:r>
              <a:rPr kumimoji="1" lang="en-US" altLang="zh-CN" sz="2800" b="1" baseline="-25000" dirty="0" err="1" smtClean="0">
                <a:latin typeface="Tahoma" charset="0"/>
                <a:ea typeface="Tahoma" charset="0"/>
                <a:cs typeface="Tahoma" charset="0"/>
              </a:rPr>
              <a:t>latency</a:t>
            </a:r>
            <a:r>
              <a:rPr kumimoji="1" lang="en-US" altLang="zh-CN" sz="2800" b="1" dirty="0" smtClean="0">
                <a:latin typeface="Tahoma" charset="0"/>
                <a:ea typeface="Tahoma" charset="0"/>
                <a:cs typeface="Tahoma" charset="0"/>
              </a:rPr>
              <a:t> + </a:t>
            </a:r>
            <a:r>
              <a:rPr kumimoji="1" lang="en-US" altLang="zh-CN" sz="2800" b="1" dirty="0" err="1">
                <a:latin typeface="Tahoma" charset="0"/>
                <a:ea typeface="Tahoma" charset="0"/>
                <a:cs typeface="Tahoma" charset="0"/>
              </a:rPr>
              <a:t>q</a:t>
            </a:r>
            <a:r>
              <a:rPr kumimoji="1" lang="en-US" altLang="zh-CN" sz="2800" b="1" dirty="0" err="1" smtClean="0">
                <a:latin typeface="Tahoma" charset="0"/>
                <a:ea typeface="Tahoma" charset="0"/>
                <a:cs typeface="Tahoma" charset="0"/>
              </a:rPr>
              <a:t>uota</a:t>
            </a:r>
            <a:r>
              <a:rPr kumimoji="1" lang="en-US" altLang="zh-CN" sz="2800" b="1" baseline="-25000" dirty="0" err="1" smtClean="0">
                <a:latin typeface="Tahoma" charset="0"/>
                <a:ea typeface="Tahoma" charset="0"/>
                <a:cs typeface="Tahoma" charset="0"/>
              </a:rPr>
              <a:t>matrix</a:t>
            </a:r>
            <a:r>
              <a:rPr kumimoji="1" lang="en-US" altLang="zh-CN" sz="2800" b="1" baseline="-25000" dirty="0" smtClean="0">
                <a:latin typeface="Tahoma" charset="0"/>
                <a:ea typeface="Tahoma" charset="0"/>
                <a:cs typeface="Tahoma" charset="0"/>
              </a:rPr>
              <a:t> </a:t>
            </a:r>
            <a:r>
              <a:rPr kumimoji="1" lang="en-US" altLang="zh-CN" sz="2800" b="1" dirty="0" smtClean="0">
                <a:latin typeface="Tahoma" charset="0"/>
                <a:ea typeface="Tahoma" charset="0"/>
                <a:cs typeface="Tahoma" charset="0"/>
              </a:rPr>
              <a:t>=</a:t>
            </a:r>
            <a:r>
              <a:rPr kumimoji="1" lang="en-US" altLang="zh-CN" sz="2800" b="1" dirty="0">
                <a:latin typeface="Tahoma" charset="0"/>
                <a:ea typeface="Tahoma" charset="0"/>
                <a:cs typeface="Tahoma" charset="0"/>
              </a:rPr>
              <a:t> </a:t>
            </a:r>
            <a:r>
              <a:rPr kumimoji="1" lang="en-US" altLang="zh-CN" sz="2800" b="1" dirty="0" smtClean="0">
                <a:latin typeface="Tahoma" charset="0"/>
                <a:ea typeface="Tahoma" charset="0"/>
                <a:cs typeface="Tahoma" charset="0"/>
              </a:rPr>
              <a:t>period = 10000 us</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12169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193777"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CPU Interference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70435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Execution time of matrix multiplication</a:t>
            </a:r>
            <a:endParaRPr kumimoji="1" lang="zh-CN" altLang="en-US" sz="2800" b="1" dirty="0">
              <a:latin typeface="Tahoma" charset="0"/>
              <a:ea typeface="Tahoma" charset="0"/>
              <a:cs typeface="Tahoma"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783" y="2052474"/>
            <a:ext cx="5914259" cy="4483537"/>
          </a:xfrm>
          <a:prstGeom prst="rect">
            <a:avLst/>
          </a:prstGeom>
        </p:spPr>
      </p:pic>
    </p:spTree>
    <p:extLst>
      <p:ext uri="{BB962C8B-B14F-4D97-AF65-F5344CB8AC3E}">
        <p14:creationId xmlns:p14="http://schemas.microsoft.com/office/powerpoint/2010/main" val="1841120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193777"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CPU Interference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10352514"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Mean, median &amp; p99 of the requests running together</a:t>
            </a:r>
            <a:endParaRPr kumimoji="1" lang="zh-CN" altLang="en-US" sz="2800" b="1" dirty="0">
              <a:latin typeface="Tahoma" charset="0"/>
              <a:ea typeface="Tahoma" charset="0"/>
              <a:cs typeface="Tahoma"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879" y="2052474"/>
            <a:ext cx="7086162" cy="466267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30415822"/>
              </p:ext>
            </p:extLst>
          </p:nvPr>
        </p:nvGraphicFramePr>
        <p:xfrm>
          <a:off x="194873" y="2921688"/>
          <a:ext cx="8128000" cy="1102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zh-CN" altLang="en-US" dirty="0"/>
                    </a:p>
                  </a:txBody>
                  <a:tcPr/>
                </a:tc>
                <a:tc>
                  <a:txBody>
                    <a:bodyPr/>
                    <a:lstStyle/>
                    <a:p>
                      <a:r>
                        <a:rPr lang="en-US" altLang="zh-CN" dirty="0" smtClean="0"/>
                        <a:t>Mean (us)</a:t>
                      </a:r>
                      <a:endParaRPr lang="zh-CN" altLang="en-US" dirty="0"/>
                    </a:p>
                  </a:txBody>
                  <a:tcPr/>
                </a:tc>
                <a:tc>
                  <a:txBody>
                    <a:bodyPr/>
                    <a:lstStyle/>
                    <a:p>
                      <a:r>
                        <a:rPr lang="en-US" altLang="zh-CN" dirty="0" smtClean="0"/>
                        <a:t>Median (us)</a:t>
                      </a:r>
                      <a:endParaRPr lang="zh-CN" altLang="en-US" dirty="0"/>
                    </a:p>
                  </a:txBody>
                  <a:tcPr/>
                </a:tc>
                <a:tc>
                  <a:txBody>
                    <a:bodyPr/>
                    <a:lstStyle/>
                    <a:p>
                      <a:r>
                        <a:rPr lang="en-US" altLang="zh-CN" dirty="0" smtClean="0"/>
                        <a:t>99</a:t>
                      </a:r>
                      <a:r>
                        <a:rPr lang="en-US" altLang="zh-CN" baseline="30000" dirty="0" smtClean="0"/>
                        <a:t>th</a:t>
                      </a:r>
                      <a:r>
                        <a:rPr lang="en-US" altLang="zh-CN" dirty="0" smtClean="0"/>
                        <a:t>-percentile</a:t>
                      </a:r>
                      <a:r>
                        <a:rPr lang="en-US" altLang="zh-CN" baseline="0" dirty="0" smtClean="0"/>
                        <a:t> (us)</a:t>
                      </a:r>
                      <a:endParaRPr lang="zh-CN" altLang="en-US" dirty="0"/>
                    </a:p>
                  </a:txBody>
                  <a:tcPr/>
                </a:tc>
              </a:tr>
              <a:tr h="185420">
                <a:tc>
                  <a:txBody>
                    <a:bodyPr/>
                    <a:lstStyle/>
                    <a:p>
                      <a:r>
                        <a:rPr lang="en-US" altLang="zh-CN" dirty="0" smtClean="0"/>
                        <a:t>Bare metal</a:t>
                      </a:r>
                      <a:endParaRPr lang="zh-CN" altLang="en-US" dirty="0"/>
                    </a:p>
                  </a:txBody>
                  <a:tcPr/>
                </a:tc>
                <a:tc>
                  <a:txBody>
                    <a:bodyPr/>
                    <a:lstStyle/>
                    <a:p>
                      <a:r>
                        <a:rPr lang="en-US" altLang="zh-CN" dirty="0" smtClean="0"/>
                        <a:t>240.7</a:t>
                      </a:r>
                      <a:endParaRPr lang="zh-CN" altLang="en-US" dirty="0"/>
                    </a:p>
                  </a:txBody>
                  <a:tcPr/>
                </a:tc>
                <a:tc>
                  <a:txBody>
                    <a:bodyPr/>
                    <a:lstStyle/>
                    <a:p>
                      <a:r>
                        <a:rPr lang="en-US" altLang="zh-CN" dirty="0" smtClean="0"/>
                        <a:t>241.0</a:t>
                      </a:r>
                      <a:endParaRPr lang="zh-CN" altLang="en-US" dirty="0"/>
                    </a:p>
                  </a:txBody>
                  <a:tcPr/>
                </a:tc>
                <a:tc>
                  <a:txBody>
                    <a:bodyPr/>
                    <a:lstStyle/>
                    <a:p>
                      <a:r>
                        <a:rPr lang="en-US" altLang="zh-CN" dirty="0" smtClean="0"/>
                        <a:t>278.0</a:t>
                      </a:r>
                      <a:endParaRPr lang="zh-CN" altLang="en-US" dirty="0"/>
                    </a:p>
                  </a:txBody>
                  <a:tcPr/>
                </a:tc>
              </a:tr>
              <a:tr h="185420">
                <a:tc>
                  <a:txBody>
                    <a:bodyPr/>
                    <a:lstStyle/>
                    <a:p>
                      <a:r>
                        <a:rPr lang="en-US" altLang="zh-CN" dirty="0" smtClean="0"/>
                        <a:t>Docker container</a:t>
                      </a:r>
                      <a:endParaRPr lang="zh-CN" altLang="en-US" dirty="0"/>
                    </a:p>
                  </a:txBody>
                  <a:tcPr/>
                </a:tc>
                <a:tc>
                  <a:txBody>
                    <a:bodyPr/>
                    <a:lstStyle/>
                    <a:p>
                      <a:r>
                        <a:rPr lang="en-US" altLang="zh-CN" dirty="0" smtClean="0"/>
                        <a:t>255.2</a:t>
                      </a:r>
                      <a:endParaRPr lang="zh-CN" altLang="en-US" dirty="0"/>
                    </a:p>
                  </a:txBody>
                  <a:tcPr/>
                </a:tc>
                <a:tc>
                  <a:txBody>
                    <a:bodyPr/>
                    <a:lstStyle/>
                    <a:p>
                      <a:r>
                        <a:rPr lang="en-US" altLang="zh-CN" dirty="0" smtClean="0"/>
                        <a:t>255.0</a:t>
                      </a:r>
                      <a:endParaRPr lang="zh-CN" altLang="en-US" dirty="0"/>
                    </a:p>
                  </a:txBody>
                  <a:tcPr/>
                </a:tc>
                <a:tc>
                  <a:txBody>
                    <a:bodyPr/>
                    <a:lstStyle/>
                    <a:p>
                      <a:r>
                        <a:rPr lang="en-US" altLang="zh-CN" dirty="0" smtClean="0"/>
                        <a:t>295.0</a:t>
                      </a:r>
                      <a:endParaRPr lang="zh-CN" altLang="en-US" dirty="0"/>
                    </a:p>
                  </a:txBody>
                  <a:tcPr/>
                </a:tc>
              </a:tr>
            </a:tbl>
          </a:graphicData>
        </a:graphic>
      </p:graphicFrame>
    </p:spTree>
    <p:extLst>
      <p:ext uri="{BB962C8B-B14F-4D97-AF65-F5344CB8AC3E}">
        <p14:creationId xmlns:p14="http://schemas.microsoft.com/office/powerpoint/2010/main" val="19608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193777"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CPU Interference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4942379" cy="523220"/>
          </a:xfrm>
          <a:prstGeom prst="rect">
            <a:avLst/>
          </a:prstGeom>
          <a:noFill/>
        </p:spPr>
        <p:txBody>
          <a:bodyPr wrap="none" rtlCol="0">
            <a:spAutoFit/>
          </a:bodyPr>
          <a:lstStyle/>
          <a:p>
            <a:pPr marL="457200" indent="-457200">
              <a:buFont typeface="Wingdings" charset="2"/>
              <a:buChar char="l"/>
            </a:pPr>
            <a:r>
              <a:rPr kumimoji="1" lang="en-US" altLang="zh-CN" sz="2800" b="1" smtClean="0">
                <a:latin typeface="Tahoma" charset="0"/>
                <a:ea typeface="Tahoma" charset="0"/>
                <a:cs typeface="Tahoma" charset="0"/>
              </a:rPr>
              <a:t>Effect </a:t>
            </a:r>
            <a:r>
              <a:rPr kumimoji="1" lang="en-US" altLang="zh-CN" sz="2800" b="1" dirty="0" smtClean="0">
                <a:latin typeface="Tahoma" charset="0"/>
                <a:ea typeface="Tahoma" charset="0"/>
                <a:cs typeface="Tahoma" charset="0"/>
              </a:rPr>
              <a:t>of context switch</a:t>
            </a:r>
            <a:endParaRPr kumimoji="1" lang="zh-CN" altLang="en-US" sz="2800" b="1" dirty="0">
              <a:latin typeface="Tahoma" charset="0"/>
              <a:ea typeface="Tahoma" charset="0"/>
              <a:cs typeface="Tahoma" charset="0"/>
            </a:endParaRPr>
          </a:p>
        </p:txBody>
      </p:sp>
      <p:sp>
        <p:nvSpPr>
          <p:cNvPr id="7" name="文本框 6"/>
          <p:cNvSpPr txBox="1"/>
          <p:nvPr/>
        </p:nvSpPr>
        <p:spPr>
          <a:xfrm>
            <a:off x="1765736" y="2291624"/>
            <a:ext cx="493917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Complete fair scheduler</a:t>
            </a:r>
            <a:endParaRPr kumimoji="1" lang="zh-CN" altLang="en-US" sz="2800" b="1" dirty="0">
              <a:latin typeface="Tahoma" charset="0"/>
              <a:ea typeface="Tahoma" charset="0"/>
              <a:cs typeface="Tahoma" charset="0"/>
            </a:endParaRPr>
          </a:p>
        </p:txBody>
      </p:sp>
      <p:sp>
        <p:nvSpPr>
          <p:cNvPr id="9" name="文本框 8"/>
          <p:cNvSpPr txBox="1"/>
          <p:nvPr/>
        </p:nvSpPr>
        <p:spPr>
          <a:xfrm>
            <a:off x="1765736" y="3053994"/>
            <a:ext cx="7713971"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No need to wait for the other container</a:t>
            </a:r>
            <a:endParaRPr kumimoji="1" lang="zh-CN" altLang="en-US" sz="2800" b="1" dirty="0">
              <a:latin typeface="Tahoma" charset="0"/>
              <a:ea typeface="Tahoma" charset="0"/>
              <a:cs typeface="Tahoma" charset="0"/>
            </a:endParaRPr>
          </a:p>
        </p:txBody>
      </p:sp>
      <p:sp>
        <p:nvSpPr>
          <p:cNvPr id="11" name="文本框 10"/>
          <p:cNvSpPr txBox="1"/>
          <p:nvPr/>
        </p:nvSpPr>
        <p:spPr>
          <a:xfrm>
            <a:off x="1765735" y="3816364"/>
            <a:ext cx="3292889"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CPU frequency</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20158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3"/>
          <p:cNvGrpSpPr/>
          <p:nvPr/>
        </p:nvGrpSpPr>
        <p:grpSpPr>
          <a:xfrm>
            <a:off x="1909269" y="1735325"/>
            <a:ext cx="5728874" cy="691974"/>
            <a:chOff x="1167472" y="1105694"/>
            <a:chExt cx="6399999" cy="773037"/>
          </a:xfrm>
        </p:grpSpPr>
        <p:sp>
          <p:nvSpPr>
            <p:cNvPr id="7" name="TextBox 14"/>
            <p:cNvSpPr txBox="1"/>
            <p:nvPr/>
          </p:nvSpPr>
          <p:spPr>
            <a:xfrm>
              <a:off x="1379265" y="1273270"/>
              <a:ext cx="6188206" cy="605461"/>
            </a:xfrm>
            <a:prstGeom prst="roundRect">
              <a:avLst>
                <a:gd name="adj" fmla="val 8176"/>
              </a:avLst>
            </a:prstGeom>
            <a:noFill/>
            <a:ln w="19050">
              <a:solidFill>
                <a:schemeClr val="tx1"/>
              </a:solidFill>
            </a:ln>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effectLst/>
                  <a:uLnTx/>
                  <a:uFillTx/>
                  <a:latin typeface="Tahoma" charset="0"/>
                  <a:ea typeface="Tahoma" charset="0"/>
                  <a:cs typeface="Tahoma" charset="0"/>
                </a:rPr>
                <a:t>Introduction</a:t>
              </a:r>
              <a:endParaRPr kumimoji="0" lang="zh-CN" altLang="en-US" sz="2400" b="1" i="0" u="none" strike="noStrike" kern="0" cap="none" spc="0" normalizeH="0" baseline="0" noProof="0" dirty="0" smtClean="0">
                <a:ln>
                  <a:noFill/>
                </a:ln>
                <a:effectLst/>
                <a:uLnTx/>
                <a:uFillTx/>
                <a:latin typeface="Tahoma" charset="0"/>
                <a:ea typeface="Tahoma" charset="0"/>
                <a:cs typeface="Tahoma" charset="0"/>
              </a:endParaRPr>
            </a:p>
          </p:txBody>
        </p:sp>
        <p:sp>
          <p:nvSpPr>
            <p:cNvPr id="8" name="椭圆 7"/>
            <p:cNvSpPr/>
            <p:nvPr/>
          </p:nvSpPr>
          <p:spPr bwMode="auto">
            <a:xfrm>
              <a:off x="1167472" y="1105694"/>
              <a:ext cx="504056" cy="504056"/>
            </a:xfrm>
            <a:prstGeom prst="ellipse">
              <a:avLst/>
            </a:prstGeom>
            <a:solidFill>
              <a:srgbClr val="00B0F0"/>
            </a:solidFill>
            <a:ln w="76200" cap="flat" cmpd="sng" algn="ctr">
              <a:solidFill>
                <a:srgbClr val="D9D9D9">
                  <a:alpha val="63922"/>
                </a:srgbClr>
              </a:solidFill>
              <a:prstDash val="solid"/>
              <a:headEnd type="none" w="med" len="med"/>
              <a:tailEnd type="none" w="med" len="med"/>
            </a:ln>
            <a:effectLst>
              <a:outerShdw blurRad="63500" sx="102000" sy="102000" algn="ctr" rotWithShape="0">
                <a:prstClr val="black">
                  <a:alpha val="40000"/>
                </a:prst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rPr>
                <a:t>1</a:t>
              </a:r>
              <a:endParaRPr kumimoji="0" lang="zh-CN" altLang="en-US"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endParaRPr>
            </a:p>
          </p:txBody>
        </p:sp>
      </p:grpSp>
      <p:grpSp>
        <p:nvGrpSpPr>
          <p:cNvPr id="9" name="组合 16"/>
          <p:cNvGrpSpPr/>
          <p:nvPr/>
        </p:nvGrpSpPr>
        <p:grpSpPr>
          <a:xfrm>
            <a:off x="1889043" y="2629764"/>
            <a:ext cx="5749100" cy="726079"/>
            <a:chOff x="1169260" y="2041798"/>
            <a:chExt cx="6422594" cy="811138"/>
          </a:xfrm>
        </p:grpSpPr>
        <p:sp>
          <p:nvSpPr>
            <p:cNvPr id="10" name="TextBox 17"/>
            <p:cNvSpPr txBox="1"/>
            <p:nvPr/>
          </p:nvSpPr>
          <p:spPr>
            <a:xfrm>
              <a:off x="1403648" y="2247475"/>
              <a:ext cx="6188206" cy="605461"/>
            </a:xfrm>
            <a:prstGeom prst="roundRect">
              <a:avLst>
                <a:gd name="adj" fmla="val 8176"/>
              </a:avLst>
            </a:prstGeom>
            <a:noFill/>
            <a:ln w="19050">
              <a:solidFill>
                <a:schemeClr val="tx1"/>
              </a:solidFill>
            </a:ln>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effectLst/>
                  <a:uLnTx/>
                  <a:uFillTx/>
                  <a:latin typeface="Tahoma" charset="0"/>
                  <a:ea typeface="Tahoma" charset="0"/>
                  <a:cs typeface="Tahoma" charset="0"/>
                </a:rPr>
                <a:t>Motivation</a:t>
              </a:r>
              <a:endParaRPr kumimoji="0" lang="zh-CN" altLang="en-US" sz="2400" b="1" i="0" u="none" strike="noStrike" kern="0" cap="none" spc="0" normalizeH="0" baseline="0" noProof="0" dirty="0" smtClean="0">
                <a:ln>
                  <a:noFill/>
                </a:ln>
                <a:effectLst/>
                <a:uLnTx/>
                <a:uFillTx/>
                <a:latin typeface="Tahoma" charset="0"/>
                <a:ea typeface="Tahoma" charset="0"/>
                <a:cs typeface="Tahoma" charset="0"/>
              </a:endParaRPr>
            </a:p>
          </p:txBody>
        </p:sp>
        <p:sp>
          <p:nvSpPr>
            <p:cNvPr id="11" name="椭圆 10"/>
            <p:cNvSpPr/>
            <p:nvPr/>
          </p:nvSpPr>
          <p:spPr bwMode="auto">
            <a:xfrm>
              <a:off x="1169260" y="2041798"/>
              <a:ext cx="502269" cy="502269"/>
            </a:xfrm>
            <a:prstGeom prst="ellipse">
              <a:avLst/>
            </a:prstGeom>
            <a:solidFill>
              <a:srgbClr val="FFC000"/>
            </a:solidFill>
            <a:ln w="76200" cap="flat" cmpd="sng" algn="ctr">
              <a:solidFill>
                <a:srgbClr val="D9D9D9">
                  <a:alpha val="63922"/>
                </a:srgbClr>
              </a:solidFill>
              <a:prstDash val="solid"/>
              <a:headEnd type="none" w="med" len="med"/>
              <a:tailEnd type="none" w="med" len="med"/>
            </a:ln>
            <a:effectLst>
              <a:outerShdw blurRad="63500" sx="102000" sy="102000" algn="ctr" rotWithShape="0">
                <a:prstClr val="black">
                  <a:alpha val="40000"/>
                </a:prst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rPr>
                <a:t>2</a:t>
              </a:r>
              <a:endParaRPr kumimoji="0" lang="zh-CN" altLang="en-US"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endParaRPr>
            </a:p>
          </p:txBody>
        </p:sp>
      </p:grpSp>
      <p:grpSp>
        <p:nvGrpSpPr>
          <p:cNvPr id="12" name="组合 19"/>
          <p:cNvGrpSpPr/>
          <p:nvPr/>
        </p:nvGrpSpPr>
        <p:grpSpPr>
          <a:xfrm>
            <a:off x="1887440" y="3541642"/>
            <a:ext cx="5750703" cy="709027"/>
            <a:chOff x="1167472" y="2977902"/>
            <a:chExt cx="6424382" cy="792088"/>
          </a:xfrm>
        </p:grpSpPr>
        <p:sp>
          <p:nvSpPr>
            <p:cNvPr id="13" name="TextBox 20"/>
            <p:cNvSpPr txBox="1"/>
            <p:nvPr/>
          </p:nvSpPr>
          <p:spPr>
            <a:xfrm>
              <a:off x="1403648" y="3164529"/>
              <a:ext cx="6188206" cy="605461"/>
            </a:xfrm>
            <a:prstGeom prst="roundRect">
              <a:avLst>
                <a:gd name="adj" fmla="val 8176"/>
              </a:avLst>
            </a:prstGeom>
            <a:noFill/>
            <a:ln w="19050">
              <a:solidFill>
                <a:schemeClr val="tx1"/>
              </a:solidFill>
            </a:ln>
          </p:spPr>
          <p:txBody>
            <a:bodyPr wrap="none" rtlCol="0" anchor="ctr">
              <a:noAutofit/>
            </a:bodyPr>
            <a:lstStyle/>
            <a:p>
              <a:pPr lvl="0" algn="ctr">
                <a:defRPr/>
              </a:pPr>
              <a:r>
                <a:rPr lang="en-US" altLang="zh-CN" sz="2400" b="1" kern="0" dirty="0">
                  <a:latin typeface="Tahoma" charset="0"/>
                  <a:ea typeface="Tahoma" charset="0"/>
                  <a:cs typeface="Tahoma" charset="0"/>
                </a:rPr>
                <a:t>Experiment &amp; Results</a:t>
              </a:r>
              <a:endParaRPr lang="zh-CN" altLang="en-US" sz="2400" b="1" kern="0" dirty="0">
                <a:latin typeface="Tahoma" charset="0"/>
                <a:ea typeface="Tahoma" charset="0"/>
                <a:cs typeface="Tahoma" charset="0"/>
              </a:endParaRPr>
            </a:p>
          </p:txBody>
        </p:sp>
        <p:sp>
          <p:nvSpPr>
            <p:cNvPr id="14" name="椭圆 13"/>
            <p:cNvSpPr/>
            <p:nvPr/>
          </p:nvSpPr>
          <p:spPr bwMode="auto">
            <a:xfrm>
              <a:off x="1167472" y="2977902"/>
              <a:ext cx="524210" cy="524210"/>
            </a:xfrm>
            <a:prstGeom prst="ellipse">
              <a:avLst/>
            </a:prstGeom>
            <a:solidFill>
              <a:srgbClr val="92D050"/>
            </a:solidFill>
            <a:ln w="76200" cap="flat" cmpd="sng" algn="ctr">
              <a:solidFill>
                <a:srgbClr val="D9D9D9">
                  <a:alpha val="63922"/>
                </a:srgbClr>
              </a:solidFill>
              <a:prstDash val="solid"/>
              <a:headEnd type="none" w="med" len="med"/>
              <a:tailEnd type="none" w="med" len="med"/>
            </a:ln>
            <a:effectLst>
              <a:outerShdw blurRad="63500" sx="102000" sy="102000" algn="ctr" rotWithShape="0">
                <a:prstClr val="black">
                  <a:alpha val="40000"/>
                </a:prst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rPr>
                <a:t>3</a:t>
              </a:r>
              <a:endParaRPr kumimoji="0" lang="zh-CN" altLang="en-US"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endParaRPr>
            </a:p>
          </p:txBody>
        </p:sp>
      </p:grpSp>
      <p:grpSp>
        <p:nvGrpSpPr>
          <p:cNvPr id="15" name="组合 22"/>
          <p:cNvGrpSpPr/>
          <p:nvPr/>
        </p:nvGrpSpPr>
        <p:grpSpPr>
          <a:xfrm>
            <a:off x="1887440" y="4454597"/>
            <a:ext cx="5750703" cy="709027"/>
            <a:chOff x="1167472" y="2977902"/>
            <a:chExt cx="6424382" cy="792088"/>
          </a:xfrm>
        </p:grpSpPr>
        <p:sp>
          <p:nvSpPr>
            <p:cNvPr id="16" name="TextBox 23"/>
            <p:cNvSpPr txBox="1"/>
            <p:nvPr/>
          </p:nvSpPr>
          <p:spPr>
            <a:xfrm>
              <a:off x="1403648" y="3164529"/>
              <a:ext cx="6188206" cy="605461"/>
            </a:xfrm>
            <a:prstGeom prst="roundRect">
              <a:avLst>
                <a:gd name="adj" fmla="val 8176"/>
              </a:avLst>
            </a:prstGeom>
            <a:noFill/>
            <a:ln w="19050">
              <a:solidFill>
                <a:schemeClr val="tx1"/>
              </a:solidFill>
            </a:ln>
          </p:spPr>
          <p:txBody>
            <a:bodyPr wrap="non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effectLst/>
                  <a:uLnTx/>
                  <a:uFillTx/>
                  <a:latin typeface="Tahoma" charset="0"/>
                  <a:ea typeface="Tahoma" charset="0"/>
                  <a:cs typeface="Tahoma" charset="0"/>
                </a:rPr>
                <a:t>Conclusion </a:t>
              </a:r>
              <a:endParaRPr kumimoji="0" lang="zh-CN" altLang="en-US" sz="2400" b="1" i="0" u="none" strike="noStrike" kern="0" cap="none" spc="0" normalizeH="0" baseline="0" noProof="0" dirty="0" smtClean="0">
                <a:ln>
                  <a:noFill/>
                </a:ln>
                <a:effectLst/>
                <a:uLnTx/>
                <a:uFillTx/>
                <a:latin typeface="Tahoma" charset="0"/>
                <a:ea typeface="Tahoma" charset="0"/>
                <a:cs typeface="Tahoma" charset="0"/>
              </a:endParaRPr>
            </a:p>
          </p:txBody>
        </p:sp>
        <p:sp>
          <p:nvSpPr>
            <p:cNvPr id="17" name="椭圆 16"/>
            <p:cNvSpPr/>
            <p:nvPr/>
          </p:nvSpPr>
          <p:spPr bwMode="auto">
            <a:xfrm>
              <a:off x="1167472" y="2977902"/>
              <a:ext cx="524210" cy="524210"/>
            </a:xfrm>
            <a:prstGeom prst="ellipse">
              <a:avLst/>
            </a:prstGeom>
            <a:solidFill>
              <a:srgbClr val="C0504D">
                <a:lumMod val="60000"/>
                <a:lumOff val="40000"/>
              </a:srgbClr>
            </a:solidFill>
            <a:ln w="76200" cap="flat" cmpd="sng" algn="ctr">
              <a:solidFill>
                <a:srgbClr val="D9D9D9">
                  <a:alpha val="63922"/>
                </a:srgbClr>
              </a:solidFill>
              <a:prstDash val="solid"/>
              <a:headEnd type="none" w="med" len="med"/>
              <a:tailEnd type="none" w="med" len="med"/>
            </a:ln>
            <a:effectLst>
              <a:outerShdw blurRad="63500" sx="102000" sy="102000" algn="ctr" rotWithShape="0">
                <a:prstClr val="black">
                  <a:alpha val="40000"/>
                </a:prst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rPr>
                <a:t>4</a:t>
              </a:r>
              <a:endParaRPr kumimoji="0" lang="zh-CN" altLang="en-US" sz="3200" b="1" i="0" u="none" strike="noStrike" kern="0" cap="none" spc="0" normalizeH="0" baseline="0" noProof="0" dirty="0" smtClean="0">
                <a:ln>
                  <a:noFill/>
                </a:ln>
                <a:solidFill>
                  <a:prstClr val="white">
                    <a:alpha val="99000"/>
                  </a:prstClr>
                </a:solidFill>
                <a:effectLst/>
                <a:uLnTx/>
                <a:uFillTx/>
                <a:latin typeface="Tahoma" charset="0"/>
                <a:ea typeface="Tahoma" charset="0"/>
                <a:cs typeface="Tahoma" charset="0"/>
              </a:endParaRPr>
            </a:p>
          </p:txBody>
        </p:sp>
      </p:grpSp>
      <p:sp>
        <p:nvSpPr>
          <p:cNvPr id="30" name="文本框 29"/>
          <p:cNvSpPr txBox="1"/>
          <p:nvPr/>
        </p:nvSpPr>
        <p:spPr>
          <a:xfrm>
            <a:off x="1078637" y="643773"/>
            <a:ext cx="2274725"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Contents</a:t>
            </a:r>
            <a:endParaRPr kumimoji="1" lang="zh-CN" altLang="en-US" sz="3600" b="1" dirty="0">
              <a:latin typeface="Tahoma" charset="0"/>
              <a:ea typeface="Tahoma" charset="0"/>
              <a:cs typeface="Tahoma" charset="0"/>
            </a:endParaRPr>
          </a:p>
        </p:txBody>
      </p:sp>
    </p:spTree>
    <p:extLst>
      <p:ext uri="{BB962C8B-B14F-4D97-AF65-F5344CB8AC3E}">
        <p14:creationId xmlns:p14="http://schemas.microsoft.com/office/powerpoint/2010/main" val="622261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778872"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 Aspects</a:t>
            </a:r>
            <a:endParaRPr kumimoji="1" lang="zh-CN" altLang="en-US" sz="3600" b="1" dirty="0">
              <a:latin typeface="Tahoma" charset="0"/>
              <a:ea typeface="Tahoma" charset="0"/>
              <a:cs typeface="Tahoma" charset="0"/>
            </a:endParaRPr>
          </a:p>
        </p:txBody>
      </p:sp>
      <p:sp>
        <p:nvSpPr>
          <p:cNvPr id="4" name="圆角矩形 3"/>
          <p:cNvSpPr/>
          <p:nvPr/>
        </p:nvSpPr>
        <p:spPr>
          <a:xfrm>
            <a:off x="7725100"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smtClean="0"/>
              <a:t>Client</a:t>
            </a:r>
            <a:endParaRPr kumimoji="1" lang="zh-CN" altLang="en-US" sz="4400" b="1" dirty="0"/>
          </a:p>
        </p:txBody>
      </p:sp>
      <p:sp>
        <p:nvSpPr>
          <p:cNvPr id="9" name="圆角矩形 8"/>
          <p:cNvSpPr/>
          <p:nvPr/>
        </p:nvSpPr>
        <p:spPr>
          <a:xfrm>
            <a:off x="2722178"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smtClean="0"/>
              <a:t>Server</a:t>
            </a:r>
            <a:endParaRPr kumimoji="1" lang="zh-CN" altLang="en-US" sz="4400" b="1" dirty="0"/>
          </a:p>
        </p:txBody>
      </p:sp>
      <p:cxnSp>
        <p:nvCxnSpPr>
          <p:cNvPr id="6" name="直线箭头连接符 5"/>
          <p:cNvCxnSpPr/>
          <p:nvPr/>
        </p:nvCxnSpPr>
        <p:spPr>
          <a:xfrm flipH="1" flipV="1">
            <a:off x="4945118" y="3421117"/>
            <a:ext cx="2732688" cy="31531"/>
          </a:xfrm>
          <a:prstGeom prst="straightConnector1">
            <a:avLst/>
          </a:prstGeom>
          <a:ln w="889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flipV="1">
            <a:off x="4976647" y="3752193"/>
            <a:ext cx="2732688" cy="31531"/>
          </a:xfrm>
          <a:prstGeom prst="straightConnector1">
            <a:avLst/>
          </a:prstGeom>
          <a:ln w="889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37657" y="3302875"/>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smtClean="0"/>
              <a:t>Memory</a:t>
            </a:r>
            <a:endParaRPr kumimoji="1" lang="zh-CN" altLang="en-US" sz="2400" b="1" dirty="0"/>
          </a:p>
        </p:txBody>
      </p:sp>
      <p:sp>
        <p:nvSpPr>
          <p:cNvPr id="19" name="圆角矩形 18"/>
          <p:cNvSpPr/>
          <p:nvPr/>
        </p:nvSpPr>
        <p:spPr>
          <a:xfrm>
            <a:off x="3084783" y="4880762"/>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t>Disk I/O</a:t>
            </a:r>
            <a:endParaRPr kumimoji="1" lang="zh-CN" altLang="en-US" sz="2400" b="1" dirty="0"/>
          </a:p>
        </p:txBody>
      </p:sp>
      <p:sp>
        <p:nvSpPr>
          <p:cNvPr id="20" name="圆角矩形 19"/>
          <p:cNvSpPr/>
          <p:nvPr/>
        </p:nvSpPr>
        <p:spPr>
          <a:xfrm>
            <a:off x="3084782" y="1724989"/>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t>CPU</a:t>
            </a:r>
            <a:endParaRPr kumimoji="1" lang="zh-CN" altLang="en-US" sz="3200" b="1" dirty="0"/>
          </a:p>
        </p:txBody>
      </p:sp>
      <p:cxnSp>
        <p:nvCxnSpPr>
          <p:cNvPr id="17" name="直线箭头连接符 16"/>
          <p:cNvCxnSpPr>
            <a:stCxn id="9" idx="0"/>
            <a:endCxn id="20" idx="2"/>
          </p:cNvCxnSpPr>
          <p:nvPr/>
        </p:nvCxnSpPr>
        <p:spPr>
          <a:xfrm flipH="1" flipV="1">
            <a:off x="3825762" y="2355610"/>
            <a:ext cx="3" cy="797493"/>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20" idx="1"/>
            <a:endCxn id="14" idx="0"/>
          </p:cNvCxnSpPr>
          <p:nvPr/>
        </p:nvCxnSpPr>
        <p:spPr>
          <a:xfrm flipH="1">
            <a:off x="1078637" y="2040300"/>
            <a:ext cx="2006145" cy="1262575"/>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4" idx="2"/>
            <a:endCxn id="19" idx="1"/>
          </p:cNvCxnSpPr>
          <p:nvPr/>
        </p:nvCxnSpPr>
        <p:spPr>
          <a:xfrm>
            <a:off x="1078637" y="3933496"/>
            <a:ext cx="2006146" cy="1262577"/>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69569" y="3263073"/>
            <a:ext cx="1669752" cy="584775"/>
          </a:xfrm>
          <a:prstGeom prst="rect">
            <a:avLst/>
          </a:prstGeom>
          <a:noFill/>
        </p:spPr>
        <p:txBody>
          <a:bodyPr wrap="none" rtlCol="0">
            <a:spAutoFit/>
          </a:bodyPr>
          <a:lstStyle/>
          <a:p>
            <a:r>
              <a:rPr kumimoji="1" lang="en-US" altLang="zh-CN" sz="3200" b="1" dirty="0" smtClean="0"/>
              <a:t>Network</a:t>
            </a:r>
            <a:endParaRPr kumimoji="1" lang="zh-CN" altLang="en-US" sz="3200" b="1" dirty="0"/>
          </a:p>
        </p:txBody>
      </p:sp>
    </p:spTree>
    <p:extLst>
      <p:ext uri="{BB962C8B-B14F-4D97-AF65-F5344CB8AC3E}">
        <p14:creationId xmlns:p14="http://schemas.microsoft.com/office/powerpoint/2010/main" val="112055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389343"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Network Isolation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5851282" cy="523220"/>
          </a:xfrm>
          <a:prstGeom prst="rect">
            <a:avLst/>
          </a:prstGeom>
          <a:noFill/>
        </p:spPr>
        <p:txBody>
          <a:bodyPr wrap="none" rtlCol="0">
            <a:spAutoFit/>
          </a:bodyPr>
          <a:lstStyle/>
          <a:p>
            <a:pPr marL="457200" indent="-457200">
              <a:buFont typeface="Wingdings" charset="2"/>
              <a:buChar char="l"/>
            </a:pPr>
            <a:r>
              <a:rPr kumimoji="1" lang="en-US" altLang="zh-CN" sz="2800" b="1" dirty="0">
                <a:latin typeface="Tahoma" charset="0"/>
                <a:ea typeface="Tahoma" charset="0"/>
                <a:cs typeface="Tahoma" charset="0"/>
              </a:rPr>
              <a:t>Server receives &amp; sends data</a:t>
            </a:r>
            <a:endParaRPr kumimoji="1" lang="zh-CN" altLang="en-US" sz="2800" b="1" dirty="0">
              <a:latin typeface="Tahoma" charset="0"/>
              <a:ea typeface="Tahoma" charset="0"/>
              <a:cs typeface="Tahoma" charset="0"/>
            </a:endParaRPr>
          </a:p>
        </p:txBody>
      </p:sp>
      <p:sp>
        <p:nvSpPr>
          <p:cNvPr id="9" name="文本框 8"/>
          <p:cNvSpPr txBox="1"/>
          <p:nvPr/>
        </p:nvSpPr>
        <p:spPr>
          <a:xfrm>
            <a:off x="1765737" y="2291624"/>
            <a:ext cx="9631163" cy="954107"/>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SPECWeb2009 </a:t>
            </a:r>
            <a:r>
              <a:rPr kumimoji="1" lang="en-US" altLang="zh-CN" sz="2800" b="1" dirty="0">
                <a:latin typeface="Tahoma" charset="0"/>
                <a:ea typeface="Tahoma" charset="0"/>
                <a:cs typeface="Tahoma" charset="0"/>
              </a:rPr>
              <a:t>sizes(KB): 1, 4, 10, 30, 50, 70, 100</a:t>
            </a:r>
            <a:endParaRPr kumimoji="1" lang="zh-CN" altLang="en-US" sz="2800" b="1" dirty="0">
              <a:latin typeface="Tahoma" charset="0"/>
              <a:ea typeface="Tahoma" charset="0"/>
              <a:cs typeface="Tahoma" charset="0"/>
            </a:endParaRPr>
          </a:p>
          <a:p>
            <a:pPr marL="457200" indent="-457200">
              <a:buFont typeface="Wingdings" charset="2"/>
              <a:buChar char="l"/>
            </a:pPr>
            <a:endParaRPr kumimoji="1" lang="zh-CN" altLang="en-US" sz="2800" b="1" dirty="0">
              <a:latin typeface="Tahoma" charset="0"/>
              <a:ea typeface="Tahoma" charset="0"/>
              <a:cs typeface="Tahoma" charset="0"/>
            </a:endParaRPr>
          </a:p>
        </p:txBody>
      </p:sp>
      <p:sp>
        <p:nvSpPr>
          <p:cNvPr id="8" name="文本框 7"/>
          <p:cNvSpPr txBox="1"/>
          <p:nvPr/>
        </p:nvSpPr>
        <p:spPr>
          <a:xfrm>
            <a:off x="1765737" y="3053994"/>
            <a:ext cx="982352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Compare between using host &amp; </a:t>
            </a:r>
            <a:r>
              <a:rPr kumimoji="1" lang="en-US" altLang="zh-CN" sz="2800" b="1" dirty="0" smtClean="0">
                <a:latin typeface="Tahoma" charset="0"/>
                <a:ea typeface="Tahoma" charset="0"/>
                <a:cs typeface="Tahoma" charset="0"/>
              </a:rPr>
              <a:t>NAT (Linux bridge)</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104535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78637" y="643773"/>
            <a:ext cx="4389343"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Network Isolation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5851282" cy="523220"/>
          </a:xfrm>
          <a:prstGeom prst="rect">
            <a:avLst/>
          </a:prstGeom>
          <a:noFill/>
        </p:spPr>
        <p:txBody>
          <a:bodyPr wrap="none" rtlCol="0">
            <a:spAutoFit/>
          </a:bodyPr>
          <a:lstStyle/>
          <a:p>
            <a:pPr marL="457200" indent="-457200">
              <a:buFont typeface="Wingdings" charset="2"/>
              <a:buChar char="l"/>
            </a:pPr>
            <a:r>
              <a:rPr kumimoji="1" lang="en-US" altLang="zh-CN" sz="2800" b="1" dirty="0">
                <a:latin typeface="Tahoma" charset="0"/>
                <a:ea typeface="Tahoma" charset="0"/>
                <a:cs typeface="Tahoma" charset="0"/>
              </a:rPr>
              <a:t>Server receives &amp; sends data</a:t>
            </a:r>
            <a:endParaRPr kumimoji="1" lang="zh-CN" altLang="en-US" sz="2800" b="1" dirty="0">
              <a:latin typeface="Tahoma" charset="0"/>
              <a:ea typeface="Tahoma" charset="0"/>
              <a:cs typeface="Tahoma" charset="0"/>
            </a:endParaRPr>
          </a:p>
        </p:txBody>
      </p:sp>
      <p:sp>
        <p:nvSpPr>
          <p:cNvPr id="9" name="文本框 8"/>
          <p:cNvSpPr txBox="1"/>
          <p:nvPr/>
        </p:nvSpPr>
        <p:spPr>
          <a:xfrm>
            <a:off x="1765737" y="2291624"/>
            <a:ext cx="9631163" cy="954107"/>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SPECWeb2009 </a:t>
            </a:r>
            <a:r>
              <a:rPr kumimoji="1" lang="en-US" altLang="zh-CN" sz="2800" b="1" dirty="0">
                <a:latin typeface="Tahoma" charset="0"/>
                <a:ea typeface="Tahoma" charset="0"/>
                <a:cs typeface="Tahoma" charset="0"/>
              </a:rPr>
              <a:t>sizes(KB): 1, 4, 10, 30, 50, 70, 100</a:t>
            </a:r>
            <a:endParaRPr kumimoji="1" lang="zh-CN" altLang="en-US" sz="2800" b="1" dirty="0">
              <a:latin typeface="Tahoma" charset="0"/>
              <a:ea typeface="Tahoma" charset="0"/>
              <a:cs typeface="Tahoma" charset="0"/>
            </a:endParaRPr>
          </a:p>
          <a:p>
            <a:pPr marL="457200" indent="-457200">
              <a:buFont typeface="Wingdings" charset="2"/>
              <a:buChar char="l"/>
            </a:pPr>
            <a:endParaRPr kumimoji="1" lang="zh-CN" altLang="en-US" sz="2800" b="1" dirty="0">
              <a:latin typeface="Tahoma" charset="0"/>
              <a:ea typeface="Tahoma" charset="0"/>
              <a:cs typeface="Tahoma" charset="0"/>
            </a:endParaRPr>
          </a:p>
        </p:txBody>
      </p:sp>
      <p:sp>
        <p:nvSpPr>
          <p:cNvPr id="8" name="文本框 7"/>
          <p:cNvSpPr txBox="1"/>
          <p:nvPr/>
        </p:nvSpPr>
        <p:spPr>
          <a:xfrm>
            <a:off x="1765737" y="3053994"/>
            <a:ext cx="713849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Compare between using host &amp; NAT</a:t>
            </a:r>
            <a:endParaRPr kumimoji="1" lang="zh-CN" altLang="en-US" sz="2800" b="1" dirty="0">
              <a:latin typeface="Tahoma" charset="0"/>
              <a:ea typeface="Tahoma" charset="0"/>
              <a:cs typeface="Tahoma" charset="0"/>
            </a:endParaRPr>
          </a:p>
        </p:txBody>
      </p:sp>
      <p:grpSp>
        <p:nvGrpSpPr>
          <p:cNvPr id="6" name="组 5"/>
          <p:cNvGrpSpPr/>
          <p:nvPr/>
        </p:nvGrpSpPr>
        <p:grpSpPr>
          <a:xfrm>
            <a:off x="2062854" y="2291624"/>
            <a:ext cx="8087711" cy="3972910"/>
            <a:chOff x="1355833" y="1087821"/>
            <a:chExt cx="8087711" cy="3972910"/>
          </a:xfrm>
        </p:grpSpPr>
        <p:sp>
          <p:nvSpPr>
            <p:cNvPr id="7" name="圆角矩形 6"/>
            <p:cNvSpPr/>
            <p:nvPr/>
          </p:nvSpPr>
          <p:spPr>
            <a:xfrm>
              <a:off x="1355833" y="1087821"/>
              <a:ext cx="8087711" cy="3972910"/>
            </a:xfrm>
            <a:prstGeom prst="roundRect">
              <a:avLst>
                <a:gd name="adj" fmla="val 46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p:cNvSpPr txBox="1"/>
            <p:nvPr/>
          </p:nvSpPr>
          <p:spPr>
            <a:xfrm>
              <a:off x="4508936" y="1093471"/>
              <a:ext cx="1781503" cy="461665"/>
            </a:xfrm>
            <a:prstGeom prst="rect">
              <a:avLst/>
            </a:prstGeom>
            <a:noFill/>
          </p:spPr>
          <p:txBody>
            <a:bodyPr wrap="square" rtlCol="0">
              <a:spAutoFit/>
            </a:bodyPr>
            <a:lstStyle/>
            <a:p>
              <a:pPr algn="ctr"/>
              <a:r>
                <a:rPr kumimoji="1" lang="en-US" altLang="zh-CN" sz="2400" smtClean="0">
                  <a:solidFill>
                    <a:schemeClr val="accent1">
                      <a:lumMod val="75000"/>
                    </a:schemeClr>
                  </a:solidFill>
                  <a:latin typeface="Times New Roman" charset="0"/>
                  <a:ea typeface="Times New Roman" charset="0"/>
                  <a:cs typeface="Times New Roman" charset="0"/>
                </a:rPr>
                <a:t>host</a:t>
              </a:r>
              <a:endParaRPr kumimoji="1" lang="zh-CN" altLang="en-US" sz="2400" dirty="0">
                <a:solidFill>
                  <a:schemeClr val="accent1">
                    <a:lumMod val="75000"/>
                  </a:schemeClr>
                </a:solidFill>
                <a:latin typeface="Times New Roman" charset="0"/>
                <a:ea typeface="Times New Roman" charset="0"/>
                <a:cs typeface="Times New Roman" charset="0"/>
              </a:endParaRPr>
            </a:p>
          </p:txBody>
        </p:sp>
        <p:sp>
          <p:nvSpPr>
            <p:cNvPr id="11" name="圆角矩形 10"/>
            <p:cNvSpPr/>
            <p:nvPr/>
          </p:nvSpPr>
          <p:spPr>
            <a:xfrm>
              <a:off x="1608082" y="1555137"/>
              <a:ext cx="3421118" cy="1393015"/>
            </a:xfrm>
            <a:prstGeom prst="roundRect">
              <a:avLst>
                <a:gd name="adj" fmla="val 874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文本框 11"/>
            <p:cNvSpPr txBox="1"/>
            <p:nvPr/>
          </p:nvSpPr>
          <p:spPr>
            <a:xfrm>
              <a:off x="1852447" y="1555136"/>
              <a:ext cx="1686910" cy="400110"/>
            </a:xfrm>
            <a:prstGeom prst="rect">
              <a:avLst/>
            </a:prstGeom>
            <a:noFill/>
          </p:spPr>
          <p:txBody>
            <a:bodyPr wrap="square" rtlCol="0">
              <a:spAutoFit/>
            </a:bodyPr>
            <a:lstStyle/>
            <a:p>
              <a:r>
                <a:rPr kumimoji="1" lang="en-US" altLang="zh-CN" sz="2000" dirty="0">
                  <a:solidFill>
                    <a:srgbClr val="7030A0"/>
                  </a:solidFill>
                  <a:latin typeface="Times New Roman" charset="0"/>
                  <a:ea typeface="Times New Roman" charset="0"/>
                  <a:cs typeface="Times New Roman" charset="0"/>
                </a:rPr>
                <a:t>C</a:t>
              </a:r>
              <a:r>
                <a:rPr kumimoji="1" lang="en-US" altLang="zh-CN" sz="2000" dirty="0" smtClean="0">
                  <a:solidFill>
                    <a:srgbClr val="7030A0"/>
                  </a:solidFill>
                  <a:latin typeface="Times New Roman" charset="0"/>
                  <a:ea typeface="Times New Roman" charset="0"/>
                  <a:cs typeface="Times New Roman" charset="0"/>
                </a:rPr>
                <a:t>ontainer1</a:t>
              </a:r>
              <a:endParaRPr kumimoji="1" lang="zh-CN" altLang="en-US" sz="2000" dirty="0">
                <a:solidFill>
                  <a:srgbClr val="7030A0"/>
                </a:solidFill>
                <a:latin typeface="Times New Roman" charset="0"/>
                <a:ea typeface="Times New Roman" charset="0"/>
                <a:cs typeface="Times New Roman" charset="0"/>
              </a:endParaRPr>
            </a:p>
          </p:txBody>
        </p:sp>
        <p:sp>
          <p:nvSpPr>
            <p:cNvPr id="13" name="文本框 12"/>
            <p:cNvSpPr txBox="1"/>
            <p:nvPr/>
          </p:nvSpPr>
          <p:spPr>
            <a:xfrm>
              <a:off x="1852447" y="2047579"/>
              <a:ext cx="1876097" cy="369332"/>
            </a:xfrm>
            <a:prstGeom prst="rect">
              <a:avLst/>
            </a:prstGeom>
            <a:noFill/>
          </p:spPr>
          <p:txBody>
            <a:bodyPr wrap="square" rtlCol="0">
              <a:spAutoFit/>
            </a:bodyPr>
            <a:lstStyle/>
            <a:p>
              <a:r>
                <a:rPr kumimoji="1" lang="en-US" altLang="zh-CN" smtClean="0">
                  <a:solidFill>
                    <a:srgbClr val="7030A0"/>
                  </a:solidFill>
                  <a:latin typeface="Times New Roman" charset="0"/>
                  <a:ea typeface="Times New Roman" charset="0"/>
                  <a:cs typeface="Times New Roman" charset="0"/>
                </a:rPr>
                <a:t>172.17.0.1/16</a:t>
              </a:r>
              <a:endParaRPr kumimoji="1" lang="zh-CN" altLang="en-US" dirty="0">
                <a:solidFill>
                  <a:srgbClr val="7030A0"/>
                </a:solidFill>
                <a:latin typeface="Times New Roman" charset="0"/>
                <a:ea typeface="Times New Roman" charset="0"/>
                <a:cs typeface="Times New Roman" charset="0"/>
              </a:endParaRPr>
            </a:p>
          </p:txBody>
        </p:sp>
        <p:sp>
          <p:nvSpPr>
            <p:cNvPr id="14" name="六边形 13"/>
            <p:cNvSpPr/>
            <p:nvPr/>
          </p:nvSpPr>
          <p:spPr>
            <a:xfrm>
              <a:off x="2561896" y="2569779"/>
              <a:ext cx="1513489" cy="378373"/>
            </a:xfrm>
            <a:prstGeom prst="hexagon">
              <a:avLst>
                <a:gd name="adj" fmla="val 33333"/>
                <a:gd name="vf" fmla="val 11547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2735316" y="2569779"/>
              <a:ext cx="1166648" cy="369332"/>
            </a:xfrm>
            <a:prstGeom prst="rect">
              <a:avLst/>
            </a:prstGeom>
            <a:noFill/>
          </p:spPr>
          <p:txBody>
            <a:bodyPr wrap="square" rtlCol="0">
              <a:spAutoFit/>
            </a:bodyPr>
            <a:lstStyle/>
            <a:p>
              <a:pPr algn="ctr"/>
              <a:r>
                <a:rPr kumimoji="1" lang="en-US" altLang="zh-CN" smtClean="0">
                  <a:solidFill>
                    <a:srgbClr val="7030A0"/>
                  </a:solidFill>
                  <a:latin typeface="Times New Roman" charset="0"/>
                  <a:ea typeface="Times New Roman" charset="0"/>
                  <a:cs typeface="Times New Roman" charset="0"/>
                </a:rPr>
                <a:t>eth0</a:t>
              </a:r>
              <a:endParaRPr kumimoji="1" lang="zh-CN" altLang="en-US" dirty="0">
                <a:solidFill>
                  <a:srgbClr val="7030A0"/>
                </a:solidFill>
                <a:latin typeface="Times New Roman" charset="0"/>
                <a:ea typeface="Times New Roman" charset="0"/>
                <a:cs typeface="Times New Roman" charset="0"/>
              </a:endParaRPr>
            </a:p>
          </p:txBody>
        </p:sp>
        <p:grpSp>
          <p:nvGrpSpPr>
            <p:cNvPr id="16" name="组 15"/>
            <p:cNvGrpSpPr/>
            <p:nvPr/>
          </p:nvGrpSpPr>
          <p:grpSpPr>
            <a:xfrm>
              <a:off x="5738642" y="1546096"/>
              <a:ext cx="3421118" cy="1393015"/>
              <a:chOff x="1608082" y="1555137"/>
              <a:chExt cx="3421118" cy="1393015"/>
            </a:xfrm>
          </p:grpSpPr>
          <p:sp>
            <p:nvSpPr>
              <p:cNvPr id="31" name="圆角矩形 30"/>
              <p:cNvSpPr/>
              <p:nvPr/>
            </p:nvSpPr>
            <p:spPr>
              <a:xfrm>
                <a:off x="1608082" y="1555137"/>
                <a:ext cx="3421118" cy="1393015"/>
              </a:xfrm>
              <a:prstGeom prst="roundRect">
                <a:avLst>
                  <a:gd name="adj" fmla="val 874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3231930" y="1564177"/>
                <a:ext cx="1686910" cy="400110"/>
              </a:xfrm>
              <a:prstGeom prst="rect">
                <a:avLst/>
              </a:prstGeom>
              <a:noFill/>
            </p:spPr>
            <p:txBody>
              <a:bodyPr wrap="square" rtlCol="0">
                <a:spAutoFit/>
              </a:bodyPr>
              <a:lstStyle/>
              <a:p>
                <a:pPr algn="r"/>
                <a:r>
                  <a:rPr kumimoji="1" lang="en-US" altLang="zh-CN" sz="2000" dirty="0" smtClean="0">
                    <a:solidFill>
                      <a:srgbClr val="7030A0"/>
                    </a:solidFill>
                    <a:latin typeface="Times New Roman" charset="0"/>
                    <a:ea typeface="Times New Roman" charset="0"/>
                    <a:cs typeface="Times New Roman" charset="0"/>
                  </a:rPr>
                  <a:t>Container2</a:t>
                </a:r>
                <a:endParaRPr kumimoji="1" lang="zh-CN" altLang="en-US" sz="2000" dirty="0">
                  <a:solidFill>
                    <a:srgbClr val="7030A0"/>
                  </a:solidFill>
                  <a:latin typeface="Times New Roman" charset="0"/>
                  <a:ea typeface="Times New Roman" charset="0"/>
                  <a:cs typeface="Times New Roman" charset="0"/>
                </a:endParaRPr>
              </a:p>
            </p:txBody>
          </p:sp>
          <p:sp>
            <p:nvSpPr>
              <p:cNvPr id="33" name="文本框 32"/>
              <p:cNvSpPr txBox="1"/>
              <p:nvPr/>
            </p:nvSpPr>
            <p:spPr>
              <a:xfrm>
                <a:off x="3042743" y="2056620"/>
                <a:ext cx="1876097" cy="369332"/>
              </a:xfrm>
              <a:prstGeom prst="rect">
                <a:avLst/>
              </a:prstGeom>
              <a:noFill/>
            </p:spPr>
            <p:txBody>
              <a:bodyPr wrap="square" rtlCol="0">
                <a:spAutoFit/>
              </a:bodyPr>
              <a:lstStyle/>
              <a:p>
                <a:pPr algn="r"/>
                <a:r>
                  <a:rPr kumimoji="1" lang="en-US" altLang="zh-CN" dirty="0" smtClean="0">
                    <a:solidFill>
                      <a:srgbClr val="7030A0"/>
                    </a:solidFill>
                    <a:latin typeface="Times New Roman" charset="0"/>
                    <a:ea typeface="Times New Roman" charset="0"/>
                    <a:cs typeface="Times New Roman" charset="0"/>
                  </a:rPr>
                  <a:t>172.17.0.2/16</a:t>
                </a:r>
                <a:endParaRPr kumimoji="1" lang="zh-CN" altLang="en-US" dirty="0">
                  <a:solidFill>
                    <a:srgbClr val="7030A0"/>
                  </a:solidFill>
                  <a:latin typeface="Times New Roman" charset="0"/>
                  <a:ea typeface="Times New Roman" charset="0"/>
                  <a:cs typeface="Times New Roman" charset="0"/>
                </a:endParaRPr>
              </a:p>
            </p:txBody>
          </p:sp>
          <p:sp>
            <p:nvSpPr>
              <p:cNvPr id="34" name="六边形 33"/>
              <p:cNvSpPr/>
              <p:nvPr/>
            </p:nvSpPr>
            <p:spPr>
              <a:xfrm>
                <a:off x="2561896" y="2569779"/>
                <a:ext cx="1513489" cy="378373"/>
              </a:xfrm>
              <a:prstGeom prst="hexagon">
                <a:avLst>
                  <a:gd name="adj" fmla="val 33333"/>
                  <a:gd name="vf" fmla="val 11547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2735316" y="2569779"/>
                <a:ext cx="1166648" cy="369332"/>
              </a:xfrm>
              <a:prstGeom prst="rect">
                <a:avLst/>
              </a:prstGeom>
              <a:noFill/>
            </p:spPr>
            <p:txBody>
              <a:bodyPr wrap="square" rtlCol="0">
                <a:spAutoFit/>
              </a:bodyPr>
              <a:lstStyle/>
              <a:p>
                <a:pPr algn="ctr"/>
                <a:r>
                  <a:rPr kumimoji="1" lang="en-US" altLang="zh-CN" dirty="0" smtClean="0">
                    <a:solidFill>
                      <a:srgbClr val="7030A0"/>
                    </a:solidFill>
                    <a:latin typeface="Times New Roman" charset="0"/>
                    <a:ea typeface="Times New Roman" charset="0"/>
                    <a:cs typeface="Times New Roman" charset="0"/>
                  </a:rPr>
                  <a:t>eth0</a:t>
                </a:r>
                <a:endParaRPr kumimoji="1" lang="zh-CN" altLang="en-US" dirty="0">
                  <a:solidFill>
                    <a:srgbClr val="7030A0"/>
                  </a:solidFill>
                  <a:latin typeface="Times New Roman" charset="0"/>
                  <a:ea typeface="Times New Roman" charset="0"/>
                  <a:cs typeface="Times New Roman" charset="0"/>
                </a:endParaRPr>
              </a:p>
            </p:txBody>
          </p:sp>
        </p:grpSp>
        <p:sp>
          <p:nvSpPr>
            <p:cNvPr id="17" name="圆角矩形 16"/>
            <p:cNvSpPr/>
            <p:nvPr/>
          </p:nvSpPr>
          <p:spPr>
            <a:xfrm>
              <a:off x="1608082" y="3440594"/>
              <a:ext cx="7551678" cy="8040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 17"/>
            <p:cNvGrpSpPr/>
            <p:nvPr/>
          </p:nvGrpSpPr>
          <p:grpSpPr>
            <a:xfrm>
              <a:off x="2561895" y="3431553"/>
              <a:ext cx="1513489" cy="378373"/>
              <a:chOff x="2525107" y="3447398"/>
              <a:chExt cx="1513489" cy="378373"/>
            </a:xfrm>
          </p:grpSpPr>
          <p:sp>
            <p:nvSpPr>
              <p:cNvPr id="29" name="六边形 28"/>
              <p:cNvSpPr/>
              <p:nvPr/>
            </p:nvSpPr>
            <p:spPr>
              <a:xfrm>
                <a:off x="2525107" y="3447398"/>
                <a:ext cx="1513489" cy="378373"/>
              </a:xfrm>
              <a:prstGeom prst="hexagon">
                <a:avLst>
                  <a:gd name="adj" fmla="val 33333"/>
                  <a:gd name="vf" fmla="val 11547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p:cNvSpPr txBox="1"/>
              <p:nvPr/>
            </p:nvSpPr>
            <p:spPr>
              <a:xfrm>
                <a:off x="2698527" y="3447398"/>
                <a:ext cx="1166648" cy="369332"/>
              </a:xfrm>
              <a:prstGeom prst="rect">
                <a:avLst/>
              </a:prstGeom>
              <a:noFill/>
            </p:spPr>
            <p:txBody>
              <a:bodyPr wrap="square" rtlCol="0">
                <a:spAutoFit/>
              </a:bodyPr>
              <a:lstStyle/>
              <a:p>
                <a:pPr algn="ctr"/>
                <a:r>
                  <a:rPr kumimoji="1" lang="en-US" altLang="zh-CN" dirty="0">
                    <a:solidFill>
                      <a:srgbClr val="7030A0"/>
                    </a:solidFill>
                    <a:latin typeface="Times New Roman" charset="0"/>
                    <a:ea typeface="Times New Roman" charset="0"/>
                    <a:cs typeface="Times New Roman" charset="0"/>
                  </a:rPr>
                  <a:t>v</a:t>
                </a:r>
                <a:r>
                  <a:rPr kumimoji="1" lang="en-US" altLang="zh-CN" dirty="0" smtClean="0">
                    <a:solidFill>
                      <a:srgbClr val="7030A0"/>
                    </a:solidFill>
                    <a:latin typeface="Times New Roman" charset="0"/>
                    <a:ea typeface="Times New Roman" charset="0"/>
                    <a:cs typeface="Times New Roman" charset="0"/>
                  </a:rPr>
                  <a:t>eth*</a:t>
                </a:r>
                <a:endParaRPr kumimoji="1" lang="zh-CN" altLang="en-US" dirty="0">
                  <a:solidFill>
                    <a:srgbClr val="7030A0"/>
                  </a:solidFill>
                  <a:latin typeface="Times New Roman" charset="0"/>
                  <a:ea typeface="Times New Roman" charset="0"/>
                  <a:cs typeface="Times New Roman" charset="0"/>
                </a:endParaRPr>
              </a:p>
            </p:txBody>
          </p:sp>
        </p:grpSp>
        <p:grpSp>
          <p:nvGrpSpPr>
            <p:cNvPr id="19" name="组 18"/>
            <p:cNvGrpSpPr/>
            <p:nvPr/>
          </p:nvGrpSpPr>
          <p:grpSpPr>
            <a:xfrm>
              <a:off x="6692455" y="3440594"/>
              <a:ext cx="1513489" cy="378373"/>
              <a:chOff x="2525107" y="3447398"/>
              <a:chExt cx="1513489" cy="378373"/>
            </a:xfrm>
          </p:grpSpPr>
          <p:sp>
            <p:nvSpPr>
              <p:cNvPr id="27" name="六边形 26"/>
              <p:cNvSpPr/>
              <p:nvPr/>
            </p:nvSpPr>
            <p:spPr>
              <a:xfrm>
                <a:off x="2525107" y="3447398"/>
                <a:ext cx="1513489" cy="378373"/>
              </a:xfrm>
              <a:prstGeom prst="hexagon">
                <a:avLst>
                  <a:gd name="adj" fmla="val 33333"/>
                  <a:gd name="vf" fmla="val 11547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2698527" y="3447398"/>
                <a:ext cx="1166648" cy="369332"/>
              </a:xfrm>
              <a:prstGeom prst="rect">
                <a:avLst/>
              </a:prstGeom>
              <a:noFill/>
            </p:spPr>
            <p:txBody>
              <a:bodyPr wrap="square" rtlCol="0">
                <a:spAutoFit/>
              </a:bodyPr>
              <a:lstStyle/>
              <a:p>
                <a:pPr algn="ctr"/>
                <a:r>
                  <a:rPr kumimoji="1" lang="en-US" altLang="zh-CN" dirty="0">
                    <a:solidFill>
                      <a:srgbClr val="7030A0"/>
                    </a:solidFill>
                    <a:latin typeface="Times New Roman" charset="0"/>
                    <a:ea typeface="Times New Roman" charset="0"/>
                    <a:cs typeface="Times New Roman" charset="0"/>
                  </a:rPr>
                  <a:t>v</a:t>
                </a:r>
                <a:r>
                  <a:rPr kumimoji="1" lang="en-US" altLang="zh-CN" dirty="0" smtClean="0">
                    <a:solidFill>
                      <a:srgbClr val="7030A0"/>
                    </a:solidFill>
                    <a:latin typeface="Times New Roman" charset="0"/>
                    <a:ea typeface="Times New Roman" charset="0"/>
                    <a:cs typeface="Times New Roman" charset="0"/>
                  </a:rPr>
                  <a:t>eth*</a:t>
                </a:r>
                <a:endParaRPr kumimoji="1" lang="zh-CN" altLang="en-US" dirty="0">
                  <a:solidFill>
                    <a:srgbClr val="7030A0"/>
                  </a:solidFill>
                  <a:latin typeface="Times New Roman" charset="0"/>
                  <a:ea typeface="Times New Roman" charset="0"/>
                  <a:cs typeface="Times New Roman" charset="0"/>
                </a:endParaRPr>
              </a:p>
            </p:txBody>
          </p:sp>
        </p:grpSp>
        <p:cxnSp>
          <p:nvCxnSpPr>
            <p:cNvPr id="20" name="直线连接符 19"/>
            <p:cNvCxnSpPr>
              <a:endCxn id="29" idx="0"/>
            </p:cNvCxnSpPr>
            <p:nvPr/>
          </p:nvCxnSpPr>
          <p:spPr>
            <a:xfrm>
              <a:off x="3318639" y="2964237"/>
              <a:ext cx="0" cy="467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7472839" y="2945836"/>
              <a:ext cx="0" cy="467316"/>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189685" y="3863250"/>
              <a:ext cx="2420003" cy="369332"/>
            </a:xfrm>
            <a:prstGeom prst="rect">
              <a:avLst/>
            </a:prstGeom>
            <a:noFill/>
          </p:spPr>
          <p:txBody>
            <a:bodyPr wrap="square" rtlCol="0">
              <a:spAutoFit/>
            </a:bodyPr>
            <a:lstStyle/>
            <a:p>
              <a:pPr algn="ctr"/>
              <a:r>
                <a:rPr kumimoji="1" lang="en-US" altLang="zh-CN">
                  <a:solidFill>
                    <a:srgbClr val="7030A0"/>
                  </a:solidFill>
                  <a:latin typeface="Times New Roman" charset="0"/>
                  <a:ea typeface="Times New Roman" charset="0"/>
                  <a:cs typeface="Times New Roman" charset="0"/>
                </a:rPr>
                <a:t>d</a:t>
              </a:r>
              <a:r>
                <a:rPr kumimoji="1" lang="en-US" altLang="zh-CN" smtClean="0">
                  <a:solidFill>
                    <a:srgbClr val="7030A0"/>
                  </a:solidFill>
                  <a:latin typeface="Times New Roman" charset="0"/>
                  <a:ea typeface="Times New Roman" charset="0"/>
                  <a:cs typeface="Times New Roman" charset="0"/>
                </a:rPr>
                <a:t>ocker0 172.17.42.1/16</a:t>
              </a:r>
              <a:endParaRPr kumimoji="1" lang="zh-CN" altLang="en-US" dirty="0">
                <a:solidFill>
                  <a:srgbClr val="7030A0"/>
                </a:solidFill>
                <a:latin typeface="Times New Roman" charset="0"/>
                <a:ea typeface="Times New Roman" charset="0"/>
                <a:cs typeface="Times New Roman" charset="0"/>
              </a:endParaRPr>
            </a:p>
          </p:txBody>
        </p:sp>
        <p:grpSp>
          <p:nvGrpSpPr>
            <p:cNvPr id="23" name="组 22"/>
            <p:cNvGrpSpPr/>
            <p:nvPr/>
          </p:nvGrpSpPr>
          <p:grpSpPr>
            <a:xfrm>
              <a:off x="4642941" y="4674634"/>
              <a:ext cx="1513489" cy="378373"/>
              <a:chOff x="2525107" y="3447398"/>
              <a:chExt cx="1513489" cy="378373"/>
            </a:xfrm>
          </p:grpSpPr>
          <p:sp>
            <p:nvSpPr>
              <p:cNvPr id="25" name="六边形 24"/>
              <p:cNvSpPr/>
              <p:nvPr/>
            </p:nvSpPr>
            <p:spPr>
              <a:xfrm>
                <a:off x="2525107" y="3447398"/>
                <a:ext cx="1513489" cy="378373"/>
              </a:xfrm>
              <a:prstGeom prst="hexagon">
                <a:avLst>
                  <a:gd name="adj" fmla="val 33333"/>
                  <a:gd name="vf" fmla="val 11547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2698527" y="3447398"/>
                <a:ext cx="1166648" cy="369332"/>
              </a:xfrm>
              <a:prstGeom prst="rect">
                <a:avLst/>
              </a:prstGeom>
              <a:noFill/>
            </p:spPr>
            <p:txBody>
              <a:bodyPr wrap="square" rtlCol="0">
                <a:spAutoFit/>
              </a:bodyPr>
              <a:lstStyle/>
              <a:p>
                <a:pPr algn="ctr"/>
                <a:r>
                  <a:rPr kumimoji="1" lang="en-US" altLang="zh-CN" dirty="0" smtClean="0">
                    <a:solidFill>
                      <a:srgbClr val="7030A0"/>
                    </a:solidFill>
                    <a:latin typeface="Times New Roman" charset="0"/>
                    <a:ea typeface="Times New Roman" charset="0"/>
                    <a:cs typeface="Times New Roman" charset="0"/>
                  </a:rPr>
                  <a:t>eth0</a:t>
                </a:r>
                <a:endParaRPr kumimoji="1" lang="zh-CN" altLang="en-US" dirty="0">
                  <a:solidFill>
                    <a:srgbClr val="7030A0"/>
                  </a:solidFill>
                  <a:latin typeface="Times New Roman" charset="0"/>
                  <a:ea typeface="Times New Roman" charset="0"/>
                  <a:cs typeface="Times New Roman" charset="0"/>
                </a:endParaRPr>
              </a:p>
            </p:txBody>
          </p:sp>
        </p:grpSp>
        <p:sp>
          <p:nvSpPr>
            <p:cNvPr id="24" name="文本框 23"/>
            <p:cNvSpPr txBox="1"/>
            <p:nvPr/>
          </p:nvSpPr>
          <p:spPr>
            <a:xfrm>
              <a:off x="6329850" y="4674634"/>
              <a:ext cx="2420003" cy="369332"/>
            </a:xfrm>
            <a:prstGeom prst="rect">
              <a:avLst/>
            </a:prstGeom>
            <a:noFill/>
          </p:spPr>
          <p:txBody>
            <a:bodyPr wrap="square" rtlCol="0">
              <a:spAutoFit/>
            </a:bodyPr>
            <a:lstStyle/>
            <a:p>
              <a:pPr algn="ctr"/>
              <a:r>
                <a:rPr kumimoji="1" lang="en-US" altLang="zh-CN" dirty="0" smtClean="0">
                  <a:solidFill>
                    <a:srgbClr val="7030A0"/>
                  </a:solidFill>
                  <a:latin typeface="Times New Roman" charset="0"/>
                  <a:ea typeface="Times New Roman" charset="0"/>
                  <a:cs typeface="Times New Roman" charset="0"/>
                </a:rPr>
                <a:t>10.10.101.105/24</a:t>
              </a:r>
              <a:endParaRPr kumimoji="1" lang="zh-CN" altLang="en-US" dirty="0">
                <a:solidFill>
                  <a:srgbClr val="7030A0"/>
                </a:solidFill>
                <a:latin typeface="Times New Roman" charset="0"/>
                <a:ea typeface="Times New Roman" charset="0"/>
                <a:cs typeface="Times New Roman" charset="0"/>
              </a:endParaRPr>
            </a:p>
          </p:txBody>
        </p:sp>
      </p:grpSp>
      <p:sp>
        <p:nvSpPr>
          <p:cNvPr id="4" name="文本框 3"/>
          <p:cNvSpPr txBox="1"/>
          <p:nvPr/>
        </p:nvSpPr>
        <p:spPr>
          <a:xfrm>
            <a:off x="4838928" y="2756223"/>
            <a:ext cx="1194410" cy="523220"/>
          </a:xfrm>
          <a:prstGeom prst="rect">
            <a:avLst/>
          </a:prstGeom>
          <a:noFill/>
        </p:spPr>
        <p:txBody>
          <a:bodyPr wrap="square" rtlCol="0">
            <a:spAutoFit/>
          </a:bodyPr>
          <a:lstStyle/>
          <a:p>
            <a:r>
              <a:rPr kumimoji="1" lang="en-US" altLang="zh-CN" sz="2800" b="1" dirty="0" smtClean="0"/>
              <a:t>host</a:t>
            </a:r>
            <a:endParaRPr kumimoji="1" lang="zh-CN" altLang="en-US" sz="2800" b="1" dirty="0"/>
          </a:p>
        </p:txBody>
      </p:sp>
      <p:sp>
        <p:nvSpPr>
          <p:cNvPr id="36" name="文本框 35"/>
          <p:cNvSpPr txBox="1"/>
          <p:nvPr/>
        </p:nvSpPr>
        <p:spPr>
          <a:xfrm>
            <a:off x="6537356" y="2758124"/>
            <a:ext cx="1194410" cy="523220"/>
          </a:xfrm>
          <a:prstGeom prst="rect">
            <a:avLst/>
          </a:prstGeom>
          <a:noFill/>
        </p:spPr>
        <p:txBody>
          <a:bodyPr wrap="square" rtlCol="0">
            <a:spAutoFit/>
          </a:bodyPr>
          <a:lstStyle/>
          <a:p>
            <a:r>
              <a:rPr kumimoji="1" lang="en-US" altLang="zh-CN" sz="2800" b="1" dirty="0" smtClean="0"/>
              <a:t>NAT</a:t>
            </a:r>
            <a:endParaRPr kumimoji="1" lang="zh-CN" altLang="en-US" sz="2800" b="1" dirty="0"/>
          </a:p>
        </p:txBody>
      </p:sp>
      <p:grpSp>
        <p:nvGrpSpPr>
          <p:cNvPr id="44" name="组 43"/>
          <p:cNvGrpSpPr/>
          <p:nvPr/>
        </p:nvGrpSpPr>
        <p:grpSpPr>
          <a:xfrm>
            <a:off x="4186185" y="3780307"/>
            <a:ext cx="1243826" cy="2484227"/>
            <a:chOff x="4186185" y="3780307"/>
            <a:chExt cx="1243826" cy="2484227"/>
          </a:xfrm>
        </p:grpSpPr>
        <p:sp>
          <p:nvSpPr>
            <p:cNvPr id="5" name="文本框 4"/>
            <p:cNvSpPr txBox="1"/>
            <p:nvPr/>
          </p:nvSpPr>
          <p:spPr>
            <a:xfrm>
              <a:off x="4186185" y="3780307"/>
              <a:ext cx="652743" cy="369332"/>
            </a:xfrm>
            <a:prstGeom prst="rect">
              <a:avLst/>
            </a:prstGeom>
            <a:noFill/>
          </p:spPr>
          <p:txBody>
            <a:bodyPr wrap="none" rtlCol="0">
              <a:spAutoFit/>
            </a:bodyPr>
            <a:lstStyle/>
            <a:p>
              <a:r>
                <a:rPr kumimoji="1" lang="en-US" altLang="zh-CN" b="1" smtClean="0">
                  <a:solidFill>
                    <a:schemeClr val="bg1"/>
                  </a:solidFill>
                </a:rPr>
                <a:t>9999</a:t>
              </a:r>
              <a:endParaRPr kumimoji="1" lang="zh-CN" altLang="en-US" b="1" dirty="0">
                <a:solidFill>
                  <a:schemeClr val="bg1"/>
                </a:solidFill>
              </a:endParaRPr>
            </a:p>
          </p:txBody>
        </p:sp>
        <p:sp>
          <p:nvSpPr>
            <p:cNvPr id="37" name="文本框 36"/>
            <p:cNvSpPr txBox="1"/>
            <p:nvPr/>
          </p:nvSpPr>
          <p:spPr>
            <a:xfrm>
              <a:off x="4777268" y="5895202"/>
              <a:ext cx="652743" cy="369332"/>
            </a:xfrm>
            <a:prstGeom prst="rect">
              <a:avLst/>
            </a:prstGeom>
            <a:noFill/>
          </p:spPr>
          <p:txBody>
            <a:bodyPr wrap="none" rtlCol="0">
              <a:spAutoFit/>
            </a:bodyPr>
            <a:lstStyle/>
            <a:p>
              <a:r>
                <a:rPr kumimoji="1" lang="en-US" altLang="zh-CN" b="1" dirty="0" smtClean="0">
                  <a:solidFill>
                    <a:schemeClr val="bg1"/>
                  </a:solidFill>
                </a:rPr>
                <a:t>9999</a:t>
              </a:r>
              <a:endParaRPr kumimoji="1" lang="zh-CN" altLang="en-US" b="1" dirty="0">
                <a:solidFill>
                  <a:schemeClr val="bg1"/>
                </a:solidFill>
              </a:endParaRPr>
            </a:p>
          </p:txBody>
        </p:sp>
        <p:cxnSp>
          <p:nvCxnSpPr>
            <p:cNvPr id="41" name="直线箭头连接符 40"/>
            <p:cNvCxnSpPr>
              <a:endCxn id="37" idx="0"/>
            </p:cNvCxnSpPr>
            <p:nvPr/>
          </p:nvCxnSpPr>
          <p:spPr>
            <a:xfrm>
              <a:off x="4474959" y="4167313"/>
              <a:ext cx="628681" cy="1727889"/>
            </a:xfrm>
            <a:prstGeom prst="straightConnector1">
              <a:avLst/>
            </a:prstGeom>
            <a:ln w="412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6" name="组 45"/>
          <p:cNvGrpSpPr/>
          <p:nvPr/>
        </p:nvGrpSpPr>
        <p:grpSpPr>
          <a:xfrm>
            <a:off x="6860023" y="3780846"/>
            <a:ext cx="1171278" cy="2455056"/>
            <a:chOff x="6860023" y="3780846"/>
            <a:chExt cx="1171278" cy="2455056"/>
          </a:xfrm>
        </p:grpSpPr>
        <p:sp>
          <p:nvSpPr>
            <p:cNvPr id="38" name="文本框 37"/>
            <p:cNvSpPr txBox="1"/>
            <p:nvPr/>
          </p:nvSpPr>
          <p:spPr>
            <a:xfrm>
              <a:off x="7378558" y="3780846"/>
              <a:ext cx="652743" cy="369332"/>
            </a:xfrm>
            <a:prstGeom prst="rect">
              <a:avLst/>
            </a:prstGeom>
            <a:noFill/>
          </p:spPr>
          <p:txBody>
            <a:bodyPr wrap="none" rtlCol="0">
              <a:spAutoFit/>
            </a:bodyPr>
            <a:lstStyle/>
            <a:p>
              <a:r>
                <a:rPr kumimoji="1" lang="en-US" altLang="zh-CN" b="1" dirty="0" smtClean="0">
                  <a:solidFill>
                    <a:schemeClr val="bg1"/>
                  </a:solidFill>
                </a:rPr>
                <a:t>9999</a:t>
              </a:r>
              <a:endParaRPr kumimoji="1" lang="zh-CN" altLang="en-US" b="1" dirty="0">
                <a:solidFill>
                  <a:schemeClr val="bg1"/>
                </a:solidFill>
              </a:endParaRPr>
            </a:p>
          </p:txBody>
        </p:sp>
        <p:sp>
          <p:nvSpPr>
            <p:cNvPr id="39" name="文本框 38"/>
            <p:cNvSpPr txBox="1"/>
            <p:nvPr/>
          </p:nvSpPr>
          <p:spPr>
            <a:xfrm>
              <a:off x="6860023" y="5866570"/>
              <a:ext cx="418704" cy="369332"/>
            </a:xfrm>
            <a:prstGeom prst="rect">
              <a:avLst/>
            </a:prstGeom>
            <a:noFill/>
          </p:spPr>
          <p:txBody>
            <a:bodyPr wrap="none" rtlCol="0">
              <a:spAutoFit/>
            </a:bodyPr>
            <a:lstStyle/>
            <a:p>
              <a:r>
                <a:rPr kumimoji="1" lang="en-US" altLang="zh-CN" b="1" dirty="0" smtClean="0">
                  <a:solidFill>
                    <a:schemeClr val="bg1"/>
                  </a:solidFill>
                </a:rPr>
                <a:t>99</a:t>
              </a:r>
              <a:endParaRPr kumimoji="1" lang="zh-CN" altLang="en-US" b="1" dirty="0">
                <a:solidFill>
                  <a:schemeClr val="bg1"/>
                </a:solidFill>
              </a:endParaRPr>
            </a:p>
          </p:txBody>
        </p:sp>
        <p:cxnSp>
          <p:nvCxnSpPr>
            <p:cNvPr id="43" name="直线箭头连接符 42"/>
            <p:cNvCxnSpPr>
              <a:stCxn id="38" idx="2"/>
              <a:endCxn id="39" idx="0"/>
            </p:cNvCxnSpPr>
            <p:nvPr/>
          </p:nvCxnSpPr>
          <p:spPr>
            <a:xfrm flipH="1">
              <a:off x="7069375" y="4150178"/>
              <a:ext cx="635555" cy="1716392"/>
            </a:xfrm>
            <a:prstGeom prst="straightConnector1">
              <a:avLst/>
            </a:prstGeom>
            <a:ln w="412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127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arn(outHorizontal)">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arn(outHorizontal)">
                                      <p:cBhvr>
                                        <p:cTn id="4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p:bldP spid="4"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389343"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Network Isolation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5771132"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Mean, median &amp; p99 latency</a:t>
            </a:r>
            <a:endParaRPr kumimoji="1" lang="zh-CN" altLang="en-US" sz="2800" b="1" dirty="0">
              <a:latin typeface="Tahoma" charset="0"/>
              <a:ea typeface="Tahoma" charset="0"/>
              <a:cs typeface="Tahoma"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7" y="2052474"/>
            <a:ext cx="10058400" cy="4736956"/>
          </a:xfrm>
          <a:prstGeom prst="rect">
            <a:avLst/>
          </a:prstGeom>
        </p:spPr>
      </p:pic>
    </p:spTree>
    <p:extLst>
      <p:ext uri="{BB962C8B-B14F-4D97-AF65-F5344CB8AC3E}">
        <p14:creationId xmlns:p14="http://schemas.microsoft.com/office/powerpoint/2010/main" val="2099141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3554178"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Related Works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6635150"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IBM’s report (Felter et al., 2015)</a:t>
            </a:r>
            <a:endParaRPr kumimoji="1" lang="zh-CN" altLang="en-US" sz="2800" b="1" dirty="0">
              <a:latin typeface="Tahoma" charset="0"/>
              <a:ea typeface="Tahoma" charset="0"/>
              <a:cs typeface="Tahoma"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1213" y="2291624"/>
            <a:ext cx="5951481" cy="3778100"/>
          </a:xfrm>
          <a:prstGeom prst="rect">
            <a:avLst/>
          </a:prstGeom>
        </p:spPr>
      </p:pic>
      <p:sp>
        <p:nvSpPr>
          <p:cNvPr id="5" name="文本框 4"/>
          <p:cNvSpPr txBox="1"/>
          <p:nvPr/>
        </p:nvSpPr>
        <p:spPr>
          <a:xfrm>
            <a:off x="3434960" y="6148554"/>
            <a:ext cx="5343129" cy="523220"/>
          </a:xfrm>
          <a:prstGeom prst="rect">
            <a:avLst/>
          </a:prstGeom>
          <a:noFill/>
        </p:spPr>
        <p:txBody>
          <a:bodyPr wrap="none" rtlCol="0">
            <a:spAutoFit/>
          </a:bodyPr>
          <a:lstStyle/>
          <a:p>
            <a:r>
              <a:rPr kumimoji="1" lang="en-US" altLang="zh-CN" sz="2800" b="1" dirty="0" smtClean="0">
                <a:latin typeface="Tahoma" charset="0"/>
                <a:ea typeface="Tahoma" charset="0"/>
                <a:cs typeface="Tahoma" charset="0"/>
              </a:rPr>
              <a:t>Network latency —— </a:t>
            </a:r>
            <a:r>
              <a:rPr kumimoji="1" lang="en-US" altLang="zh-CN" sz="2800" i="1" dirty="0" smtClean="0">
                <a:latin typeface="Tahoma" charset="0"/>
                <a:ea typeface="Tahoma" charset="0"/>
                <a:cs typeface="Tahoma" charset="0"/>
              </a:rPr>
              <a:t>netperf</a:t>
            </a:r>
            <a:endParaRPr kumimoji="1" lang="zh-CN" altLang="en-US" sz="2800" i="1" dirty="0">
              <a:latin typeface="Tahoma" charset="0"/>
              <a:ea typeface="Tahoma" charset="0"/>
              <a:cs typeface="Tahoma" charset="0"/>
            </a:endParaRPr>
          </a:p>
        </p:txBody>
      </p:sp>
      <p:sp>
        <p:nvSpPr>
          <p:cNvPr id="8" name="左大括号 7"/>
          <p:cNvSpPr/>
          <p:nvPr/>
        </p:nvSpPr>
        <p:spPr>
          <a:xfrm>
            <a:off x="4382814" y="2900855"/>
            <a:ext cx="250001" cy="1182413"/>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左大括号 8"/>
          <p:cNvSpPr/>
          <p:nvPr/>
        </p:nvSpPr>
        <p:spPr>
          <a:xfrm>
            <a:off x="5704871" y="2837792"/>
            <a:ext cx="299545" cy="130853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文本框 9"/>
          <p:cNvSpPr txBox="1"/>
          <p:nvPr/>
        </p:nvSpPr>
        <p:spPr>
          <a:xfrm>
            <a:off x="4783516" y="3123915"/>
            <a:ext cx="1071127" cy="707886"/>
          </a:xfrm>
          <a:prstGeom prst="rect">
            <a:avLst/>
          </a:prstGeom>
          <a:noFill/>
        </p:spPr>
        <p:txBody>
          <a:bodyPr wrap="none" rtlCol="0">
            <a:spAutoFit/>
          </a:bodyPr>
          <a:lstStyle/>
          <a:p>
            <a:r>
              <a:rPr kumimoji="1" lang="en-US" altLang="zh-CN" sz="4000" smtClean="0">
                <a:solidFill>
                  <a:schemeClr val="accent1"/>
                </a:solidFill>
              </a:rPr>
              <a:t>80%</a:t>
            </a:r>
            <a:endParaRPr kumimoji="1" lang="zh-CN" altLang="en-US" sz="4000" dirty="0">
              <a:solidFill>
                <a:schemeClr val="accent1"/>
              </a:solidFill>
            </a:endParaRPr>
          </a:p>
        </p:txBody>
      </p:sp>
    </p:spTree>
    <p:extLst>
      <p:ext uri="{BB962C8B-B14F-4D97-AF65-F5344CB8AC3E}">
        <p14:creationId xmlns:p14="http://schemas.microsoft.com/office/powerpoint/2010/main" val="55239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389343"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Network Isolation</a:t>
            </a:r>
            <a:endParaRPr kumimoji="1" lang="zh-CN" altLang="en-US" sz="3600" b="1" dirty="0">
              <a:latin typeface="Tahoma" charset="0"/>
              <a:ea typeface="Tahoma" charset="0"/>
              <a:cs typeface="Tahoma" charset="0"/>
            </a:endParaRPr>
          </a:p>
        </p:txBody>
      </p:sp>
      <p:sp>
        <p:nvSpPr>
          <p:cNvPr id="3" name="文本框 2"/>
          <p:cNvSpPr txBox="1"/>
          <p:nvPr/>
        </p:nvSpPr>
        <p:spPr>
          <a:xfrm>
            <a:off x="1256072" y="1529511"/>
            <a:ext cx="2688557"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IBM’s work</a:t>
            </a:r>
            <a:endParaRPr kumimoji="1" lang="zh-CN" altLang="en-US" sz="2800" b="1" dirty="0">
              <a:latin typeface="Tahoma" charset="0"/>
              <a:ea typeface="Tahoma" charset="0"/>
              <a:cs typeface="Tahoma" charset="0"/>
            </a:endParaRPr>
          </a:p>
        </p:txBody>
      </p:sp>
      <p:sp>
        <p:nvSpPr>
          <p:cNvPr id="5" name="文本框 4"/>
          <p:cNvSpPr txBox="1"/>
          <p:nvPr/>
        </p:nvSpPr>
        <p:spPr>
          <a:xfrm>
            <a:off x="5545757" y="1530025"/>
            <a:ext cx="2406428" cy="523220"/>
          </a:xfrm>
          <a:prstGeom prst="rect">
            <a:avLst/>
          </a:prstGeom>
          <a:noFill/>
        </p:spPr>
        <p:txBody>
          <a:bodyPr wrap="none" rtlCol="0">
            <a:spAutoFit/>
          </a:bodyPr>
          <a:lstStyle/>
          <a:p>
            <a:pPr marL="457200" indent="-457200">
              <a:buFont typeface="Wingdings" charset="2"/>
              <a:buChar char="l"/>
            </a:pPr>
            <a:r>
              <a:rPr kumimoji="1" lang="en-US" altLang="zh-CN" sz="2800" b="1" smtClean="0">
                <a:latin typeface="Tahoma" charset="0"/>
                <a:ea typeface="Tahoma" charset="0"/>
                <a:cs typeface="Tahoma" charset="0"/>
              </a:rPr>
              <a:t>This </a:t>
            </a:r>
            <a:r>
              <a:rPr kumimoji="1" lang="en-US" altLang="zh-CN" sz="2800" b="1" dirty="0" smtClean="0">
                <a:latin typeface="Tahoma" charset="0"/>
                <a:ea typeface="Tahoma" charset="0"/>
                <a:cs typeface="Tahoma" charset="0"/>
              </a:rPr>
              <a:t>work</a:t>
            </a:r>
            <a:endParaRPr kumimoji="1" lang="zh-CN" altLang="en-US" sz="2800" b="1" dirty="0">
              <a:latin typeface="Tahoma" charset="0"/>
              <a:ea typeface="Tahoma" charset="0"/>
              <a:cs typeface="Tahoma" charset="0"/>
            </a:endParaRPr>
          </a:p>
        </p:txBody>
      </p:sp>
      <p:sp>
        <p:nvSpPr>
          <p:cNvPr id="7" name="文本框 6"/>
          <p:cNvSpPr txBox="1"/>
          <p:nvPr/>
        </p:nvSpPr>
        <p:spPr>
          <a:xfrm>
            <a:off x="1537897" y="2052988"/>
            <a:ext cx="3068469"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80% slowdown</a:t>
            </a:r>
            <a:endParaRPr kumimoji="1" lang="zh-CN" altLang="en-US" sz="2400" b="1" dirty="0">
              <a:latin typeface="Tahoma" charset="0"/>
              <a:ea typeface="Tahoma" charset="0"/>
              <a:cs typeface="Tahoma" charset="0"/>
            </a:endParaRPr>
          </a:p>
        </p:txBody>
      </p:sp>
      <p:sp>
        <p:nvSpPr>
          <p:cNvPr id="10" name="文本框 9"/>
          <p:cNvSpPr txBox="1"/>
          <p:nvPr/>
        </p:nvSpPr>
        <p:spPr>
          <a:xfrm>
            <a:off x="5867689" y="2052731"/>
            <a:ext cx="4740400"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Slightly, fix-length latency</a:t>
            </a:r>
            <a:endParaRPr kumimoji="1" lang="zh-CN" altLang="en-US" sz="2400" b="1" dirty="0">
              <a:latin typeface="Tahoma" charset="0"/>
              <a:ea typeface="Tahoma" charset="0"/>
              <a:cs typeface="Tahoma" charset="0"/>
            </a:endParaRPr>
          </a:p>
        </p:txBody>
      </p:sp>
      <p:sp>
        <p:nvSpPr>
          <p:cNvPr id="11" name="文本框 10"/>
          <p:cNvSpPr txBox="1"/>
          <p:nvPr/>
        </p:nvSpPr>
        <p:spPr>
          <a:xfrm>
            <a:off x="1537896" y="3002300"/>
            <a:ext cx="1534394"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200 B</a:t>
            </a:r>
            <a:endParaRPr kumimoji="1" lang="zh-CN" altLang="en-US" sz="2400" b="1" dirty="0">
              <a:latin typeface="Tahoma" charset="0"/>
              <a:ea typeface="Tahoma" charset="0"/>
              <a:cs typeface="Tahoma" charset="0"/>
            </a:endParaRPr>
          </a:p>
        </p:txBody>
      </p:sp>
      <p:sp>
        <p:nvSpPr>
          <p:cNvPr id="12" name="文本框 11"/>
          <p:cNvSpPr txBox="1"/>
          <p:nvPr/>
        </p:nvSpPr>
        <p:spPr>
          <a:xfrm>
            <a:off x="5867689" y="3002300"/>
            <a:ext cx="3355406"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No less than 1 KB</a:t>
            </a:r>
            <a:endParaRPr kumimoji="1" lang="zh-CN" altLang="en-US" sz="2400" b="1" dirty="0">
              <a:latin typeface="Tahoma" charset="0"/>
              <a:ea typeface="Tahoma" charset="0"/>
              <a:cs typeface="Tahoma" charset="0"/>
            </a:endParaRPr>
          </a:p>
        </p:txBody>
      </p:sp>
      <p:sp>
        <p:nvSpPr>
          <p:cNvPr id="15" name="文本框 14"/>
          <p:cNvSpPr txBox="1"/>
          <p:nvPr/>
        </p:nvSpPr>
        <p:spPr>
          <a:xfrm>
            <a:off x="1537896" y="2529091"/>
            <a:ext cx="3470822"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Both in containers</a:t>
            </a:r>
            <a:endParaRPr kumimoji="1" lang="zh-CN" altLang="en-US" sz="2400" b="1" dirty="0">
              <a:latin typeface="Tahoma" charset="0"/>
              <a:ea typeface="Tahoma" charset="0"/>
              <a:cs typeface="Tahoma" charset="0"/>
            </a:endParaRPr>
          </a:p>
        </p:txBody>
      </p:sp>
      <p:sp>
        <p:nvSpPr>
          <p:cNvPr id="16" name="文本框 15"/>
          <p:cNvSpPr txBox="1"/>
          <p:nvPr/>
        </p:nvSpPr>
        <p:spPr>
          <a:xfrm>
            <a:off x="5867848" y="2528577"/>
            <a:ext cx="4347665" cy="461665"/>
          </a:xfrm>
          <a:prstGeom prst="rect">
            <a:avLst/>
          </a:prstGeom>
          <a:noFill/>
        </p:spPr>
        <p:txBody>
          <a:bodyPr wrap="none" rtlCol="0">
            <a:spAutoFit/>
          </a:bodyPr>
          <a:lstStyle/>
          <a:p>
            <a:pPr marL="457200" indent="-457200">
              <a:buFont typeface="Wingdings" charset="2"/>
              <a:buChar char="Ø"/>
            </a:pPr>
            <a:r>
              <a:rPr kumimoji="1" lang="en-US" altLang="zh-CN" sz="2400" b="1" dirty="0" smtClean="0">
                <a:latin typeface="Tahoma" charset="0"/>
                <a:ea typeface="Tahoma" charset="0"/>
                <a:cs typeface="Tahoma" charset="0"/>
              </a:rPr>
              <a:t>Only server in container</a:t>
            </a:r>
            <a:endParaRPr kumimoji="1" lang="zh-CN" altLang="en-US" sz="2400" b="1" dirty="0">
              <a:latin typeface="Tahoma" charset="0"/>
              <a:ea typeface="Tahoma" charset="0"/>
              <a:cs typeface="Tahoma" charset="0"/>
            </a:endParaRPr>
          </a:p>
        </p:txBody>
      </p:sp>
      <p:cxnSp>
        <p:nvCxnSpPr>
          <p:cNvPr id="13" name="直线连接符 12"/>
          <p:cNvCxnSpPr/>
          <p:nvPr/>
        </p:nvCxnSpPr>
        <p:spPr>
          <a:xfrm>
            <a:off x="1057382" y="4691923"/>
            <a:ext cx="720000" cy="0"/>
          </a:xfrm>
          <a:prstGeom prst="line">
            <a:avLst/>
          </a:prstGeom>
          <a:ln w="889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6216496" y="4664443"/>
            <a:ext cx="720000" cy="0"/>
          </a:xfrm>
          <a:prstGeom prst="line">
            <a:avLst/>
          </a:prstGeom>
          <a:ln w="889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777382" y="4691923"/>
            <a:ext cx="720000" cy="0"/>
          </a:xfrm>
          <a:prstGeom prst="line">
            <a:avLst/>
          </a:prstGeom>
          <a:ln w="889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a:off x="2497382" y="4691923"/>
            <a:ext cx="1800000" cy="0"/>
          </a:xfrm>
          <a:prstGeom prst="line">
            <a:avLst/>
          </a:prstGeom>
          <a:ln w="889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7022205" y="4664443"/>
            <a:ext cx="4680000" cy="0"/>
          </a:xfrm>
          <a:prstGeom prst="line">
            <a:avLst/>
          </a:prstGeom>
          <a:ln w="889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9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par>
                                <p:cTn id="54" presetID="9"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dissolv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1" grpId="0"/>
      <p:bldP spid="12"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778872"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 Aspects</a:t>
            </a:r>
            <a:endParaRPr kumimoji="1" lang="zh-CN" altLang="en-US" sz="3600" b="1" dirty="0">
              <a:latin typeface="Tahoma" charset="0"/>
              <a:ea typeface="Tahoma" charset="0"/>
              <a:cs typeface="Tahoma" charset="0"/>
            </a:endParaRPr>
          </a:p>
        </p:txBody>
      </p:sp>
      <p:sp>
        <p:nvSpPr>
          <p:cNvPr id="4" name="圆角矩形 3"/>
          <p:cNvSpPr/>
          <p:nvPr/>
        </p:nvSpPr>
        <p:spPr>
          <a:xfrm>
            <a:off x="7725100"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smtClean="0"/>
              <a:t>Client</a:t>
            </a:r>
            <a:endParaRPr kumimoji="1" lang="zh-CN" altLang="en-US" sz="4400" b="1" dirty="0"/>
          </a:p>
        </p:txBody>
      </p:sp>
      <p:sp>
        <p:nvSpPr>
          <p:cNvPr id="9" name="圆角矩形 8"/>
          <p:cNvSpPr/>
          <p:nvPr/>
        </p:nvSpPr>
        <p:spPr>
          <a:xfrm>
            <a:off x="2722178" y="3153103"/>
            <a:ext cx="2207173" cy="930166"/>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400" b="1" dirty="0" smtClean="0"/>
              <a:t>Server</a:t>
            </a:r>
            <a:endParaRPr kumimoji="1" lang="zh-CN" altLang="en-US" sz="4400" b="1" dirty="0"/>
          </a:p>
        </p:txBody>
      </p:sp>
      <p:cxnSp>
        <p:nvCxnSpPr>
          <p:cNvPr id="6" name="直线箭头连接符 5"/>
          <p:cNvCxnSpPr/>
          <p:nvPr/>
        </p:nvCxnSpPr>
        <p:spPr>
          <a:xfrm flipH="1" flipV="1">
            <a:off x="4945118" y="3421117"/>
            <a:ext cx="2732688" cy="31531"/>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p:nvPr/>
        </p:nvCxnSpPr>
        <p:spPr>
          <a:xfrm flipH="1" flipV="1">
            <a:off x="4976647" y="3752193"/>
            <a:ext cx="2732688" cy="31531"/>
          </a:xfrm>
          <a:prstGeom prst="straightConnector1">
            <a:avLst/>
          </a:prstGeom>
          <a:ln w="88900">
            <a:solidFill>
              <a:schemeClr val="tx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37657" y="3302875"/>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smtClean="0"/>
              <a:t>Memory</a:t>
            </a:r>
            <a:endParaRPr kumimoji="1" lang="zh-CN" altLang="en-US" sz="2400" b="1" dirty="0"/>
          </a:p>
        </p:txBody>
      </p:sp>
      <p:sp>
        <p:nvSpPr>
          <p:cNvPr id="19" name="圆角矩形 18"/>
          <p:cNvSpPr/>
          <p:nvPr/>
        </p:nvSpPr>
        <p:spPr>
          <a:xfrm>
            <a:off x="3084783" y="4880762"/>
            <a:ext cx="1481959" cy="63062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t>Disk I/O</a:t>
            </a:r>
            <a:endParaRPr kumimoji="1" lang="zh-CN" altLang="en-US" sz="2400" b="1" dirty="0"/>
          </a:p>
        </p:txBody>
      </p:sp>
      <p:sp>
        <p:nvSpPr>
          <p:cNvPr id="20" name="圆角矩形 19"/>
          <p:cNvSpPr/>
          <p:nvPr/>
        </p:nvSpPr>
        <p:spPr>
          <a:xfrm>
            <a:off x="3084782" y="1724989"/>
            <a:ext cx="1481959" cy="630621"/>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smtClean="0"/>
              <a:t>CPU</a:t>
            </a:r>
            <a:endParaRPr kumimoji="1" lang="zh-CN" altLang="en-US" sz="3200" b="1" dirty="0"/>
          </a:p>
        </p:txBody>
      </p:sp>
      <p:cxnSp>
        <p:nvCxnSpPr>
          <p:cNvPr id="17" name="直线箭头连接符 16"/>
          <p:cNvCxnSpPr>
            <a:stCxn id="9" idx="0"/>
            <a:endCxn id="20" idx="2"/>
          </p:cNvCxnSpPr>
          <p:nvPr/>
        </p:nvCxnSpPr>
        <p:spPr>
          <a:xfrm flipH="1" flipV="1">
            <a:off x="3825762" y="2355610"/>
            <a:ext cx="3" cy="797493"/>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20" idx="1"/>
            <a:endCxn id="14" idx="0"/>
          </p:cNvCxnSpPr>
          <p:nvPr/>
        </p:nvCxnSpPr>
        <p:spPr>
          <a:xfrm flipH="1">
            <a:off x="1078637" y="2040300"/>
            <a:ext cx="2006145" cy="1262575"/>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4" idx="2"/>
            <a:endCxn id="19" idx="1"/>
          </p:cNvCxnSpPr>
          <p:nvPr/>
        </p:nvCxnSpPr>
        <p:spPr>
          <a:xfrm>
            <a:off x="1078637" y="3933496"/>
            <a:ext cx="2006146" cy="1262577"/>
          </a:xfrm>
          <a:prstGeom prst="straightConnector1">
            <a:avLst/>
          </a:prstGeom>
          <a:ln w="889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69569" y="3263073"/>
            <a:ext cx="1669752" cy="584775"/>
          </a:xfrm>
          <a:prstGeom prst="rect">
            <a:avLst/>
          </a:prstGeom>
          <a:noFill/>
        </p:spPr>
        <p:txBody>
          <a:bodyPr wrap="none" rtlCol="0">
            <a:spAutoFit/>
          </a:bodyPr>
          <a:lstStyle/>
          <a:p>
            <a:r>
              <a:rPr kumimoji="1" lang="en-US" altLang="zh-CN" sz="3200" b="1" dirty="0" smtClean="0"/>
              <a:t>Network</a:t>
            </a:r>
            <a:endParaRPr kumimoji="1" lang="zh-CN" altLang="en-US" sz="3200" b="1" dirty="0"/>
          </a:p>
        </p:txBody>
      </p:sp>
    </p:spTree>
    <p:extLst>
      <p:ext uri="{BB962C8B-B14F-4D97-AF65-F5344CB8AC3E}">
        <p14:creationId xmlns:p14="http://schemas.microsoft.com/office/powerpoint/2010/main" val="1889148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4003019"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Sequential write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8351966"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Message size(KB): 1, 4, 10, 30, 50, 70, 100</a:t>
            </a:r>
            <a:endParaRPr kumimoji="1" lang="zh-CN" altLang="en-US" sz="2800" b="1" dirty="0">
              <a:latin typeface="Tahoma" charset="0"/>
              <a:ea typeface="Tahoma" charset="0"/>
              <a:cs typeface="Tahoma" charset="0"/>
            </a:endParaRPr>
          </a:p>
        </p:txBody>
      </p:sp>
      <p:sp>
        <p:nvSpPr>
          <p:cNvPr id="5" name="文本框 4"/>
          <p:cNvSpPr txBox="1"/>
          <p:nvPr/>
        </p:nvSpPr>
        <p:spPr>
          <a:xfrm>
            <a:off x="1765737" y="2052474"/>
            <a:ext cx="3727302" cy="523220"/>
          </a:xfrm>
          <a:prstGeom prst="rect">
            <a:avLst/>
          </a:prstGeom>
          <a:noFill/>
        </p:spPr>
        <p:txBody>
          <a:bodyPr wrap="none" rtlCol="0">
            <a:spAutoFit/>
          </a:bodyPr>
          <a:lstStyle/>
          <a:p>
            <a:pPr marL="457200" indent="-457200">
              <a:buFont typeface="Wingdings" charset="2"/>
              <a:buChar char="l"/>
            </a:pPr>
            <a:r>
              <a:rPr kumimoji="1" lang="en-US" altLang="zh-CN" sz="2800" b="1" smtClean="0">
                <a:latin typeface="Tahoma" charset="0"/>
                <a:ea typeface="Tahoma" charset="0"/>
                <a:cs typeface="Tahoma" charset="0"/>
              </a:rPr>
              <a:t>File already open</a:t>
            </a:r>
            <a:endParaRPr kumimoji="1" lang="zh-CN" altLang="en-US" sz="2800" b="1" dirty="0">
              <a:latin typeface="Tahoma" charset="0"/>
              <a:ea typeface="Tahoma" charset="0"/>
              <a:cs typeface="Tahoma" charset="0"/>
            </a:endParaRPr>
          </a:p>
        </p:txBody>
      </p:sp>
      <p:sp>
        <p:nvSpPr>
          <p:cNvPr id="6" name="文本框 5"/>
          <p:cNvSpPr txBox="1"/>
          <p:nvPr/>
        </p:nvSpPr>
        <p:spPr>
          <a:xfrm>
            <a:off x="1765737" y="2575694"/>
            <a:ext cx="4884671"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10,000 </a:t>
            </a:r>
            <a:r>
              <a:rPr kumimoji="1" lang="en-US" altLang="zh-CN" sz="2800" b="1" smtClean="0">
                <a:latin typeface="Tahoma" charset="0"/>
                <a:ea typeface="Tahoma" charset="0"/>
                <a:cs typeface="Tahoma" charset="0"/>
              </a:rPr>
              <a:t>times execution</a:t>
            </a:r>
            <a:endParaRPr kumimoji="1" lang="zh-CN" altLang="en-US" sz="2800" b="1" dirty="0">
              <a:latin typeface="Tahoma" charset="0"/>
              <a:ea typeface="Tahoma" charset="0"/>
              <a:cs typeface="Tahoma" charset="0"/>
            </a:endParaRPr>
          </a:p>
        </p:txBody>
      </p:sp>
      <p:sp>
        <p:nvSpPr>
          <p:cNvPr id="7" name="文本框 6"/>
          <p:cNvSpPr txBox="1"/>
          <p:nvPr/>
        </p:nvSpPr>
        <p:spPr>
          <a:xfrm>
            <a:off x="1765736" y="3098914"/>
            <a:ext cx="5447325" cy="523220"/>
          </a:xfrm>
          <a:prstGeom prst="rect">
            <a:avLst/>
          </a:prstGeom>
          <a:noFill/>
        </p:spPr>
        <p:txBody>
          <a:bodyPr wrap="none" rtlCol="0">
            <a:spAutoFit/>
          </a:bodyPr>
          <a:lstStyle/>
          <a:p>
            <a:pPr marL="457200" indent="-457200">
              <a:buFont typeface="Wingdings" charset="2"/>
              <a:buChar char="l"/>
            </a:pPr>
            <a:r>
              <a:rPr kumimoji="1" lang="en-US" altLang="zh-CN" sz="2800" b="1" dirty="0">
                <a:latin typeface="Tahoma" charset="0"/>
                <a:ea typeface="Tahoma" charset="0"/>
                <a:cs typeface="Tahoma" charset="0"/>
              </a:rPr>
              <a:t>f</a:t>
            </a:r>
            <a:r>
              <a:rPr kumimoji="1" lang="en-US" altLang="zh-CN" sz="2800" b="1" dirty="0" smtClean="0">
                <a:latin typeface="Tahoma" charset="0"/>
                <a:ea typeface="Tahoma" charset="0"/>
                <a:cs typeface="Tahoma" charset="0"/>
              </a:rPr>
              <a:t>lush() after each iteration</a:t>
            </a:r>
            <a:endParaRPr kumimoji="1" lang="zh-CN" altLang="en-US" sz="2800" b="1" dirty="0">
              <a:latin typeface="Tahoma" charset="0"/>
              <a:ea typeface="Tahoma" charset="0"/>
              <a:cs typeface="Tahoma"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37" y="3861284"/>
            <a:ext cx="10058400" cy="2464176"/>
          </a:xfrm>
          <a:prstGeom prst="rect">
            <a:avLst/>
          </a:prstGeom>
        </p:spPr>
      </p:pic>
    </p:spTree>
    <p:extLst>
      <p:ext uri="{BB962C8B-B14F-4D97-AF65-F5344CB8AC3E}">
        <p14:creationId xmlns:p14="http://schemas.microsoft.com/office/powerpoint/2010/main" val="93726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355132"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Open File</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2585964"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Open a file</a:t>
            </a:r>
            <a:endParaRPr kumimoji="1" lang="zh-CN" altLang="en-US" sz="2800" b="1" dirty="0">
              <a:latin typeface="Tahoma" charset="0"/>
              <a:ea typeface="Tahoma" charset="0"/>
              <a:cs typeface="Tahoma"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331" y="2291624"/>
            <a:ext cx="6412621" cy="4479562"/>
          </a:xfrm>
          <a:prstGeom prst="rect">
            <a:avLst/>
          </a:prstGeom>
        </p:spPr>
      </p:pic>
    </p:spTree>
    <p:extLst>
      <p:ext uri="{BB962C8B-B14F-4D97-AF65-F5344CB8AC3E}">
        <p14:creationId xmlns:p14="http://schemas.microsoft.com/office/powerpoint/2010/main" val="653001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1401346"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AUFS</a:t>
            </a:r>
            <a:endParaRPr kumimoji="1" lang="zh-CN" altLang="en-US" sz="3600" b="1" dirty="0">
              <a:latin typeface="Tahoma" charset="0"/>
              <a:ea typeface="Tahoma" charset="0"/>
              <a:cs typeface="Tahoma" charset="0"/>
            </a:endParaRPr>
          </a:p>
        </p:txBody>
      </p:sp>
      <p:sp>
        <p:nvSpPr>
          <p:cNvPr id="4" name="矩形 3"/>
          <p:cNvSpPr/>
          <p:nvPr/>
        </p:nvSpPr>
        <p:spPr>
          <a:xfrm>
            <a:off x="3477719" y="4002374"/>
            <a:ext cx="1034322" cy="112426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t>File A</a:t>
            </a:r>
            <a:endParaRPr kumimoji="1" lang="zh-CN" altLang="en-US" sz="2800" b="1" dirty="0"/>
          </a:p>
        </p:txBody>
      </p:sp>
      <p:sp>
        <p:nvSpPr>
          <p:cNvPr id="11" name="矩形 10"/>
          <p:cNvSpPr/>
          <p:nvPr/>
        </p:nvSpPr>
        <p:spPr>
          <a:xfrm>
            <a:off x="5773712" y="4002374"/>
            <a:ext cx="1034322" cy="112426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t>File B</a:t>
            </a:r>
            <a:endParaRPr kumimoji="1" lang="zh-CN" altLang="en-US" sz="2800" b="1" dirty="0"/>
          </a:p>
        </p:txBody>
      </p:sp>
      <p:sp>
        <p:nvSpPr>
          <p:cNvPr id="12" name="矩形 11"/>
          <p:cNvSpPr/>
          <p:nvPr/>
        </p:nvSpPr>
        <p:spPr>
          <a:xfrm>
            <a:off x="8069705" y="4002374"/>
            <a:ext cx="1034322" cy="112426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t>File C</a:t>
            </a:r>
            <a:endParaRPr kumimoji="1" lang="zh-CN" altLang="en-US" sz="2800" b="1" dirty="0"/>
          </a:p>
        </p:txBody>
      </p:sp>
      <p:sp>
        <p:nvSpPr>
          <p:cNvPr id="13" name="矩形 12"/>
          <p:cNvSpPr/>
          <p:nvPr/>
        </p:nvSpPr>
        <p:spPr>
          <a:xfrm>
            <a:off x="3477719" y="4002374"/>
            <a:ext cx="1034322" cy="112426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t>File A</a:t>
            </a:r>
            <a:endParaRPr kumimoji="1" lang="zh-CN" altLang="en-US" sz="2800" b="1" dirty="0"/>
          </a:p>
        </p:txBody>
      </p:sp>
      <p:sp>
        <p:nvSpPr>
          <p:cNvPr id="7" name="文本框 6"/>
          <p:cNvSpPr txBox="1"/>
          <p:nvPr/>
        </p:nvSpPr>
        <p:spPr>
          <a:xfrm>
            <a:off x="1136101" y="4302895"/>
            <a:ext cx="1184107" cy="523220"/>
          </a:xfrm>
          <a:prstGeom prst="rect">
            <a:avLst/>
          </a:prstGeom>
          <a:noFill/>
        </p:spPr>
        <p:txBody>
          <a:bodyPr wrap="none" rtlCol="0">
            <a:spAutoFit/>
          </a:bodyPr>
          <a:lstStyle/>
          <a:p>
            <a:r>
              <a:rPr kumimoji="1" lang="en-US" altLang="zh-CN" sz="2800" b="1" dirty="0"/>
              <a:t>l</a:t>
            </a:r>
            <a:r>
              <a:rPr kumimoji="1" lang="en-US" altLang="zh-CN" sz="2800" b="1" dirty="0" smtClean="0"/>
              <a:t>ayer 0</a:t>
            </a:r>
            <a:endParaRPr kumimoji="1" lang="zh-CN" altLang="en-US" sz="2800" b="1" dirty="0"/>
          </a:p>
        </p:txBody>
      </p:sp>
      <p:sp>
        <p:nvSpPr>
          <p:cNvPr id="14" name="文本框 13"/>
          <p:cNvSpPr txBox="1"/>
          <p:nvPr/>
        </p:nvSpPr>
        <p:spPr>
          <a:xfrm>
            <a:off x="1136100" y="2401642"/>
            <a:ext cx="1184107" cy="523220"/>
          </a:xfrm>
          <a:prstGeom prst="rect">
            <a:avLst/>
          </a:prstGeom>
          <a:noFill/>
        </p:spPr>
        <p:txBody>
          <a:bodyPr wrap="none" rtlCol="0">
            <a:spAutoFit/>
          </a:bodyPr>
          <a:lstStyle/>
          <a:p>
            <a:r>
              <a:rPr kumimoji="1" lang="en-US" altLang="zh-CN" sz="2800" b="1" dirty="0"/>
              <a:t>l</a:t>
            </a:r>
            <a:r>
              <a:rPr kumimoji="1" lang="en-US" altLang="zh-CN" sz="2800" b="1" dirty="0" smtClean="0"/>
              <a:t>ayer 1</a:t>
            </a:r>
            <a:endParaRPr kumimoji="1" lang="zh-CN" altLang="en-US" sz="2800" b="1" dirty="0"/>
          </a:p>
        </p:txBody>
      </p:sp>
      <p:sp>
        <p:nvSpPr>
          <p:cNvPr id="15" name="矩形 14"/>
          <p:cNvSpPr/>
          <p:nvPr/>
        </p:nvSpPr>
        <p:spPr>
          <a:xfrm>
            <a:off x="3477719" y="2011181"/>
            <a:ext cx="1034322" cy="112426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t>File A</a:t>
            </a:r>
            <a:endParaRPr kumimoji="1" lang="zh-CN" altLang="en-US" sz="2800" b="1" dirty="0"/>
          </a:p>
        </p:txBody>
      </p:sp>
    </p:spTree>
    <p:extLst>
      <p:ext uri="{BB962C8B-B14F-4D97-AF65-F5344CB8AC3E}">
        <p14:creationId xmlns:p14="http://schemas.microsoft.com/office/powerpoint/2010/main" val="132413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500"/>
                            </p:stCondLst>
                            <p:childTnLst>
                              <p:par>
                                <p:cTn id="26" presetID="42" presetClass="path" presetSubtype="0" accel="50000" decel="50000" fill="hold" grpId="1" nodeType="afterEffect">
                                  <p:stCondLst>
                                    <p:cond delay="0"/>
                                  </p:stCondLst>
                                  <p:childTnLst>
                                    <p:animMotion origin="layout" path="M -4.16667E-6 7.40741E-7 L -0.00052 -0.29167 " pathEditMode="relative" rAng="0" ptsTypes="AA">
                                      <p:cBhvr>
                                        <p:cTn id="27" dur="2000" fill="hold"/>
                                        <p:tgtEl>
                                          <p:spTgt spid="13"/>
                                        </p:tgtEl>
                                        <p:attrNameLst>
                                          <p:attrName>ppt_x</p:attrName>
                                          <p:attrName>ppt_y</p:attrName>
                                        </p:attrNameLst>
                                      </p:cBhvr>
                                      <p:rCtr x="-26" y="-14583"/>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3" grpId="1" animBg="1"/>
      <p:bldP spid="7" grpId="0"/>
      <p:bldP spid="14"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982740"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Background</a:t>
            </a:r>
            <a:endParaRPr kumimoji="1" lang="zh-CN" altLang="en-US" sz="3600" b="1" dirty="0">
              <a:latin typeface="Tahoma" charset="0"/>
              <a:ea typeface="Tahoma" charset="0"/>
              <a:cs typeface="Tahoma" charset="0"/>
            </a:endParaRPr>
          </a:p>
        </p:txBody>
      </p:sp>
      <p:sp>
        <p:nvSpPr>
          <p:cNvPr id="6" name="文本框 5"/>
          <p:cNvSpPr txBox="1"/>
          <p:nvPr/>
        </p:nvSpPr>
        <p:spPr>
          <a:xfrm>
            <a:off x="1765737" y="1529254"/>
            <a:ext cx="3513654"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Virtual Machine</a:t>
            </a:r>
            <a:endParaRPr kumimoji="1" lang="zh-CN" altLang="en-US" sz="2800" b="1" dirty="0">
              <a:latin typeface="Tahoma" charset="0"/>
              <a:ea typeface="Tahoma" charset="0"/>
              <a:cs typeface="Tahoma" charset="0"/>
            </a:endParaRPr>
          </a:p>
        </p:txBody>
      </p:sp>
      <p:sp>
        <p:nvSpPr>
          <p:cNvPr id="7" name="文本框 6"/>
          <p:cNvSpPr txBox="1"/>
          <p:nvPr/>
        </p:nvSpPr>
        <p:spPr>
          <a:xfrm>
            <a:off x="5098757" y="1529254"/>
            <a:ext cx="3824509" cy="523220"/>
          </a:xfrm>
          <a:prstGeom prst="rect">
            <a:avLst/>
          </a:prstGeom>
          <a:noFill/>
        </p:spPr>
        <p:txBody>
          <a:bodyPr wrap="none" rtlCol="0">
            <a:spAutoFit/>
          </a:bodyPr>
          <a:lstStyle/>
          <a:p>
            <a:r>
              <a:rPr kumimoji="1" lang="en-US" altLang="zh-CN" sz="2800" b="1" dirty="0" smtClean="0">
                <a:latin typeface="Tahoma" charset="0"/>
                <a:ea typeface="Tahoma" charset="0"/>
                <a:cs typeface="Tahoma" charset="0"/>
              </a:rPr>
              <a:t>vs Docker Container</a:t>
            </a:r>
            <a:endParaRPr kumimoji="1" lang="zh-CN" altLang="en-US" sz="2800" b="1" dirty="0">
              <a:latin typeface="Tahoma" charset="0"/>
              <a:ea typeface="Tahoma" charset="0"/>
              <a:cs typeface="Tahoma" charset="0"/>
            </a:endParaRPr>
          </a:p>
        </p:txBody>
      </p:sp>
      <p:sp>
        <p:nvSpPr>
          <p:cNvPr id="4" name="矩形 3"/>
          <p:cNvSpPr/>
          <p:nvPr/>
        </p:nvSpPr>
        <p:spPr>
          <a:xfrm>
            <a:off x="1808780" y="2421924"/>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9" name="矩形 8"/>
          <p:cNvSpPr/>
          <p:nvPr/>
        </p:nvSpPr>
        <p:spPr>
          <a:xfrm>
            <a:off x="1808779" y="2837793"/>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
        <p:nvSpPr>
          <p:cNvPr id="10" name="矩形 9"/>
          <p:cNvSpPr/>
          <p:nvPr/>
        </p:nvSpPr>
        <p:spPr>
          <a:xfrm>
            <a:off x="1808779" y="3216166"/>
            <a:ext cx="1103588" cy="1179358"/>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Guest OS</a:t>
            </a:r>
            <a:endParaRPr kumimoji="1" lang="zh-CN" altLang="en-US" dirty="0">
              <a:latin typeface="Tahoma" charset="0"/>
              <a:ea typeface="Tahoma" charset="0"/>
              <a:cs typeface="Tahoma" charset="0"/>
            </a:endParaRPr>
          </a:p>
        </p:txBody>
      </p:sp>
      <p:sp>
        <p:nvSpPr>
          <p:cNvPr id="11" name="矩形 10"/>
          <p:cNvSpPr/>
          <p:nvPr/>
        </p:nvSpPr>
        <p:spPr>
          <a:xfrm>
            <a:off x="2907107" y="2421922"/>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12" name="矩形 11"/>
          <p:cNvSpPr/>
          <p:nvPr/>
        </p:nvSpPr>
        <p:spPr>
          <a:xfrm>
            <a:off x="2907106" y="2837791"/>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
        <p:nvSpPr>
          <p:cNvPr id="13" name="矩形 12"/>
          <p:cNvSpPr/>
          <p:nvPr/>
        </p:nvSpPr>
        <p:spPr>
          <a:xfrm>
            <a:off x="2907106" y="3216164"/>
            <a:ext cx="1103588" cy="1179358"/>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Guest OS</a:t>
            </a:r>
            <a:endParaRPr kumimoji="1" lang="zh-CN" altLang="en-US" dirty="0">
              <a:latin typeface="Tahoma" charset="0"/>
              <a:ea typeface="Tahoma" charset="0"/>
              <a:cs typeface="Tahoma" charset="0"/>
            </a:endParaRPr>
          </a:p>
        </p:txBody>
      </p:sp>
      <p:sp>
        <p:nvSpPr>
          <p:cNvPr id="14" name="矩形 13"/>
          <p:cNvSpPr/>
          <p:nvPr/>
        </p:nvSpPr>
        <p:spPr>
          <a:xfrm>
            <a:off x="4010694" y="2421916"/>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15" name="矩形 14"/>
          <p:cNvSpPr/>
          <p:nvPr/>
        </p:nvSpPr>
        <p:spPr>
          <a:xfrm>
            <a:off x="4010693" y="2837785"/>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
        <p:nvSpPr>
          <p:cNvPr id="16" name="矩形 15"/>
          <p:cNvSpPr/>
          <p:nvPr/>
        </p:nvSpPr>
        <p:spPr>
          <a:xfrm>
            <a:off x="4010693" y="3216158"/>
            <a:ext cx="1103588" cy="1179358"/>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Guest OS</a:t>
            </a:r>
            <a:endParaRPr kumimoji="1" lang="zh-CN" altLang="en-US" dirty="0">
              <a:latin typeface="Tahoma" charset="0"/>
              <a:ea typeface="Tahoma" charset="0"/>
              <a:cs typeface="Tahoma" charset="0"/>
            </a:endParaRPr>
          </a:p>
        </p:txBody>
      </p:sp>
      <p:sp>
        <p:nvSpPr>
          <p:cNvPr id="17" name="矩形 16"/>
          <p:cNvSpPr/>
          <p:nvPr/>
        </p:nvSpPr>
        <p:spPr>
          <a:xfrm>
            <a:off x="1803517" y="4395516"/>
            <a:ext cx="3310763" cy="378373"/>
          </a:xfrm>
          <a:prstGeom prst="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Hypervisor</a:t>
            </a:r>
            <a:endParaRPr kumimoji="1" lang="zh-CN" altLang="en-US" dirty="0">
              <a:latin typeface="Tahoma" charset="0"/>
              <a:ea typeface="Tahoma" charset="0"/>
              <a:cs typeface="Tahoma" charset="0"/>
            </a:endParaRPr>
          </a:p>
        </p:txBody>
      </p:sp>
      <p:sp>
        <p:nvSpPr>
          <p:cNvPr id="18" name="矩形 17"/>
          <p:cNvSpPr/>
          <p:nvPr/>
        </p:nvSpPr>
        <p:spPr>
          <a:xfrm>
            <a:off x="1803516" y="4763839"/>
            <a:ext cx="3310763" cy="378373"/>
          </a:xfrm>
          <a:prstGeom prst="rect">
            <a:avLst/>
          </a:prstGeom>
          <a:solidFill>
            <a:schemeClr val="bg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Host Operating System</a:t>
            </a:r>
            <a:endParaRPr kumimoji="1" lang="zh-CN" altLang="en-US" dirty="0">
              <a:latin typeface="Tahoma" charset="0"/>
              <a:ea typeface="Tahoma" charset="0"/>
              <a:cs typeface="Tahoma" charset="0"/>
            </a:endParaRPr>
          </a:p>
        </p:txBody>
      </p:sp>
      <p:sp>
        <p:nvSpPr>
          <p:cNvPr id="19" name="矩形 18"/>
          <p:cNvSpPr/>
          <p:nvPr/>
        </p:nvSpPr>
        <p:spPr>
          <a:xfrm>
            <a:off x="1803516" y="5137536"/>
            <a:ext cx="3310763" cy="378373"/>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Infrastructure</a:t>
            </a:r>
            <a:endParaRPr kumimoji="1" lang="zh-CN" altLang="en-US" dirty="0">
              <a:latin typeface="Tahoma" charset="0"/>
              <a:ea typeface="Tahoma" charset="0"/>
              <a:cs typeface="Tahoma" charset="0"/>
            </a:endParaRPr>
          </a:p>
        </p:txBody>
      </p:sp>
      <p:sp>
        <p:nvSpPr>
          <p:cNvPr id="30" name="矩形 29"/>
          <p:cNvSpPr/>
          <p:nvPr/>
        </p:nvSpPr>
        <p:spPr>
          <a:xfrm>
            <a:off x="6207345" y="4760812"/>
            <a:ext cx="3310763" cy="378373"/>
          </a:xfrm>
          <a:prstGeom prst="rect">
            <a:avLst/>
          </a:prstGeom>
          <a:solidFill>
            <a:schemeClr val="bg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Host Operating System</a:t>
            </a:r>
            <a:endParaRPr kumimoji="1" lang="zh-CN" altLang="en-US" dirty="0">
              <a:latin typeface="Tahoma" charset="0"/>
              <a:ea typeface="Tahoma" charset="0"/>
              <a:cs typeface="Tahoma" charset="0"/>
            </a:endParaRPr>
          </a:p>
        </p:txBody>
      </p:sp>
      <p:sp>
        <p:nvSpPr>
          <p:cNvPr id="31" name="矩形 30"/>
          <p:cNvSpPr/>
          <p:nvPr/>
        </p:nvSpPr>
        <p:spPr>
          <a:xfrm>
            <a:off x="6207345" y="5134509"/>
            <a:ext cx="3310763" cy="378373"/>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Infrastructure</a:t>
            </a:r>
            <a:endParaRPr kumimoji="1" lang="zh-CN" altLang="en-US" dirty="0">
              <a:latin typeface="Tahoma" charset="0"/>
              <a:ea typeface="Tahoma" charset="0"/>
              <a:cs typeface="Tahoma" charset="0"/>
            </a:endParaRPr>
          </a:p>
        </p:txBody>
      </p:sp>
      <p:sp>
        <p:nvSpPr>
          <p:cNvPr id="20" name="矩形 19"/>
          <p:cNvSpPr/>
          <p:nvPr/>
        </p:nvSpPr>
        <p:spPr>
          <a:xfrm>
            <a:off x="6212606" y="3967631"/>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21" name="矩形 20"/>
          <p:cNvSpPr/>
          <p:nvPr/>
        </p:nvSpPr>
        <p:spPr>
          <a:xfrm>
            <a:off x="6212605" y="4383500"/>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
        <p:nvSpPr>
          <p:cNvPr id="23" name="矩形 22"/>
          <p:cNvSpPr/>
          <p:nvPr/>
        </p:nvSpPr>
        <p:spPr>
          <a:xfrm>
            <a:off x="7310933" y="3967629"/>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24" name="矩形 23"/>
          <p:cNvSpPr/>
          <p:nvPr/>
        </p:nvSpPr>
        <p:spPr>
          <a:xfrm>
            <a:off x="7310932" y="4383498"/>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
        <p:nvSpPr>
          <p:cNvPr id="26" name="矩形 25"/>
          <p:cNvSpPr/>
          <p:nvPr/>
        </p:nvSpPr>
        <p:spPr>
          <a:xfrm>
            <a:off x="8414520" y="3967623"/>
            <a:ext cx="1103588" cy="425911"/>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latin typeface="Tahoma" charset="0"/>
                <a:ea typeface="Tahoma" charset="0"/>
                <a:cs typeface="Tahoma" charset="0"/>
              </a:rPr>
              <a:t>APP</a:t>
            </a:r>
            <a:endParaRPr kumimoji="1" lang="zh-CN" altLang="en-US" dirty="0">
              <a:latin typeface="Tahoma" charset="0"/>
              <a:ea typeface="Tahoma" charset="0"/>
              <a:cs typeface="Tahoma" charset="0"/>
            </a:endParaRPr>
          </a:p>
        </p:txBody>
      </p:sp>
      <p:sp>
        <p:nvSpPr>
          <p:cNvPr id="27" name="矩形 26"/>
          <p:cNvSpPr/>
          <p:nvPr/>
        </p:nvSpPr>
        <p:spPr>
          <a:xfrm>
            <a:off x="8414519" y="4383492"/>
            <a:ext cx="1103588" cy="378373"/>
          </a:xfrm>
          <a:prstGeom prst="rect">
            <a:avLst/>
          </a:prstGeom>
          <a:solidFill>
            <a:srgbClr val="00B00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latin typeface="Tahoma" charset="0"/>
                <a:ea typeface="Tahoma" charset="0"/>
                <a:cs typeface="Tahoma" charset="0"/>
              </a:rPr>
              <a:t>Bins/Libs</a:t>
            </a:r>
            <a:endParaRPr kumimoji="1" lang="zh-CN" altLang="en-US" dirty="0">
              <a:latin typeface="Tahoma" charset="0"/>
              <a:ea typeface="Tahoma" charset="0"/>
              <a:cs typeface="Tahoma" charset="0"/>
            </a:endParaRPr>
          </a:p>
        </p:txBody>
      </p:sp>
    </p:spTree>
    <p:extLst>
      <p:ext uri="{BB962C8B-B14F-4D97-AF65-F5344CB8AC3E}">
        <p14:creationId xmlns:p14="http://schemas.microsoft.com/office/powerpoint/2010/main" val="156256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0" grpId="0" animBg="1"/>
      <p:bldP spid="31" grpId="0" animBg="1"/>
      <p:bldP spid="20" grpId="0" animBg="1"/>
      <p:bldP spid="21" grpId="0" animBg="1"/>
      <p:bldP spid="23" grpId="0" animBg="1"/>
      <p:bldP spid="24" grpId="0" animBg="1"/>
      <p:bldP spid="26"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1401346"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AUFS</a:t>
            </a:r>
            <a:endParaRPr kumimoji="1" lang="zh-CN" altLang="en-US" sz="3600" b="1" dirty="0">
              <a:latin typeface="Tahoma" charset="0"/>
              <a:ea typeface="Tahoma" charset="0"/>
              <a:cs typeface="Tahoma" charset="0"/>
            </a:endParaRPr>
          </a:p>
        </p:txBody>
      </p:sp>
      <p:sp>
        <p:nvSpPr>
          <p:cNvPr id="7" name="文本框 6"/>
          <p:cNvSpPr txBox="1"/>
          <p:nvPr/>
        </p:nvSpPr>
        <p:spPr>
          <a:xfrm>
            <a:off x="1078639" y="4917492"/>
            <a:ext cx="1184107" cy="523220"/>
          </a:xfrm>
          <a:prstGeom prst="rect">
            <a:avLst/>
          </a:prstGeom>
          <a:noFill/>
        </p:spPr>
        <p:txBody>
          <a:bodyPr wrap="none" rtlCol="0">
            <a:spAutoFit/>
          </a:bodyPr>
          <a:lstStyle/>
          <a:p>
            <a:r>
              <a:rPr kumimoji="1" lang="en-US" altLang="zh-CN" sz="2800" b="1" dirty="0">
                <a:solidFill>
                  <a:schemeClr val="accent6">
                    <a:lumMod val="60000"/>
                    <a:lumOff val="40000"/>
                  </a:schemeClr>
                </a:solidFill>
              </a:rPr>
              <a:t>l</a:t>
            </a:r>
            <a:r>
              <a:rPr kumimoji="1" lang="en-US" altLang="zh-CN" sz="2800" b="1" dirty="0" smtClean="0">
                <a:solidFill>
                  <a:schemeClr val="accent6">
                    <a:lumMod val="60000"/>
                    <a:lumOff val="40000"/>
                  </a:schemeClr>
                </a:solidFill>
              </a:rPr>
              <a:t>ayer 0</a:t>
            </a:r>
            <a:endParaRPr kumimoji="1" lang="zh-CN" altLang="en-US" sz="2800" b="1" dirty="0">
              <a:solidFill>
                <a:schemeClr val="accent6">
                  <a:lumMod val="60000"/>
                  <a:lumOff val="40000"/>
                </a:schemeClr>
              </a:solidFill>
            </a:endParaRPr>
          </a:p>
        </p:txBody>
      </p:sp>
      <p:sp>
        <p:nvSpPr>
          <p:cNvPr id="14" name="文本框 13"/>
          <p:cNvSpPr txBox="1"/>
          <p:nvPr/>
        </p:nvSpPr>
        <p:spPr>
          <a:xfrm>
            <a:off x="1078637" y="3522043"/>
            <a:ext cx="1184107" cy="523220"/>
          </a:xfrm>
          <a:prstGeom prst="rect">
            <a:avLst/>
          </a:prstGeom>
          <a:noFill/>
        </p:spPr>
        <p:txBody>
          <a:bodyPr wrap="none" rtlCol="0">
            <a:spAutoFit/>
          </a:bodyPr>
          <a:lstStyle/>
          <a:p>
            <a:r>
              <a:rPr kumimoji="1" lang="en-US" altLang="zh-CN" sz="2800" b="1" dirty="0">
                <a:solidFill>
                  <a:schemeClr val="accent3">
                    <a:lumMod val="60000"/>
                    <a:lumOff val="40000"/>
                  </a:schemeClr>
                </a:solidFill>
              </a:rPr>
              <a:t>l</a:t>
            </a:r>
            <a:r>
              <a:rPr kumimoji="1" lang="en-US" altLang="zh-CN" sz="2800" b="1" dirty="0" smtClean="0">
                <a:solidFill>
                  <a:schemeClr val="accent3">
                    <a:lumMod val="60000"/>
                    <a:lumOff val="40000"/>
                  </a:schemeClr>
                </a:solidFill>
              </a:rPr>
              <a:t>ayer 1</a:t>
            </a:r>
            <a:endParaRPr kumimoji="1" lang="zh-CN" altLang="en-US" sz="2800" b="1" dirty="0">
              <a:solidFill>
                <a:schemeClr val="accent3">
                  <a:lumMod val="60000"/>
                  <a:lumOff val="40000"/>
                </a:schemeClr>
              </a:solidFill>
            </a:endParaRPr>
          </a:p>
        </p:txBody>
      </p:sp>
      <p:sp>
        <p:nvSpPr>
          <p:cNvPr id="10" name="文本框 9"/>
          <p:cNvSpPr txBox="1"/>
          <p:nvPr/>
        </p:nvSpPr>
        <p:spPr>
          <a:xfrm>
            <a:off x="1078637" y="2126594"/>
            <a:ext cx="1184107" cy="523220"/>
          </a:xfrm>
          <a:prstGeom prst="rect">
            <a:avLst/>
          </a:prstGeom>
          <a:noFill/>
        </p:spPr>
        <p:txBody>
          <a:bodyPr wrap="none" rtlCol="0">
            <a:spAutoFit/>
          </a:bodyPr>
          <a:lstStyle/>
          <a:p>
            <a:r>
              <a:rPr kumimoji="1" lang="en-US" altLang="zh-CN" sz="2800" b="1" dirty="0">
                <a:solidFill>
                  <a:schemeClr val="accent1">
                    <a:lumMod val="60000"/>
                    <a:lumOff val="40000"/>
                  </a:schemeClr>
                </a:solidFill>
              </a:rPr>
              <a:t>l</a:t>
            </a:r>
            <a:r>
              <a:rPr kumimoji="1" lang="en-US" altLang="zh-CN" sz="2800" b="1" dirty="0" smtClean="0">
                <a:solidFill>
                  <a:schemeClr val="accent1">
                    <a:lumMod val="60000"/>
                    <a:lumOff val="40000"/>
                  </a:schemeClr>
                </a:solidFill>
              </a:rPr>
              <a:t>ayer 2</a:t>
            </a:r>
            <a:endParaRPr kumimoji="1" lang="zh-CN" altLang="en-US" sz="2800" b="1" dirty="0">
              <a:solidFill>
                <a:schemeClr val="accent1">
                  <a:lumMod val="60000"/>
                  <a:lumOff val="40000"/>
                </a:schemeClr>
              </a:solidFill>
            </a:endParaRPr>
          </a:p>
        </p:txBody>
      </p:sp>
      <p:sp>
        <p:nvSpPr>
          <p:cNvPr id="3" name="矩形 2"/>
          <p:cNvSpPr/>
          <p:nvPr/>
        </p:nvSpPr>
        <p:spPr>
          <a:xfrm>
            <a:off x="2918448" y="4763124"/>
            <a:ext cx="854440" cy="8319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t>File A</a:t>
            </a:r>
            <a:endParaRPr kumimoji="1" lang="zh-CN" altLang="en-US" sz="2000" b="1" dirty="0"/>
          </a:p>
        </p:txBody>
      </p:sp>
      <p:sp>
        <p:nvSpPr>
          <p:cNvPr id="16" name="矩形 15"/>
          <p:cNvSpPr/>
          <p:nvPr/>
        </p:nvSpPr>
        <p:spPr>
          <a:xfrm>
            <a:off x="4428590" y="4763123"/>
            <a:ext cx="854440" cy="8319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t>File B</a:t>
            </a:r>
            <a:endParaRPr kumimoji="1" lang="zh-CN" altLang="en-US" sz="2000" b="1" dirty="0"/>
          </a:p>
        </p:txBody>
      </p:sp>
      <p:sp>
        <p:nvSpPr>
          <p:cNvPr id="17" name="矩形 16"/>
          <p:cNvSpPr/>
          <p:nvPr/>
        </p:nvSpPr>
        <p:spPr>
          <a:xfrm>
            <a:off x="5938732" y="4763122"/>
            <a:ext cx="854440" cy="8319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t>File C</a:t>
            </a:r>
            <a:endParaRPr kumimoji="1" lang="zh-CN" altLang="en-US" sz="2000" b="1" dirty="0"/>
          </a:p>
        </p:txBody>
      </p:sp>
      <p:sp>
        <p:nvSpPr>
          <p:cNvPr id="18" name="矩形 17"/>
          <p:cNvSpPr/>
          <p:nvPr/>
        </p:nvSpPr>
        <p:spPr>
          <a:xfrm>
            <a:off x="4428590" y="3367675"/>
            <a:ext cx="854440" cy="83195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t>File B</a:t>
            </a:r>
            <a:endParaRPr kumimoji="1" lang="zh-CN" altLang="en-US" sz="2000" b="1" dirty="0"/>
          </a:p>
        </p:txBody>
      </p:sp>
      <p:sp>
        <p:nvSpPr>
          <p:cNvPr id="19" name="矩形 18"/>
          <p:cNvSpPr/>
          <p:nvPr/>
        </p:nvSpPr>
        <p:spPr>
          <a:xfrm>
            <a:off x="7448876" y="3367675"/>
            <a:ext cx="854440" cy="82998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smtClean="0"/>
              <a:t>File D</a:t>
            </a:r>
            <a:endParaRPr kumimoji="1" lang="zh-CN" altLang="en-US" sz="2000" b="1" dirty="0"/>
          </a:p>
        </p:txBody>
      </p:sp>
      <p:sp>
        <p:nvSpPr>
          <p:cNvPr id="20" name="矩形 19"/>
          <p:cNvSpPr/>
          <p:nvPr/>
        </p:nvSpPr>
        <p:spPr>
          <a:xfrm>
            <a:off x="4428590" y="1972227"/>
            <a:ext cx="854440" cy="83195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smtClean="0"/>
              <a:t>File B</a:t>
            </a:r>
            <a:endParaRPr kumimoji="1" lang="zh-CN" altLang="en-US" sz="2000" b="1" dirty="0"/>
          </a:p>
        </p:txBody>
      </p:sp>
      <p:sp>
        <p:nvSpPr>
          <p:cNvPr id="21" name="矩形 20"/>
          <p:cNvSpPr/>
          <p:nvPr/>
        </p:nvSpPr>
        <p:spPr>
          <a:xfrm>
            <a:off x="8976516" y="1972227"/>
            <a:ext cx="854440" cy="8299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smtClean="0"/>
              <a:t>File E</a:t>
            </a:r>
            <a:endParaRPr kumimoji="1" lang="zh-CN" altLang="en-US" sz="2000" b="1" dirty="0"/>
          </a:p>
        </p:txBody>
      </p:sp>
    </p:spTree>
    <p:extLst>
      <p:ext uri="{BB962C8B-B14F-4D97-AF65-F5344CB8AC3E}">
        <p14:creationId xmlns:p14="http://schemas.microsoft.com/office/powerpoint/2010/main" val="109260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2.70833E-6 -3.7037E-7 L -0.00117 0.20463 " pathEditMode="relative" rAng="0" ptsTypes="AA">
                                      <p:cBhvr>
                                        <p:cTn id="28" dur="2000" fill="hold"/>
                                        <p:tgtEl>
                                          <p:spTgt spid="18"/>
                                        </p:tgtEl>
                                        <p:attrNameLst>
                                          <p:attrName>ppt_x</p:attrName>
                                          <p:attrName>ppt_y</p:attrName>
                                        </p:attrNameLst>
                                      </p:cBhvr>
                                      <p:rCtr x="-65" y="10231"/>
                                    </p:animMotion>
                                  </p:childTnLst>
                                </p:cTn>
                              </p:par>
                              <p:par>
                                <p:cTn id="29" presetID="42" presetClass="path" presetSubtype="0" accel="50000" decel="50000" fill="hold" grpId="1" nodeType="withEffect">
                                  <p:stCondLst>
                                    <p:cond delay="0"/>
                                  </p:stCondLst>
                                  <p:childTnLst>
                                    <p:animMotion origin="layout" path="M -3.54167E-6 1.11111E-6 L -0.00169 0.20486 " pathEditMode="relative" rAng="0" ptsTypes="AA">
                                      <p:cBhvr>
                                        <p:cTn id="30" dur="2000" fill="hold"/>
                                        <p:tgtEl>
                                          <p:spTgt spid="19"/>
                                        </p:tgtEl>
                                        <p:attrNameLst>
                                          <p:attrName>ppt_x</p:attrName>
                                          <p:attrName>ppt_y</p:attrName>
                                        </p:attrNameLst>
                                      </p:cBhvr>
                                      <p:rCtr x="-91" y="10231"/>
                                    </p:animMotion>
                                  </p:childTnLst>
                                </p:cTn>
                              </p:par>
                              <p:par>
                                <p:cTn id="31" presetID="42" presetClass="path" presetSubtype="0" accel="50000" decel="50000" fill="hold" grpId="1" nodeType="withEffect">
                                  <p:stCondLst>
                                    <p:cond delay="0"/>
                                  </p:stCondLst>
                                  <p:childTnLst>
                                    <p:animMotion origin="layout" path="M 2.70833E-6 1.85185E-6 L -0.00117 0.4081 " pathEditMode="relative" rAng="0" ptsTypes="AA">
                                      <p:cBhvr>
                                        <p:cTn id="32" dur="2000" fill="hold"/>
                                        <p:tgtEl>
                                          <p:spTgt spid="20"/>
                                        </p:tgtEl>
                                        <p:attrNameLst>
                                          <p:attrName>ppt_x</p:attrName>
                                          <p:attrName>ppt_y</p:attrName>
                                        </p:attrNameLst>
                                      </p:cBhvr>
                                      <p:rCtr x="-65" y="20394"/>
                                    </p:animMotion>
                                  </p:childTnLst>
                                </p:cTn>
                              </p:par>
                              <p:par>
                                <p:cTn id="33" presetID="42" presetClass="path" presetSubtype="0" accel="50000" decel="50000" fill="hold" grpId="1" nodeType="withEffect">
                                  <p:stCondLst>
                                    <p:cond delay="0"/>
                                  </p:stCondLst>
                                  <p:childTnLst>
                                    <p:animMotion origin="layout" path="M -3.95833E-6 3.33333E-6 L 0.00209 0.40833 " pathEditMode="relative" rAng="0" ptsTypes="AA">
                                      <p:cBhvr>
                                        <p:cTn id="34" dur="2000" fill="hold"/>
                                        <p:tgtEl>
                                          <p:spTgt spid="21"/>
                                        </p:tgtEl>
                                        <p:attrNameLst>
                                          <p:attrName>ppt_x</p:attrName>
                                          <p:attrName>ppt_y</p:attrName>
                                        </p:attrNameLst>
                                      </p:cBhvr>
                                      <p:rCtr x="104" y="20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0" grpId="0"/>
      <p:bldP spid="3" grpId="0" animBg="1"/>
      <p:bldP spid="16" grpId="0" animBg="1"/>
      <p:bldP spid="17" grpId="0"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1229824" cy="646331"/>
          </a:xfrm>
          <a:prstGeom prst="rect">
            <a:avLst/>
          </a:prstGeom>
          <a:noFill/>
        </p:spPr>
        <p:txBody>
          <a:bodyPr wrap="none" rtlCol="0">
            <a:spAutoFit/>
          </a:bodyPr>
          <a:lstStyle/>
          <a:p>
            <a:r>
              <a:rPr kumimoji="1" lang="en-US" altLang="zh-CN" sz="3600" b="1" dirty="0">
                <a:latin typeface="Tahoma" charset="0"/>
                <a:ea typeface="Tahoma" charset="0"/>
                <a:cs typeface="Tahoma" charset="0"/>
              </a:rPr>
              <a:t>l</a:t>
            </a:r>
            <a:r>
              <a:rPr kumimoji="1" lang="en-US" altLang="zh-CN" sz="3600" b="1" dirty="0" smtClean="0">
                <a:latin typeface="Tahoma" charset="0"/>
                <a:ea typeface="Tahoma" charset="0"/>
                <a:cs typeface="Tahoma" charset="0"/>
              </a:rPr>
              <a:t>s -R</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215437"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Each layer is </a:t>
            </a:r>
            <a:r>
              <a:rPr kumimoji="1" lang="en-US" altLang="zh-CN" sz="2800" b="1" dirty="0">
                <a:latin typeface="Tahoma" charset="0"/>
                <a:ea typeface="Tahoma" charset="0"/>
                <a:cs typeface="Tahoma" charset="0"/>
              </a:rPr>
              <a:t>L</a:t>
            </a:r>
            <a:r>
              <a:rPr kumimoji="1" lang="en-US" altLang="zh-CN" sz="2800" b="1" dirty="0" smtClean="0">
                <a:latin typeface="Tahoma" charset="0"/>
                <a:ea typeface="Tahoma" charset="0"/>
                <a:cs typeface="Tahoma" charset="0"/>
              </a:rPr>
              <a:t>inux kernel source file</a:t>
            </a:r>
            <a:endParaRPr kumimoji="1" lang="zh-CN" altLang="en-US" sz="2800" b="1" dirty="0">
              <a:latin typeface="Tahoma" charset="0"/>
              <a:ea typeface="Tahoma" charset="0"/>
              <a:cs typeface="Tahoma" charset="0"/>
            </a:endParaRPr>
          </a:p>
        </p:txBody>
      </p:sp>
      <p:sp>
        <p:nvSpPr>
          <p:cNvPr id="5" name="文本框 4"/>
          <p:cNvSpPr txBox="1"/>
          <p:nvPr/>
        </p:nvSpPr>
        <p:spPr>
          <a:xfrm>
            <a:off x="1765737" y="2052474"/>
            <a:ext cx="6675225"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Ranging from 1 layer to 32 layers</a:t>
            </a:r>
            <a:endParaRPr kumimoji="1" lang="zh-CN" altLang="en-US" sz="2800" b="1" dirty="0">
              <a:latin typeface="Tahoma" charset="0"/>
              <a:ea typeface="Tahoma" charset="0"/>
              <a:cs typeface="Tahoma" charset="0"/>
            </a:endParaRPr>
          </a:p>
        </p:txBody>
      </p:sp>
      <p:sp>
        <p:nvSpPr>
          <p:cNvPr id="6" name="文本框 5"/>
          <p:cNvSpPr txBox="1"/>
          <p:nvPr/>
        </p:nvSpPr>
        <p:spPr>
          <a:xfrm>
            <a:off x="1765737" y="2575694"/>
            <a:ext cx="4314001"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100</a:t>
            </a:r>
            <a:r>
              <a:rPr kumimoji="1" lang="zh-CN" altLang="en-US" sz="2800" b="1" dirty="0" smtClean="0">
                <a:latin typeface="Tahoma" charset="0"/>
                <a:ea typeface="Tahoma" charset="0"/>
                <a:cs typeface="Tahoma" charset="0"/>
              </a:rPr>
              <a:t> </a:t>
            </a:r>
            <a:r>
              <a:rPr kumimoji="1" lang="en-US" altLang="zh-CN" sz="2800" b="1" dirty="0" smtClean="0">
                <a:latin typeface="Tahoma" charset="0"/>
                <a:ea typeface="Tahoma" charset="0"/>
                <a:cs typeface="Tahoma" charset="0"/>
              </a:rPr>
              <a:t>times execution</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115070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1229824" cy="646331"/>
          </a:xfrm>
          <a:prstGeom prst="rect">
            <a:avLst/>
          </a:prstGeom>
          <a:noFill/>
        </p:spPr>
        <p:txBody>
          <a:bodyPr wrap="none" rtlCol="0">
            <a:spAutoFit/>
          </a:bodyPr>
          <a:lstStyle/>
          <a:p>
            <a:r>
              <a:rPr kumimoji="1" lang="en-US" altLang="zh-CN" sz="3600" b="1" dirty="0">
                <a:latin typeface="Tahoma" charset="0"/>
                <a:ea typeface="Tahoma" charset="0"/>
                <a:cs typeface="Tahoma" charset="0"/>
              </a:rPr>
              <a:t>l</a:t>
            </a:r>
            <a:r>
              <a:rPr kumimoji="1" lang="en-US" altLang="zh-CN" sz="3600" b="1" dirty="0" smtClean="0">
                <a:latin typeface="Tahoma" charset="0"/>
                <a:ea typeface="Tahoma" charset="0"/>
                <a:cs typeface="Tahoma" charset="0"/>
              </a:rPr>
              <a:t>s -R</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882286" cy="523220"/>
          </a:xfrm>
          <a:prstGeom prst="rect">
            <a:avLst/>
          </a:prstGeom>
          <a:noFill/>
        </p:spPr>
        <p:txBody>
          <a:bodyPr wrap="none" rtlCol="0">
            <a:spAutoFit/>
          </a:bodyPr>
          <a:lstStyle/>
          <a:p>
            <a:pPr marL="457200" indent="-457200">
              <a:buFont typeface="Wingdings" charset="2"/>
              <a:buChar char="l"/>
            </a:pPr>
            <a:r>
              <a:rPr kumimoji="1" lang="en-US" altLang="zh-CN" sz="2800" b="1" dirty="0">
                <a:latin typeface="Tahoma" charset="0"/>
                <a:ea typeface="Tahoma" charset="0"/>
                <a:cs typeface="Tahoma" charset="0"/>
              </a:rPr>
              <a:t>l</a:t>
            </a:r>
            <a:r>
              <a:rPr kumimoji="1" lang="en-US" altLang="zh-CN" sz="2800" b="1" dirty="0" smtClean="0">
                <a:latin typeface="Tahoma" charset="0"/>
                <a:ea typeface="Tahoma" charset="0"/>
                <a:cs typeface="Tahoma" charset="0"/>
              </a:rPr>
              <a:t>atency measurement of different layers</a:t>
            </a:r>
            <a:endParaRPr kumimoji="1" lang="zh-CN" altLang="en-US" sz="2800" b="1" dirty="0">
              <a:latin typeface="Tahoma" charset="0"/>
              <a:ea typeface="Tahoma" charset="0"/>
              <a:cs typeface="Tahoma"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560" y="2052474"/>
            <a:ext cx="6304388" cy="4495986"/>
          </a:xfrm>
          <a:prstGeom prst="rect">
            <a:avLst/>
          </a:prstGeom>
        </p:spPr>
      </p:pic>
    </p:spTree>
    <p:extLst>
      <p:ext uri="{BB962C8B-B14F-4D97-AF65-F5344CB8AC3E}">
        <p14:creationId xmlns:p14="http://schemas.microsoft.com/office/powerpoint/2010/main" val="2093340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707793"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Conclusion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443063" cy="461665"/>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Docker container has little influence on CPU</a:t>
            </a:r>
            <a:endParaRPr kumimoji="1" lang="zh-CN" altLang="en-US" sz="2400" b="1" dirty="0">
              <a:latin typeface="Tahoma" charset="0"/>
              <a:ea typeface="Tahoma" charset="0"/>
              <a:cs typeface="Tahoma" charset="0"/>
            </a:endParaRPr>
          </a:p>
        </p:txBody>
      </p:sp>
      <p:sp>
        <p:nvSpPr>
          <p:cNvPr id="5" name="文本框 4"/>
          <p:cNvSpPr txBox="1"/>
          <p:nvPr/>
        </p:nvSpPr>
        <p:spPr>
          <a:xfrm>
            <a:off x="1765736" y="2052474"/>
            <a:ext cx="9557425" cy="461665"/>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c</a:t>
            </a:r>
            <a:r>
              <a:rPr kumimoji="1" lang="en-US" altLang="zh-CN" sz="2400" b="1" dirty="0" smtClean="0">
                <a:latin typeface="Tahoma" charset="0"/>
                <a:ea typeface="Tahoma" charset="0"/>
                <a:cs typeface="Tahoma" charset="0"/>
              </a:rPr>
              <a:t>pu-quota can cause long tail latency </a:t>
            </a:r>
            <a:r>
              <a:rPr kumimoji="1" lang="en-US" altLang="zh-CN" sz="2400" b="1" smtClean="0">
                <a:latin typeface="Tahoma" charset="0"/>
                <a:ea typeface="Tahoma" charset="0"/>
                <a:cs typeface="Tahoma" charset="0"/>
              </a:rPr>
              <a:t>for small </a:t>
            </a:r>
            <a:r>
              <a:rPr kumimoji="1" lang="en-US" altLang="zh-CN" sz="2400" b="1" dirty="0" smtClean="0">
                <a:latin typeface="Tahoma" charset="0"/>
                <a:ea typeface="Tahoma" charset="0"/>
                <a:cs typeface="Tahoma" charset="0"/>
              </a:rPr>
              <a:t>granularity</a:t>
            </a:r>
            <a:endParaRPr kumimoji="1" lang="zh-CN" altLang="en-US" sz="2400" b="1" dirty="0">
              <a:latin typeface="Tahoma" charset="0"/>
              <a:ea typeface="Tahoma" charset="0"/>
              <a:cs typeface="Tahoma" charset="0"/>
            </a:endParaRPr>
          </a:p>
        </p:txBody>
      </p:sp>
      <p:sp>
        <p:nvSpPr>
          <p:cNvPr id="6" name="文本框 5"/>
          <p:cNvSpPr txBox="1"/>
          <p:nvPr/>
        </p:nvSpPr>
        <p:spPr>
          <a:xfrm>
            <a:off x="1765736" y="2514139"/>
            <a:ext cx="8776762" cy="461665"/>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Interference between containers can be good or bad</a:t>
            </a:r>
            <a:endParaRPr kumimoji="1" lang="zh-CN" altLang="en-US" sz="2400" b="1" dirty="0">
              <a:latin typeface="Tahoma" charset="0"/>
              <a:ea typeface="Tahoma" charset="0"/>
              <a:cs typeface="Tahoma" charset="0"/>
            </a:endParaRPr>
          </a:p>
        </p:txBody>
      </p:sp>
      <p:sp>
        <p:nvSpPr>
          <p:cNvPr id="8" name="文本框 7"/>
          <p:cNvSpPr txBox="1"/>
          <p:nvPr/>
        </p:nvSpPr>
        <p:spPr>
          <a:xfrm>
            <a:off x="1765736" y="2975804"/>
            <a:ext cx="8994770" cy="830997"/>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Docker NAT brings a fix-length degradation instead of</a:t>
            </a:r>
            <a:endParaRPr kumimoji="1" lang="en-US" altLang="zh-CN" sz="2400" b="1" dirty="0">
              <a:latin typeface="Tahoma" charset="0"/>
              <a:ea typeface="Tahoma" charset="0"/>
              <a:cs typeface="Tahoma" charset="0"/>
            </a:endParaRPr>
          </a:p>
          <a:p>
            <a:r>
              <a:rPr kumimoji="1" lang="en-US" altLang="zh-CN" sz="2400" b="1" dirty="0">
                <a:latin typeface="Tahoma" charset="0"/>
                <a:ea typeface="Tahoma" charset="0"/>
                <a:cs typeface="Tahoma" charset="0"/>
              </a:rPr>
              <a:t> </a:t>
            </a:r>
            <a:r>
              <a:rPr kumimoji="1" lang="en-US" altLang="zh-CN" sz="2400" b="1" dirty="0" smtClean="0">
                <a:latin typeface="Tahoma" charset="0"/>
                <a:ea typeface="Tahoma" charset="0"/>
                <a:cs typeface="Tahoma" charset="0"/>
              </a:rPr>
              <a:t>    percentage slowdown</a:t>
            </a:r>
          </a:p>
        </p:txBody>
      </p:sp>
      <p:sp>
        <p:nvSpPr>
          <p:cNvPr id="10" name="文本框 9"/>
          <p:cNvSpPr txBox="1"/>
          <p:nvPr/>
        </p:nvSpPr>
        <p:spPr>
          <a:xfrm>
            <a:off x="1774645" y="3806801"/>
            <a:ext cx="7728398" cy="461665"/>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Write an opened file does not </a:t>
            </a:r>
            <a:r>
              <a:rPr kumimoji="1" lang="en-US" altLang="zh-CN" sz="2400" b="1" dirty="0" smtClean="0">
                <a:latin typeface="Tahoma" charset="0"/>
                <a:ea typeface="Tahoma" charset="0"/>
                <a:cs typeface="Tahoma" charset="0"/>
              </a:rPr>
              <a:t>have side effect</a:t>
            </a:r>
            <a:endParaRPr kumimoji="1" lang="zh-CN" altLang="en-US" sz="2400" b="1" dirty="0">
              <a:latin typeface="Tahoma" charset="0"/>
              <a:ea typeface="Tahoma" charset="0"/>
              <a:cs typeface="Tahoma" charset="0"/>
            </a:endParaRPr>
          </a:p>
        </p:txBody>
      </p:sp>
      <p:sp>
        <p:nvSpPr>
          <p:cNvPr id="11" name="文本框 10"/>
          <p:cNvSpPr txBox="1"/>
          <p:nvPr/>
        </p:nvSpPr>
        <p:spPr>
          <a:xfrm>
            <a:off x="1783554" y="4268466"/>
            <a:ext cx="7778091" cy="461665"/>
          </a:xfrm>
          <a:prstGeom prst="rect">
            <a:avLst/>
          </a:prstGeom>
          <a:noFill/>
        </p:spPr>
        <p:txBody>
          <a:bodyPr wrap="none" rtlCol="0">
            <a:spAutoFit/>
          </a:bodyPr>
          <a:lstStyle/>
          <a:p>
            <a:pPr marL="457200" indent="-457200">
              <a:buFont typeface="Wingdings" charset="2"/>
              <a:buChar char="l"/>
            </a:pPr>
            <a:r>
              <a:rPr kumimoji="1" lang="en-US" altLang="zh-CN" sz="2400" b="1" smtClean="0">
                <a:latin typeface="Tahoma" charset="0"/>
                <a:ea typeface="Tahoma" charset="0"/>
                <a:cs typeface="Tahoma" charset="0"/>
              </a:rPr>
              <a:t>Open operation can be slowdown due to AUFS</a:t>
            </a:r>
            <a:endParaRPr kumimoji="1" lang="zh-CN" altLang="en-US" sz="2400" b="1" dirty="0">
              <a:latin typeface="Tahoma" charset="0"/>
              <a:ea typeface="Tahoma" charset="0"/>
              <a:cs typeface="Tahoma" charset="0"/>
            </a:endParaRPr>
          </a:p>
        </p:txBody>
      </p:sp>
      <p:sp>
        <p:nvSpPr>
          <p:cNvPr id="12" name="文本框 11"/>
          <p:cNvSpPr txBox="1"/>
          <p:nvPr/>
        </p:nvSpPr>
        <p:spPr>
          <a:xfrm>
            <a:off x="1783554" y="4730131"/>
            <a:ext cx="9629559" cy="461665"/>
          </a:xfrm>
          <a:prstGeom prst="rect">
            <a:avLst/>
          </a:prstGeom>
          <a:noFill/>
        </p:spPr>
        <p:txBody>
          <a:bodyPr wrap="none" rtlCol="0">
            <a:spAutoFit/>
          </a:bodyPr>
          <a:lstStyle/>
          <a:p>
            <a:pPr marL="457200" indent="-457200">
              <a:buFont typeface="Wingdings" charset="2"/>
              <a:buChar char="l"/>
            </a:pPr>
            <a:r>
              <a:rPr kumimoji="1" lang="en-US" altLang="zh-CN" sz="2400" b="1" dirty="0" smtClean="0">
                <a:latin typeface="Tahoma" charset="0"/>
                <a:ea typeface="Tahoma" charset="0"/>
                <a:cs typeface="Tahoma" charset="0"/>
              </a:rPr>
              <a:t>Hidden files in AUFS lead to slowdown of some operations</a:t>
            </a:r>
            <a:endParaRPr kumimoji="1" lang="zh-CN" altLang="en-US" sz="2400" b="1" dirty="0">
              <a:latin typeface="Tahoma" charset="0"/>
              <a:ea typeface="Tahoma" charset="0"/>
              <a:cs typeface="Tahoma" charset="0"/>
            </a:endParaRPr>
          </a:p>
        </p:txBody>
      </p:sp>
    </p:spTree>
    <p:extLst>
      <p:ext uri="{BB962C8B-B14F-4D97-AF65-F5344CB8AC3E}">
        <p14:creationId xmlns:p14="http://schemas.microsoft.com/office/powerpoint/2010/main" val="18375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1641" y="2907288"/>
            <a:ext cx="3610284" cy="830997"/>
          </a:xfrm>
          <a:prstGeom prst="rect">
            <a:avLst/>
          </a:prstGeom>
          <a:noFill/>
        </p:spPr>
        <p:txBody>
          <a:bodyPr wrap="none" rtlCol="0">
            <a:spAutoFit/>
          </a:bodyPr>
          <a:lstStyle/>
          <a:p>
            <a:r>
              <a:rPr kumimoji="1" lang="en-US" altLang="zh-CN" sz="4800" b="1" dirty="0" smtClean="0">
                <a:latin typeface="Tahoma" charset="0"/>
                <a:ea typeface="Tahoma" charset="0"/>
                <a:cs typeface="Tahoma" charset="0"/>
              </a:rPr>
              <a:t>Thank you!</a:t>
            </a:r>
            <a:endParaRPr kumimoji="1" lang="zh-CN" altLang="en-US" sz="4800" b="1" dirty="0">
              <a:latin typeface="Tahoma" charset="0"/>
              <a:ea typeface="Tahoma" charset="0"/>
              <a:cs typeface="Tahoma" charset="0"/>
            </a:endParaRPr>
          </a:p>
        </p:txBody>
      </p:sp>
    </p:spTree>
    <p:extLst>
      <p:ext uri="{BB962C8B-B14F-4D97-AF65-F5344CB8AC3E}">
        <p14:creationId xmlns:p14="http://schemas.microsoft.com/office/powerpoint/2010/main" val="838729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3554178"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Related Works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6635150"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IBM’s report (Felter et al., 2015)</a:t>
            </a:r>
            <a:endParaRPr kumimoji="1" lang="zh-CN" altLang="en-US" sz="2800" b="1" dirty="0">
              <a:latin typeface="Tahoma" charset="0"/>
              <a:ea typeface="Tahoma" charset="0"/>
              <a:cs typeface="Tahoma"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695829248"/>
              </p:ext>
            </p:extLst>
          </p:nvPr>
        </p:nvGraphicFramePr>
        <p:xfrm>
          <a:off x="331073" y="2427889"/>
          <a:ext cx="11461534" cy="2590800"/>
        </p:xfrm>
        <a:graphic>
          <a:graphicData uri="http://schemas.openxmlformats.org/drawingml/2006/table">
            <a:tbl>
              <a:tblPr firstRow="1" bandRow="1">
                <a:tableStyleId>{21E4AEA4-8DFA-4A89-87EB-49C32662AFE0}</a:tableStyleId>
              </a:tblPr>
              <a:tblGrid>
                <a:gridCol w="2459424"/>
                <a:gridCol w="1285264"/>
                <a:gridCol w="685425"/>
                <a:gridCol w="1954925"/>
                <a:gridCol w="2506717"/>
                <a:gridCol w="2569779"/>
              </a:tblGrid>
              <a:tr h="139981">
                <a:tc>
                  <a:txBody>
                    <a:bodyPr/>
                    <a:lstStyle/>
                    <a:p>
                      <a:r>
                        <a:rPr lang="en-US" altLang="zh-CN" dirty="0" smtClean="0"/>
                        <a:t>Measurement</a:t>
                      </a:r>
                      <a:endParaRPr lang="zh-CN" altLang="en-US" dirty="0"/>
                    </a:p>
                  </a:txBody>
                  <a:tcPr/>
                </a:tc>
                <a:tc gridSpan="2">
                  <a:txBody>
                    <a:bodyPr/>
                    <a:lstStyle/>
                    <a:p>
                      <a:r>
                        <a:rPr lang="en-US" altLang="zh-CN" dirty="0" smtClean="0"/>
                        <a:t>Workload</a:t>
                      </a:r>
                      <a:endParaRPr lang="zh-CN" altLang="en-US" dirty="0"/>
                    </a:p>
                  </a:txBody>
                  <a:tcPr/>
                </a:tc>
                <a:tc hMerge="1">
                  <a:txBody>
                    <a:bodyPr/>
                    <a:lstStyle/>
                    <a:p>
                      <a:endParaRPr lang="zh-CN" altLang="en-US"/>
                    </a:p>
                  </a:txBody>
                  <a:tcPr/>
                </a:tc>
                <a:tc>
                  <a:txBody>
                    <a:bodyPr/>
                    <a:lstStyle/>
                    <a:p>
                      <a:r>
                        <a:rPr lang="en-US" altLang="zh-CN" dirty="0" smtClean="0"/>
                        <a:t>Native</a:t>
                      </a:r>
                      <a:endParaRPr lang="zh-CN" altLang="en-US" dirty="0"/>
                    </a:p>
                  </a:txBody>
                  <a:tcPr/>
                </a:tc>
                <a:tc>
                  <a:txBody>
                    <a:bodyPr/>
                    <a:lstStyle/>
                    <a:p>
                      <a:r>
                        <a:rPr lang="en-US" altLang="zh-CN" dirty="0" smtClean="0"/>
                        <a:t>Docker</a:t>
                      </a:r>
                      <a:endParaRPr lang="zh-CN" altLang="en-US" dirty="0"/>
                    </a:p>
                  </a:txBody>
                  <a:tcPr/>
                </a:tc>
                <a:tc>
                  <a:txBody>
                    <a:bodyPr/>
                    <a:lstStyle/>
                    <a:p>
                      <a:r>
                        <a:rPr lang="en-US" altLang="zh-CN" dirty="0" smtClean="0"/>
                        <a:t>KVM</a:t>
                      </a:r>
                      <a:endParaRPr lang="zh-CN" altLang="en-US" dirty="0"/>
                    </a:p>
                  </a:txBody>
                  <a:tcPr/>
                </a:tc>
              </a:tr>
              <a:tr h="370840">
                <a:tc>
                  <a:txBody>
                    <a:bodyPr/>
                    <a:lstStyle/>
                    <a:p>
                      <a:r>
                        <a:rPr lang="en-US" altLang="zh-CN" dirty="0" smtClean="0"/>
                        <a:t>CPU</a:t>
                      </a:r>
                      <a:endParaRPr lang="zh-CN" altLang="en-US" dirty="0"/>
                    </a:p>
                  </a:txBody>
                  <a:tcPr/>
                </a:tc>
                <a:tc gridSpan="2">
                  <a:txBody>
                    <a:bodyPr/>
                    <a:lstStyle/>
                    <a:p>
                      <a:r>
                        <a:rPr lang="en-US" altLang="zh-CN" dirty="0" smtClean="0"/>
                        <a:t>PXZ (MB/s)</a:t>
                      </a:r>
                      <a:endParaRPr lang="zh-CN" altLang="en-US" dirty="0"/>
                    </a:p>
                  </a:txBody>
                  <a:tcPr/>
                </a:tc>
                <a:tc hMerge="1">
                  <a:txBody>
                    <a:bodyPr/>
                    <a:lstStyle/>
                    <a:p>
                      <a:endParaRPr lang="zh-CN"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76.2 [±0.93]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73.5 (-4%) [±0.64]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59.2 (-22%) [±1.88] </a:t>
                      </a:r>
                      <a:endParaRPr lang="zh-CN" altLang="en-US"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Random memory</a:t>
                      </a:r>
                      <a:r>
                        <a:rPr lang="en-US" altLang="zh-CN" baseline="0" dirty="0" smtClean="0"/>
                        <a:t> access</a:t>
                      </a: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RandomAccess</a:t>
                      </a:r>
                      <a:r>
                        <a:rPr lang="en-US" altLang="zh-CN" sz="1800" kern="1200" dirty="0" smtClean="0">
                          <a:solidFill>
                            <a:schemeClr val="dk1"/>
                          </a:solidFill>
                          <a:effectLst/>
                          <a:latin typeface="+mn-lt"/>
                          <a:ea typeface="+mn-ea"/>
                          <a:cs typeface="+mn-cs"/>
                        </a:rPr>
                        <a:t> </a:t>
                      </a:r>
                      <a:endParaRPr lang="en-US" altLang="zh-CN" dirty="0" smtClean="0"/>
                    </a:p>
                  </a:txBody>
                  <a:tcPr/>
                </a:tc>
                <a:tc hMerge="1">
                  <a:txBody>
                    <a:bodyPr/>
                    <a:lstStyle/>
                    <a:p>
                      <a:endParaRPr lang="zh-CN"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smtClean="0">
                          <a:solidFill>
                            <a:schemeClr val="dk1"/>
                          </a:solidFill>
                          <a:effectLst/>
                          <a:latin typeface="+mn-lt"/>
                          <a:ea typeface="+mn-ea"/>
                          <a:cs typeface="+mn-cs"/>
                        </a:rPr>
                        <a:t>0.0126 [±0.00029] </a:t>
                      </a:r>
                      <a:endParaRPr lang="zh-CN" altLang="en-US"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0.0124 (-2%) [±0.00044]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0.0125 (-1%) [±0.00032] </a:t>
                      </a:r>
                      <a:endParaRPr lang="zh-CN" altLang="en-US" dirty="0"/>
                    </a:p>
                  </a:txBody>
                  <a:tcPr/>
                </a:tc>
              </a:tr>
              <a:tr h="370840">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Memory bandwidth</a:t>
                      </a:r>
                      <a:endParaRPr lang="zh-CN" altLang="en-US" dirty="0" smtClean="0"/>
                    </a:p>
                  </a:txBody>
                  <a:tcPr anchor="ctr"/>
                </a:tc>
                <a:tc rowSpan="4">
                  <a:txBody>
                    <a:bodyPr/>
                    <a:lstStyle/>
                    <a:p>
                      <a:r>
                        <a:rPr lang="en-US" altLang="zh-CN" dirty="0" smtClean="0"/>
                        <a:t>Stream (GB/s)</a:t>
                      </a:r>
                      <a:endParaRPr lang="zh-CN" altLang="en-US" dirty="0"/>
                    </a:p>
                  </a:txBody>
                  <a:tcPr anchor="ctr"/>
                </a:tc>
                <a:tc>
                  <a:txBody>
                    <a:bodyPr/>
                    <a:lstStyle/>
                    <a:p>
                      <a:r>
                        <a:rPr lang="en-US" altLang="zh-CN" dirty="0" smtClean="0"/>
                        <a:t>Add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45.8 [±0.21]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(-0%) [±0.55]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45.0 (-2%) [±0.19]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Copy</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41.3 [±0.06]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(-0%) [±0.08]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40.1 (-3%) [±0.21]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Scale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[±0.08]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(-0%) [±0.06]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40.0 (-3%) [±0.15]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Triad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[±0.12]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(-0%) [±0.49]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45.0 (-1%) [±0.20] </a:t>
                      </a:r>
                      <a:endParaRPr lang="zh-CN" altLang="en-US" dirty="0" smtClean="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880119394"/>
              </p:ext>
            </p:extLst>
          </p:nvPr>
        </p:nvGraphicFramePr>
        <p:xfrm>
          <a:off x="331073" y="2427889"/>
          <a:ext cx="11461534" cy="2590800"/>
        </p:xfrm>
        <a:graphic>
          <a:graphicData uri="http://schemas.openxmlformats.org/drawingml/2006/table">
            <a:tbl>
              <a:tblPr firstRow="1" bandRow="1">
                <a:tableStyleId>{21E4AEA4-8DFA-4A89-87EB-49C32662AFE0}</a:tableStyleId>
              </a:tblPr>
              <a:tblGrid>
                <a:gridCol w="2459424"/>
                <a:gridCol w="1285264"/>
                <a:gridCol w="685425"/>
                <a:gridCol w="1954925"/>
                <a:gridCol w="2506717"/>
                <a:gridCol w="2569779"/>
              </a:tblGrid>
              <a:tr h="139981">
                <a:tc>
                  <a:txBody>
                    <a:bodyPr/>
                    <a:lstStyle/>
                    <a:p>
                      <a:r>
                        <a:rPr lang="en-US" altLang="zh-CN" dirty="0" smtClean="0"/>
                        <a:t>Measurement</a:t>
                      </a:r>
                      <a:endParaRPr lang="zh-CN" altLang="en-US" dirty="0"/>
                    </a:p>
                  </a:txBody>
                  <a:tcPr/>
                </a:tc>
                <a:tc gridSpan="2">
                  <a:txBody>
                    <a:bodyPr/>
                    <a:lstStyle/>
                    <a:p>
                      <a:r>
                        <a:rPr lang="en-US" altLang="zh-CN" dirty="0" smtClean="0"/>
                        <a:t>Workload</a:t>
                      </a:r>
                      <a:endParaRPr lang="zh-CN" altLang="en-US" dirty="0"/>
                    </a:p>
                  </a:txBody>
                  <a:tcPr/>
                </a:tc>
                <a:tc hMerge="1">
                  <a:txBody>
                    <a:bodyPr/>
                    <a:lstStyle/>
                    <a:p>
                      <a:endParaRPr lang="zh-CN" altLang="en-US"/>
                    </a:p>
                  </a:txBody>
                  <a:tcPr/>
                </a:tc>
                <a:tc>
                  <a:txBody>
                    <a:bodyPr/>
                    <a:lstStyle/>
                    <a:p>
                      <a:r>
                        <a:rPr lang="en-US" altLang="zh-CN" dirty="0" smtClean="0"/>
                        <a:t>Native</a:t>
                      </a:r>
                      <a:endParaRPr lang="zh-CN" altLang="en-US" dirty="0"/>
                    </a:p>
                  </a:txBody>
                  <a:tcPr/>
                </a:tc>
                <a:tc>
                  <a:txBody>
                    <a:bodyPr/>
                    <a:lstStyle/>
                    <a:p>
                      <a:r>
                        <a:rPr lang="en-US" altLang="zh-CN" dirty="0" smtClean="0"/>
                        <a:t>Docker</a:t>
                      </a:r>
                      <a:endParaRPr lang="zh-CN" altLang="en-US" dirty="0"/>
                    </a:p>
                  </a:txBody>
                  <a:tcPr/>
                </a:tc>
                <a:tc>
                  <a:txBody>
                    <a:bodyPr/>
                    <a:lstStyle/>
                    <a:p>
                      <a:r>
                        <a:rPr lang="en-US" altLang="zh-CN" dirty="0" smtClean="0"/>
                        <a:t>KVM</a:t>
                      </a:r>
                      <a:endParaRPr lang="zh-CN" altLang="en-US" dirty="0"/>
                    </a:p>
                  </a:txBody>
                  <a:tcPr/>
                </a:tc>
              </a:tr>
              <a:tr h="370840">
                <a:tc>
                  <a:txBody>
                    <a:bodyPr/>
                    <a:lstStyle/>
                    <a:p>
                      <a:r>
                        <a:rPr lang="en-US" altLang="zh-CN" dirty="0" smtClean="0"/>
                        <a:t>CPU</a:t>
                      </a:r>
                      <a:endParaRPr lang="zh-CN" altLang="en-US" dirty="0"/>
                    </a:p>
                  </a:txBody>
                  <a:tcPr/>
                </a:tc>
                <a:tc gridSpan="2">
                  <a:txBody>
                    <a:bodyPr/>
                    <a:lstStyle/>
                    <a:p>
                      <a:r>
                        <a:rPr lang="en-US" altLang="zh-CN" dirty="0" smtClean="0"/>
                        <a:t>PXZ (MB/s)</a:t>
                      </a:r>
                      <a:endParaRPr lang="zh-CN" altLang="en-US" dirty="0"/>
                    </a:p>
                  </a:txBody>
                  <a:tcPr/>
                </a:tc>
                <a:tc hMerge="1">
                  <a:txBody>
                    <a:bodyPr/>
                    <a:lstStyle/>
                    <a:p>
                      <a:endParaRPr lang="zh-CN"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76.2 [±0.93]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73.5 </a:t>
                      </a:r>
                      <a:r>
                        <a:rPr lang="en-US" altLang="zh-CN" sz="1800" b="1" kern="1200" dirty="0" smtClean="0">
                          <a:solidFill>
                            <a:srgbClr val="FF0000"/>
                          </a:solidFill>
                          <a:effectLst/>
                          <a:latin typeface="+mn-lt"/>
                          <a:ea typeface="+mn-ea"/>
                          <a:cs typeface="+mn-cs"/>
                        </a:rPr>
                        <a:t>(-4%) </a:t>
                      </a:r>
                      <a:r>
                        <a:rPr lang="en-US" altLang="zh-CN" sz="1800" kern="1200" dirty="0" smtClean="0">
                          <a:solidFill>
                            <a:schemeClr val="dk1"/>
                          </a:solidFill>
                          <a:effectLst/>
                          <a:latin typeface="+mn-lt"/>
                          <a:ea typeface="+mn-ea"/>
                          <a:cs typeface="+mn-cs"/>
                        </a:rPr>
                        <a:t>[±0.64]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59.2 </a:t>
                      </a:r>
                      <a:r>
                        <a:rPr lang="en-US" altLang="zh-CN" sz="1800" b="1" kern="1200" dirty="0" smtClean="0">
                          <a:solidFill>
                            <a:srgbClr val="FF0000"/>
                          </a:solidFill>
                          <a:effectLst/>
                          <a:latin typeface="+mn-lt"/>
                          <a:ea typeface="+mn-ea"/>
                          <a:cs typeface="+mn-cs"/>
                        </a:rPr>
                        <a:t>(-22%) </a:t>
                      </a:r>
                      <a:r>
                        <a:rPr lang="en-US" altLang="zh-CN" sz="1800" kern="1200" dirty="0" smtClean="0">
                          <a:solidFill>
                            <a:schemeClr val="dk1"/>
                          </a:solidFill>
                          <a:effectLst/>
                          <a:latin typeface="+mn-lt"/>
                          <a:ea typeface="+mn-ea"/>
                          <a:cs typeface="+mn-cs"/>
                        </a:rPr>
                        <a:t>[±1.88] </a:t>
                      </a:r>
                      <a:endParaRPr lang="zh-CN" altLang="en-US" dirty="0"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Random memory</a:t>
                      </a:r>
                      <a:r>
                        <a:rPr lang="en-US" altLang="zh-CN" baseline="0" dirty="0" smtClean="0"/>
                        <a:t> access</a:t>
                      </a: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dk1"/>
                          </a:solidFill>
                          <a:effectLst/>
                          <a:latin typeface="+mn-lt"/>
                          <a:ea typeface="+mn-ea"/>
                          <a:cs typeface="+mn-cs"/>
                        </a:rPr>
                        <a:t>RandomAccess</a:t>
                      </a:r>
                      <a:r>
                        <a:rPr lang="en-US" altLang="zh-CN" sz="1800" kern="1200" dirty="0" smtClean="0">
                          <a:solidFill>
                            <a:schemeClr val="dk1"/>
                          </a:solidFill>
                          <a:effectLst/>
                          <a:latin typeface="+mn-lt"/>
                          <a:ea typeface="+mn-ea"/>
                          <a:cs typeface="+mn-cs"/>
                        </a:rPr>
                        <a:t> </a:t>
                      </a:r>
                      <a:endParaRPr lang="en-US" altLang="zh-CN" dirty="0" smtClean="0"/>
                    </a:p>
                  </a:txBody>
                  <a:tcPr/>
                </a:tc>
                <a:tc hMerge="1">
                  <a:txBody>
                    <a:bodyPr/>
                    <a:lstStyle/>
                    <a:p>
                      <a:endParaRPr lang="zh-CN"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smtClean="0">
                          <a:solidFill>
                            <a:schemeClr val="dk1"/>
                          </a:solidFill>
                          <a:effectLst/>
                          <a:latin typeface="+mn-lt"/>
                          <a:ea typeface="+mn-ea"/>
                          <a:cs typeface="+mn-cs"/>
                        </a:rPr>
                        <a:t>0.0126 [±0.00029] </a:t>
                      </a:r>
                      <a:endParaRPr lang="zh-CN" altLang="en-US"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0.0124 </a:t>
                      </a:r>
                      <a:r>
                        <a:rPr lang="en-US" altLang="zh-CN" sz="1800" b="1" kern="1200" dirty="0" smtClean="0">
                          <a:solidFill>
                            <a:srgbClr val="FF0000"/>
                          </a:solidFill>
                          <a:effectLst/>
                          <a:latin typeface="+mn-lt"/>
                          <a:ea typeface="+mn-ea"/>
                          <a:cs typeface="+mn-cs"/>
                        </a:rPr>
                        <a:t>(-2%) </a:t>
                      </a:r>
                      <a:r>
                        <a:rPr lang="en-US" altLang="zh-CN" sz="1800" kern="1200" dirty="0" smtClean="0">
                          <a:solidFill>
                            <a:schemeClr val="dk1"/>
                          </a:solidFill>
                          <a:effectLst/>
                          <a:latin typeface="+mn-lt"/>
                          <a:ea typeface="+mn-ea"/>
                          <a:cs typeface="+mn-cs"/>
                        </a:rPr>
                        <a:t>[±0.00044]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0.0125 </a:t>
                      </a:r>
                      <a:r>
                        <a:rPr lang="en-US" altLang="zh-CN" sz="1800" b="1" kern="1200" dirty="0" smtClean="0">
                          <a:solidFill>
                            <a:srgbClr val="FF0000"/>
                          </a:solidFill>
                          <a:effectLst/>
                          <a:latin typeface="+mn-lt"/>
                          <a:ea typeface="+mn-ea"/>
                          <a:cs typeface="+mn-cs"/>
                        </a:rPr>
                        <a:t>(-1%) </a:t>
                      </a:r>
                      <a:r>
                        <a:rPr lang="en-US" altLang="zh-CN" sz="1800" kern="1200" dirty="0" smtClean="0">
                          <a:solidFill>
                            <a:schemeClr val="dk1"/>
                          </a:solidFill>
                          <a:effectLst/>
                          <a:latin typeface="+mn-lt"/>
                          <a:ea typeface="+mn-ea"/>
                          <a:cs typeface="+mn-cs"/>
                        </a:rPr>
                        <a:t>[±0.00032] </a:t>
                      </a:r>
                      <a:endParaRPr lang="zh-CN" altLang="en-US" dirty="0"/>
                    </a:p>
                  </a:txBody>
                  <a:tcPr/>
                </a:tc>
              </a:tr>
              <a:tr h="370840">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Memory bandwidth</a:t>
                      </a:r>
                      <a:endParaRPr lang="zh-CN" altLang="en-US" dirty="0" smtClean="0"/>
                    </a:p>
                  </a:txBody>
                  <a:tcPr anchor="ctr"/>
                </a:tc>
                <a:tc rowSpan="4">
                  <a:txBody>
                    <a:bodyPr/>
                    <a:lstStyle/>
                    <a:p>
                      <a:r>
                        <a:rPr lang="en-US" altLang="zh-CN" dirty="0" smtClean="0"/>
                        <a:t>Stream (GB/s)</a:t>
                      </a:r>
                      <a:endParaRPr lang="zh-CN" altLang="en-US" dirty="0"/>
                    </a:p>
                  </a:txBody>
                  <a:tcPr anchor="ctr"/>
                </a:tc>
                <a:tc>
                  <a:txBody>
                    <a:bodyPr/>
                    <a:lstStyle/>
                    <a:p>
                      <a:r>
                        <a:rPr lang="en-US" altLang="zh-CN" dirty="0" smtClean="0"/>
                        <a:t>Add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45.8 [±0.21]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a:t>
                      </a:r>
                      <a:r>
                        <a:rPr lang="en-US" altLang="zh-CN" sz="1800" b="1" kern="1200" dirty="0" smtClean="0">
                          <a:solidFill>
                            <a:srgbClr val="FF0000"/>
                          </a:solidFill>
                          <a:effectLst/>
                          <a:latin typeface="+mn-lt"/>
                          <a:ea typeface="+mn-ea"/>
                          <a:cs typeface="+mn-cs"/>
                        </a:rPr>
                        <a:t>(-0%) </a:t>
                      </a:r>
                      <a:r>
                        <a:rPr lang="en-US" altLang="zh-CN" sz="1800" kern="1200" dirty="0" smtClean="0">
                          <a:solidFill>
                            <a:schemeClr val="dk1"/>
                          </a:solidFill>
                          <a:effectLst/>
                          <a:latin typeface="+mn-lt"/>
                          <a:ea typeface="+mn-ea"/>
                          <a:cs typeface="+mn-cs"/>
                        </a:rPr>
                        <a:t>[±0.55]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45.0 </a:t>
                      </a:r>
                      <a:r>
                        <a:rPr lang="en-US" altLang="zh-CN" sz="1800" b="1" kern="1200" dirty="0" smtClean="0">
                          <a:solidFill>
                            <a:srgbClr val="FF0000"/>
                          </a:solidFill>
                          <a:effectLst/>
                          <a:latin typeface="+mn-lt"/>
                          <a:ea typeface="+mn-ea"/>
                          <a:cs typeface="+mn-cs"/>
                        </a:rPr>
                        <a:t>(-2%) </a:t>
                      </a:r>
                      <a:r>
                        <a:rPr lang="en-US" altLang="zh-CN" sz="1800" kern="1200" dirty="0" smtClean="0">
                          <a:solidFill>
                            <a:schemeClr val="dk1"/>
                          </a:solidFill>
                          <a:effectLst/>
                          <a:latin typeface="+mn-lt"/>
                          <a:ea typeface="+mn-ea"/>
                          <a:cs typeface="+mn-cs"/>
                        </a:rPr>
                        <a:t>[±0.19]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Copy</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41.3 [±0.06]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a:t>
                      </a:r>
                      <a:r>
                        <a:rPr lang="en-US" altLang="zh-CN" sz="1800" b="1" kern="1200" dirty="0" smtClean="0">
                          <a:solidFill>
                            <a:srgbClr val="FF0000"/>
                          </a:solidFill>
                          <a:effectLst/>
                          <a:latin typeface="+mn-lt"/>
                          <a:ea typeface="+mn-ea"/>
                          <a:cs typeface="+mn-cs"/>
                        </a:rPr>
                        <a:t>(-0%) </a:t>
                      </a:r>
                      <a:r>
                        <a:rPr lang="en-US" altLang="zh-CN" sz="1800" kern="1200" dirty="0" smtClean="0">
                          <a:solidFill>
                            <a:schemeClr val="dk1"/>
                          </a:solidFill>
                          <a:effectLst/>
                          <a:latin typeface="+mn-lt"/>
                          <a:ea typeface="+mn-ea"/>
                          <a:cs typeface="+mn-cs"/>
                        </a:rPr>
                        <a:t>[±0.08]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40.1 </a:t>
                      </a:r>
                      <a:r>
                        <a:rPr lang="en-US" altLang="zh-CN" sz="1800" b="1" kern="1200" dirty="0" smtClean="0">
                          <a:solidFill>
                            <a:srgbClr val="FF0000"/>
                          </a:solidFill>
                          <a:effectLst/>
                          <a:latin typeface="+mn-lt"/>
                          <a:ea typeface="+mn-ea"/>
                          <a:cs typeface="+mn-cs"/>
                        </a:rPr>
                        <a:t>(-3%)</a:t>
                      </a:r>
                      <a:r>
                        <a:rPr lang="en-US" altLang="zh-CN" sz="1800" kern="1200" dirty="0" smtClean="0">
                          <a:solidFill>
                            <a:schemeClr val="dk1"/>
                          </a:solidFill>
                          <a:effectLst/>
                          <a:latin typeface="+mn-lt"/>
                          <a:ea typeface="+mn-ea"/>
                          <a:cs typeface="+mn-cs"/>
                        </a:rPr>
                        <a:t> [±0.21]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Scale</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[±0.08]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41.2 </a:t>
                      </a:r>
                      <a:r>
                        <a:rPr lang="en-US" altLang="zh-CN" sz="1800" b="1" kern="1200" dirty="0" smtClean="0">
                          <a:solidFill>
                            <a:srgbClr val="FF0000"/>
                          </a:solidFill>
                          <a:effectLst/>
                          <a:latin typeface="+mn-lt"/>
                          <a:ea typeface="+mn-ea"/>
                          <a:cs typeface="+mn-cs"/>
                        </a:rPr>
                        <a:t>(-0%) </a:t>
                      </a:r>
                      <a:r>
                        <a:rPr lang="en-US" altLang="zh-CN" sz="1800" kern="1200" dirty="0" smtClean="0">
                          <a:solidFill>
                            <a:schemeClr val="dk1"/>
                          </a:solidFill>
                          <a:effectLst/>
                          <a:latin typeface="+mn-lt"/>
                          <a:ea typeface="+mn-ea"/>
                          <a:cs typeface="+mn-cs"/>
                        </a:rPr>
                        <a:t>[±0.06]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40.0 </a:t>
                      </a:r>
                      <a:r>
                        <a:rPr lang="en-US" altLang="zh-CN" sz="1800" b="1" kern="1200" dirty="0" smtClean="0">
                          <a:solidFill>
                            <a:srgbClr val="FF0000"/>
                          </a:solidFill>
                          <a:effectLst/>
                          <a:latin typeface="+mn-lt"/>
                          <a:ea typeface="+mn-ea"/>
                          <a:cs typeface="+mn-cs"/>
                        </a:rPr>
                        <a:t>(-3%) </a:t>
                      </a:r>
                      <a:r>
                        <a:rPr lang="en-US" altLang="zh-CN" sz="1800" kern="1200" dirty="0" smtClean="0">
                          <a:solidFill>
                            <a:schemeClr val="dk1"/>
                          </a:solidFill>
                          <a:effectLst/>
                          <a:latin typeface="+mn-lt"/>
                          <a:ea typeface="+mn-ea"/>
                          <a:cs typeface="+mn-cs"/>
                        </a:rPr>
                        <a:t>[±0.15] </a:t>
                      </a:r>
                      <a:endParaRPr lang="zh-CN" altLang="en-US" dirty="0" smtClean="0"/>
                    </a:p>
                  </a:txBody>
                  <a:tcPr/>
                </a:tc>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smtClean="0"/>
                        <a:t>Triad</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[±0.12]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45.6 </a:t>
                      </a:r>
                      <a:r>
                        <a:rPr lang="en-US" altLang="zh-CN" sz="1800" b="1" kern="1200" dirty="0" smtClean="0">
                          <a:solidFill>
                            <a:srgbClr val="FF0000"/>
                          </a:solidFill>
                          <a:effectLst/>
                          <a:latin typeface="+mn-lt"/>
                          <a:ea typeface="+mn-ea"/>
                          <a:cs typeface="+mn-cs"/>
                        </a:rPr>
                        <a:t>(-0%) </a:t>
                      </a:r>
                      <a:r>
                        <a:rPr lang="en-US" altLang="zh-CN" sz="1800" kern="1200" dirty="0" smtClean="0">
                          <a:solidFill>
                            <a:schemeClr val="dk1"/>
                          </a:solidFill>
                          <a:effectLst/>
                          <a:latin typeface="+mn-lt"/>
                          <a:ea typeface="+mn-ea"/>
                          <a:cs typeface="+mn-cs"/>
                        </a:rPr>
                        <a:t>[±0.49] </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mn-lt"/>
                          <a:ea typeface="+mn-ea"/>
                          <a:cs typeface="+mn-cs"/>
                        </a:rPr>
                        <a:t>45.0 </a:t>
                      </a:r>
                      <a:r>
                        <a:rPr lang="en-US" altLang="zh-CN" sz="1800" b="1" kern="1200" dirty="0" smtClean="0">
                          <a:solidFill>
                            <a:srgbClr val="FF0000"/>
                          </a:solidFill>
                          <a:effectLst/>
                          <a:latin typeface="+mn-lt"/>
                          <a:ea typeface="+mn-ea"/>
                          <a:cs typeface="+mn-cs"/>
                        </a:rPr>
                        <a:t>(-1%) </a:t>
                      </a:r>
                      <a:r>
                        <a:rPr lang="en-US" altLang="zh-CN" sz="1800" kern="1200" dirty="0" smtClean="0">
                          <a:solidFill>
                            <a:schemeClr val="dk1"/>
                          </a:solidFill>
                          <a:effectLst/>
                          <a:latin typeface="+mn-lt"/>
                          <a:ea typeface="+mn-ea"/>
                          <a:cs typeface="+mn-cs"/>
                        </a:rPr>
                        <a:t>[±0.20] </a:t>
                      </a:r>
                      <a:endParaRPr lang="zh-CN" altLang="en-US" dirty="0" smtClean="0"/>
                    </a:p>
                  </a:txBody>
                  <a:tcPr/>
                </a:tc>
              </a:tr>
            </a:tbl>
          </a:graphicData>
        </a:graphic>
      </p:graphicFrame>
    </p:spTree>
    <p:extLst>
      <p:ext uri="{BB962C8B-B14F-4D97-AF65-F5344CB8AC3E}">
        <p14:creationId xmlns:p14="http://schemas.microsoft.com/office/powerpoint/2010/main" val="163529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3554178"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Related Works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6635150"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IBM’s report (Felter et al., 2015)</a:t>
            </a:r>
            <a:endParaRPr kumimoji="1" lang="zh-CN" altLang="en-US" sz="2800" b="1" dirty="0">
              <a:latin typeface="Tahoma" charset="0"/>
              <a:ea typeface="Tahoma" charset="0"/>
              <a:cs typeface="Tahoma" charset="0"/>
            </a:endParaRPr>
          </a:p>
        </p:txBody>
      </p:sp>
      <p:sp>
        <p:nvSpPr>
          <p:cNvPr id="5" name="文本框 4"/>
          <p:cNvSpPr txBox="1"/>
          <p:nvPr/>
        </p:nvSpPr>
        <p:spPr>
          <a:xfrm>
            <a:off x="4513779" y="6148554"/>
            <a:ext cx="3185487" cy="523220"/>
          </a:xfrm>
          <a:prstGeom prst="rect">
            <a:avLst/>
          </a:prstGeom>
          <a:noFill/>
        </p:spPr>
        <p:txBody>
          <a:bodyPr wrap="none" rtlCol="0">
            <a:spAutoFit/>
          </a:bodyPr>
          <a:lstStyle/>
          <a:p>
            <a:r>
              <a:rPr kumimoji="1" lang="en-US" altLang="zh-CN" sz="2800" b="1" dirty="0" smtClean="0">
                <a:latin typeface="Tahoma" charset="0"/>
                <a:ea typeface="Tahoma" charset="0"/>
                <a:cs typeface="Tahoma" charset="0"/>
              </a:rPr>
              <a:t>Block I/O —— </a:t>
            </a:r>
            <a:r>
              <a:rPr kumimoji="1" lang="en-US" altLang="zh-CN" sz="2800" i="1" dirty="0" err="1" smtClean="0">
                <a:latin typeface="Tahoma" charset="0"/>
                <a:ea typeface="Tahoma" charset="0"/>
                <a:cs typeface="Tahoma" charset="0"/>
              </a:rPr>
              <a:t>fio</a:t>
            </a:r>
            <a:endParaRPr kumimoji="1" lang="zh-CN" altLang="en-US" sz="2800" i="1" dirty="0">
              <a:latin typeface="Tahoma" charset="0"/>
              <a:ea typeface="Tahoma" charset="0"/>
              <a:cs typeface="Tahoma"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783" y="2159814"/>
            <a:ext cx="5951481" cy="3881400"/>
          </a:xfrm>
          <a:prstGeom prst="rect">
            <a:avLst/>
          </a:prstGeom>
        </p:spPr>
      </p:pic>
    </p:spTree>
    <p:extLst>
      <p:ext uri="{BB962C8B-B14F-4D97-AF65-F5344CB8AC3E}">
        <p14:creationId xmlns:p14="http://schemas.microsoft.com/office/powerpoint/2010/main" val="1115911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3554178"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Related Works</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6635150"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IBM’s report (Felter et al., 2015)</a:t>
            </a:r>
            <a:endParaRPr kumimoji="1" lang="zh-CN" altLang="en-US" sz="2800" b="1" dirty="0">
              <a:latin typeface="Tahoma" charset="0"/>
              <a:ea typeface="Tahoma" charset="0"/>
              <a:cs typeface="Tahoma"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1213" y="2291624"/>
            <a:ext cx="5951481" cy="3778100"/>
          </a:xfrm>
          <a:prstGeom prst="rect">
            <a:avLst/>
          </a:prstGeom>
        </p:spPr>
      </p:pic>
      <p:sp>
        <p:nvSpPr>
          <p:cNvPr id="5" name="文本框 4"/>
          <p:cNvSpPr txBox="1"/>
          <p:nvPr/>
        </p:nvSpPr>
        <p:spPr>
          <a:xfrm>
            <a:off x="3434960" y="6148554"/>
            <a:ext cx="5343129" cy="523220"/>
          </a:xfrm>
          <a:prstGeom prst="rect">
            <a:avLst/>
          </a:prstGeom>
          <a:noFill/>
        </p:spPr>
        <p:txBody>
          <a:bodyPr wrap="none" rtlCol="0">
            <a:spAutoFit/>
          </a:bodyPr>
          <a:lstStyle/>
          <a:p>
            <a:r>
              <a:rPr kumimoji="1" lang="en-US" altLang="zh-CN" sz="2800" b="1" dirty="0" smtClean="0">
                <a:latin typeface="Tahoma" charset="0"/>
                <a:ea typeface="Tahoma" charset="0"/>
                <a:cs typeface="Tahoma" charset="0"/>
              </a:rPr>
              <a:t>Network latency —— </a:t>
            </a:r>
            <a:r>
              <a:rPr kumimoji="1" lang="en-US" altLang="zh-CN" sz="2800" i="1" dirty="0" smtClean="0">
                <a:latin typeface="Tahoma" charset="0"/>
                <a:ea typeface="Tahoma" charset="0"/>
                <a:cs typeface="Tahoma" charset="0"/>
              </a:rPr>
              <a:t>netperf</a:t>
            </a:r>
            <a:endParaRPr kumimoji="1" lang="zh-CN" altLang="en-US" sz="2800" i="1" dirty="0">
              <a:latin typeface="Tahoma" charset="0"/>
              <a:ea typeface="Tahoma" charset="0"/>
              <a:cs typeface="Tahoma" charset="0"/>
            </a:endParaRPr>
          </a:p>
        </p:txBody>
      </p:sp>
      <p:sp>
        <p:nvSpPr>
          <p:cNvPr id="8" name="左大括号 7"/>
          <p:cNvSpPr/>
          <p:nvPr/>
        </p:nvSpPr>
        <p:spPr>
          <a:xfrm>
            <a:off x="4382814" y="2900855"/>
            <a:ext cx="250001" cy="1182413"/>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左大括号 8"/>
          <p:cNvSpPr/>
          <p:nvPr/>
        </p:nvSpPr>
        <p:spPr>
          <a:xfrm>
            <a:off x="5704871" y="2837792"/>
            <a:ext cx="299545" cy="1308537"/>
          </a:xfrm>
          <a:prstGeom prst="leftBrace">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文本框 9"/>
          <p:cNvSpPr txBox="1"/>
          <p:nvPr/>
        </p:nvSpPr>
        <p:spPr>
          <a:xfrm>
            <a:off x="4783516" y="3123915"/>
            <a:ext cx="1071127" cy="707886"/>
          </a:xfrm>
          <a:prstGeom prst="rect">
            <a:avLst/>
          </a:prstGeom>
          <a:noFill/>
        </p:spPr>
        <p:txBody>
          <a:bodyPr wrap="none" rtlCol="0">
            <a:spAutoFit/>
          </a:bodyPr>
          <a:lstStyle/>
          <a:p>
            <a:r>
              <a:rPr kumimoji="1" lang="en-US" altLang="zh-CN" sz="4000" smtClean="0">
                <a:solidFill>
                  <a:schemeClr val="accent1"/>
                </a:solidFill>
              </a:rPr>
              <a:t>80%</a:t>
            </a:r>
            <a:endParaRPr kumimoji="1" lang="zh-CN" altLang="en-US" sz="4000" dirty="0">
              <a:solidFill>
                <a:schemeClr val="accent1"/>
              </a:solidFill>
            </a:endParaRPr>
          </a:p>
        </p:txBody>
      </p:sp>
    </p:spTree>
    <p:extLst>
      <p:ext uri="{BB962C8B-B14F-4D97-AF65-F5344CB8AC3E}">
        <p14:creationId xmlns:p14="http://schemas.microsoft.com/office/powerpoint/2010/main" val="4450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linds(horizont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2669320"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Motivation</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7691529"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Increasing number of web applications</a:t>
            </a:r>
            <a:endParaRPr kumimoji="1" lang="zh-CN" altLang="en-US" sz="2800" b="1" dirty="0">
              <a:latin typeface="Tahoma" charset="0"/>
              <a:ea typeface="Tahoma" charset="0"/>
              <a:cs typeface="Tahoma" charset="0"/>
            </a:endParaRPr>
          </a:p>
        </p:txBody>
      </p:sp>
      <p:sp>
        <p:nvSpPr>
          <p:cNvPr id="7" name="文本框 6"/>
          <p:cNvSpPr txBox="1"/>
          <p:nvPr/>
        </p:nvSpPr>
        <p:spPr>
          <a:xfrm>
            <a:off x="1765737" y="2853497"/>
            <a:ext cx="7938392"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Overhead of traditional virtual machines</a:t>
            </a:r>
            <a:endParaRPr kumimoji="1" lang="zh-CN" altLang="en-US" sz="2800" b="1" dirty="0">
              <a:latin typeface="Tahoma" charset="0"/>
              <a:ea typeface="Tahoma" charset="0"/>
              <a:cs typeface="Tahoma" charset="0"/>
            </a:endParaRPr>
          </a:p>
        </p:txBody>
      </p:sp>
      <p:sp>
        <p:nvSpPr>
          <p:cNvPr id="9" name="文本框 8"/>
          <p:cNvSpPr txBox="1"/>
          <p:nvPr/>
        </p:nvSpPr>
        <p:spPr>
          <a:xfrm>
            <a:off x="1765737" y="3515618"/>
            <a:ext cx="8351966" cy="523220"/>
          </a:xfrm>
          <a:prstGeom prst="rect">
            <a:avLst/>
          </a:prstGeom>
          <a:noFill/>
        </p:spPr>
        <p:txBody>
          <a:bodyPr wrap="none" rtlCol="0">
            <a:spAutoFit/>
          </a:bodyPr>
          <a:lstStyle/>
          <a:p>
            <a:pPr marL="457200" indent="-457200">
              <a:buFont typeface="Wingdings" charset="2"/>
              <a:buChar char="l"/>
            </a:pPr>
            <a:r>
              <a:rPr kumimoji="1" lang="en-US" altLang="zh-CN" sz="2800" b="1" dirty="0">
                <a:latin typeface="Tahoma" charset="0"/>
                <a:ea typeface="Tahoma" charset="0"/>
                <a:cs typeface="Tahoma" charset="0"/>
              </a:rPr>
              <a:t>Container </a:t>
            </a:r>
            <a:r>
              <a:rPr kumimoji="1" lang="en-US" altLang="zh-CN" sz="2800" b="1" dirty="0" smtClean="0">
                <a:latin typeface="Tahoma" charset="0"/>
                <a:ea typeface="Tahoma" charset="0"/>
                <a:cs typeface="Tahoma" charset="0"/>
              </a:rPr>
              <a:t>—— Lightweight virtual machine</a:t>
            </a:r>
            <a:endParaRPr kumimoji="1" lang="zh-CN" altLang="en-US" sz="2800" b="1" dirty="0">
              <a:latin typeface="Tahoma" charset="0"/>
              <a:ea typeface="Tahoma" charset="0"/>
              <a:cs typeface="Tahoma" charset="0"/>
            </a:endParaRPr>
          </a:p>
        </p:txBody>
      </p:sp>
      <p:sp>
        <p:nvSpPr>
          <p:cNvPr id="10" name="文本框 9"/>
          <p:cNvSpPr txBox="1"/>
          <p:nvPr/>
        </p:nvSpPr>
        <p:spPr>
          <a:xfrm>
            <a:off x="1765737" y="2191375"/>
            <a:ext cx="6029215"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Deployment on cloud services</a:t>
            </a:r>
            <a:endParaRPr kumimoji="1" lang="zh-CN" altLang="en-US" sz="2800" b="1" dirty="0">
              <a:latin typeface="Tahoma" charset="0"/>
              <a:ea typeface="Tahoma" charset="0"/>
              <a:cs typeface="Tahoma" charset="0"/>
            </a:endParaRPr>
          </a:p>
        </p:txBody>
      </p:sp>
      <p:sp>
        <p:nvSpPr>
          <p:cNvPr id="11" name="文本框 10"/>
          <p:cNvSpPr txBox="1"/>
          <p:nvPr/>
        </p:nvSpPr>
        <p:spPr>
          <a:xfrm>
            <a:off x="1765737" y="4146178"/>
            <a:ext cx="7284366"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Previous</a:t>
            </a:r>
            <a:r>
              <a:rPr kumimoji="1" lang="zh-CN" altLang="en-US" sz="2800" b="1" dirty="0" smtClean="0">
                <a:latin typeface="Tahoma" charset="0"/>
                <a:ea typeface="Tahoma" charset="0"/>
                <a:cs typeface="Tahoma" charset="0"/>
              </a:rPr>
              <a:t> </a:t>
            </a:r>
            <a:r>
              <a:rPr kumimoji="1" lang="en-US" altLang="zh-CN" sz="2800" b="1" dirty="0" smtClean="0">
                <a:latin typeface="Tahoma" charset="0"/>
                <a:ea typeface="Tahoma" charset="0"/>
                <a:cs typeface="Tahoma" charset="0"/>
              </a:rPr>
              <a:t>works</a:t>
            </a:r>
            <a:r>
              <a:rPr kumimoji="1" lang="zh-CN" altLang="en-US" sz="2800" b="1" dirty="0" smtClean="0">
                <a:latin typeface="Tahoma" charset="0"/>
                <a:ea typeface="Tahoma" charset="0"/>
                <a:cs typeface="Tahoma" charset="0"/>
              </a:rPr>
              <a:t> </a:t>
            </a:r>
            <a:r>
              <a:rPr kumimoji="1" lang="en-US" altLang="zh-CN" sz="2800" b="1" dirty="0" smtClean="0">
                <a:latin typeface="Tahoma" charset="0"/>
                <a:ea typeface="Tahoma" charset="0"/>
                <a:cs typeface="Tahoma" charset="0"/>
              </a:rPr>
              <a:t>focus</a:t>
            </a:r>
            <a:r>
              <a:rPr kumimoji="1" lang="zh-CN" altLang="en-US" sz="2800" b="1" dirty="0" smtClean="0">
                <a:latin typeface="Tahoma" charset="0"/>
                <a:ea typeface="Tahoma" charset="0"/>
                <a:cs typeface="Tahoma" charset="0"/>
              </a:rPr>
              <a:t> </a:t>
            </a:r>
            <a:r>
              <a:rPr kumimoji="1" lang="en-US" altLang="zh-CN" sz="2800" b="1" dirty="0" smtClean="0">
                <a:latin typeface="Tahoma" charset="0"/>
                <a:ea typeface="Tahoma" charset="0"/>
                <a:cs typeface="Tahoma" charset="0"/>
              </a:rPr>
              <a:t>on</a:t>
            </a:r>
            <a:r>
              <a:rPr kumimoji="1" lang="zh-CN" altLang="en-US" sz="2800" b="1" dirty="0" smtClean="0">
                <a:latin typeface="Tahoma" charset="0"/>
                <a:ea typeface="Tahoma" charset="0"/>
                <a:cs typeface="Tahoma" charset="0"/>
              </a:rPr>
              <a:t> </a:t>
            </a:r>
            <a:r>
              <a:rPr kumimoji="1" lang="en-US" altLang="zh-CN" sz="2800" b="1" dirty="0" smtClean="0">
                <a:latin typeface="Tahoma" charset="0"/>
                <a:ea typeface="Tahoma" charset="0"/>
                <a:cs typeface="Tahoma" charset="0"/>
              </a:rPr>
              <a:t>throughput</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49700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6418745"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Experimental Methodology</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3070071"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Apache Thrift</a:t>
            </a:r>
            <a:endParaRPr kumimoji="1" lang="zh-CN" altLang="en-US" sz="2800" b="1" dirty="0">
              <a:latin typeface="Tahoma" charset="0"/>
              <a:ea typeface="Tahoma" charset="0"/>
              <a:cs typeface="Tahoma" charset="0"/>
            </a:endParaRPr>
          </a:p>
        </p:txBody>
      </p:sp>
      <p:sp>
        <p:nvSpPr>
          <p:cNvPr id="11" name="圆角矩形 10"/>
          <p:cNvSpPr/>
          <p:nvPr/>
        </p:nvSpPr>
        <p:spPr>
          <a:xfrm>
            <a:off x="2452140" y="2257431"/>
            <a:ext cx="1804273" cy="3984201"/>
          </a:xfrm>
          <a:prstGeom prst="roundRect">
            <a:avLst>
              <a:gd name="adj" fmla="val 56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12" name="文本框 11"/>
          <p:cNvSpPr txBox="1"/>
          <p:nvPr/>
        </p:nvSpPr>
        <p:spPr>
          <a:xfrm>
            <a:off x="2797763" y="2301823"/>
            <a:ext cx="1113025" cy="369332"/>
          </a:xfrm>
          <a:prstGeom prst="rect">
            <a:avLst/>
          </a:prstGeom>
          <a:noFill/>
        </p:spPr>
        <p:txBody>
          <a:bodyPr wrap="square" rtlCol="0">
            <a:spAutoFit/>
          </a:bodyPr>
          <a:lstStyle/>
          <a:p>
            <a:pPr algn="ctr"/>
            <a:r>
              <a:rPr kumimoji="1" lang="en-US" altLang="zh-CN" b="1" dirty="0" smtClean="0">
                <a:solidFill>
                  <a:srgbClr val="7030A0"/>
                </a:solidFill>
                <a:latin typeface="Times New Roman" charset="0"/>
                <a:ea typeface="Times New Roman" charset="0"/>
                <a:cs typeface="Times New Roman" charset="0"/>
              </a:rPr>
              <a:t>Client</a:t>
            </a:r>
            <a:endParaRPr kumimoji="1" lang="zh-CN" altLang="en-US" b="1" dirty="0">
              <a:solidFill>
                <a:srgbClr val="7030A0"/>
              </a:solidFill>
              <a:latin typeface="Times New Roman" charset="0"/>
              <a:ea typeface="Times New Roman" charset="0"/>
              <a:cs typeface="Times New Roman" charset="0"/>
            </a:endParaRPr>
          </a:p>
        </p:txBody>
      </p:sp>
      <p:sp>
        <p:nvSpPr>
          <p:cNvPr id="13" name="文本框 12"/>
          <p:cNvSpPr txBox="1"/>
          <p:nvPr/>
        </p:nvSpPr>
        <p:spPr>
          <a:xfrm>
            <a:off x="2648382" y="2625424"/>
            <a:ext cx="1411785" cy="307777"/>
          </a:xfrm>
          <a:prstGeom prst="rect">
            <a:avLst/>
          </a:prstGeom>
          <a:solidFill>
            <a:schemeClr val="accent6">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Your Code</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14" name="文本框 13"/>
          <p:cNvSpPr txBox="1"/>
          <p:nvPr/>
        </p:nvSpPr>
        <p:spPr>
          <a:xfrm>
            <a:off x="2648382" y="2925410"/>
            <a:ext cx="1411785" cy="523220"/>
          </a:xfrm>
          <a:prstGeom prst="rect">
            <a:avLst/>
          </a:prstGeom>
          <a:solidFill>
            <a:schemeClr val="accent5">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FooService.</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Client</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15" name="文本框 14"/>
          <p:cNvSpPr txBox="1"/>
          <p:nvPr/>
        </p:nvSpPr>
        <p:spPr>
          <a:xfrm>
            <a:off x="2648382" y="3450677"/>
            <a:ext cx="1411785" cy="523220"/>
          </a:xfrm>
          <a:prstGeom prst="rect">
            <a:avLst/>
          </a:prstGeom>
          <a:solidFill>
            <a:schemeClr val="accent4">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Foo.</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Write()/read()</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16" name="文本框 15"/>
          <p:cNvSpPr txBox="1"/>
          <p:nvPr/>
        </p:nvSpPr>
        <p:spPr>
          <a:xfrm>
            <a:off x="2648382" y="3979851"/>
            <a:ext cx="1411785" cy="307777"/>
          </a:xfrm>
          <a:prstGeom prst="rect">
            <a:avLst/>
          </a:prstGeom>
          <a:solidFill>
            <a:schemeClr val="accent2">
              <a:lumMod val="20000"/>
              <a:lumOff val="80000"/>
            </a:schemeClr>
          </a:solidFill>
          <a:ln>
            <a:solidFill>
              <a:schemeClr val="accent1">
                <a:shade val="50000"/>
              </a:schemeClr>
            </a:solidFill>
          </a:ln>
        </p:spPr>
        <p:txBody>
          <a:bodyPr wrap="square" rtlCol="0" anchor="ctr">
            <a:spAutoFit/>
          </a:bodyPr>
          <a:lstStyle/>
          <a:p>
            <a:pPr algn="ctr"/>
            <a:r>
              <a:rPr kumimoji="1" lang="en-US" altLang="zh-CN" sz="1400" smtClean="0">
                <a:solidFill>
                  <a:schemeClr val="accent6">
                    <a:lumMod val="50000"/>
                  </a:schemeClr>
                </a:solidFill>
                <a:latin typeface="Times New Roman" charset="0"/>
                <a:ea typeface="Times New Roman" charset="0"/>
                <a:cs typeface="Times New Roman" charset="0"/>
              </a:rPr>
              <a:t>TProtocol</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17" name="文本框 16"/>
          <p:cNvSpPr txBox="1"/>
          <p:nvPr/>
        </p:nvSpPr>
        <p:spPr>
          <a:xfrm>
            <a:off x="2648382" y="4294031"/>
            <a:ext cx="1411785" cy="307777"/>
          </a:xfrm>
          <a:prstGeom prst="rect">
            <a:avLst/>
          </a:prstGeom>
          <a:solidFill>
            <a:schemeClr val="accent1">
              <a:lumMod val="20000"/>
              <a:lumOff val="80000"/>
            </a:schemeClr>
          </a:solidFill>
          <a:ln>
            <a:solidFill>
              <a:schemeClr val="accent1">
                <a:shade val="50000"/>
              </a:schemeClr>
            </a:solidFill>
          </a:ln>
        </p:spPr>
        <p:txBody>
          <a:bodyPr wrap="square" rtlCol="0" anchor="ctr">
            <a:spAutoFit/>
          </a:bodyPr>
          <a:lstStyle/>
          <a:p>
            <a:pPr algn="ctr"/>
            <a:r>
              <a:rPr kumimoji="1" lang="en-US" altLang="zh-CN" sz="1400" smtClean="0">
                <a:solidFill>
                  <a:schemeClr val="accent6">
                    <a:lumMod val="50000"/>
                  </a:schemeClr>
                </a:solidFill>
                <a:latin typeface="Times New Roman" charset="0"/>
                <a:ea typeface="Times New Roman" charset="0"/>
                <a:cs typeface="Times New Roman" charset="0"/>
              </a:rPr>
              <a:t>TTransport</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18" name="文本框 17"/>
          <p:cNvSpPr txBox="1"/>
          <p:nvPr/>
        </p:nvSpPr>
        <p:spPr>
          <a:xfrm>
            <a:off x="2648381" y="5557255"/>
            <a:ext cx="1411785" cy="523220"/>
          </a:xfrm>
          <a:prstGeom prst="rect">
            <a:avLst/>
          </a:prstGeom>
          <a:solidFill>
            <a:schemeClr val="accent3">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Underlying</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I/O</a:t>
            </a:r>
            <a:endParaRPr kumimoji="1" lang="zh-CN" altLang="en-US" sz="1400" dirty="0">
              <a:solidFill>
                <a:schemeClr val="accent6">
                  <a:lumMod val="50000"/>
                </a:schemeClr>
              </a:solidFill>
              <a:latin typeface="Times New Roman" charset="0"/>
              <a:ea typeface="Times New Roman" charset="0"/>
              <a:cs typeface="Times New Roman" charset="0"/>
            </a:endParaRPr>
          </a:p>
        </p:txBody>
      </p:sp>
      <p:cxnSp>
        <p:nvCxnSpPr>
          <p:cNvPr id="19" name="直线连接符 18"/>
          <p:cNvCxnSpPr/>
          <p:nvPr/>
        </p:nvCxnSpPr>
        <p:spPr>
          <a:xfrm>
            <a:off x="3318963" y="4754334"/>
            <a:ext cx="0" cy="795846"/>
          </a:xfrm>
          <a:prstGeom prst="line">
            <a:avLst/>
          </a:prstGeom>
          <a:ln w="152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082711" y="3541645"/>
            <a:ext cx="1353996" cy="707886"/>
          </a:xfrm>
          <a:prstGeom prst="rect">
            <a:avLst/>
          </a:prstGeom>
          <a:noFill/>
        </p:spPr>
        <p:txBody>
          <a:bodyPr wrap="square" rtlCol="0">
            <a:spAutoFit/>
          </a:bodyPr>
          <a:lstStyle/>
          <a:p>
            <a:pPr algn="ctr"/>
            <a:r>
              <a:rPr kumimoji="1" lang="en-US" altLang="zh-CN" sz="2000" dirty="0" smtClean="0">
                <a:solidFill>
                  <a:schemeClr val="accent4">
                    <a:lumMod val="60000"/>
                    <a:lumOff val="40000"/>
                  </a:schemeClr>
                </a:solidFill>
              </a:rPr>
              <a:t>Generated Code</a:t>
            </a:r>
            <a:endParaRPr kumimoji="1" lang="zh-CN" altLang="en-US" sz="2000" dirty="0">
              <a:solidFill>
                <a:schemeClr val="accent4">
                  <a:lumMod val="60000"/>
                  <a:lumOff val="40000"/>
                </a:schemeClr>
              </a:solidFill>
            </a:endParaRPr>
          </a:p>
        </p:txBody>
      </p:sp>
      <p:cxnSp>
        <p:nvCxnSpPr>
          <p:cNvPr id="32" name="直线连接符 31"/>
          <p:cNvCxnSpPr>
            <a:stCxn id="17" idx="3"/>
            <a:endCxn id="29" idx="1"/>
          </p:cNvCxnSpPr>
          <p:nvPr/>
        </p:nvCxnSpPr>
        <p:spPr>
          <a:xfrm flipV="1">
            <a:off x="4060167" y="3895588"/>
            <a:ext cx="1022544" cy="55233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48" name="直线连接符 747"/>
          <p:cNvCxnSpPr>
            <a:stCxn id="14" idx="3"/>
            <a:endCxn id="29" idx="1"/>
          </p:cNvCxnSpPr>
          <p:nvPr/>
        </p:nvCxnSpPr>
        <p:spPr>
          <a:xfrm>
            <a:off x="4060167" y="3187020"/>
            <a:ext cx="1022544" cy="708568"/>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753" name="圆角矩形 752"/>
          <p:cNvSpPr/>
          <p:nvPr/>
        </p:nvSpPr>
        <p:spPr>
          <a:xfrm>
            <a:off x="7221867" y="2257430"/>
            <a:ext cx="1804273" cy="3984201"/>
          </a:xfrm>
          <a:prstGeom prst="roundRect">
            <a:avLst>
              <a:gd name="adj" fmla="val 56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a:p>
        </p:txBody>
      </p:sp>
      <p:sp>
        <p:nvSpPr>
          <p:cNvPr id="754" name="文本框 753"/>
          <p:cNvSpPr txBox="1"/>
          <p:nvPr/>
        </p:nvSpPr>
        <p:spPr>
          <a:xfrm>
            <a:off x="7567490" y="2301822"/>
            <a:ext cx="1113025" cy="369332"/>
          </a:xfrm>
          <a:prstGeom prst="rect">
            <a:avLst/>
          </a:prstGeom>
          <a:noFill/>
        </p:spPr>
        <p:txBody>
          <a:bodyPr wrap="square" rtlCol="0">
            <a:spAutoFit/>
          </a:bodyPr>
          <a:lstStyle/>
          <a:p>
            <a:pPr algn="ctr"/>
            <a:r>
              <a:rPr kumimoji="1" lang="en-US" altLang="zh-CN" b="1" dirty="0" smtClean="0">
                <a:solidFill>
                  <a:srgbClr val="7030A0"/>
                </a:solidFill>
                <a:latin typeface="Times New Roman" charset="0"/>
                <a:ea typeface="Times New Roman" charset="0"/>
                <a:cs typeface="Times New Roman" charset="0"/>
              </a:rPr>
              <a:t>Server</a:t>
            </a:r>
            <a:endParaRPr kumimoji="1" lang="zh-CN" altLang="en-US" b="1" dirty="0">
              <a:solidFill>
                <a:srgbClr val="7030A0"/>
              </a:solidFill>
              <a:latin typeface="Times New Roman" charset="0"/>
              <a:ea typeface="Times New Roman" charset="0"/>
              <a:cs typeface="Times New Roman" charset="0"/>
            </a:endParaRPr>
          </a:p>
        </p:txBody>
      </p:sp>
      <p:sp>
        <p:nvSpPr>
          <p:cNvPr id="755" name="文本框 754"/>
          <p:cNvSpPr txBox="1"/>
          <p:nvPr/>
        </p:nvSpPr>
        <p:spPr>
          <a:xfrm>
            <a:off x="7418109" y="2625423"/>
            <a:ext cx="1411785" cy="307777"/>
          </a:xfrm>
          <a:prstGeom prst="rect">
            <a:avLst/>
          </a:prstGeom>
          <a:solidFill>
            <a:schemeClr val="accent6">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Your Code</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756" name="文本框 755"/>
          <p:cNvSpPr txBox="1"/>
          <p:nvPr/>
        </p:nvSpPr>
        <p:spPr>
          <a:xfrm>
            <a:off x="7418109" y="2925409"/>
            <a:ext cx="1411785" cy="523220"/>
          </a:xfrm>
          <a:prstGeom prst="rect">
            <a:avLst/>
          </a:prstGeom>
          <a:solidFill>
            <a:schemeClr val="accent5">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FooService.</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Server</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757" name="文本框 756"/>
          <p:cNvSpPr txBox="1"/>
          <p:nvPr/>
        </p:nvSpPr>
        <p:spPr>
          <a:xfrm>
            <a:off x="7418109" y="3450676"/>
            <a:ext cx="1411785" cy="523220"/>
          </a:xfrm>
          <a:prstGeom prst="rect">
            <a:avLst/>
          </a:prstGeom>
          <a:solidFill>
            <a:schemeClr val="accent4">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Foo.</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Write()/read()</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758" name="文本框 757"/>
          <p:cNvSpPr txBox="1"/>
          <p:nvPr/>
        </p:nvSpPr>
        <p:spPr>
          <a:xfrm>
            <a:off x="7418109" y="3979850"/>
            <a:ext cx="1411785" cy="307777"/>
          </a:xfrm>
          <a:prstGeom prst="rect">
            <a:avLst/>
          </a:prstGeom>
          <a:solidFill>
            <a:schemeClr val="accent2">
              <a:lumMod val="20000"/>
              <a:lumOff val="80000"/>
            </a:schemeClr>
          </a:solidFill>
          <a:ln>
            <a:solidFill>
              <a:schemeClr val="accent1">
                <a:shade val="50000"/>
              </a:schemeClr>
            </a:solidFill>
          </a:ln>
        </p:spPr>
        <p:txBody>
          <a:bodyPr wrap="square" rtlCol="0" anchor="ctr">
            <a:spAutoFit/>
          </a:bodyPr>
          <a:lstStyle/>
          <a:p>
            <a:pPr algn="ctr"/>
            <a:r>
              <a:rPr kumimoji="1" lang="en-US" altLang="zh-CN" sz="1400" smtClean="0">
                <a:solidFill>
                  <a:schemeClr val="accent6">
                    <a:lumMod val="50000"/>
                  </a:schemeClr>
                </a:solidFill>
                <a:latin typeface="Times New Roman" charset="0"/>
                <a:ea typeface="Times New Roman" charset="0"/>
                <a:cs typeface="Times New Roman" charset="0"/>
              </a:rPr>
              <a:t>TProtocol</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759" name="文本框 758"/>
          <p:cNvSpPr txBox="1"/>
          <p:nvPr/>
        </p:nvSpPr>
        <p:spPr>
          <a:xfrm>
            <a:off x="7418109" y="4294030"/>
            <a:ext cx="1411785" cy="307777"/>
          </a:xfrm>
          <a:prstGeom prst="rect">
            <a:avLst/>
          </a:prstGeom>
          <a:solidFill>
            <a:schemeClr val="accent1">
              <a:lumMod val="20000"/>
              <a:lumOff val="80000"/>
            </a:schemeClr>
          </a:solidFill>
          <a:ln>
            <a:solidFill>
              <a:schemeClr val="accent1">
                <a:shade val="50000"/>
              </a:schemeClr>
            </a:solidFill>
          </a:ln>
        </p:spPr>
        <p:txBody>
          <a:bodyPr wrap="square" rtlCol="0" anchor="ctr">
            <a:spAutoFit/>
          </a:bodyPr>
          <a:lstStyle/>
          <a:p>
            <a:pPr algn="ctr"/>
            <a:r>
              <a:rPr kumimoji="1" lang="en-US" altLang="zh-CN" sz="1400" smtClean="0">
                <a:solidFill>
                  <a:schemeClr val="accent6">
                    <a:lumMod val="50000"/>
                  </a:schemeClr>
                </a:solidFill>
                <a:latin typeface="Times New Roman" charset="0"/>
                <a:ea typeface="Times New Roman" charset="0"/>
                <a:cs typeface="Times New Roman" charset="0"/>
              </a:rPr>
              <a:t>TTransport</a:t>
            </a:r>
            <a:endParaRPr kumimoji="1" lang="zh-CN" altLang="en-US" sz="1400" dirty="0">
              <a:solidFill>
                <a:schemeClr val="accent6">
                  <a:lumMod val="50000"/>
                </a:schemeClr>
              </a:solidFill>
              <a:latin typeface="Times New Roman" charset="0"/>
              <a:ea typeface="Times New Roman" charset="0"/>
              <a:cs typeface="Times New Roman" charset="0"/>
            </a:endParaRPr>
          </a:p>
        </p:txBody>
      </p:sp>
      <p:sp>
        <p:nvSpPr>
          <p:cNvPr id="760" name="文本框 759"/>
          <p:cNvSpPr txBox="1"/>
          <p:nvPr/>
        </p:nvSpPr>
        <p:spPr>
          <a:xfrm>
            <a:off x="7418108" y="5557254"/>
            <a:ext cx="1411785" cy="523220"/>
          </a:xfrm>
          <a:prstGeom prst="rect">
            <a:avLst/>
          </a:prstGeom>
          <a:solidFill>
            <a:schemeClr val="accent3">
              <a:lumMod val="20000"/>
              <a:lumOff val="80000"/>
            </a:schemeClr>
          </a:solidFill>
          <a:ln>
            <a:solidFill>
              <a:schemeClr val="accent1">
                <a:shade val="50000"/>
              </a:schemeClr>
            </a:solidFill>
          </a:ln>
        </p:spPr>
        <p:txBody>
          <a:bodyPr wrap="square" rtlCol="0" anchor="ctr">
            <a:spAutoFit/>
          </a:bodyPr>
          <a:lstStyle/>
          <a:p>
            <a:pPr algn="ctr"/>
            <a:r>
              <a:rPr kumimoji="1" lang="en-US" altLang="zh-CN" sz="1400" dirty="0" smtClean="0">
                <a:solidFill>
                  <a:schemeClr val="accent6">
                    <a:lumMod val="50000"/>
                  </a:schemeClr>
                </a:solidFill>
                <a:latin typeface="Times New Roman" charset="0"/>
                <a:ea typeface="Times New Roman" charset="0"/>
                <a:cs typeface="Times New Roman" charset="0"/>
              </a:rPr>
              <a:t>Underlying</a:t>
            </a:r>
          </a:p>
          <a:p>
            <a:pPr algn="ctr"/>
            <a:r>
              <a:rPr kumimoji="1" lang="en-US" altLang="zh-CN" sz="1400" dirty="0" smtClean="0">
                <a:solidFill>
                  <a:schemeClr val="accent6">
                    <a:lumMod val="50000"/>
                  </a:schemeClr>
                </a:solidFill>
                <a:latin typeface="Times New Roman" charset="0"/>
                <a:ea typeface="Times New Roman" charset="0"/>
                <a:cs typeface="Times New Roman" charset="0"/>
              </a:rPr>
              <a:t>I/O</a:t>
            </a:r>
            <a:endParaRPr kumimoji="1" lang="zh-CN" altLang="en-US" sz="1400" dirty="0">
              <a:solidFill>
                <a:schemeClr val="accent6">
                  <a:lumMod val="50000"/>
                </a:schemeClr>
              </a:solidFill>
              <a:latin typeface="Times New Roman" charset="0"/>
              <a:ea typeface="Times New Roman" charset="0"/>
              <a:cs typeface="Times New Roman" charset="0"/>
            </a:endParaRPr>
          </a:p>
        </p:txBody>
      </p:sp>
      <p:cxnSp>
        <p:nvCxnSpPr>
          <p:cNvPr id="761" name="直线连接符 760"/>
          <p:cNvCxnSpPr/>
          <p:nvPr/>
        </p:nvCxnSpPr>
        <p:spPr>
          <a:xfrm>
            <a:off x="8088690" y="4754333"/>
            <a:ext cx="0" cy="795846"/>
          </a:xfrm>
          <a:prstGeom prst="line">
            <a:avLst/>
          </a:prstGeom>
          <a:ln w="15240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3" name="直线连接符 762"/>
          <p:cNvCxnSpPr>
            <a:stCxn id="29" idx="3"/>
            <a:endCxn id="756" idx="1"/>
          </p:cNvCxnSpPr>
          <p:nvPr/>
        </p:nvCxnSpPr>
        <p:spPr>
          <a:xfrm flipV="1">
            <a:off x="6436707" y="3187019"/>
            <a:ext cx="981402" cy="70856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V="1">
            <a:off x="4044400" y="5955247"/>
            <a:ext cx="3357942" cy="10713"/>
          </a:xfrm>
          <a:prstGeom prst="straightConnector1">
            <a:avLst/>
          </a:prstGeom>
          <a:ln w="101600">
            <a:solidFill>
              <a:schemeClr val="accent4">
                <a:lumMod val="50000"/>
              </a:schemeClr>
            </a:solidFill>
            <a:headEnd type="stealth"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67" name="直线连接符 766"/>
          <p:cNvCxnSpPr>
            <a:stCxn id="29" idx="3"/>
            <a:endCxn id="759" idx="1"/>
          </p:cNvCxnSpPr>
          <p:nvPr/>
        </p:nvCxnSpPr>
        <p:spPr>
          <a:xfrm>
            <a:off x="6436707" y="3895588"/>
            <a:ext cx="981402" cy="552331"/>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4110176" y="5675586"/>
            <a:ext cx="3307932" cy="15637"/>
          </a:xfrm>
          <a:prstGeom prst="straightConnector1">
            <a:avLst/>
          </a:prstGeom>
          <a:ln w="101600">
            <a:solidFill>
              <a:schemeClr val="accent4">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3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6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p:bldP spid="13" grpId="0" animBg="1"/>
      <p:bldP spid="14" grpId="0" animBg="1"/>
      <p:bldP spid="15" grpId="0" animBg="1"/>
      <p:bldP spid="16" grpId="0" animBg="1"/>
      <p:bldP spid="17" grpId="0" animBg="1"/>
      <p:bldP spid="18" grpId="0" animBg="1"/>
      <p:bldP spid="29" grpId="0"/>
      <p:bldP spid="753" grpId="0" animBg="1"/>
      <p:bldP spid="754" grpId="0"/>
      <p:bldP spid="755" grpId="0" animBg="1"/>
      <p:bldP spid="756" grpId="0" animBg="1"/>
      <p:bldP spid="757" grpId="0" animBg="1"/>
      <p:bldP spid="758" grpId="0" animBg="1"/>
      <p:bldP spid="759" grpId="0" animBg="1"/>
      <p:bldP spid="7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8637" y="643773"/>
            <a:ext cx="6418745" cy="646331"/>
          </a:xfrm>
          <a:prstGeom prst="rect">
            <a:avLst/>
          </a:prstGeom>
          <a:noFill/>
        </p:spPr>
        <p:txBody>
          <a:bodyPr wrap="none" rtlCol="0">
            <a:spAutoFit/>
          </a:bodyPr>
          <a:lstStyle/>
          <a:p>
            <a:r>
              <a:rPr kumimoji="1" lang="en-US" altLang="zh-CN" sz="3600" b="1" dirty="0" smtClean="0">
                <a:latin typeface="Tahoma" charset="0"/>
                <a:ea typeface="Tahoma" charset="0"/>
                <a:cs typeface="Tahoma" charset="0"/>
              </a:rPr>
              <a:t>Experimental Methodology</a:t>
            </a:r>
            <a:endParaRPr kumimoji="1" lang="zh-CN" altLang="en-US" sz="3600" b="1" dirty="0">
              <a:latin typeface="Tahoma" charset="0"/>
              <a:ea typeface="Tahoma" charset="0"/>
              <a:cs typeface="Tahoma" charset="0"/>
            </a:endParaRPr>
          </a:p>
        </p:txBody>
      </p:sp>
      <p:sp>
        <p:nvSpPr>
          <p:cNvPr id="3" name="文本框 2"/>
          <p:cNvSpPr txBox="1"/>
          <p:nvPr/>
        </p:nvSpPr>
        <p:spPr>
          <a:xfrm>
            <a:off x="1765737" y="1529254"/>
            <a:ext cx="5476179"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Two HP MicroServer nodes</a:t>
            </a:r>
            <a:endParaRPr kumimoji="1" lang="zh-CN" altLang="en-US" sz="2800" b="1" dirty="0">
              <a:latin typeface="Tahoma" charset="0"/>
              <a:ea typeface="Tahoma" charset="0"/>
              <a:cs typeface="Tahoma" charset="0"/>
            </a:endParaRPr>
          </a:p>
        </p:txBody>
      </p:sp>
      <p:sp>
        <p:nvSpPr>
          <p:cNvPr id="30" name="文本框 29"/>
          <p:cNvSpPr txBox="1"/>
          <p:nvPr/>
        </p:nvSpPr>
        <p:spPr>
          <a:xfrm>
            <a:off x="1765737" y="2156428"/>
            <a:ext cx="5997155"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Intel Xeon E3-1220L(2.3GHz)</a:t>
            </a:r>
            <a:endParaRPr kumimoji="1" lang="zh-CN" altLang="en-US" sz="2800" b="1" dirty="0">
              <a:latin typeface="Tahoma" charset="0"/>
              <a:ea typeface="Tahoma" charset="0"/>
              <a:cs typeface="Tahoma" charset="0"/>
            </a:endParaRPr>
          </a:p>
        </p:txBody>
      </p:sp>
      <p:sp>
        <p:nvSpPr>
          <p:cNvPr id="31" name="文本框 30"/>
          <p:cNvSpPr txBox="1"/>
          <p:nvPr/>
        </p:nvSpPr>
        <p:spPr>
          <a:xfrm>
            <a:off x="1765737" y="2783602"/>
            <a:ext cx="2323072"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RAM 4GB</a:t>
            </a:r>
            <a:endParaRPr kumimoji="1" lang="zh-CN" altLang="en-US" sz="2800" b="1" dirty="0">
              <a:latin typeface="Tahoma" charset="0"/>
              <a:ea typeface="Tahoma" charset="0"/>
              <a:cs typeface="Tahoma" charset="0"/>
            </a:endParaRPr>
          </a:p>
        </p:txBody>
      </p:sp>
      <p:sp>
        <p:nvSpPr>
          <p:cNvPr id="33" name="文本框 32"/>
          <p:cNvSpPr txBox="1"/>
          <p:nvPr/>
        </p:nvSpPr>
        <p:spPr>
          <a:xfrm>
            <a:off x="1765737" y="3410776"/>
            <a:ext cx="6138219"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RPC Call (Using Apache Thrift)</a:t>
            </a:r>
            <a:endParaRPr kumimoji="1" lang="zh-CN" altLang="en-US" sz="2800" b="1" dirty="0">
              <a:latin typeface="Tahoma" charset="0"/>
              <a:ea typeface="Tahoma" charset="0"/>
              <a:cs typeface="Tahoma" charset="0"/>
            </a:endParaRPr>
          </a:p>
        </p:txBody>
      </p:sp>
      <p:sp>
        <p:nvSpPr>
          <p:cNvPr id="36" name="文本框 35"/>
          <p:cNvSpPr txBox="1"/>
          <p:nvPr/>
        </p:nvSpPr>
        <p:spPr>
          <a:xfrm>
            <a:off x="1765737" y="4037950"/>
            <a:ext cx="1917513" cy="523220"/>
          </a:xfrm>
          <a:prstGeom prst="rect">
            <a:avLst/>
          </a:prstGeom>
          <a:noFill/>
        </p:spPr>
        <p:txBody>
          <a:bodyPr wrap="none" rtlCol="0">
            <a:spAutoFit/>
          </a:bodyPr>
          <a:lstStyle/>
          <a:p>
            <a:pPr marL="457200" indent="-457200">
              <a:buFont typeface="Wingdings" charset="2"/>
              <a:buChar char="l"/>
            </a:pPr>
            <a:r>
              <a:rPr kumimoji="1" lang="en-US" altLang="zh-CN" sz="2800" b="1" dirty="0" smtClean="0">
                <a:latin typeface="Tahoma" charset="0"/>
                <a:ea typeface="Tahoma" charset="0"/>
                <a:cs typeface="Tahoma" charset="0"/>
              </a:rPr>
              <a:t>Python</a:t>
            </a:r>
            <a:endParaRPr kumimoji="1" lang="zh-CN" altLang="en-US" sz="2800" b="1" dirty="0">
              <a:latin typeface="Tahoma" charset="0"/>
              <a:ea typeface="Tahoma" charset="0"/>
              <a:cs typeface="Tahoma" charset="0"/>
            </a:endParaRPr>
          </a:p>
        </p:txBody>
      </p:sp>
    </p:spTree>
    <p:extLst>
      <p:ext uri="{BB962C8B-B14F-4D97-AF65-F5344CB8AC3E}">
        <p14:creationId xmlns:p14="http://schemas.microsoft.com/office/powerpoint/2010/main" val="114481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 grpId="0"/>
      <p:bldP spid="31" grpId="0"/>
      <p:bldP spid="33" grpId="0"/>
      <p:bldP spid="3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3162</TotalTime>
  <Words>1940</Words>
  <Application>Microsoft Macintosh PowerPoint</Application>
  <PresentationFormat>宽屏</PresentationFormat>
  <Paragraphs>475</Paragraphs>
  <Slides>34</Slides>
  <Notes>25</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Calibri</vt:lpstr>
      <vt:lpstr>Calibri Light</vt:lpstr>
      <vt:lpstr>Tahoma</vt:lpstr>
      <vt:lpstr>Times</vt:lpstr>
      <vt:lpstr>Times New Roman</vt:lpstr>
      <vt:lpstr>Wingdings</vt:lpstr>
      <vt:lpstr>宋体</vt:lpstr>
      <vt:lpstr>Arial</vt:lpstr>
      <vt:lpstr>天体</vt:lpstr>
      <vt:lpstr>The Impact of Docker Containers on Service Latency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203</cp:revision>
  <dcterms:created xsi:type="dcterms:W3CDTF">2016-06-10T07:58:22Z</dcterms:created>
  <dcterms:modified xsi:type="dcterms:W3CDTF">2016-06-12T15:39:01Z</dcterms:modified>
</cp:coreProperties>
</file>