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5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84" r:id="rId13"/>
    <p:sldId id="287" r:id="rId14"/>
    <p:sldId id="268" r:id="rId15"/>
    <p:sldId id="269" r:id="rId16"/>
    <p:sldId id="271" r:id="rId17"/>
    <p:sldId id="272" r:id="rId18"/>
    <p:sldId id="273" r:id="rId19"/>
    <p:sldId id="274" r:id="rId20"/>
    <p:sldId id="285" r:id="rId21"/>
    <p:sldId id="275" r:id="rId22"/>
    <p:sldId id="276" r:id="rId23"/>
    <p:sldId id="278" r:id="rId24"/>
    <p:sldId id="277" r:id="rId25"/>
    <p:sldId id="279" r:id="rId26"/>
    <p:sldId id="286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A"/>
    <a:srgbClr val="4ED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>
        <p:scale>
          <a:sx n="85" d="100"/>
          <a:sy n="85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binarymelody/Desktop/bishelunwen/SIG%20Proceedings%20Template-Jan2015%20Zip/p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42182791387"/>
          <c:y val="0.0580182253090806"/>
          <c:w val="0.837806705368426"/>
          <c:h val="0.789771465089126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# &gt; 1000 us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工作表1!$A$2:$A$10</c:f>
              <c:numCache>
                <c:formatCode>General</c:formatCode>
                <c:ptCount val="9"/>
                <c:pt idx="0">
                  <c:v>1000.0</c:v>
                </c:pt>
                <c:pt idx="1">
                  <c:v>1500.0</c:v>
                </c:pt>
                <c:pt idx="2">
                  <c:v>2000.0</c:v>
                </c:pt>
                <c:pt idx="3">
                  <c:v>2500.0</c:v>
                </c:pt>
                <c:pt idx="4">
                  <c:v>3000.0</c:v>
                </c:pt>
                <c:pt idx="5">
                  <c:v>4000.0</c:v>
                </c:pt>
                <c:pt idx="6">
                  <c:v>5000.0</c:v>
                </c:pt>
                <c:pt idx="7">
                  <c:v>7000.0</c:v>
                </c:pt>
                <c:pt idx="8">
                  <c:v>10000.0</c:v>
                </c:pt>
              </c:numCache>
            </c:num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104996.0</c:v>
                </c:pt>
                <c:pt idx="1">
                  <c:v>68221.0</c:v>
                </c:pt>
                <c:pt idx="2">
                  <c:v>50187.0</c:v>
                </c:pt>
                <c:pt idx="3">
                  <c:v>37334.0</c:v>
                </c:pt>
                <c:pt idx="4">
                  <c:v>14273.0</c:v>
                </c:pt>
                <c:pt idx="5">
                  <c:v>39.0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51661840"/>
        <c:axId val="-2051655584"/>
      </c:lineChart>
      <c:catAx>
        <c:axId val="-205166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CPU Quota (us)</a:t>
                </a:r>
              </a:p>
            </c:rich>
          </c:tx>
          <c:layout>
            <c:manualLayout>
              <c:xMode val="edge"/>
              <c:yMode val="edge"/>
              <c:x val="0.448532568891683"/>
              <c:y val="0.921003014853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1655584"/>
        <c:crosses val="autoZero"/>
        <c:auto val="1"/>
        <c:lblAlgn val="ctr"/>
        <c:lblOffset val="100"/>
        <c:noMultiLvlLbl val="0"/>
      </c:catAx>
      <c:valAx>
        <c:axId val="-20516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</a:t>
                </a:r>
                <a:endParaRPr lang="zh-CN" sz="2000"/>
              </a:p>
            </c:rich>
          </c:tx>
          <c:layout>
            <c:manualLayout>
              <c:xMode val="edge"/>
              <c:yMode val="edge"/>
              <c:x val="0.00529756914066297"/>
              <c:y val="0.396173067755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51661840"/>
        <c:crosses val="autoZero"/>
        <c:crossBetween val="between"/>
      </c:valAx>
      <c:spPr>
        <a:solidFill>
          <a:schemeClr val="tx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64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3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77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36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42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93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58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14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76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0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7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56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232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62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216E95-D7E1-6F4B-8376-0E3498D57B0E}" type="datetimeFigureOut">
              <a:rPr kumimoji="1" lang="zh-CN" altLang="en-US" smtClean="0"/>
              <a:t>16/6/11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8703E5-C24C-3A49-B76F-7021E063B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94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86" r:id="rId1"/>
    <p:sldLayoutId id="2147485087" r:id="rId2"/>
    <p:sldLayoutId id="2147485088" r:id="rId3"/>
    <p:sldLayoutId id="2147485089" r:id="rId4"/>
    <p:sldLayoutId id="2147485090" r:id="rId5"/>
    <p:sldLayoutId id="2147485091" r:id="rId6"/>
    <p:sldLayoutId id="2147485092" r:id="rId7"/>
    <p:sldLayoutId id="2147485093" r:id="rId8"/>
    <p:sldLayoutId id="2147485094" r:id="rId9"/>
    <p:sldLayoutId id="2147485095" r:id="rId10"/>
    <p:sldLayoutId id="2147485096" r:id="rId11"/>
    <p:sldLayoutId id="2147485097" r:id="rId12"/>
    <p:sldLayoutId id="2147485098" r:id="rId13"/>
    <p:sldLayoutId id="2147485099" r:id="rId14"/>
    <p:sldLayoutId id="2147485100" r:id="rId15"/>
    <p:sldLayoutId id="2147485101" r:id="rId16"/>
    <p:sldLayoutId id="21474851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9229" y="1964267"/>
            <a:ext cx="7880896" cy="242146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 b="1" dirty="0" smtClean="0"/>
              <a:t>The Impact of Docker Containers on Service Latency</a:t>
            </a:r>
            <a:endParaRPr kumimoji="1"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b="1" dirty="0" smtClean="0"/>
              <a:t>答辩人：                 章</a:t>
            </a:r>
            <a:r>
              <a:rPr kumimoji="1" lang="zh-CN" altLang="en-US" b="1" dirty="0"/>
              <a:t>佐</a:t>
            </a:r>
            <a:r>
              <a:rPr kumimoji="1" lang="zh-CN" altLang="en-US" b="1" dirty="0" smtClean="0"/>
              <a:t>铭</a:t>
            </a:r>
            <a:endParaRPr kumimoji="1" lang="zh-CN" altLang="en-US" b="1" dirty="0"/>
          </a:p>
          <a:p>
            <a:pPr algn="r"/>
            <a:r>
              <a:rPr kumimoji="1" lang="zh-CN" altLang="en-US" b="1" dirty="0" smtClean="0"/>
              <a:t>指导教师：                 李超</a:t>
            </a:r>
          </a:p>
          <a:p>
            <a:pPr algn="r"/>
            <a:r>
              <a:rPr kumimoji="1" lang="zh-CN" altLang="en-US" b="1" dirty="0" smtClean="0"/>
              <a:t>专业：计算机科学与技术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16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882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Containerizing &amp; Resource Limitation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32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Add isolcpus=3 to kernel boot option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65737" y="2156428"/>
            <a:ext cx="645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Disable all interrupts on CPU #3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65737" y="2783602"/>
            <a:ext cx="420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Client: task set –c 3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65737" y="3410776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Server: cpuset-cpus=3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 Aspects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25100" y="3153103"/>
            <a:ext cx="2207173" cy="9301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smtClean="0"/>
              <a:t>Client</a:t>
            </a:r>
            <a:endParaRPr kumimoji="1" lang="zh-CN" altLang="en-US" sz="4400" b="1" dirty="0"/>
          </a:p>
        </p:txBody>
      </p:sp>
      <p:sp>
        <p:nvSpPr>
          <p:cNvPr id="9" name="圆角矩形 8"/>
          <p:cNvSpPr/>
          <p:nvPr/>
        </p:nvSpPr>
        <p:spPr>
          <a:xfrm>
            <a:off x="2722178" y="3153103"/>
            <a:ext cx="2207173" cy="9301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Server</a:t>
            </a:r>
            <a:endParaRPr kumimoji="1" lang="zh-CN" altLang="en-US" sz="4400" b="1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4945118" y="3421117"/>
            <a:ext cx="2732688" cy="31531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976647" y="3752193"/>
            <a:ext cx="2732688" cy="31531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 9"/>
          <p:cNvGrpSpPr/>
          <p:nvPr/>
        </p:nvGrpSpPr>
        <p:grpSpPr>
          <a:xfrm>
            <a:off x="3084782" y="1724989"/>
            <a:ext cx="1481959" cy="1428114"/>
            <a:chOff x="3084782" y="1724989"/>
            <a:chExt cx="1481959" cy="1428114"/>
          </a:xfrm>
        </p:grpSpPr>
        <p:sp>
          <p:nvSpPr>
            <p:cNvPr id="20" name="圆角矩形 19"/>
            <p:cNvSpPr/>
            <p:nvPr/>
          </p:nvSpPr>
          <p:spPr>
            <a:xfrm>
              <a:off x="3084782" y="1724989"/>
              <a:ext cx="1481959" cy="63062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/>
                <a:t>CPU</a:t>
              </a:r>
              <a:endParaRPr kumimoji="1" lang="zh-CN" altLang="en-US" sz="3200" b="1" dirty="0"/>
            </a:p>
          </p:txBody>
        </p:sp>
        <p:cxnSp>
          <p:nvCxnSpPr>
            <p:cNvPr id="17" name="直线箭头连接符 16"/>
            <p:cNvCxnSpPr>
              <a:stCxn id="9" idx="0"/>
              <a:endCxn id="20" idx="2"/>
            </p:cNvCxnSpPr>
            <p:nvPr/>
          </p:nvCxnSpPr>
          <p:spPr>
            <a:xfrm flipH="1" flipV="1">
              <a:off x="3825762" y="2355610"/>
              <a:ext cx="3" cy="797493"/>
            </a:xfrm>
            <a:prstGeom prst="straightConnector1">
              <a:avLst/>
            </a:prstGeom>
            <a:ln w="889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 10"/>
          <p:cNvGrpSpPr/>
          <p:nvPr/>
        </p:nvGrpSpPr>
        <p:grpSpPr>
          <a:xfrm>
            <a:off x="337657" y="2040300"/>
            <a:ext cx="2747125" cy="1893196"/>
            <a:chOff x="337657" y="2040300"/>
            <a:chExt cx="2747125" cy="1893196"/>
          </a:xfrm>
        </p:grpSpPr>
        <p:sp>
          <p:nvSpPr>
            <p:cNvPr id="14" name="圆角矩形 13"/>
            <p:cNvSpPr/>
            <p:nvPr/>
          </p:nvSpPr>
          <p:spPr>
            <a:xfrm>
              <a:off x="337657" y="3302875"/>
              <a:ext cx="1481959" cy="63062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smtClean="0"/>
                <a:t>Memory</a:t>
              </a:r>
              <a:endParaRPr kumimoji="1" lang="zh-CN" altLang="en-US" sz="2400" b="1" dirty="0"/>
            </a:p>
          </p:txBody>
        </p:sp>
        <p:cxnSp>
          <p:nvCxnSpPr>
            <p:cNvPr id="21" name="直线箭头连接符 20"/>
            <p:cNvCxnSpPr>
              <a:stCxn id="20" idx="1"/>
              <a:endCxn id="14" idx="0"/>
            </p:cNvCxnSpPr>
            <p:nvPr/>
          </p:nvCxnSpPr>
          <p:spPr>
            <a:xfrm flipH="1">
              <a:off x="1078637" y="2040300"/>
              <a:ext cx="2006145" cy="1262575"/>
            </a:xfrm>
            <a:prstGeom prst="straightConnector1">
              <a:avLst/>
            </a:prstGeom>
            <a:ln w="889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 11"/>
          <p:cNvGrpSpPr/>
          <p:nvPr/>
        </p:nvGrpSpPr>
        <p:grpSpPr>
          <a:xfrm>
            <a:off x="1078637" y="3933496"/>
            <a:ext cx="3488105" cy="1577887"/>
            <a:chOff x="1078637" y="3933496"/>
            <a:chExt cx="3488105" cy="1577887"/>
          </a:xfrm>
        </p:grpSpPr>
        <p:sp>
          <p:nvSpPr>
            <p:cNvPr id="19" name="圆角矩形 18"/>
            <p:cNvSpPr/>
            <p:nvPr/>
          </p:nvSpPr>
          <p:spPr>
            <a:xfrm>
              <a:off x="3084783" y="4880762"/>
              <a:ext cx="1481959" cy="63062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smtClean="0"/>
                <a:t>Disk I/O</a:t>
              </a:r>
              <a:endParaRPr kumimoji="1" lang="zh-CN" altLang="en-US" sz="2400" b="1" dirty="0"/>
            </a:p>
          </p:txBody>
        </p:sp>
        <p:cxnSp>
          <p:nvCxnSpPr>
            <p:cNvPr id="23" name="直线箭头连接符 22"/>
            <p:cNvCxnSpPr>
              <a:stCxn id="14" idx="2"/>
              <a:endCxn id="19" idx="1"/>
            </p:cNvCxnSpPr>
            <p:nvPr/>
          </p:nvCxnSpPr>
          <p:spPr>
            <a:xfrm>
              <a:off x="1078637" y="3933496"/>
              <a:ext cx="2006146" cy="1262577"/>
            </a:xfrm>
            <a:prstGeom prst="straightConnector1">
              <a:avLst/>
            </a:prstGeom>
            <a:ln w="889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469569" y="3263073"/>
            <a:ext cx="166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Network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76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 Aspects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25100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smtClean="0"/>
              <a:t>Client</a:t>
            </a:r>
            <a:endParaRPr kumimoji="1" lang="zh-CN" altLang="en-US" sz="4400" b="1" dirty="0"/>
          </a:p>
        </p:txBody>
      </p:sp>
      <p:sp>
        <p:nvSpPr>
          <p:cNvPr id="9" name="圆角矩形 8"/>
          <p:cNvSpPr/>
          <p:nvPr/>
        </p:nvSpPr>
        <p:spPr>
          <a:xfrm>
            <a:off x="2722178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Server</a:t>
            </a:r>
            <a:endParaRPr kumimoji="1" lang="zh-CN" altLang="en-US" sz="4400" b="1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4945118" y="3421117"/>
            <a:ext cx="2732688" cy="31531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976647" y="3752193"/>
            <a:ext cx="2732688" cy="31531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7657" y="3302875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Memory</a:t>
            </a:r>
            <a:endParaRPr kumimoji="1" lang="zh-CN" altLang="en-US" sz="2400" b="1" dirty="0"/>
          </a:p>
        </p:txBody>
      </p:sp>
      <p:sp>
        <p:nvSpPr>
          <p:cNvPr id="19" name="圆角矩形 18"/>
          <p:cNvSpPr/>
          <p:nvPr/>
        </p:nvSpPr>
        <p:spPr>
          <a:xfrm>
            <a:off x="3084783" y="4880762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Disk I/O</a:t>
            </a:r>
            <a:endParaRPr kumimoji="1" lang="zh-CN" altLang="en-US" sz="2400" b="1" dirty="0"/>
          </a:p>
        </p:txBody>
      </p:sp>
      <p:sp>
        <p:nvSpPr>
          <p:cNvPr id="20" name="圆角矩形 19"/>
          <p:cNvSpPr/>
          <p:nvPr/>
        </p:nvSpPr>
        <p:spPr>
          <a:xfrm>
            <a:off x="3084782" y="1724989"/>
            <a:ext cx="1481959" cy="63062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/>
              <a:t>CPU</a:t>
            </a:r>
            <a:endParaRPr kumimoji="1" lang="zh-CN" altLang="en-US" sz="3200" b="1" dirty="0"/>
          </a:p>
        </p:txBody>
      </p:sp>
      <p:cxnSp>
        <p:nvCxnSpPr>
          <p:cNvPr id="17" name="直线箭头连接符 16"/>
          <p:cNvCxnSpPr>
            <a:stCxn id="9" idx="0"/>
            <a:endCxn id="20" idx="2"/>
          </p:cNvCxnSpPr>
          <p:nvPr/>
        </p:nvCxnSpPr>
        <p:spPr>
          <a:xfrm flipH="1" flipV="1">
            <a:off x="3825762" y="2355610"/>
            <a:ext cx="3" cy="797493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0" idx="1"/>
            <a:endCxn id="14" idx="0"/>
          </p:cNvCxnSpPr>
          <p:nvPr/>
        </p:nvCxnSpPr>
        <p:spPr>
          <a:xfrm flipH="1">
            <a:off x="1078637" y="2040300"/>
            <a:ext cx="2006145" cy="1262575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4" idx="2"/>
            <a:endCxn id="19" idx="1"/>
          </p:cNvCxnSpPr>
          <p:nvPr/>
        </p:nvCxnSpPr>
        <p:spPr>
          <a:xfrm>
            <a:off x="1078637" y="3933496"/>
            <a:ext cx="2006146" cy="1262577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69569" y="3263073"/>
            <a:ext cx="166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Network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8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pu-shares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618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Container A: cpu-shares=1024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7" y="2052474"/>
            <a:ext cx="595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Container B: cpu-shares=512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1944199" y="3987384"/>
            <a:ext cx="4320000" cy="0"/>
          </a:xfrm>
          <a:prstGeom prst="line">
            <a:avLst/>
          </a:prstGeom>
          <a:ln w="889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375406" y="3987384"/>
            <a:ext cx="2160000" cy="0"/>
          </a:xfrm>
          <a:prstGeom prst="line">
            <a:avLst/>
          </a:prstGeom>
          <a:ln w="889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82023" y="32794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/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33230" y="32794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 smtClean="0"/>
              <a:t>1</a:t>
            </a:r>
          </a:p>
        </p:txBody>
      </p:sp>
      <p:cxnSp>
        <p:nvCxnSpPr>
          <p:cNvPr id="16" name="直线连接符 15"/>
          <p:cNvCxnSpPr/>
          <p:nvPr/>
        </p:nvCxnSpPr>
        <p:spPr>
          <a:xfrm>
            <a:off x="1944199" y="3987384"/>
            <a:ext cx="4431207" cy="0"/>
          </a:xfrm>
          <a:prstGeom prst="line">
            <a:avLst/>
          </a:prstGeom>
          <a:ln w="889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2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pu-shares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993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CDF: cpu-shares=1024 vs Native (1,000,000 times)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50" y="2052474"/>
            <a:ext cx="5662822" cy="352919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95175"/>
              </p:ext>
            </p:extLst>
          </p:nvPr>
        </p:nvGraphicFramePr>
        <p:xfrm>
          <a:off x="1971590" y="5726454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 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 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r>
                        <a:rPr lang="en-US" altLang="zh-CN" baseline="30000" dirty="0" smtClean="0"/>
                        <a:t>th</a:t>
                      </a:r>
                      <a:r>
                        <a:rPr lang="en-US" altLang="zh-CN" dirty="0" smtClean="0"/>
                        <a:t>-percentile</a:t>
                      </a:r>
                      <a:r>
                        <a:rPr lang="en-US" altLang="zh-CN" baseline="0" dirty="0" smtClean="0"/>
                        <a:t> (us)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Bare metal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278.0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 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568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cpu-quota &amp; cpu-period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cpu-period=10000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6" y="2052474"/>
            <a:ext cx="9371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cpu-quota=1000, 1500, 2000, 2500, 3000, 4000</a:t>
            </a:r>
          </a:p>
          <a:p>
            <a:pPr lvl="1"/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	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	       5000, 7000, 10000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3606"/>
              </p:ext>
            </p:extLst>
          </p:nvPr>
        </p:nvGraphicFramePr>
        <p:xfrm>
          <a:off x="2134408" y="3006581"/>
          <a:ext cx="812800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2823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charset="0"/>
                          <a:ea typeface="宋体" charset="0"/>
                        </a:rPr>
                        <a:t>quota(us) </a:t>
                      </a:r>
                      <a:endParaRPr lang="zh-CN" sz="1600" kern="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effectLst/>
                          <a:latin typeface="Times New Roman" charset="0"/>
                          <a:ea typeface="宋体" charset="0"/>
                        </a:rPr>
                        <a:t>mean(us)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effectLst/>
                          <a:latin typeface="Times New Roman" charset="0"/>
                          <a:ea typeface="宋体" charset="0"/>
                        </a:rPr>
                        <a:t>median(us)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effectLst/>
                          <a:latin typeface="Times New Roman" charset="0"/>
                          <a:ea typeface="宋体" charset="0"/>
                        </a:rPr>
                        <a:t>p99(us)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effectLst/>
                          <a:latin typeface="Times New Roman" charset="0"/>
                          <a:ea typeface="宋体" charset="0"/>
                        </a:rPr>
                        <a:t># &gt; 1,000us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b="1" kern="0">
                          <a:effectLst/>
                          <a:latin typeface="Times New Roman" charset="0"/>
                          <a:ea typeface="宋体" charset="0"/>
                        </a:rPr>
                        <a:t># × quota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1035.4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307.0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7556.0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104996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104996000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1500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579.5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258.0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5816.0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68221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</a:rPr>
                        <a:t>102331500 </a:t>
                      </a:r>
                      <a:endParaRPr lang="zh-CN" sz="1600" kern="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489.0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281.0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4765.0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50187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100374000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 dirty="0">
                          <a:effectLst/>
                          <a:latin typeface="Times New Roman" charset="0"/>
                          <a:ea typeface="宋体" charset="0"/>
                        </a:rPr>
                        <a:t>361.7 </a:t>
                      </a:r>
                      <a:endParaRPr lang="zh-CN" sz="1600" kern="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260.0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3232.0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37334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93335000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291.9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259.0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1741.0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14273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42819000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4000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258.0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253.0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331.0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39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156000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5000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263.2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255.0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341.0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 New Roman" charset="0"/>
                          <a:ea typeface="宋体" charset="0"/>
                        </a:rPr>
                        <a:t>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7000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256.7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250.0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341.0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10000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262.6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255.0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333.0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0 </a:t>
                      </a:r>
                      <a:endParaRPr lang="zh-CN" sz="1600" kern="1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0" dirty="0">
                          <a:effectLst/>
                          <a:latin typeface="Times" charset="0"/>
                          <a:ea typeface="宋体" charset="0"/>
                          <a:cs typeface="Times" charset="0"/>
                        </a:rPr>
                        <a:t>0 </a:t>
                      </a:r>
                      <a:endParaRPr lang="zh-CN" sz="1600" kern="1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013"/>
              </p:ext>
            </p:extLst>
          </p:nvPr>
        </p:nvGraphicFramePr>
        <p:xfrm>
          <a:off x="1078637" y="1717951"/>
          <a:ext cx="7788168" cy="499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2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CPU Interference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970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Another container runs on the same CPU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5737" y="2291624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Matrix multiplication 512 x 512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5736" y="3053994"/>
            <a:ext cx="8688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err="1">
                <a:latin typeface="Tahoma" charset="0"/>
                <a:ea typeface="Tahoma" charset="0"/>
                <a:cs typeface="Tahoma" charset="0"/>
              </a:rPr>
              <a:t>q</a:t>
            </a:r>
            <a:r>
              <a:rPr kumimoji="1" lang="en-US" altLang="zh-CN" sz="2800" b="1" dirty="0" err="1" smtClean="0">
                <a:latin typeface="Tahoma" charset="0"/>
                <a:ea typeface="Tahoma" charset="0"/>
                <a:cs typeface="Tahoma" charset="0"/>
              </a:rPr>
              <a:t>uota</a:t>
            </a:r>
            <a:r>
              <a:rPr kumimoji="1" lang="en-US" altLang="zh-CN" sz="2800" b="1" baseline="-25000" dirty="0" err="1" smtClean="0">
                <a:latin typeface="Tahoma" charset="0"/>
                <a:ea typeface="Tahoma" charset="0"/>
                <a:cs typeface="Tahoma" charset="0"/>
              </a:rPr>
              <a:t>latency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 + </a:t>
            </a:r>
            <a:r>
              <a:rPr kumimoji="1" lang="en-US" altLang="zh-CN" sz="2800" b="1" dirty="0" err="1">
                <a:latin typeface="Tahoma" charset="0"/>
                <a:ea typeface="Tahoma" charset="0"/>
                <a:cs typeface="Tahoma" charset="0"/>
              </a:rPr>
              <a:t>q</a:t>
            </a:r>
            <a:r>
              <a:rPr kumimoji="1" lang="en-US" altLang="zh-CN" sz="2800" b="1" dirty="0" err="1" smtClean="0">
                <a:latin typeface="Tahoma" charset="0"/>
                <a:ea typeface="Tahoma" charset="0"/>
                <a:cs typeface="Tahoma" charset="0"/>
              </a:rPr>
              <a:t>uota</a:t>
            </a:r>
            <a:r>
              <a:rPr kumimoji="1" lang="en-US" altLang="zh-CN" sz="2800" b="1" baseline="-25000" dirty="0" err="1" smtClean="0">
                <a:latin typeface="Tahoma" charset="0"/>
                <a:ea typeface="Tahoma" charset="0"/>
                <a:cs typeface="Tahoma" charset="0"/>
              </a:rPr>
              <a:t>matrix</a:t>
            </a:r>
            <a:r>
              <a:rPr kumimoji="1" lang="en-US" altLang="zh-CN" sz="2800" b="1" baseline="-25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=</a:t>
            </a: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period = 10000 us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CPU Interference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704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Execution time of matrix multiplication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83" y="2052474"/>
            <a:ext cx="5914259" cy="44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CPU Interference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10352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Mean, median &amp; p99 of the requests running together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79" y="2052474"/>
            <a:ext cx="7086162" cy="46626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2799"/>
              </p:ext>
            </p:extLst>
          </p:nvPr>
        </p:nvGraphicFramePr>
        <p:xfrm>
          <a:off x="0" y="3281452"/>
          <a:ext cx="81280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 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Median 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r>
                        <a:rPr lang="en-US" altLang="zh-CN" baseline="30000" dirty="0" smtClean="0"/>
                        <a:t>th</a:t>
                      </a:r>
                      <a:r>
                        <a:rPr lang="en-US" altLang="zh-CN" dirty="0" smtClean="0"/>
                        <a:t>-percentile</a:t>
                      </a:r>
                      <a:r>
                        <a:rPr lang="en-US" altLang="zh-CN" baseline="0" dirty="0" smtClean="0"/>
                        <a:t> (us)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Bare metal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278.0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 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CPU Interference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Affect of context switch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6" y="2291624"/>
            <a:ext cx="731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No need to wait the matrix container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5736" y="3053994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CPU frequency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3"/>
          <p:cNvGrpSpPr/>
          <p:nvPr/>
        </p:nvGrpSpPr>
        <p:grpSpPr>
          <a:xfrm>
            <a:off x="1624459" y="1735325"/>
            <a:ext cx="5728874" cy="691974"/>
            <a:chOff x="1167472" y="1105694"/>
            <a:chExt cx="6399999" cy="773037"/>
          </a:xfrm>
        </p:grpSpPr>
        <p:sp>
          <p:nvSpPr>
            <p:cNvPr id="7" name="TextBox 14"/>
            <p:cNvSpPr txBox="1"/>
            <p:nvPr/>
          </p:nvSpPr>
          <p:spPr>
            <a:xfrm>
              <a:off x="1379265" y="1273270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Background &amp; Motivation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167472" y="1105694"/>
              <a:ext cx="504056" cy="504056"/>
            </a:xfrm>
            <a:prstGeom prst="ellipse">
              <a:avLst/>
            </a:prstGeom>
            <a:solidFill>
              <a:srgbClr val="00B0F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</p:grpSp>
      <p:grpSp>
        <p:nvGrpSpPr>
          <p:cNvPr id="9" name="组合 16"/>
          <p:cNvGrpSpPr/>
          <p:nvPr/>
        </p:nvGrpSpPr>
        <p:grpSpPr>
          <a:xfrm>
            <a:off x="1604233" y="2629764"/>
            <a:ext cx="5749100" cy="726079"/>
            <a:chOff x="1169260" y="2041798"/>
            <a:chExt cx="6422594" cy="811138"/>
          </a:xfrm>
        </p:grpSpPr>
        <p:sp>
          <p:nvSpPr>
            <p:cNvPr id="10" name="TextBox 17"/>
            <p:cNvSpPr txBox="1"/>
            <p:nvPr/>
          </p:nvSpPr>
          <p:spPr>
            <a:xfrm>
              <a:off x="1403648" y="2247475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Experiment &amp; Results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169260" y="2041798"/>
              <a:ext cx="502269" cy="502269"/>
            </a:xfrm>
            <a:prstGeom prst="ellipse">
              <a:avLst/>
            </a:prstGeom>
            <a:solidFill>
              <a:srgbClr val="FFC00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</p:grpSp>
      <p:grpSp>
        <p:nvGrpSpPr>
          <p:cNvPr id="12" name="组合 19"/>
          <p:cNvGrpSpPr/>
          <p:nvPr/>
        </p:nvGrpSpPr>
        <p:grpSpPr>
          <a:xfrm>
            <a:off x="1602630" y="3541642"/>
            <a:ext cx="5750703" cy="709027"/>
            <a:chOff x="1167472" y="2977902"/>
            <a:chExt cx="6424382" cy="792088"/>
          </a:xfrm>
        </p:grpSpPr>
        <p:sp>
          <p:nvSpPr>
            <p:cNvPr id="13" name="TextBox 20"/>
            <p:cNvSpPr txBox="1"/>
            <p:nvPr/>
          </p:nvSpPr>
          <p:spPr>
            <a:xfrm>
              <a:off x="1403648" y="3164529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Conclusion &amp; Insufficiency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92D050"/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</p:grpSp>
      <p:grpSp>
        <p:nvGrpSpPr>
          <p:cNvPr id="15" name="组合 22"/>
          <p:cNvGrpSpPr/>
          <p:nvPr/>
        </p:nvGrpSpPr>
        <p:grpSpPr>
          <a:xfrm>
            <a:off x="1602630" y="4454597"/>
            <a:ext cx="5750703" cy="709027"/>
            <a:chOff x="1167472" y="2977902"/>
            <a:chExt cx="6424382" cy="792088"/>
          </a:xfrm>
        </p:grpSpPr>
        <p:sp>
          <p:nvSpPr>
            <p:cNvPr id="16" name="TextBox 23"/>
            <p:cNvSpPr txBox="1"/>
            <p:nvPr/>
          </p:nvSpPr>
          <p:spPr>
            <a:xfrm>
              <a:off x="1403648" y="3164529"/>
              <a:ext cx="6188206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Future</a:t>
              </a:r>
              <a:r>
                <a:rPr kumimoji="0" lang="en-US" altLang="zh-CN" sz="24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 Work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167472" y="2977902"/>
              <a:ext cx="524210" cy="524210"/>
            </a:xfrm>
            <a:prstGeom prst="ellipse">
              <a:avLst/>
            </a:prstGeom>
            <a:solidFill>
              <a:srgbClr val="C0504D">
                <a:lumMod val="60000"/>
                <a:lumOff val="40000"/>
              </a:srgbClr>
            </a:solidFill>
            <a:ln w="76200" cap="flat" cmpd="sng" algn="ctr">
              <a:solidFill>
                <a:srgbClr val="D9D9D9">
                  <a:alpha val="63922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alpha val="99000"/>
                    </a:prstClr>
                  </a:solidFill>
                  <a:effectLst/>
                  <a:uLnTx/>
                  <a:uFillTx/>
                  <a:latin typeface="Tahoma" charset="0"/>
                  <a:ea typeface="Tahoma" charset="0"/>
                  <a:cs typeface="Tahoma" charset="0"/>
                </a:rPr>
                <a:t>4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alpha val="99000"/>
                  </a:prstClr>
                </a:solidFill>
                <a:effectLst/>
                <a:uLnTx/>
                <a:uFillTx/>
                <a:latin typeface="Tahoma" charset="0"/>
                <a:ea typeface="Tahoma" charset="0"/>
                <a:cs typeface="Tahoma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78637" y="64377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Contents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 Aspects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25100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smtClean="0"/>
              <a:t>Client</a:t>
            </a:r>
            <a:endParaRPr kumimoji="1" lang="zh-CN" altLang="en-US" sz="4400" b="1" dirty="0"/>
          </a:p>
        </p:txBody>
      </p:sp>
      <p:sp>
        <p:nvSpPr>
          <p:cNvPr id="9" name="圆角矩形 8"/>
          <p:cNvSpPr/>
          <p:nvPr/>
        </p:nvSpPr>
        <p:spPr>
          <a:xfrm>
            <a:off x="2722178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Server</a:t>
            </a:r>
            <a:endParaRPr kumimoji="1" lang="zh-CN" altLang="en-US" sz="4400" b="1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4945118" y="3421117"/>
            <a:ext cx="2732688" cy="31531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976647" y="3752193"/>
            <a:ext cx="2732688" cy="31531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7657" y="3302875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Memory</a:t>
            </a:r>
            <a:endParaRPr kumimoji="1" lang="zh-CN" altLang="en-US" sz="2400" b="1" dirty="0"/>
          </a:p>
        </p:txBody>
      </p:sp>
      <p:sp>
        <p:nvSpPr>
          <p:cNvPr id="19" name="圆角矩形 18"/>
          <p:cNvSpPr/>
          <p:nvPr/>
        </p:nvSpPr>
        <p:spPr>
          <a:xfrm>
            <a:off x="3084783" y="4880762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Disk I/O</a:t>
            </a:r>
            <a:endParaRPr kumimoji="1" lang="zh-CN" altLang="en-US" sz="2400" b="1" dirty="0"/>
          </a:p>
        </p:txBody>
      </p:sp>
      <p:sp>
        <p:nvSpPr>
          <p:cNvPr id="20" name="圆角矩形 19"/>
          <p:cNvSpPr/>
          <p:nvPr/>
        </p:nvSpPr>
        <p:spPr>
          <a:xfrm>
            <a:off x="3084782" y="1724989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/>
              <a:t>CPU</a:t>
            </a:r>
            <a:endParaRPr kumimoji="1" lang="zh-CN" altLang="en-US" sz="3200" b="1" dirty="0"/>
          </a:p>
        </p:txBody>
      </p:sp>
      <p:cxnSp>
        <p:nvCxnSpPr>
          <p:cNvPr id="17" name="直线箭头连接符 16"/>
          <p:cNvCxnSpPr>
            <a:stCxn id="9" idx="0"/>
            <a:endCxn id="20" idx="2"/>
          </p:cNvCxnSpPr>
          <p:nvPr/>
        </p:nvCxnSpPr>
        <p:spPr>
          <a:xfrm flipH="1" flipV="1">
            <a:off x="3825762" y="2355610"/>
            <a:ext cx="3" cy="797493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0" idx="1"/>
            <a:endCxn id="14" idx="0"/>
          </p:cNvCxnSpPr>
          <p:nvPr/>
        </p:nvCxnSpPr>
        <p:spPr>
          <a:xfrm flipH="1">
            <a:off x="1078637" y="2040300"/>
            <a:ext cx="2006145" cy="1262575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4" idx="2"/>
            <a:endCxn id="19" idx="1"/>
          </p:cNvCxnSpPr>
          <p:nvPr/>
        </p:nvCxnSpPr>
        <p:spPr>
          <a:xfrm>
            <a:off x="1078637" y="3933496"/>
            <a:ext cx="2006146" cy="1262577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69569" y="3263073"/>
            <a:ext cx="166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Network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05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Network Isolation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963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SPECWeb2009 sizes(KB): 1, 4, 10, 30, 50, 70, 100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5737" y="2291624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Server receives &amp; sends data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5737" y="3053994"/>
            <a:ext cx="713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Compare between using host &amp; NAT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Network Isolation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Mean, median &amp; p99 latency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7" y="2052474"/>
            <a:ext cx="10058400" cy="47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Related Works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IBM’s report (Felter et al., 2015)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3" y="2291624"/>
            <a:ext cx="5951481" cy="3778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34960" y="6148554"/>
            <a:ext cx="5343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Network latency —— </a:t>
            </a:r>
            <a:r>
              <a:rPr kumimoji="1" lang="en-US" altLang="zh-CN" sz="2800" i="1" dirty="0" smtClean="0">
                <a:latin typeface="Tahoma" charset="0"/>
                <a:ea typeface="Tahoma" charset="0"/>
                <a:cs typeface="Tahoma" charset="0"/>
              </a:rPr>
              <a:t>netperf</a:t>
            </a:r>
            <a:endParaRPr kumimoji="1" lang="zh-CN" altLang="en-US" sz="2800" i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382814" y="2900855"/>
            <a:ext cx="250001" cy="1182413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04871" y="2837792"/>
            <a:ext cx="299545" cy="1308537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83516" y="3123915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smtClean="0">
                <a:solidFill>
                  <a:schemeClr val="accent1"/>
                </a:solidFill>
              </a:rPr>
              <a:t>80%</a:t>
            </a:r>
            <a:endParaRPr kumimoji="1" lang="zh-CN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Network Isolation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Mean, median &amp; p99 latency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7" y="2052474"/>
            <a:ext cx="10058400" cy="47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Network Isolation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72" y="1529511"/>
            <a:ext cx="268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IBM’s work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5757" y="1530025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My work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7897" y="2052988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80% slowdown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7689" y="2052731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Slightly, fix-length latency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7896" y="2514396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200 B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7689" y="2514396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No less than 1 KB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37737" y="2976061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Both in containers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7689" y="2975547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kumimoji="1" lang="en-US" altLang="zh-CN" sz="2400" b="1" dirty="0" smtClean="0">
                <a:latin typeface="Tahoma" charset="0"/>
                <a:ea typeface="Tahoma" charset="0"/>
                <a:cs typeface="Tahoma" charset="0"/>
              </a:rPr>
              <a:t>Only server in container</a:t>
            </a:r>
            <a:endParaRPr kumimoji="1" lang="zh-CN" alt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 Aspects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725100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smtClean="0"/>
              <a:t>Client</a:t>
            </a:r>
            <a:endParaRPr kumimoji="1" lang="zh-CN" altLang="en-US" sz="4400" b="1" dirty="0"/>
          </a:p>
        </p:txBody>
      </p:sp>
      <p:sp>
        <p:nvSpPr>
          <p:cNvPr id="9" name="圆角矩形 8"/>
          <p:cNvSpPr/>
          <p:nvPr/>
        </p:nvSpPr>
        <p:spPr>
          <a:xfrm>
            <a:off x="2722178" y="3153103"/>
            <a:ext cx="2207173" cy="93016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smtClean="0"/>
              <a:t>Server</a:t>
            </a:r>
            <a:endParaRPr kumimoji="1" lang="zh-CN" altLang="en-US" sz="4400" b="1" dirty="0"/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4945118" y="3421117"/>
            <a:ext cx="2732688" cy="31531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 flipV="1">
            <a:off x="4976647" y="3752193"/>
            <a:ext cx="2732688" cy="31531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7657" y="3302875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mtClean="0"/>
              <a:t>Memory</a:t>
            </a:r>
            <a:endParaRPr kumimoji="1" lang="zh-CN" altLang="en-US" sz="2400" b="1" dirty="0"/>
          </a:p>
        </p:txBody>
      </p:sp>
      <p:sp>
        <p:nvSpPr>
          <p:cNvPr id="19" name="圆角矩形 18"/>
          <p:cNvSpPr/>
          <p:nvPr/>
        </p:nvSpPr>
        <p:spPr>
          <a:xfrm>
            <a:off x="3084783" y="4880762"/>
            <a:ext cx="1481959" cy="6306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Disk I/O</a:t>
            </a:r>
            <a:endParaRPr kumimoji="1" lang="zh-CN" altLang="en-US" sz="2400" b="1" dirty="0"/>
          </a:p>
        </p:txBody>
      </p:sp>
      <p:sp>
        <p:nvSpPr>
          <p:cNvPr id="20" name="圆角矩形 19"/>
          <p:cNvSpPr/>
          <p:nvPr/>
        </p:nvSpPr>
        <p:spPr>
          <a:xfrm>
            <a:off x="3084782" y="1724989"/>
            <a:ext cx="1481959" cy="630621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/>
              <a:t>CPU</a:t>
            </a:r>
            <a:endParaRPr kumimoji="1" lang="zh-CN" altLang="en-US" sz="3200" b="1" dirty="0"/>
          </a:p>
        </p:txBody>
      </p:sp>
      <p:cxnSp>
        <p:nvCxnSpPr>
          <p:cNvPr id="17" name="直线箭头连接符 16"/>
          <p:cNvCxnSpPr>
            <a:stCxn id="9" idx="0"/>
            <a:endCxn id="20" idx="2"/>
          </p:cNvCxnSpPr>
          <p:nvPr/>
        </p:nvCxnSpPr>
        <p:spPr>
          <a:xfrm flipH="1" flipV="1">
            <a:off x="3825762" y="2355610"/>
            <a:ext cx="3" cy="797493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0" idx="1"/>
            <a:endCxn id="14" idx="0"/>
          </p:cNvCxnSpPr>
          <p:nvPr/>
        </p:nvCxnSpPr>
        <p:spPr>
          <a:xfrm flipH="1">
            <a:off x="1078637" y="2040300"/>
            <a:ext cx="2006145" cy="1262575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4" idx="2"/>
            <a:endCxn id="19" idx="1"/>
          </p:cNvCxnSpPr>
          <p:nvPr/>
        </p:nvCxnSpPr>
        <p:spPr>
          <a:xfrm>
            <a:off x="1078637" y="3933496"/>
            <a:ext cx="2006146" cy="1262577"/>
          </a:xfrm>
          <a:prstGeom prst="straightConnector1">
            <a:avLst/>
          </a:prstGeom>
          <a:ln w="889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69569" y="3263073"/>
            <a:ext cx="166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/>
              <a:t>Network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91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Sequential write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835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Message size(KB): 1, 4, 10, 30, 50, 70, 100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737" y="2052474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smtClean="0">
                <a:latin typeface="Tahoma" charset="0"/>
                <a:ea typeface="Tahoma" charset="0"/>
                <a:cs typeface="Tahoma" charset="0"/>
              </a:rPr>
              <a:t>File already open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737" y="257569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10,000 </a:t>
            </a:r>
            <a:r>
              <a:rPr kumimoji="1" lang="en-US" altLang="zh-CN" sz="2800" b="1" smtClean="0">
                <a:latin typeface="Tahoma" charset="0"/>
                <a:ea typeface="Tahoma" charset="0"/>
                <a:cs typeface="Tahoma" charset="0"/>
              </a:rPr>
              <a:t>times execution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6" y="3098914"/>
            <a:ext cx="54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f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lush() after each iteration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7" y="3861284"/>
            <a:ext cx="10058400" cy="24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Open File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835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Message size(KB): 1, 4, 10, 30, 50, 70, 100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737" y="2052474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File already open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737" y="2575694"/>
            <a:ext cx="488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10,000 </a:t>
            </a:r>
            <a:r>
              <a:rPr kumimoji="1" lang="en-US" altLang="zh-CN" sz="2800" b="1" smtClean="0">
                <a:latin typeface="Tahoma" charset="0"/>
                <a:ea typeface="Tahoma" charset="0"/>
                <a:cs typeface="Tahoma" charset="0"/>
              </a:rPr>
              <a:t>times execution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6" y="3098914"/>
            <a:ext cx="544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f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lush() after each iteration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13" y="2052474"/>
            <a:ext cx="6412621" cy="44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ahoma" charset="0"/>
                <a:ea typeface="Tahoma" charset="0"/>
                <a:cs typeface="Tahoma" charset="0"/>
              </a:rPr>
              <a:t>l</a:t>
            </a:r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s -R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Each layer is </a:t>
            </a: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L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inux kernel source file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5737" y="2052474"/>
            <a:ext cx="667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Ranging from 1 layer to 32 layers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737" y="2575694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100</a:t>
            </a:r>
            <a:r>
              <a:rPr kumimoji="1" lang="zh-CN" altLang="en-US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times execution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0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2982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Background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737" y="1529254"/>
            <a:ext cx="3513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Virtual Machine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8757" y="1529254"/>
            <a:ext cx="382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vs Docker Container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8780" y="2421924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8779" y="2837793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779" y="3216166"/>
            <a:ext cx="1103588" cy="1179358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Guest OS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7107" y="2421922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7106" y="2837791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7106" y="3216164"/>
            <a:ext cx="1103588" cy="1179358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Guest OS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10694" y="2421916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0693" y="2837785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10693" y="3216158"/>
            <a:ext cx="1103588" cy="1179358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Guest OS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3517" y="4395516"/>
            <a:ext cx="3310763" cy="37837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Hypervisor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3516" y="4763839"/>
            <a:ext cx="3310763" cy="37837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Host Operating System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03516" y="5137536"/>
            <a:ext cx="3310763" cy="3783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Infrastructure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07344" y="4392489"/>
            <a:ext cx="3310763" cy="37837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Docker Engine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07345" y="4760812"/>
            <a:ext cx="3310763" cy="37837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Host Operating System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07345" y="5134509"/>
            <a:ext cx="3310763" cy="3783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Infrastructure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3516" y="4387115"/>
            <a:ext cx="3310763" cy="75509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ahoma" charset="0"/>
                <a:ea typeface="Tahoma" charset="0"/>
                <a:cs typeface="Tahoma" charset="0"/>
              </a:rPr>
              <a:t>Hypervisor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2606" y="3592881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2605" y="4008750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0933" y="3592879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10932" y="4008748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14520" y="3592873"/>
            <a:ext cx="1103588" cy="425911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Tahoma" charset="0"/>
                <a:ea typeface="Tahoma" charset="0"/>
                <a:cs typeface="Tahoma" charset="0"/>
              </a:rPr>
              <a:t>APP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14519" y="4008742"/>
            <a:ext cx="1103588" cy="378373"/>
          </a:xfrm>
          <a:prstGeom prst="rect">
            <a:avLst/>
          </a:prstGeom>
          <a:solidFill>
            <a:srgbClr val="00B0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Tahoma" charset="0"/>
                <a:ea typeface="Tahoma" charset="0"/>
                <a:cs typeface="Tahoma" charset="0"/>
              </a:rPr>
              <a:t>Bins/Libs</a:t>
            </a:r>
            <a:endParaRPr kumimoji="1" lang="zh-CN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486 " pathEditMode="relative" ptsTypes="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6" grpId="0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ahoma" charset="0"/>
                <a:ea typeface="Tahoma" charset="0"/>
                <a:cs typeface="Tahoma" charset="0"/>
              </a:rPr>
              <a:t>l</a:t>
            </a:r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s -R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88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l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atency measurement of different layers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0" y="2052474"/>
            <a:ext cx="6304388" cy="44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Related Works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IBM’s report (Felter et al., 2015)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29248"/>
              </p:ext>
            </p:extLst>
          </p:nvPr>
        </p:nvGraphicFramePr>
        <p:xfrm>
          <a:off x="331073" y="2427889"/>
          <a:ext cx="1146153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9424"/>
                <a:gridCol w="1285264"/>
                <a:gridCol w="685425"/>
                <a:gridCol w="1954925"/>
                <a:gridCol w="2506717"/>
                <a:gridCol w="2569779"/>
              </a:tblGrid>
              <a:tr h="139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Measurement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Workload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KVM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PXZ (MB/s)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76.2 [±0.93]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73.5 (-4%) [±0.64]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59.2 (-22%) [±1.88]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Random memory</a:t>
                      </a:r>
                      <a:r>
                        <a:rPr lang="en-US" altLang="zh-CN" baseline="0" dirty="0" smtClean="0"/>
                        <a:t> access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 [±0.00029] 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0.0124 (-2%) [±0.00044]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0.0125 (-1%) [±0.00032]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Memory bandwidth</a:t>
                      </a:r>
                      <a:endParaRPr lang="zh-CN" altLang="en-US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Stream (GB/s)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45.8 [±0.21]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(-0%) [±0.55]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 (-2%) [±0.19]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 [±0.06]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(-0%) [±0.08]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 (-3%) [±0.21]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[±0.08]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(-0%) [±0.06]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 (-3%) [±0.15]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[±0.12]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(-0%) [±0.49]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 (-1%) [±0.20]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19394"/>
              </p:ext>
            </p:extLst>
          </p:nvPr>
        </p:nvGraphicFramePr>
        <p:xfrm>
          <a:off x="331073" y="2427889"/>
          <a:ext cx="1146153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9424"/>
                <a:gridCol w="1285264"/>
                <a:gridCol w="685425"/>
                <a:gridCol w="1954925"/>
                <a:gridCol w="2506717"/>
                <a:gridCol w="2569779"/>
              </a:tblGrid>
              <a:tr h="1399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Measurement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Workload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KVM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PXZ (MB/s)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76.2 [±0.93]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73.5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(-4%)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[±0.64]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59.2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(-22%)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[±1.88]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Random memory</a:t>
                      </a:r>
                      <a:r>
                        <a:rPr lang="en-US" altLang="zh-CN" baseline="0" dirty="0" smtClean="0"/>
                        <a:t> access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RandomAccess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 [±0.00029] 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0.0124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(-2%)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[±0.00044]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0.0125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[±0.00032]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Memory bandwidth</a:t>
                      </a:r>
                      <a:endParaRPr lang="zh-CN" altLang="en-US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Stream (GB/s)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45.8 [±0.21]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(-0%)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[±0.55]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(-2%)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[±0.19]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 [±0.06]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(-0%)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[±0.08]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(-3%)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[±0.21]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[±0.08]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(-0%)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[±0.06]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(-3%)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[±0.15]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[±0.12]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(-0%)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[±0.49]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(-1%)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[±0.20]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9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Related Works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IBM’s report (Felter et al., 2015)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3" y="2291624"/>
            <a:ext cx="5951481" cy="3778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34960" y="6148554"/>
            <a:ext cx="5343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Network latency —— </a:t>
            </a:r>
            <a:r>
              <a:rPr kumimoji="1" lang="en-US" altLang="zh-CN" sz="2800" i="1" dirty="0" smtClean="0">
                <a:latin typeface="Tahoma" charset="0"/>
                <a:ea typeface="Tahoma" charset="0"/>
                <a:cs typeface="Tahoma" charset="0"/>
              </a:rPr>
              <a:t>netperf</a:t>
            </a:r>
            <a:endParaRPr kumimoji="1" lang="zh-CN" altLang="en-US" sz="2800" i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382814" y="2900855"/>
            <a:ext cx="250001" cy="1182413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704871" y="2837792"/>
            <a:ext cx="299545" cy="1308537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83516" y="3123915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smtClean="0">
                <a:solidFill>
                  <a:schemeClr val="accent1"/>
                </a:solidFill>
              </a:rPr>
              <a:t>80%</a:t>
            </a:r>
            <a:endParaRPr kumimoji="1" lang="zh-CN" alt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Related Works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IBM’s report (Felter et al., 2015)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3779" y="6148554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Block I/O —— </a:t>
            </a:r>
            <a:r>
              <a:rPr kumimoji="1" lang="en-US" altLang="zh-CN" sz="2800" i="1" dirty="0" err="1" smtClean="0">
                <a:latin typeface="Tahoma" charset="0"/>
                <a:ea typeface="Tahoma" charset="0"/>
                <a:cs typeface="Tahoma" charset="0"/>
              </a:rPr>
              <a:t>fio</a:t>
            </a:r>
            <a:endParaRPr kumimoji="1" lang="zh-CN" altLang="en-US" sz="2800" i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2159814"/>
            <a:ext cx="5951481" cy="38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Motivation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769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Increasing number of web applications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737" y="2853497"/>
            <a:ext cx="7938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Overhead of traditional virtual machines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5737" y="3484057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Tail latency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5737" y="4114617"/>
            <a:ext cx="835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>
                <a:latin typeface="Tahoma" charset="0"/>
                <a:ea typeface="Tahoma" charset="0"/>
                <a:cs typeface="Tahoma" charset="0"/>
              </a:rPr>
              <a:t>Container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—— Lightweight virtual machine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737" y="2191375"/>
            <a:ext cx="6029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Deployment on cloud services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5737" y="4745177"/>
            <a:ext cx="7284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Previous</a:t>
            </a:r>
            <a:r>
              <a:rPr kumimoji="1" lang="zh-CN" altLang="en-US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works</a:t>
            </a:r>
            <a:r>
              <a:rPr kumimoji="1" lang="zh-CN" altLang="en-US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focus</a:t>
            </a:r>
            <a:r>
              <a:rPr kumimoji="1" lang="zh-CN" altLang="en-US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on</a:t>
            </a:r>
            <a:r>
              <a:rPr kumimoji="1" lang="zh-CN" altLang="en-US" sz="28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throughput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0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Experimental Methodology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Apache Thrift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52140" y="2257431"/>
            <a:ext cx="1804273" cy="3984201"/>
          </a:xfrm>
          <a:prstGeom prst="roundRect">
            <a:avLst>
              <a:gd name="adj" fmla="val 56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797763" y="2301823"/>
            <a:ext cx="11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endParaRPr kumimoji="1" lang="zh-CN" altLang="en-US" b="1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48382" y="2625424"/>
            <a:ext cx="141178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48382" y="2925410"/>
            <a:ext cx="141178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48382" y="3450677"/>
            <a:ext cx="141178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48382" y="3979851"/>
            <a:ext cx="14117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48382" y="4294031"/>
            <a:ext cx="1411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48381" y="5557255"/>
            <a:ext cx="1411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3318963" y="4754334"/>
            <a:ext cx="0" cy="795846"/>
          </a:xfrm>
          <a:prstGeom prst="line">
            <a:avLst/>
          </a:prstGeom>
          <a:ln w="152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82711" y="3541645"/>
            <a:ext cx="1353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Generated Code</a:t>
            </a:r>
            <a:endParaRPr kumimoji="1" lang="zh-CN" alt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线连接符 31"/>
          <p:cNvCxnSpPr>
            <a:stCxn id="17" idx="3"/>
            <a:endCxn id="29" idx="1"/>
          </p:cNvCxnSpPr>
          <p:nvPr/>
        </p:nvCxnSpPr>
        <p:spPr>
          <a:xfrm flipV="1">
            <a:off x="4060167" y="3895588"/>
            <a:ext cx="1022544" cy="55233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线连接符 747"/>
          <p:cNvCxnSpPr>
            <a:stCxn id="14" idx="3"/>
            <a:endCxn id="29" idx="1"/>
          </p:cNvCxnSpPr>
          <p:nvPr/>
        </p:nvCxnSpPr>
        <p:spPr>
          <a:xfrm>
            <a:off x="4060167" y="3187020"/>
            <a:ext cx="1022544" cy="708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圆角矩形 752"/>
          <p:cNvSpPr/>
          <p:nvPr/>
        </p:nvSpPr>
        <p:spPr>
          <a:xfrm>
            <a:off x="7221867" y="2257430"/>
            <a:ext cx="1804273" cy="3984201"/>
          </a:xfrm>
          <a:prstGeom prst="roundRect">
            <a:avLst>
              <a:gd name="adj" fmla="val 562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54" name="文本框 753"/>
          <p:cNvSpPr txBox="1"/>
          <p:nvPr/>
        </p:nvSpPr>
        <p:spPr>
          <a:xfrm>
            <a:off x="7567490" y="2301822"/>
            <a:ext cx="11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Server</a:t>
            </a:r>
            <a:endParaRPr kumimoji="1" lang="zh-CN" altLang="en-US" b="1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5" name="文本框 754"/>
          <p:cNvSpPr txBox="1"/>
          <p:nvPr/>
        </p:nvSpPr>
        <p:spPr>
          <a:xfrm>
            <a:off x="7418109" y="2625423"/>
            <a:ext cx="141178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6" name="文本框 755"/>
          <p:cNvSpPr txBox="1"/>
          <p:nvPr/>
        </p:nvSpPr>
        <p:spPr>
          <a:xfrm>
            <a:off x="7418109" y="2925409"/>
            <a:ext cx="141178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Server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7" name="文本框 756"/>
          <p:cNvSpPr txBox="1"/>
          <p:nvPr/>
        </p:nvSpPr>
        <p:spPr>
          <a:xfrm>
            <a:off x="7418109" y="3450676"/>
            <a:ext cx="141178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8" name="文本框 757"/>
          <p:cNvSpPr txBox="1"/>
          <p:nvPr/>
        </p:nvSpPr>
        <p:spPr>
          <a:xfrm>
            <a:off x="7418109" y="3979850"/>
            <a:ext cx="14117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9" name="文本框 758"/>
          <p:cNvSpPr txBox="1"/>
          <p:nvPr/>
        </p:nvSpPr>
        <p:spPr>
          <a:xfrm>
            <a:off x="7418109" y="4294030"/>
            <a:ext cx="14117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0" name="文本框 759"/>
          <p:cNvSpPr txBox="1"/>
          <p:nvPr/>
        </p:nvSpPr>
        <p:spPr>
          <a:xfrm>
            <a:off x="7418108" y="5557254"/>
            <a:ext cx="1411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61" name="直线连接符 760"/>
          <p:cNvCxnSpPr/>
          <p:nvPr/>
        </p:nvCxnSpPr>
        <p:spPr>
          <a:xfrm>
            <a:off x="8088690" y="4754333"/>
            <a:ext cx="0" cy="795846"/>
          </a:xfrm>
          <a:prstGeom prst="line">
            <a:avLst/>
          </a:prstGeom>
          <a:ln w="1524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线连接符 762"/>
          <p:cNvCxnSpPr>
            <a:stCxn id="29" idx="3"/>
            <a:endCxn id="756" idx="1"/>
          </p:cNvCxnSpPr>
          <p:nvPr/>
        </p:nvCxnSpPr>
        <p:spPr>
          <a:xfrm flipV="1">
            <a:off x="6436707" y="3187019"/>
            <a:ext cx="981402" cy="70856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4044400" y="5955247"/>
            <a:ext cx="3357942" cy="10713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线连接符 766"/>
          <p:cNvCxnSpPr>
            <a:stCxn id="29" idx="3"/>
            <a:endCxn id="759" idx="1"/>
          </p:cNvCxnSpPr>
          <p:nvPr/>
        </p:nvCxnSpPr>
        <p:spPr>
          <a:xfrm>
            <a:off x="6436707" y="3895588"/>
            <a:ext cx="981402" cy="55233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4110176" y="5675586"/>
            <a:ext cx="3307932" cy="15637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文本框 772"/>
          <p:cNvSpPr txBox="1"/>
          <p:nvPr/>
        </p:nvSpPr>
        <p:spPr>
          <a:xfrm>
            <a:off x="2648381" y="2627750"/>
            <a:ext cx="141178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4" name="文本框 773"/>
          <p:cNvSpPr txBox="1"/>
          <p:nvPr/>
        </p:nvSpPr>
        <p:spPr>
          <a:xfrm>
            <a:off x="2648039" y="2943564"/>
            <a:ext cx="141178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Client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5" name="文本框 774"/>
          <p:cNvSpPr txBox="1"/>
          <p:nvPr/>
        </p:nvSpPr>
        <p:spPr>
          <a:xfrm>
            <a:off x="2648381" y="3467240"/>
            <a:ext cx="141178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6" name="文本框 775"/>
          <p:cNvSpPr txBox="1"/>
          <p:nvPr/>
        </p:nvSpPr>
        <p:spPr>
          <a:xfrm>
            <a:off x="2648381" y="3983004"/>
            <a:ext cx="141178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648381" y="4296379"/>
            <a:ext cx="141178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8" name="文本框 777"/>
          <p:cNvSpPr txBox="1"/>
          <p:nvPr/>
        </p:nvSpPr>
        <p:spPr>
          <a:xfrm>
            <a:off x="2651768" y="5557254"/>
            <a:ext cx="141178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9" name="文本框 778"/>
          <p:cNvSpPr txBox="1"/>
          <p:nvPr/>
        </p:nvSpPr>
        <p:spPr>
          <a:xfrm>
            <a:off x="7418794" y="5557254"/>
            <a:ext cx="141178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Underlying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I/O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0" name="文本框 779"/>
          <p:cNvSpPr txBox="1"/>
          <p:nvPr/>
        </p:nvSpPr>
        <p:spPr>
          <a:xfrm>
            <a:off x="7418108" y="4289130"/>
            <a:ext cx="141178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TTransport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1" name="文本框 780"/>
          <p:cNvSpPr txBox="1"/>
          <p:nvPr/>
        </p:nvSpPr>
        <p:spPr>
          <a:xfrm>
            <a:off x="7418108" y="3981793"/>
            <a:ext cx="141178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TProtocol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2" name="文本框 781"/>
          <p:cNvSpPr txBox="1"/>
          <p:nvPr/>
        </p:nvSpPr>
        <p:spPr>
          <a:xfrm>
            <a:off x="7418794" y="3453089"/>
            <a:ext cx="141178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Write()/read()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3" name="文本框 782"/>
          <p:cNvSpPr txBox="1"/>
          <p:nvPr/>
        </p:nvSpPr>
        <p:spPr>
          <a:xfrm>
            <a:off x="7418108" y="2928626"/>
            <a:ext cx="141178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FooService.</a:t>
            </a:r>
          </a:p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Server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84" name="文本框 783"/>
          <p:cNvSpPr txBox="1"/>
          <p:nvPr/>
        </p:nvSpPr>
        <p:spPr>
          <a:xfrm>
            <a:off x="7418108" y="2627142"/>
            <a:ext cx="141178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Your Code</a:t>
            </a:r>
            <a:endParaRPr kumimoji="1" lang="zh-CN" altLang="en-US" sz="1400" dirty="0">
              <a:solidFill>
                <a:schemeClr val="accent6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"/>
                            </p:stCondLst>
                            <p:childTnLst>
                              <p:par>
                                <p:cTn id="8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  <p:bldP spid="753" grpId="0" animBg="1"/>
      <p:bldP spid="754" grpId="0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73" grpId="1" animBg="1"/>
      <p:bldP spid="773" grpId="2" animBg="1"/>
      <p:bldP spid="774" grpId="1" animBg="1"/>
      <p:bldP spid="774" grpId="2" animBg="1"/>
      <p:bldP spid="775" grpId="1" animBg="1"/>
      <p:bldP spid="775" grpId="2" animBg="1"/>
      <p:bldP spid="776" grpId="1" animBg="1"/>
      <p:bldP spid="776" grpId="2" animBg="1"/>
      <p:bldP spid="777" grpId="1" animBg="1"/>
      <p:bldP spid="777" grpId="2" animBg="1"/>
      <p:bldP spid="778" grpId="0" animBg="1"/>
      <p:bldP spid="778" grpId="1" animBg="1"/>
      <p:bldP spid="779" grpId="0" animBg="1"/>
      <p:bldP spid="779" grpId="1" animBg="1"/>
      <p:bldP spid="780" grpId="0" animBg="1"/>
      <p:bldP spid="780" grpId="1" animBg="1"/>
      <p:bldP spid="781" grpId="0" animBg="1"/>
      <p:bldP spid="781" grpId="1" animBg="1"/>
      <p:bldP spid="782" grpId="0" animBg="1"/>
      <p:bldP spid="782" grpId="1" animBg="1"/>
      <p:bldP spid="783" grpId="0" animBg="1"/>
      <p:bldP spid="783" grpId="1" animBg="1"/>
      <p:bldP spid="784" grpId="0" animBg="1"/>
      <p:bldP spid="78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637" y="643773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ahoma" charset="0"/>
                <a:ea typeface="Tahoma" charset="0"/>
                <a:cs typeface="Tahoma" charset="0"/>
              </a:rPr>
              <a:t>Experimental Methodology</a:t>
            </a:r>
            <a:endParaRPr kumimoji="1" lang="zh-CN" altLang="en-US" sz="36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737" y="1529254"/>
            <a:ext cx="547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Two HP MicroServer nodes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65737" y="2156428"/>
            <a:ext cx="599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Intel Xeon E3-1220L(2.3GHz)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65737" y="2783602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RAM 4GB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65737" y="3410776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RPC Call (Using Apache Thrift)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65737" y="403795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kumimoji="1" lang="en-US" altLang="zh-CN" sz="2800" b="1" dirty="0" smtClean="0">
                <a:latin typeface="Tahoma" charset="0"/>
                <a:ea typeface="Tahoma" charset="0"/>
                <a:cs typeface="Tahoma" charset="0"/>
              </a:rPr>
              <a:t>Python</a:t>
            </a:r>
            <a:endParaRPr kumimoji="1" lang="zh-CN" altLang="en-US" sz="2800" b="1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1" grpId="0"/>
      <p:bldP spid="33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2345</TotalTime>
  <Words>943</Words>
  <Application>Microsoft Macintosh PowerPoint</Application>
  <PresentationFormat>宽屏</PresentationFormat>
  <Paragraphs>344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Calibri</vt:lpstr>
      <vt:lpstr>Calibri Light</vt:lpstr>
      <vt:lpstr>Tahoma</vt:lpstr>
      <vt:lpstr>Times</vt:lpstr>
      <vt:lpstr>Times New Roman</vt:lpstr>
      <vt:lpstr>Wingdings</vt:lpstr>
      <vt:lpstr>宋体</vt:lpstr>
      <vt:lpstr>Arial</vt:lpstr>
      <vt:lpstr>天体</vt:lpstr>
      <vt:lpstr>The Impact of Docker Containers on Service Latency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135</cp:revision>
  <dcterms:created xsi:type="dcterms:W3CDTF">2016-06-10T07:58:22Z</dcterms:created>
  <dcterms:modified xsi:type="dcterms:W3CDTF">2016-06-12T01:02:12Z</dcterms:modified>
</cp:coreProperties>
</file>