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49" d="100"/>
          <a:sy n="49" d="100"/>
        </p:scale>
        <p:origin x="84" y="4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20835A-75C5-4158-B657-D59FFE86AE8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03501-523C-45A1-8129-EA33F3B356B3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516835" y="0"/>
            <a:ext cx="1142337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/>
              <a:t>Money-Related KPIs (Financial)</a:t>
            </a:r>
            <a:endParaRPr/>
          </a:p>
          <a:p>
            <a:pPr>
              <a:defRPr/>
            </a:pPr>
            <a:endParaRPr lang="en-US" sz="200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Gross Gaming Revenue (GGR)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Gross Company Revenue (GCR)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Net Gaming Revenue (NGR)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Net Company Revenue (NCR)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NGR-to-Deposits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Bets-to-Deposits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Withdrawal-to-Bets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Avg Revenue Per Player (ARPU)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Total Deposit Amt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Total Withdrawal Amt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Hold Amt (Deposit – Withdrawal)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Cost Per Acquisition (CPA)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Return on Investment (ROI)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Marketing Cost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i="1"/>
              <a:t>***Clustered Column Chart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bar>
                        <m:barPr>
                          <m:pos m:val="top"/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ar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𝑒</m:t>
                          </m:r>
                        </m:e>
                      </m:bar>
                    </m:oMath>
                  </m:oMathPara>
                </a14:m>
              </mc:Choice>
              <mc:Fallback/>
            </mc:AlternateContent>
            <a:r>
              <a:rPr lang="en-US" i="1"/>
              <a:t> This Month Vs Last Month*** (For 9, 10, 11)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current_month_effective_depositors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[Deposit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 &gt;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current_month_promotion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[Deposit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+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[Other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+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[Referral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current_month_rebate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[Rebate]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current_month_valid_bets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[Valid Bets]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current_month_win_loss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[Win/Loss]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 b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current_month_withdrawal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current_month_withdrawers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 &gt;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Gross Gaming Revenue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'[Valid Bets]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-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'[Win/Loss]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Hold Amt#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'[Deposit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-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 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before_month_deposit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[Deposit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 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before_month_hold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'[Deposit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-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 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before_month_withdrawal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last_month_affiliate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Affliliate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Commission]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last_month_deposit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[Deposit Amt#]),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last_month_hold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'[Deposit Amt#]) -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'[</a:t>
            </a:r>
            <a:r>
              <a:rPr lang="en-US" b="0">
                <a:solidFill>
                  <a:srgbClr val="00000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Amt#]),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last_month_effective_depositors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[Deposit Count]),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PlayerFinance,PlayerFinance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ID],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Date]))&gt;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last_month_promotion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[Deposit Bonus]) +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[Other Bonus]) +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[Referral Bonus]),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last_month_rebate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[Rebate]),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last_month_valid_bets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[Valid Bets]),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last_month_win_loss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[Win/Loss]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last_month_withdrawal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last_month_withdrawers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))&gt;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Total Promotion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[Deposit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+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[Other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+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[Referral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Withdrawal to Bet Ratio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'[Valid Bets]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latin typeface="Consolas"/>
              </a:rPr>
              <a:t>current_month_withdrawal_frequency</a:t>
            </a:r>
            <a:r>
              <a:rPr lang="en-US" b="1" i="1">
                <a:latin typeface="Consolas"/>
              </a:rPr>
              <a:t> </a:t>
            </a:r>
            <a:r>
              <a:rPr lang="en-US">
                <a:latin typeface="Consolas"/>
              </a:rPr>
              <a:t>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CALCULATE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SUM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[</a:t>
            </a:r>
            <a:r>
              <a:rPr lang="en-US">
                <a:latin typeface="Consolas"/>
              </a:rPr>
              <a:t>Withdrawl</a:t>
            </a:r>
            <a:r>
              <a:rPr lang="en-US">
                <a:latin typeface="Consolas"/>
              </a:rPr>
              <a:t> Count]),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FILTER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MONTH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[Exported Date]) 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MONTH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TODAY</a:t>
            </a:r>
            <a:r>
              <a:rPr lang="en-US">
                <a:latin typeface="Consolas"/>
              </a:rPr>
              <a:t>())))</a:t>
            </a:r>
            <a:endParaRPr/>
          </a:p>
          <a:p>
            <a:pPr marL="285750" indent="-285750">
              <a:buFont typeface="Wingdings"/>
              <a:buChar char="Ø"/>
              <a:defRPr/>
            </a:pPr>
            <a:endParaRPr lang="en-US"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latin typeface="Consolas"/>
              </a:rPr>
              <a:t>current_month_deposit_frequency</a:t>
            </a:r>
            <a:r>
              <a:rPr lang="en-US" b="1" i="1">
                <a:latin typeface="Consolas"/>
              </a:rPr>
              <a:t> </a:t>
            </a:r>
            <a:r>
              <a:rPr lang="en-US">
                <a:latin typeface="Consolas"/>
              </a:rPr>
              <a:t>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CALCULATE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SUM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[Deposit Count]),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FILTER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MONTH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[Exported Date]) 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MONTH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TODAY</a:t>
            </a:r>
            <a:r>
              <a:rPr lang="en-US">
                <a:latin typeface="Consolas"/>
              </a:rPr>
              <a:t>())))</a:t>
            </a:r>
            <a:endParaRPr/>
          </a:p>
          <a:p>
            <a:pPr marL="285750" indent="-285750">
              <a:buFont typeface="Wingdings"/>
              <a:buChar char="Ø"/>
              <a:defRPr/>
            </a:pPr>
            <a:endParaRPr lang="en-US"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latin typeface="Consolas"/>
              </a:rPr>
              <a:t>last_month_withdrawal_frequency</a:t>
            </a:r>
            <a:r>
              <a:rPr lang="en-US" b="1" i="1">
                <a:latin typeface="Consolas"/>
              </a:rPr>
              <a:t> </a:t>
            </a:r>
            <a:r>
              <a:rPr lang="en-US">
                <a:latin typeface="Consolas"/>
              </a:rPr>
              <a:t>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CALCULATE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SUM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[</a:t>
            </a:r>
            <a:r>
              <a:rPr lang="en-US">
                <a:latin typeface="Consolas"/>
              </a:rPr>
              <a:t>Withdrawl</a:t>
            </a:r>
            <a:r>
              <a:rPr lang="en-US">
                <a:latin typeface="Consolas"/>
              </a:rPr>
              <a:t> Count]),  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DATESBETWEEN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[Exported Date],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Date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YEAR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EDATE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TODAY</a:t>
            </a:r>
            <a:r>
              <a:rPr lang="en-US">
                <a:latin typeface="Consolas"/>
              </a:rPr>
              <a:t>(),-1)),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MONTH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EDATE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TODAY</a:t>
            </a:r>
            <a:r>
              <a:rPr lang="en-US">
                <a:latin typeface="Consolas"/>
              </a:rPr>
              <a:t>(),</a:t>
            </a:r>
            <a:r>
              <a:rPr lang="en-US">
                <a:solidFill>
                  <a:srgbClr val="00B050"/>
                </a:solidFill>
                <a:latin typeface="Consolas"/>
              </a:rPr>
              <a:t>-1</a:t>
            </a:r>
            <a:r>
              <a:rPr lang="en-US">
                <a:latin typeface="Consolas"/>
              </a:rPr>
              <a:t>)),</a:t>
            </a:r>
            <a:r>
              <a:rPr lang="en-US">
                <a:solidFill>
                  <a:srgbClr val="00B050"/>
                </a:solidFill>
                <a:latin typeface="Consolas"/>
              </a:rPr>
              <a:t>1</a:t>
            </a:r>
            <a:r>
              <a:rPr lang="en-US">
                <a:latin typeface="Consolas"/>
              </a:rPr>
              <a:t>),    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EOMONTH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TODAY</a:t>
            </a:r>
            <a:r>
              <a:rPr lang="en-US">
                <a:latin typeface="Consolas"/>
              </a:rPr>
              <a:t>(),</a:t>
            </a:r>
            <a:r>
              <a:rPr lang="en-US">
                <a:solidFill>
                  <a:srgbClr val="00B050"/>
                </a:solidFill>
                <a:latin typeface="Consolas"/>
              </a:rPr>
              <a:t>-1</a:t>
            </a:r>
            <a:r>
              <a:rPr lang="en-US">
                <a:latin typeface="Consolas"/>
              </a:rPr>
              <a:t>)))</a:t>
            </a:r>
            <a:endParaRPr/>
          </a:p>
          <a:p>
            <a:pPr marL="285750" indent="-285750">
              <a:buFont typeface="Wingdings"/>
              <a:buChar char="Ø"/>
              <a:defRPr/>
            </a:pPr>
            <a:endParaRPr lang="en-US"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latin typeface="Consolas"/>
              </a:rPr>
              <a:t>last_month_deposit_frequency</a:t>
            </a:r>
            <a:r>
              <a:rPr lang="en-US" b="1" i="1">
                <a:latin typeface="Consolas"/>
              </a:rPr>
              <a:t> </a:t>
            </a:r>
            <a:r>
              <a:rPr lang="en-US">
                <a:latin typeface="Consolas"/>
              </a:rPr>
              <a:t>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CALCULATE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SUM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[Deposit Count]),   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DATESBETWEEN</a:t>
            </a:r>
            <a:r>
              <a:rPr lang="en-US">
                <a:latin typeface="Consolas"/>
              </a:rPr>
              <a:t>(</a:t>
            </a:r>
            <a:r>
              <a:rPr lang="en-US">
                <a:latin typeface="Consolas"/>
              </a:rPr>
              <a:t>PlayerFinance</a:t>
            </a:r>
            <a:r>
              <a:rPr lang="en-US">
                <a:latin typeface="Consolas"/>
              </a:rPr>
              <a:t>[Exported Date],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Date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YEAR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EDATE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TODAY</a:t>
            </a:r>
            <a:r>
              <a:rPr lang="en-US">
                <a:latin typeface="Consolas"/>
              </a:rPr>
              <a:t>(),-1)),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MONTH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EDATE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TODAY</a:t>
            </a:r>
            <a:r>
              <a:rPr lang="en-US">
                <a:latin typeface="Consolas"/>
              </a:rPr>
              <a:t>(),</a:t>
            </a:r>
            <a:r>
              <a:rPr lang="en-US">
                <a:solidFill>
                  <a:srgbClr val="00B050"/>
                </a:solidFill>
                <a:latin typeface="Consolas"/>
              </a:rPr>
              <a:t>-1</a:t>
            </a:r>
            <a:r>
              <a:rPr lang="en-US">
                <a:latin typeface="Consolas"/>
              </a:rPr>
              <a:t>)),</a:t>
            </a:r>
            <a:r>
              <a:rPr lang="en-US">
                <a:solidFill>
                  <a:srgbClr val="00B050"/>
                </a:solidFill>
                <a:latin typeface="Consolas"/>
              </a:rPr>
              <a:t>1</a:t>
            </a:r>
            <a:r>
              <a:rPr lang="en-US">
                <a:latin typeface="Consolas"/>
              </a:rPr>
              <a:t>),    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EOMONTH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nsolas"/>
              </a:rPr>
              <a:t>TODAY</a:t>
            </a:r>
            <a:r>
              <a:rPr lang="en-US">
                <a:latin typeface="Consolas"/>
              </a:rPr>
              <a:t>(),</a:t>
            </a:r>
            <a:r>
              <a:rPr lang="en-US">
                <a:solidFill>
                  <a:srgbClr val="00B050"/>
                </a:solidFill>
                <a:latin typeface="Consolas"/>
              </a:rPr>
              <a:t>-1</a:t>
            </a:r>
            <a:r>
              <a:rPr lang="en-US">
                <a:latin typeface="Consolas"/>
              </a:rPr>
              <a:t>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CALCULATED COLUMNS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DaysAgo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Label Toggle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"Less Active"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"Today Active"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Deposit Frequency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 Count]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"Most Frequent"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 Count]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 Count]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High Frequent"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 Count]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 Count]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Frequent"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 Count] 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"1 Time Deposit"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Depositor Rank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300000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"Highest Depositors"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100000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Deposit]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299999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High Depositors"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50000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Deposit]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99999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Depositors"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50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Deposit]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49999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"Lowest Depositors"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Depositors Count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Deposit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78956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CALCULATED COLUMNS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Depositors Label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Deposit Count]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"Depositors"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"Non-Depositors"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Login Frequency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[Active Login Frequency]),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PActivity,PActivity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ID])))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[Active Login Frequency]),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PActivity,PActivity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ID])))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Active"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[Active Login Frequency]),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PActivity,PActivity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ID])))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[Active Login Frequency]),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PActivity,PActivity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ID])))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High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Active"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[Active Login Frequency]),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PActivity,PActivity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ID])))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[Active Login Frequency]),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PActivity,PActivity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ID])))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</a:t>
            </a:r>
            <a:r>
              <a:rPr lang="en-US" b="0">
                <a:solidFill>
                  <a:srgbClr val="A31515"/>
                </a:solidFill>
                <a:latin typeface="Consolas"/>
              </a:rPr>
              <a:t>Inactive"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[Active Login Frequency]),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PActivity,PActivity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ID])))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"Most Active"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Monetary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 Amount]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5001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"Highest Revenue"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 Amount]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1501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 Amount]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5000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High Revenue"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 Amount]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 Amount]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1500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Revenue"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 Amount]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"Lowest Revenue"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43458"/>
            <a:ext cx="1165383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CALCULATED COLUMNS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Recency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3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"Most Recent"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4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7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High Recent"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8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14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Recent"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15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"Least Recent"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Win Amount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Balance]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Deposit]</a:t>
            </a:r>
            <a:endParaRPr lang="en-US" b="0">
              <a:solidFill>
                <a:srgbClr val="000000"/>
              </a:solidFill>
              <a:latin typeface="Consolas"/>
            </a:endParaRPr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Withdrawal Frequency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"Most Frequent"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High Frequent"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Frequent"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"1 Time Withdrawal"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Withdrawal Rank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300000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"Highest Withdrawer"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100000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299999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High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Withdrawer"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50000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99999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"Mid Withdrawer"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50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[Total Withdrawal]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49999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"Lowest Withdrawer"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43458"/>
            <a:ext cx="1165383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CALCULATED COLUMNS (CONT.)</a:t>
            </a:r>
            <a:endParaRPr/>
          </a:p>
          <a:p>
            <a:pPr>
              <a:defRPr/>
            </a:pPr>
            <a:endParaRPr lang="en-US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Effective Depositors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[Deposit Count]),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PlayerFinance,PlayerFinance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ID]))&gt;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Effective Withdrawers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ALLEXCEPT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))&gt;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Gross Company Revenue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-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[Win/Loss]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[JP Win]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[Rebate]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[Other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[Referral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Affliliate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Commission]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[Deposit Bonus]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[Tip]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30695" y="0"/>
            <a:ext cx="1133060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/>
              <a:t>People-Related KPIs</a:t>
            </a:r>
            <a:endParaRPr lang="en-US"/>
          </a:p>
          <a:p>
            <a:pPr marL="342900" indent="-342900">
              <a:buFont typeface="+mj-lt"/>
              <a:buAutoNum type="arabicPeriod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Lifetime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Value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of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Player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 (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LTV</m:t>
                      </m:r>
                      <m:r>
                        <m:rPr>
                          <m:nor m:val="on"/>
                        </m:rPr>
                        <a:rPr lang="en-US" b="0" i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en-US" b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0">
                <a:solidFill>
                  <a:schemeClr val="bg2">
                    <a:lumMod val="90000"/>
                  </a:schemeClr>
                </a:solidFill>
              </a:rPr>
              <a:t>Churn Rate (CR)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solidFill>
                  <a:schemeClr val="bg2">
                    <a:lumMod val="90000"/>
                  </a:schemeClr>
                </a:solidFill>
              </a:rPr>
              <a:t>Bounce Rate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0">
                <a:solidFill>
                  <a:schemeClr val="bg2">
                    <a:lumMod val="90000"/>
                  </a:schemeClr>
                </a:solidFill>
              </a:rPr>
              <a:t>Website Depth-Level &amp; Dwell time (For session)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Conversion Rate (Depositors/Registers) Depositor-to-Register Ratio 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0"/>
              <a:t>Total Registration 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Total Bet Players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0"/>
              <a:t>Total Depositors &amp; </a:t>
            </a:r>
            <a:r>
              <a:rPr lang="en-US"/>
              <a:t>Non-Depositors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bar>
                        <m:barPr>
                          <m:pos m:val="top"/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ar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𝑒</m:t>
                          </m:r>
                        </m:e>
                      </m:bar>
                    </m:oMath>
                  </m:oMathPara>
                </a14:m>
              </mc:Choice>
              <mc:Fallback/>
            </mc:AlternateContent>
            <a:r>
              <a:rPr lang="en-US" b="0" i="1"/>
              <a:t> Pie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Avg Daily Registration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0"/>
              <a:t>Avg Da</a:t>
            </a:r>
            <a:r>
              <a:rPr lang="en-US"/>
              <a:t>ily Active Login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0"/>
              <a:t>Avg Daily Bet Player</a:t>
            </a:r>
            <a:endParaRPr lang="en-US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0"/>
              <a:t>RFM Categories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bar>
                        <m:barPr>
                          <m:pos m:val="top"/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ar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𝑒</m:t>
                          </m:r>
                        </m:e>
                      </m:bar>
                    </m:oMath>
                  </m:oMathPara>
                </a14:m>
              </mc:Choice>
              <mc:Fallback/>
            </mc:AlternateContent>
            <a:r>
              <a:rPr lang="en-US" b="0" i="1"/>
              <a:t> Pie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b="0"/>
              <a:t>Recency </a:t>
            </a:r>
            <a:r>
              <a:rPr lang="en-US" b="0" i="1"/>
              <a:t>(Details -&gt; Drill Down)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/>
              <a:t>Login Frequency </a:t>
            </a:r>
            <a:r>
              <a:rPr lang="en-US" b="0" i="1"/>
              <a:t>(Details -&gt; Drill Down)</a:t>
            </a:r>
            <a:endParaRPr lang="en-US" i="1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b="0"/>
              <a:t>Deposit/Withdrawal Frequency </a:t>
            </a:r>
            <a:r>
              <a:rPr lang="en-US" b="0" i="1"/>
              <a:t>(Details -&gt; Drill Down)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/>
              <a:t>Deposit Amt/Withdrawal Amt Rank </a:t>
            </a:r>
            <a:r>
              <a:rPr lang="en-US" b="0" i="1"/>
              <a:t>(Details -&gt; Drill Down)</a:t>
            </a:r>
            <a:endParaRPr lang="en-US" i="1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b="0"/>
              <a:t>Monetary </a:t>
            </a:r>
            <a:r>
              <a:rPr lang="en-US" b="0" i="1"/>
              <a:t>(Details -&gt; Drill Down)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RFM Analysis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bar>
                        <m:barPr>
                          <m:pos m:val="top"/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ar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𝑒</m:t>
                          </m:r>
                        </m:e>
                      </m:bar>
                    </m:oMath>
                  </m:oMathPara>
                </a14:m>
              </mc:Choice>
              <mc:Fallback/>
            </mc:AlternateContent>
            <a:r>
              <a:rPr lang="en-US" b="0" i="1"/>
              <a:t> Pie (Then Page Navigation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bar>
                        <m:barPr>
                          <m:pos m:val="top"/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arPr>
                        <m:e>
                          <m:r>
                            <m:rPr/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bar>
                    </m:oMath>
                  </m:oMathPara>
                </a14:m>
              </mc:Choice>
              <mc:Fallback/>
            </mc:AlternateContent>
            <a:r>
              <a:rPr lang="en-US" b="0" i="1"/>
              <a:t> 4 Buttons)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/>
              <a:t>Best Player (VIP)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b="0"/>
              <a:t>High Spending New Player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/>
              <a:t>Lowest Spending Active Loyal Player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b="0"/>
              <a:t>Churned Best Player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/>
              <a:t>Player Activity %</a:t>
            </a:r>
            <a:endParaRPr lang="en-US" b="0"/>
          </a:p>
          <a:p>
            <a:pPr marL="342900" indent="-342900">
              <a:buFont typeface="+mj-lt"/>
              <a:buAutoNum type="arabicPeriod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18052" y="123095"/>
            <a:ext cx="1155589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/>
              <a:t>TABLE</a:t>
            </a:r>
            <a:endParaRPr/>
          </a:p>
          <a:p>
            <a:pPr>
              <a:defRPr/>
            </a:pPr>
            <a:endParaRPr lang="en-US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RFM Table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SUMMARIZE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[Player ID],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"Recency Value"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</a:t>
            </a:r>
            <a:r>
              <a:rPr lang="en-US" b="0">
                <a:solidFill>
                  <a:srgbClr val="000000"/>
                </a:solidFill>
                <a:latin typeface="Consolas"/>
              </a:rPr>
              <a:t>DaysAgo</a:t>
            </a:r>
            <a:r>
              <a:rPr lang="en-US" b="0">
                <a:solidFill>
                  <a:srgbClr val="000000"/>
                </a:solidFill>
                <a:latin typeface="Consolas"/>
              </a:rPr>
              <a:t>]),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"Frequency Value"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[Total Deposit Count]),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"Monetary Value"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[Win Amount]))</a:t>
            </a:r>
            <a:endParaRPr/>
          </a:p>
          <a:p>
            <a:pPr marL="285750" indent="-285750">
              <a:buFont typeface="Wingdings"/>
              <a:buChar char="Ø"/>
              <a:defRPr/>
            </a:pPr>
            <a:endParaRPr lang="en-US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Frequency Score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Table'[Frequency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Table'[Frequency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Table'[Frequency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99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Table'[Frequency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Table'[Frequency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20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Table'[Frequency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))))</a:t>
            </a:r>
            <a:endParaRPr/>
          </a:p>
          <a:p>
            <a:pPr marL="285750" indent="-285750">
              <a:buFont typeface="Wingdings"/>
              <a:buChar char="Ø"/>
              <a:defRPr/>
            </a:pPr>
            <a:endParaRPr lang="en-US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Monetary Score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Table'[Monetary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5001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Table'[Monetary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1501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Table'[Monetary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5000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Table'[Monetary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&lt;=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Table'[Monetary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1500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Table'[Monetary Value]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()))))</a:t>
            </a:r>
            <a:endParaRPr/>
          </a:p>
          <a:p>
            <a:pPr>
              <a:defRPr/>
            </a:pPr>
            <a:endParaRPr lang="en-US" b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Recency Score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('RFM Table'[Recency Value]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'RFM Table'[Recency Value]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3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('RFM Table'[Recency Value]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4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'RFM Table'[Recency Value]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7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('RFM Table'[Recency Value] &gt;=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8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'RFM Table'[Recency Value] &lt;=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14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('RFM Table'[Recency Value] &gt;=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15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BLANK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()))))</a:t>
            </a:r>
            <a:endParaRPr/>
          </a:p>
          <a:p>
            <a:pPr>
              <a:defRPr/>
            </a:pPr>
            <a:endParaRPr lang="en-US" b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RFM Score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Table'[Recency Score]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&amp;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Table'[Frequency Score]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&amp;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'RFM Table'[Monetary Score]</a:t>
            </a:r>
            <a:endParaRPr lang="en-US" b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18052" y="123095"/>
            <a:ext cx="115558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/>
              <a:t>TABLE (CONT.)</a:t>
            </a:r>
            <a:endParaRPr/>
          </a:p>
          <a:p>
            <a:pPr>
              <a:defRPr/>
            </a:pPr>
            <a:endParaRPr lang="en-US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Segmentation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SWITCH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		TRUE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"133"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"Lvl01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"143"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"Lvl02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"232"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"Lvl03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"233"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"Lvl03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"332"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"Lvl04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"333"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"Lvl04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"411"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"Lvl05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"412"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"Lvl05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"421"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"Lvl05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endParaRPr/>
          </a:p>
          <a:p>
            <a:pPr lvl="2"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		'RFM Table'[RFM Score]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"422"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"Lvl05 Player"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556845" y="193430"/>
            <a:ext cx="11078309" cy="4250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/>
              <a:t>CHALLENGES</a:t>
            </a:r>
            <a:endParaRPr/>
          </a:p>
          <a:p>
            <a:pPr algn="just">
              <a:lnSpc>
                <a:spcPct val="150000"/>
              </a:lnSpc>
              <a:defRPr/>
            </a:pPr>
            <a:endParaRPr lang="en-US" b="0" i="0">
              <a:solidFill>
                <a:srgbClr val="333333"/>
              </a:solidFill>
              <a:latin typeface="Calibri (Body)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  <a:defRPr/>
            </a:pPr>
            <a:r>
              <a:rPr lang="en-US" b="0" i="0">
                <a:solidFill>
                  <a:srgbClr val="333333"/>
                </a:solidFill>
                <a:latin typeface="Calibri (Body)"/>
              </a:rPr>
              <a:t>What impacts </a:t>
            </a:r>
            <a:r>
              <a:rPr lang="en-US" b="0" i="0">
                <a:solidFill>
                  <a:srgbClr val="333333"/>
                </a:solidFill>
                <a:latin typeface="Calibri (Body)"/>
              </a:rPr>
              <a:t>the turnover</a:t>
            </a:r>
            <a:r>
              <a:rPr lang="en-US" b="0" i="0">
                <a:solidFill>
                  <a:srgbClr val="333333"/>
                </a:solidFill>
                <a:latin typeface="Calibri (Body)"/>
              </a:rPr>
              <a:t>—its new players, retained players, or a mix of both?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  <a:defRPr/>
            </a:pPr>
            <a:r>
              <a:rPr lang="en-US" b="0" i="0">
                <a:solidFill>
                  <a:srgbClr val="333333"/>
                </a:solidFill>
                <a:latin typeface="Calibri (Body)"/>
              </a:rPr>
              <a:t>How to assess the effectiveness of a marketing campaign? Should a campaign be reinstated? Which games to promote via campaigns?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  <a:defRPr/>
            </a:pPr>
            <a:r>
              <a:rPr lang="en-US" b="0" i="0">
                <a:solidFill>
                  <a:srgbClr val="333333"/>
                </a:solidFill>
                <a:latin typeface="Calibri (Body)"/>
              </a:rPr>
              <a:t>Which affiliates drive quality players that have better conversion rates? Which paid traffic channels should be discontinued?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  <a:defRPr/>
            </a:pPr>
            <a:r>
              <a:rPr lang="en-US" b="0" i="0">
                <a:solidFill>
                  <a:srgbClr val="333333"/>
                </a:solidFill>
                <a:latin typeface="Calibri (Body)"/>
              </a:rPr>
              <a:t>For how long does the typical player stay active within a round? What is the lifetime deposit from a player?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  <a:defRPr/>
            </a:pPr>
            <a:r>
              <a:rPr lang="en-US" b="0" i="0">
                <a:solidFill>
                  <a:srgbClr val="333333"/>
                </a:solidFill>
                <a:latin typeface="Calibri (Body)"/>
              </a:rPr>
              <a:t>How to improve the registration to first deposit processes? What are the most pressing issues impacting player conversion?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descr="aa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9575" y="442595"/>
            <a:ext cx="11163299" cy="885825"/>
          </a:xfrm>
          <a:prstGeom prst="rect">
            <a:avLst/>
          </a:prstGeom>
        </p:spPr>
      </p:pic>
      <p:pic>
        <p:nvPicPr>
          <p:cNvPr id="3" name="Picture 2" descr="bb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9575" y="1657350"/>
            <a:ext cx="7239000" cy="4999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0" y="1152939"/>
          <a:ext cx="12192000" cy="5705064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237307"/>
                <a:gridCol w="935524"/>
                <a:gridCol w="2308633"/>
                <a:gridCol w="1694049"/>
                <a:gridCol w="6016487"/>
              </a:tblGrid>
              <a:tr h="475422">
                <a:tc rowSpan="4"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Days Ago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Most Recent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0 - 3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 rowSpan="12"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Pseudo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R1-F1-M1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=&gt; VIP Player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R1-F4-M1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&amp;&amp; 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R1-F4-M2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=&gt; High Spending New Player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R1-F1-M3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&amp;&amp; 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R1-F1-M4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=&gt; Lowest Spending Active Loyal Player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R4-F1-M1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&amp;&amp; 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R4-F1-M2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&amp;&amp; 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R4-F2-M1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&amp;&amp; (</a:t>
                      </a: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R4-F2-M2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 =&gt; Churned Best Player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R2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 High Recent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4 - 7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R3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 Recent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8 - 14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R4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Least Recent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&gt;= 15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rowSpan="4"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Deposit Count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F1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Most Frequent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&gt;= 100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F2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 High Frequent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21 - 99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F3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 Frequent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2 - 20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F4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Only 1 Transaction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rowSpan="4"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Win/Loss Amt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M1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Highest Revenue ©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 (-5001)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M2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 High Revenue ©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(-1501) - (-5000)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M3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 Revenue ©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(-1) - (-1500)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47542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M4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Lowest Revenue ©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&gt;= 0</a:t>
                      </a:r>
                      <a:endParaRPr/>
                    </a:p>
                  </a:txBody>
                  <a:tcPr marL="9525" marR="9525" marT="9525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0" y="0"/>
            <a:ext cx="121920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/>
              <a:t>RFM Analysis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NewSeg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0" y="0"/>
            <a:ext cx="1221486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95274" y="43458"/>
            <a:ext cx="1160145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string_for_drill_through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SELECTEDVALUE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'[Provider]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== </a:t>
            </a:r>
            <a:r>
              <a:rPr lang="en-US" b="0">
                <a:solidFill>
                  <a:srgbClr val="09885A"/>
                </a:solidFill>
                <a:latin typeface="Consolas"/>
              </a:rPr>
              <a:t>0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"Most Played Game by Valid Bets"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"Most Played 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&amp;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SELECTEDVALUE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'[Provider]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&amp;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 by Valid Bets"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342900" indent="-34290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Avg Daily Bet Players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'[Bet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342900" indent="-34290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Avg Daily Valid Bet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'[Valid Bet]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'[Bet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Avg Valid Bet Per Player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'[Valid Bet]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current_user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USERNAME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current_month_bet_players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[Bet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</a:t>
            </a:r>
            <a:endParaRPr/>
          </a:p>
          <a:p>
            <a:pPr>
              <a:defRPr/>
            </a:pPr>
            <a:endParaRPr lang="en-US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last_month_bet_players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BettingHistories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[Bet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Activity %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'[Active Login Frequency]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MAX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RegAgo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 b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Avg Daily Active Login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COUNTA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'[</a:t>
            </a:r>
            <a:r>
              <a:rPr lang="en-US" b="0">
                <a:solidFill>
                  <a:srgbClr val="000000"/>
                </a:solidFill>
                <a:latin typeface="Consolas"/>
              </a:rPr>
              <a:t>LoggedIn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Time Interval]),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'[</a:t>
            </a:r>
            <a:r>
              <a:rPr lang="en-US" b="0">
                <a:solidFill>
                  <a:srgbClr val="000000"/>
                </a:solidFill>
                <a:latin typeface="Consolas"/>
              </a:rPr>
              <a:t>LogDate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])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Avg Daily Registration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'[Player ID]),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('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'[</a:t>
            </a:r>
            <a:r>
              <a:rPr lang="en-US" b="0">
                <a:solidFill>
                  <a:srgbClr val="000000"/>
                </a:solidFill>
                <a:latin typeface="Consolas"/>
              </a:rPr>
              <a:t>RegDate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])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 b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current_month_registration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ALL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RegDate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[Last Status]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RegDate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)=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 &amp;&amp; 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[Last Status]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0">
                <a:solidFill>
                  <a:srgbClr val="A31515"/>
                </a:solidFill>
                <a:latin typeface="Consolas"/>
              </a:rPr>
              <a:t>"Last"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</a:t>
            </a:r>
            <a:endParaRPr/>
          </a:p>
          <a:p>
            <a:pPr>
              <a:defRPr/>
            </a:pPr>
            <a:endParaRPr lang="en-US" b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Depositor to Register Ratio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'[Depositors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   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 b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last_month_registration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DISTINCTCOUNT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[Player ID]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DATESBETWEEN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RegDate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YEAR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EDATE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)),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     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EOMONTH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(),-</a:t>
            </a:r>
            <a:r>
              <a:rPr lang="en-US" b="0">
                <a:solidFill>
                  <a:srgbClr val="09885A"/>
                </a:solidFill>
                <a:latin typeface="Consolas"/>
              </a:rPr>
              <a:t>1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)))</a:t>
            </a:r>
            <a:endParaRPr/>
          </a:p>
          <a:p>
            <a:pPr>
              <a:defRPr/>
            </a:pPr>
            <a:endParaRPr lang="en-US" b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69081" y="100013"/>
            <a:ext cx="1165383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/>
              <a:t>MEASURES (CONT.)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Avg Revenue Per Player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'[Gross Company Revenue]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PActivity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'[Depositors Count]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Bet to Deposit Ratio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endParaRPr/>
          </a:p>
          <a:p>
            <a:pPr>
              <a:defRPr/>
            </a:pPr>
            <a:r>
              <a:rPr lang="en-US" b="0">
                <a:solidFill>
                  <a:srgbClr val="3165BB"/>
                </a:solidFill>
                <a:latin typeface="Consolas"/>
              </a:rPr>
              <a:t>DIVIDE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'[Valid Bets]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'[Deposit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Consolas"/>
              </a:rPr>
              <a:t>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current_month_affiliate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</a:t>
            </a:r>
            <a:r>
              <a:rPr lang="en-US" b="0">
                <a:solidFill>
                  <a:srgbClr val="000000"/>
                </a:solidFill>
                <a:latin typeface="Consolas"/>
              </a:rPr>
              <a:t>Affliliate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 Commission]),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current_month_deposit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[Deposit Amt#]),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000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[Exported Date])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Ø"/>
              <a:defRPr/>
            </a:pPr>
            <a:r>
              <a:rPr lang="en-US" b="1" i="1">
                <a:solidFill>
                  <a:srgbClr val="000000"/>
                </a:solidFill>
                <a:latin typeface="Consolas"/>
              </a:rPr>
              <a:t>current_month_hold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'[Deposit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-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SUM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'[</a:t>
            </a:r>
            <a:r>
              <a:rPr lang="en-US" b="0">
                <a:solidFill>
                  <a:srgbClr val="001080"/>
                </a:solidFill>
                <a:latin typeface="Consolas"/>
              </a:rPr>
              <a:t>Withdrawl</a:t>
            </a:r>
            <a:r>
              <a:rPr lang="en-US" b="0">
                <a:solidFill>
                  <a:srgbClr val="001080"/>
                </a:solidFill>
                <a:latin typeface="Consolas"/>
              </a:rPr>
              <a:t> Amt#]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),</a:t>
            </a:r>
            <a:r>
              <a:rPr lang="en-US" b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001080"/>
                </a:solidFill>
                <a:latin typeface="Consolas"/>
              </a:rPr>
              <a:t>PlayerFinance</a:t>
            </a:r>
            <a:r>
              <a:rPr lang="en-US" b="0">
                <a:solidFill>
                  <a:srgbClr val="001080"/>
                </a:solidFill>
                <a:latin typeface="Consolas"/>
              </a:rPr>
              <a:t>[Exported Date]</a:t>
            </a:r>
            <a:r>
              <a:rPr lang="en-US" b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b="0">
                <a:solidFill>
                  <a:srgbClr val="3165BB"/>
                </a:solidFill>
                <a:latin typeface="Consolas"/>
              </a:rPr>
              <a:t>MONTH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>
                <a:solidFill>
                  <a:srgbClr val="3165BB"/>
                </a:solidFill>
                <a:latin typeface="Consolas"/>
              </a:rPr>
              <a:t>TODAY</a:t>
            </a:r>
            <a:r>
              <a:rPr lang="en-US" b="0">
                <a:solidFill>
                  <a:srgbClr val="000000"/>
                </a:solidFill>
                <a:latin typeface="Consolas"/>
              </a:rPr>
              <a:t>())))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Data Lake</dc:creator>
  <cp:keywords/>
  <dc:description/>
  <dc:identifier/>
  <dc:language/>
  <cp:lastModifiedBy/>
  <cp:revision>103</cp:revision>
  <dcterms:created xsi:type="dcterms:W3CDTF">2023-01-01T12:19:40Z</dcterms:created>
  <dcterms:modified xsi:type="dcterms:W3CDTF">2023-12-26T02:30:05Z</dcterms:modified>
  <cp:category/>
  <cp:contentStatus/>
  <cp:version/>
</cp:coreProperties>
</file>