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60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BF4FB-05DA-49A6-9A45-66AA9BB8807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9D454-0BFC-43A5-B45E-9FFFA720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9D454-0BFC-43A5-B45E-9FFFA7206A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4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9D454-0BFC-43A5-B45E-9FFFA7206A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9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6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04A9-6956-6CC6-7ABE-74BC84889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transition of schizophrenia patients from </a:t>
            </a:r>
            <a:r>
              <a:rPr lang="en-US" dirty="0" err="1"/>
              <a:t>eeg</a:t>
            </a:r>
            <a:r>
              <a:rPr lang="en-US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41908-5FE2-2E95-C5AA-FE905B68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M Tawsik Jawad</a:t>
            </a:r>
          </a:p>
        </p:txBody>
      </p:sp>
    </p:spTree>
    <p:extLst>
      <p:ext uri="{BB962C8B-B14F-4D97-AF65-F5344CB8AC3E}">
        <p14:creationId xmlns:p14="http://schemas.microsoft.com/office/powerpoint/2010/main" val="244194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7BF4-AD2B-A3AA-8E8D-13F7282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Eeg</a:t>
            </a:r>
            <a:r>
              <a:rPr lang="en-US" dirty="0"/>
              <a:t> Subjects and paradigm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8782-2297-7FC2-E7AA-D2C62440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1" y="2221992"/>
            <a:ext cx="10792460" cy="4448048"/>
          </a:xfrm>
        </p:spPr>
        <p:txBody>
          <a:bodyPr/>
          <a:lstStyle/>
          <a:p>
            <a:r>
              <a:rPr lang="en-US" dirty="0"/>
              <a:t>Baseline Sessions: 640</a:t>
            </a:r>
          </a:p>
          <a:p>
            <a:r>
              <a:rPr lang="en-US" dirty="0"/>
              <a:t>3 Month follow up: 301</a:t>
            </a:r>
          </a:p>
          <a:p>
            <a:r>
              <a:rPr lang="en-US" dirty="0"/>
              <a:t>EEG data were sampled at 1000 Hz for patients for a rough duration of 53 minutes at</a:t>
            </a:r>
            <a:br>
              <a:rPr lang="en-US" dirty="0"/>
            </a:br>
            <a:r>
              <a:rPr lang="en-US" dirty="0"/>
              <a:t>baselines and shorter durations at follow-ups.</a:t>
            </a:r>
          </a:p>
          <a:p>
            <a:r>
              <a:rPr lang="en-US" dirty="0"/>
              <a:t>64 electrodes were placed in frontal, parietal, occipital regions of the brain.</a:t>
            </a:r>
          </a:p>
          <a:p>
            <a:r>
              <a:rPr lang="en-US" dirty="0"/>
              <a:t>EEG paradigms were: Combined Visual Oddball (VOD) with Mismatch Negativity (MMN)</a:t>
            </a:r>
          </a:p>
          <a:p>
            <a:pPr marL="2743200" lvl="6" indent="0">
              <a:buNone/>
            </a:pPr>
            <a:r>
              <a:rPr lang="en-US" dirty="0"/>
              <a:t>Auditory Oddball (AOD)</a:t>
            </a:r>
            <a:br>
              <a:rPr lang="en-US" dirty="0"/>
            </a:br>
            <a:r>
              <a:rPr lang="en-US" dirty="0"/>
              <a:t>Auditory Steady-State Response (ASSR)</a:t>
            </a:r>
            <a:br>
              <a:rPr lang="en-US" dirty="0"/>
            </a:br>
            <a:r>
              <a:rPr lang="en-US" dirty="0"/>
              <a:t>Resting-State w/ Eyes Open</a:t>
            </a:r>
            <a:br>
              <a:rPr lang="en-US" dirty="0"/>
            </a:br>
            <a:r>
              <a:rPr lang="en-US" dirty="0"/>
              <a:t>Resting-State w/ Eyes Closed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8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D771-EF70-1738-D8C1-7377D767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measures (PSD)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49E5-E304-644F-66EC-C0D610C7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Power Spectral Density (PSD) calculation and analysis for 640 subjects</a:t>
            </a:r>
            <a:br>
              <a:rPr lang="en-US" dirty="0"/>
            </a:br>
            <a:r>
              <a:rPr lang="en-US" dirty="0"/>
              <a:t> across 64 channels.</a:t>
            </a:r>
          </a:p>
          <a:p>
            <a:r>
              <a:rPr lang="en-US" dirty="0"/>
              <a:t>PSD calculation by applying Welch method: Using a sliding window approach</a:t>
            </a:r>
            <a:br>
              <a:rPr lang="en-US" dirty="0"/>
            </a:br>
            <a:r>
              <a:rPr lang="en-US" dirty="0"/>
              <a:t>on the time domain signals to calculate the Fast Fourier Transform (FFT) at each</a:t>
            </a:r>
            <a:br>
              <a:rPr lang="en-US" dirty="0"/>
            </a:br>
            <a:r>
              <a:rPr lang="en-US" dirty="0"/>
              <a:t>segment.</a:t>
            </a:r>
          </a:p>
          <a:p>
            <a:r>
              <a:rPr lang="en-US" dirty="0"/>
              <a:t>Squaring the f(x) at each segment x and dividing by length of that segment would</a:t>
            </a:r>
            <a:br>
              <a:rPr lang="en-US" dirty="0"/>
            </a:br>
            <a:r>
              <a:rPr lang="en-US" dirty="0"/>
              <a:t>give us the PSD value.</a:t>
            </a:r>
          </a:p>
          <a:p>
            <a:r>
              <a:rPr lang="en-US" dirty="0"/>
              <a:t>We also consider U which is a normalizing factor derived for the Hann window function</a:t>
            </a:r>
            <a:br>
              <a:rPr lang="en-US" dirty="0"/>
            </a:br>
            <a:r>
              <a:rPr lang="en-US" dirty="0"/>
              <a:t>required for applying the Welch method.</a:t>
            </a:r>
          </a:p>
        </p:txBody>
      </p:sp>
    </p:spTree>
    <p:extLst>
      <p:ext uri="{BB962C8B-B14F-4D97-AF65-F5344CB8AC3E}">
        <p14:creationId xmlns:p14="http://schemas.microsoft.com/office/powerpoint/2010/main" val="113611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8A6F-3953-507D-D879-08926836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DEMO of welch method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0E735C4-02F6-5604-7423-49522EC2D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907540"/>
            <a:ext cx="10231120" cy="4711700"/>
          </a:xfrm>
        </p:spPr>
      </p:pic>
    </p:spTree>
    <p:extLst>
      <p:ext uri="{BB962C8B-B14F-4D97-AF65-F5344CB8AC3E}">
        <p14:creationId xmlns:p14="http://schemas.microsoft.com/office/powerpoint/2010/main" val="360616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9A3-6DA5-AB9D-7397-B1970681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spectral density (PSD) Graph</a:t>
            </a:r>
            <a:endParaRPr lang="en-US" dirty="0"/>
          </a:p>
        </p:txBody>
      </p:sp>
      <p:pic>
        <p:nvPicPr>
          <p:cNvPr id="5" name="Content Placeholder 4" descr="A graph showing a line&#10;&#10;AI-generated content may be incorrect.">
            <a:extLst>
              <a:ext uri="{FF2B5EF4-FFF2-40B4-BE49-F238E27FC236}">
                <a16:creationId xmlns:a16="http://schemas.microsoft.com/office/drawing/2014/main" id="{F860BD9E-F36F-5C1A-A775-FA86799B8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44" y="2222500"/>
            <a:ext cx="7480300" cy="3740150"/>
          </a:xfrm>
        </p:spPr>
      </p:pic>
    </p:spTree>
    <p:extLst>
      <p:ext uri="{BB962C8B-B14F-4D97-AF65-F5344CB8AC3E}">
        <p14:creationId xmlns:p14="http://schemas.microsoft.com/office/powerpoint/2010/main" val="201382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456C-62AF-B596-96AB-3BA9D524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frequency analysis (WAVELETS)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66F9-56DC-CF3C-EF25-29DFFBAB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frequency domain PSD to work with, but it does not tell us</a:t>
            </a:r>
            <a:br>
              <a:rPr lang="en-US" dirty="0"/>
            </a:br>
            <a:r>
              <a:rPr lang="en-US" dirty="0"/>
              <a:t>when the power jumps or comes down during an EEG.</a:t>
            </a:r>
          </a:p>
          <a:p>
            <a:r>
              <a:rPr lang="en-US" dirty="0"/>
              <a:t>We are losing temporal information, which is critical to understand the cognitive</a:t>
            </a:r>
            <a:br>
              <a:rPr lang="en-US" dirty="0"/>
            </a:br>
            <a:r>
              <a:rPr lang="en-US" dirty="0"/>
              <a:t>declines or improvements for the SCZ subjects or Healthy controls.</a:t>
            </a:r>
          </a:p>
          <a:p>
            <a:r>
              <a:rPr lang="en-US" dirty="0"/>
              <a:t>We need a way to visualize how the temporal dynamics are shifting within the 5 </a:t>
            </a:r>
            <a:br>
              <a:rPr lang="en-US" dirty="0"/>
            </a:br>
            <a:r>
              <a:rPr lang="en-US" dirty="0"/>
              <a:t>frequency bands we are interested in.</a:t>
            </a:r>
          </a:p>
          <a:p>
            <a:r>
              <a:rPr lang="en-US" dirty="0"/>
              <a:t>To understand the within subject variability of the cognitive processes, we would</a:t>
            </a:r>
            <a:br>
              <a:rPr lang="en-US" dirty="0"/>
            </a:br>
            <a:r>
              <a:rPr lang="en-US" dirty="0"/>
              <a:t>analyze the time frequency heatmaps of the same subject in different sessions.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BC29-06E4-65AB-F625-2FBA1A7F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mechanism of the </a:t>
            </a:r>
            <a:br>
              <a:rPr lang="en-US" dirty="0"/>
            </a:br>
            <a:r>
              <a:rPr lang="en-US" dirty="0" err="1"/>
              <a:t>morlet</a:t>
            </a:r>
            <a:r>
              <a:rPr lang="en-US" dirty="0"/>
              <a:t> wavelet</a:t>
            </a:r>
          </a:p>
        </p:txBody>
      </p:sp>
      <p:pic>
        <p:nvPicPr>
          <p:cNvPr id="5" name="Content Placeholder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91305C14-57E8-9F94-2E83-8C34F2B7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36" y="2100580"/>
            <a:ext cx="8511023" cy="4005580"/>
          </a:xfrm>
        </p:spPr>
      </p:pic>
    </p:spTree>
    <p:extLst>
      <p:ext uri="{BB962C8B-B14F-4D97-AF65-F5344CB8AC3E}">
        <p14:creationId xmlns:p14="http://schemas.microsoft.com/office/powerpoint/2010/main" val="14329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DEDA-8A31-6D66-3499-5C1882BE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Subject heatmaps of baseline and </a:t>
            </a:r>
            <a:br>
              <a:rPr lang="en-US" dirty="0"/>
            </a:br>
            <a:r>
              <a:rPr lang="en-US" dirty="0"/>
              <a:t>follow up</a:t>
            </a:r>
          </a:p>
        </p:txBody>
      </p:sp>
      <p:pic>
        <p:nvPicPr>
          <p:cNvPr id="5" name="Content Placeholder 4" descr="A close-up of a screen&#10;&#10;AI-generated content may be incorrect.">
            <a:extLst>
              <a:ext uri="{FF2B5EF4-FFF2-40B4-BE49-F238E27FC236}">
                <a16:creationId xmlns:a16="http://schemas.microsoft.com/office/drawing/2014/main" id="{ACF538FC-63CA-6D73-3617-B98EC03C1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6" y="2054860"/>
            <a:ext cx="5116695" cy="3740150"/>
          </a:xfrm>
        </p:spPr>
      </p:pic>
      <p:pic>
        <p:nvPicPr>
          <p:cNvPr id="7" name="Picture 6" descr="A close-up of a screen&#10;&#10;AI-generated content may be incorrect.">
            <a:extLst>
              <a:ext uri="{FF2B5EF4-FFF2-40B4-BE49-F238E27FC236}">
                <a16:creationId xmlns:a16="http://schemas.microsoft.com/office/drawing/2014/main" id="{C0971490-B9BF-5DE4-0B3A-4247CA6AF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65960"/>
            <a:ext cx="4805680" cy="3881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7A75C-0963-1CA2-13CA-46E869028914}"/>
              </a:ext>
            </a:extLst>
          </p:cNvPr>
          <p:cNvSpPr txBox="1"/>
          <p:nvPr/>
        </p:nvSpPr>
        <p:spPr>
          <a:xfrm>
            <a:off x="1808480" y="5795010"/>
            <a:ext cx="337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6E129-C9C2-20F6-F638-6E438511A931}"/>
              </a:ext>
            </a:extLst>
          </p:cNvPr>
          <p:cNvSpPr txBox="1"/>
          <p:nvPr/>
        </p:nvSpPr>
        <p:spPr>
          <a:xfrm>
            <a:off x="7445431" y="5795010"/>
            <a:ext cx="23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up</a:t>
            </a:r>
          </a:p>
        </p:txBody>
      </p:sp>
    </p:spTree>
    <p:extLst>
      <p:ext uri="{BB962C8B-B14F-4D97-AF65-F5344CB8AC3E}">
        <p14:creationId xmlns:p14="http://schemas.microsoft.com/office/powerpoint/2010/main" val="24971064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354</Words>
  <Application>Microsoft Office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Calisto MT</vt:lpstr>
      <vt:lpstr>Univers Condensed</vt:lpstr>
      <vt:lpstr>ChronicleVTI</vt:lpstr>
      <vt:lpstr>Understanding transition of schizophrenia patients from eeg analysis</vt:lpstr>
      <vt:lpstr>Eeg Subjects and paradigm types</vt:lpstr>
      <vt:lpstr>Analytical measures (PSD)</vt:lpstr>
      <vt:lpstr>General DEMO of welch method</vt:lpstr>
      <vt:lpstr>Power spectral density (PSD) Graph</vt:lpstr>
      <vt:lpstr>Time frequency analysis (WAVELETS)</vt:lpstr>
      <vt:lpstr>Working mechanism of the  morlet wavelet</vt:lpstr>
      <vt:lpstr>Subject heatmaps of baseline and  follow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tawsik jawad</dc:creator>
  <cp:lastModifiedBy>tawsik jawad</cp:lastModifiedBy>
  <cp:revision>1</cp:revision>
  <dcterms:created xsi:type="dcterms:W3CDTF">2025-07-24T22:43:26Z</dcterms:created>
  <dcterms:modified xsi:type="dcterms:W3CDTF">2025-07-25T00:14:38Z</dcterms:modified>
</cp:coreProperties>
</file>