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 SemiBold" panose="020B0604020202020204" charset="0"/>
      <p:regular r:id="rId22"/>
      <p:bold r:id="rId23"/>
      <p:italic r:id="rId24"/>
      <p:boldItalic r:id="rId25"/>
    </p:embeddedFont>
    <p:embeddedFont>
      <p:font typeface="Nunito ExtraBold" panose="020B0604020202020204" charset="0"/>
      <p:bold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Nunito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5" autoAdjust="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279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71c17cfde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275" name="Google Shape;275;gf71c17cfde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02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a92db4d6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a92db4d6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1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1eb65c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1eb65c5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1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1eb65c5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1eb65c5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46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1eb65c5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1eb65c5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6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1eb65c5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1eb65c5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3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1eb65c5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1eb65c5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8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eb65c5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eb65c5e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02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71c17cfde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71c17cfde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71c17cfde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f71c17cfd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109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a92db4d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a92db4d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0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b01a133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b01a133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8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a92db4d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a92db4d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8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b01a133d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b01a133d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17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a92db4d6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a92db4d6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4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92db4d60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a92db4d60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1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a92db4d60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a92db4d60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2021.acl-long.1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725" y="210200"/>
            <a:ext cx="1576550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11550" y="1376850"/>
            <a:ext cx="8824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CSE 712</a:t>
            </a:r>
            <a:br>
              <a:rPr lang="en" sz="150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150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Fall 2021</a:t>
            </a:r>
            <a:br>
              <a:rPr lang="en" sz="150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150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Paper Presentation</a:t>
            </a:r>
            <a:r>
              <a:rPr lang="en" sz="2000">
                <a:solidFill>
                  <a:srgbClr val="181C26"/>
                </a:solidFill>
                <a:latin typeface="Nunito Black"/>
                <a:ea typeface="Nunito Black"/>
                <a:cs typeface="Nunito Black"/>
                <a:sym typeface="Nunito Black"/>
              </a:rPr>
              <a:t/>
            </a:r>
            <a:br>
              <a:rPr lang="en" sz="2000">
                <a:solidFill>
                  <a:srgbClr val="181C26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r>
              <a:rPr lang="en" sz="2400">
                <a:solidFill>
                  <a:srgbClr val="181C26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" sz="2100" b="1">
                <a:solidFill>
                  <a:srgbClr val="181C2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Investigating label suggestions for opinion mining in German Covid-19 social media</a:t>
            </a:r>
            <a:endParaRPr sz="2100" b="1">
              <a:solidFill>
                <a:srgbClr val="181C2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>
              <a:solidFill>
                <a:srgbClr val="181C2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25099" y="2900549"/>
            <a:ext cx="5264043" cy="2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sng" strike="noStrike" cap="none" dirty="0">
                <a:solidFill>
                  <a:srgbClr val="181C26"/>
                </a:solidFill>
                <a:latin typeface="Nunito"/>
                <a:ea typeface="Nunito"/>
                <a:cs typeface="Nunito"/>
                <a:sym typeface="Nunito"/>
              </a:rPr>
              <a:t>Submitted By (Group 16)</a:t>
            </a:r>
            <a:endParaRPr sz="18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</a:t>
            </a:r>
            <a:r>
              <a:rPr lang="en" sz="1800" i="0" u="sng" strike="noStrike" cap="none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Name:</a:t>
            </a:r>
            <a:r>
              <a:rPr lang="en" sz="1800" i="0" u="none" strike="noStrike" cap="none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</a:t>
            </a:r>
            <a:r>
              <a:rPr lang="en" sz="1800" i="0" u="none" strike="noStrike" cap="none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    </a:t>
            </a:r>
            <a:r>
              <a:rPr lang="en" sz="1800" i="0" u="sng" strike="noStrike" cap="none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ID:</a:t>
            </a:r>
            <a:endParaRPr sz="1800" i="0" u="sng" strike="noStrike" cap="none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</a:t>
            </a:r>
            <a:endParaRPr sz="1400" i="0" u="none" strike="noStrike" cap="none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>
              <a:buSzPts val="1400"/>
            </a:pP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Arnob Kumar Dey        	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21166011</a:t>
            </a:r>
            <a:endParaRPr lang="en" sz="1700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>
              <a:buSzPts val="1400"/>
            </a:pP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Junaid Bin Kibria </a:t>
            </a: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 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21166022</a:t>
            </a:r>
            <a:endParaRPr lang="en" sz="1700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>
              <a:buSzPts val="1400"/>
            </a:pP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Zawad Alam </a:t>
            </a: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 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21166035</a:t>
            </a:r>
            <a:endParaRPr lang="en" sz="1700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>
              <a:buSzPts val="1400"/>
            </a:pP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Shifat Zaman 	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 21366024</a:t>
            </a:r>
            <a:endParaRPr lang="en" sz="1700" dirty="0">
              <a:solidFill>
                <a:srgbClr val="181C2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lvl="0">
              <a:buSzPts val="1400"/>
            </a:pP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A. N. M. Sajedul Alam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</a:t>
            </a:r>
            <a:r>
              <a:rPr lang="en" sz="1700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</a:t>
            </a:r>
            <a:r>
              <a:rPr lang="en" sz="1700" dirty="0" smtClean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21366032 </a:t>
            </a:r>
            <a:r>
              <a:rPr lang="en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					</a:t>
            </a:r>
            <a:r>
              <a:rPr lang="en" dirty="0">
                <a:solidFill>
                  <a:srgbClr val="181C2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							</a:t>
            </a:r>
            <a:endParaRPr sz="1150" dirty="0">
              <a:solidFill>
                <a:srgbClr val="E4E6EB"/>
              </a:solidFill>
              <a:highlight>
                <a:srgbClr val="3E4042"/>
              </a:highlight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304875" y="2954225"/>
            <a:ext cx="3742800" cy="2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238"/>
              <a:buFont typeface="Arial"/>
              <a:buNone/>
            </a:pPr>
            <a:r>
              <a:rPr lang="en" sz="2100" b="1" i="0" u="sng" strike="noStrike" cap="none" dirty="0">
                <a:solidFill>
                  <a:srgbClr val="181C26"/>
                </a:solidFill>
                <a:latin typeface="Nunito"/>
                <a:ea typeface="Nunito"/>
                <a:cs typeface="Nunito"/>
                <a:sym typeface="Nunito"/>
              </a:rPr>
              <a:t>Submitted To</a:t>
            </a:r>
            <a:endParaRPr sz="21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3750"/>
              <a:buFont typeface="Arial"/>
              <a:buNone/>
            </a:pPr>
            <a:r>
              <a:rPr lang="en" sz="1600" dirty="0">
                <a:solidFill>
                  <a:srgbClr val="181C26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Annajiat Alim Rasel</a:t>
            </a:r>
            <a:endParaRPr sz="1600" i="0" u="none" strike="noStrike" cap="none" dirty="0">
              <a:solidFill>
                <a:srgbClr val="181C2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500" b="1" dirty="0">
                <a:solidFill>
                  <a:srgbClr val="181C26"/>
                </a:solidFill>
                <a:latin typeface="Nunito"/>
                <a:ea typeface="Nunito"/>
                <a:cs typeface="Nunito"/>
                <a:sym typeface="Nunito"/>
              </a:rPr>
              <a:t>Sr. Lecturer and Deputy Director,</a:t>
            </a:r>
            <a:endParaRPr sz="1500" b="1" dirty="0">
              <a:solidFill>
                <a:srgbClr val="181C2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500" b="1" dirty="0">
                <a:solidFill>
                  <a:srgbClr val="181C26"/>
                </a:solidFill>
                <a:latin typeface="Nunito"/>
                <a:ea typeface="Nunito"/>
                <a:cs typeface="Nunito"/>
                <a:sym typeface="Nunito"/>
              </a:rPr>
              <a:t>Institutional Quality Assurance Cell,</a:t>
            </a:r>
            <a:endParaRPr sz="1500" b="1" dirty="0">
              <a:solidFill>
                <a:srgbClr val="181C2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181C26"/>
                </a:solidFill>
                <a:latin typeface="Nunito"/>
                <a:ea typeface="Nunito"/>
                <a:cs typeface="Nunito"/>
                <a:sym typeface="Nunito"/>
              </a:rPr>
              <a:t>Department of Computer Science &amp; Engineering </a:t>
            </a:r>
            <a:endParaRPr sz="14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4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Setup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Suggestion Model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comparison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training routine.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990050"/>
            <a:ext cx="84867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325" y="1832825"/>
            <a:ext cx="5511450" cy="2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25" y="1133925"/>
            <a:ext cx="4267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8683"/>
            <a:ext cx="8899626" cy="283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25" y="1516725"/>
            <a:ext cx="5495900" cy="3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360575"/>
            <a:ext cx="4219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204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Analysed the usefulness of providing label suggestion.</a:t>
            </a:r>
            <a:endParaRPr sz="1650"/>
          </a:p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Improving annotation quality. </a:t>
            </a:r>
            <a:endParaRPr sz="1650"/>
          </a:p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Interactively updated label suggestions need to be considered carefully.</a:t>
            </a:r>
            <a:endParaRPr sz="1650"/>
          </a:p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Leverage their setup to annotate tweets from a larger time span.</a:t>
            </a:r>
            <a:endParaRPr sz="1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				        				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2"/>
          </p:nvPr>
        </p:nvSpPr>
        <p:spPr>
          <a:xfrm>
            <a:off x="958000" y="1597875"/>
            <a:ext cx="77208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media allows researchers to conduct opinion analysis on a larger scale than with traditional methods.</a:t>
            </a: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annotation is more efficient by using automated label suggestions.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 suggestions are more viable solution than active learning.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major difficulty with label suggestions is the danger of biasing annotators towards possibly erroneous suggestions.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Conducting a comparative annotation study using a recent state-of-the-art model to generate label suggestions.</a:t>
            </a:r>
            <a:endParaRPr sz="1800"/>
          </a:p>
          <a:p>
            <a:pPr marL="2286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286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258175" y="1506225"/>
            <a:ext cx="70305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Label Suggestions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of annotation tools such as WebAnno.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Amharic POS tagging and German named entity recognition.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Bias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possible source of bias is due to the different decision making process triggered by label suggestions.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label suggestions from a model that is trained on data from a different domain than the annotated data.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BERT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Task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Language: German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Social Media platform: Twitter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Experiment time: December 2019 to April 2020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Challenges: Heterogenous Statements, Hashtags</a:t>
            </a:r>
            <a:endParaRPr sz="17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975" y="1851450"/>
            <a:ext cx="3028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Scheme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6983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Data: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queries (pandemic, corona, social distance etc)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16.5 million tweets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Removal of duplicates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Scheme: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Tweets are categorized into 4 groups -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Unrelated   |   Comment   |   support    |   Refute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Setup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Goals</a:t>
            </a:r>
            <a:endParaRPr sz="1400" b="1" u="sng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Study the effects of label suggestions in non-expert annotation scenarios.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 a novel dataset that can be used by social science researchers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Setup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Expert Annotations </a:t>
            </a:r>
            <a:endParaRPr sz="1400" b="1" u="sng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Provided by the researchers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200 tweets were sampled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 -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Same label selected in 50% tweets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Same label selected by at least 3 researchers in 75% tweets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Disagreement in 25% - ambiguities in the data source,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Setup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Student Annotations</a:t>
            </a:r>
            <a:endParaRPr sz="16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Conducted with a group of 21 German-speaking university students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Divided in three groups (G1, G2 &amp; G3) and Splitted into two rounds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label suggestions (G1)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Static label suggestions (G2)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Interactive label suggestions (G3).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Setup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617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Label Suggestion Model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Used Projects/Solutions</a:t>
            </a:r>
            <a:endParaRPr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INCEpTION - integrate label suggestions using recommendation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German version of BERT (Ger-BERT) - obtain label suggestions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75" y="1937650"/>
            <a:ext cx="34913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Maven Pro</vt:lpstr>
      <vt:lpstr>Arial</vt:lpstr>
      <vt:lpstr>Nunito SemiBold</vt:lpstr>
      <vt:lpstr>Nunito ExtraBold</vt:lpstr>
      <vt:lpstr>Nunito</vt:lpstr>
      <vt:lpstr>Nunito Black</vt:lpstr>
      <vt:lpstr>Momentum</vt:lpstr>
      <vt:lpstr>PowerPoint Presentation</vt:lpstr>
      <vt:lpstr>Introduction                </vt:lpstr>
      <vt:lpstr>Related Works</vt:lpstr>
      <vt:lpstr>Annotation Task</vt:lpstr>
      <vt:lpstr>Annotation Scheme</vt:lpstr>
      <vt:lpstr>Study Setup</vt:lpstr>
      <vt:lpstr>Study Setup</vt:lpstr>
      <vt:lpstr>Study Setup</vt:lpstr>
      <vt:lpstr>Study Setup</vt:lpstr>
      <vt:lpstr>Study Setup</vt:lpstr>
      <vt:lpstr>Study Evaluation </vt:lpstr>
      <vt:lpstr>Study Evaluation </vt:lpstr>
      <vt:lpstr>Study Evaluation </vt:lpstr>
      <vt:lpstr>Study Evaluation </vt:lpstr>
      <vt:lpstr>Study Evaluation </vt:lpstr>
      <vt:lpstr>Study Evaluation </vt:lpstr>
      <vt:lpstr>Conclusion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Zawad Alam</cp:lastModifiedBy>
  <cp:revision>2</cp:revision>
  <dcterms:modified xsi:type="dcterms:W3CDTF">2021-11-16T04:06:22Z</dcterms:modified>
</cp:coreProperties>
</file>