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70" r:id="rId4"/>
    <p:sldId id="264" r:id="rId5"/>
    <p:sldId id="260" r:id="rId6"/>
    <p:sldId id="275" r:id="rId7"/>
    <p:sldId id="265" r:id="rId8"/>
    <p:sldId id="266" r:id="rId9"/>
    <p:sldId id="280" r:id="rId10"/>
    <p:sldId id="281" r:id="rId11"/>
    <p:sldId id="282" r:id="rId12"/>
    <p:sldId id="283" r:id="rId13"/>
    <p:sldId id="267" r:id="rId14"/>
    <p:sldId id="268" r:id="rId15"/>
    <p:sldId id="285" r:id="rId16"/>
    <p:sldId id="286" r:id="rId17"/>
    <p:sldId id="287" r:id="rId18"/>
    <p:sldId id="288" r:id="rId19"/>
    <p:sldId id="284" r:id="rId20"/>
    <p:sldId id="274" r:id="rId21"/>
    <p:sldId id="269" r:id="rId22"/>
    <p:sldId id="279" r:id="rId23"/>
    <p:sldId id="263"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2A9FC-1DCA-433F-B4AF-6D8369ADD835}" type="datetimeFigureOut">
              <a:rPr lang="en-US" smtClean="0"/>
              <a:t>12/24/2022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01F2D-360C-4E28-8848-CC7AC8D57655}" type="slidenum">
              <a:rPr lang="en-US" smtClean="0"/>
              <a:t>‹#›</a:t>
            </a:fld>
            <a:endParaRPr lang="en-US"/>
          </a:p>
        </p:txBody>
      </p:sp>
    </p:spTree>
    <p:extLst>
      <p:ext uri="{BB962C8B-B14F-4D97-AF65-F5344CB8AC3E}">
        <p14:creationId xmlns:p14="http://schemas.microsoft.com/office/powerpoint/2010/main" val="4216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a:t>
            </a:fld>
            <a:endParaRPr lang="en-US"/>
          </a:p>
        </p:txBody>
      </p:sp>
    </p:spTree>
    <p:extLst>
      <p:ext uri="{BB962C8B-B14F-4D97-AF65-F5344CB8AC3E}">
        <p14:creationId xmlns:p14="http://schemas.microsoft.com/office/powerpoint/2010/main" val="99712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15</a:t>
            </a:fld>
            <a:endParaRPr lang="en-US"/>
          </a:p>
        </p:txBody>
      </p:sp>
    </p:spTree>
    <p:extLst>
      <p:ext uri="{BB962C8B-B14F-4D97-AF65-F5344CB8AC3E}">
        <p14:creationId xmlns:p14="http://schemas.microsoft.com/office/powerpoint/2010/main" val="162542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16</a:t>
            </a:fld>
            <a:endParaRPr lang="en-US"/>
          </a:p>
        </p:txBody>
      </p:sp>
    </p:spTree>
    <p:extLst>
      <p:ext uri="{BB962C8B-B14F-4D97-AF65-F5344CB8AC3E}">
        <p14:creationId xmlns:p14="http://schemas.microsoft.com/office/powerpoint/2010/main" val="363372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17</a:t>
            </a:fld>
            <a:endParaRPr lang="en-US"/>
          </a:p>
        </p:txBody>
      </p:sp>
    </p:spTree>
    <p:extLst>
      <p:ext uri="{BB962C8B-B14F-4D97-AF65-F5344CB8AC3E}">
        <p14:creationId xmlns:p14="http://schemas.microsoft.com/office/powerpoint/2010/main" val="60841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18</a:t>
            </a:fld>
            <a:endParaRPr lang="en-US"/>
          </a:p>
        </p:txBody>
      </p:sp>
    </p:spTree>
    <p:extLst>
      <p:ext uri="{BB962C8B-B14F-4D97-AF65-F5344CB8AC3E}">
        <p14:creationId xmlns:p14="http://schemas.microsoft.com/office/powerpoint/2010/main" val="245873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DE4B0-1CC7-40C4-A607-F6F9AC4EBCCC}" type="slidenum">
              <a:rPr lang="en-US" smtClean="0"/>
              <a:t>19</a:t>
            </a:fld>
            <a:endParaRPr lang="en-US"/>
          </a:p>
        </p:txBody>
      </p:sp>
    </p:spTree>
    <p:extLst>
      <p:ext uri="{BB962C8B-B14F-4D97-AF65-F5344CB8AC3E}">
        <p14:creationId xmlns:p14="http://schemas.microsoft.com/office/powerpoint/2010/main" val="246646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12643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46095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6085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614645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96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218322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56544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229413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68627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8A486-9A2E-4874-9A17-23453D5D3689}"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94648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F8A486-9A2E-4874-9A17-23453D5D3689}"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83279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F8A486-9A2E-4874-9A17-23453D5D3689}" type="datetimeFigureOut">
              <a:rPr lang="en-US" smtClean="0"/>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05728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F8A486-9A2E-4874-9A17-23453D5D3689}" type="datetimeFigureOut">
              <a:rPr lang="en-US" smtClean="0"/>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34819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486-9A2E-4874-9A17-23453D5D3689}" type="datetimeFigureOut">
              <a:rPr lang="en-US" smtClean="0"/>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128526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8A486-9A2E-4874-9A17-23453D5D3689}"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414875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8A486-9A2E-4874-9A17-23453D5D3689}"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43B61-BFF1-4C68-BD1B-6B0216282AA5}" type="slidenum">
              <a:rPr lang="en-US" smtClean="0"/>
              <a:t>‹#›</a:t>
            </a:fld>
            <a:endParaRPr lang="en-US"/>
          </a:p>
        </p:txBody>
      </p:sp>
    </p:spTree>
    <p:extLst>
      <p:ext uri="{BB962C8B-B14F-4D97-AF65-F5344CB8AC3E}">
        <p14:creationId xmlns:p14="http://schemas.microsoft.com/office/powerpoint/2010/main" val="343682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F8A486-9A2E-4874-9A17-23453D5D3689}" type="datetimeFigureOut">
              <a:rPr lang="en-US" smtClean="0"/>
              <a:t>12/24/2022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143B61-BFF1-4C68-BD1B-6B0216282AA5}" type="slidenum">
              <a:rPr lang="en-US" smtClean="0"/>
              <a:t>‹#›</a:t>
            </a:fld>
            <a:endParaRPr lang="en-US"/>
          </a:p>
        </p:txBody>
      </p:sp>
    </p:spTree>
    <p:extLst>
      <p:ext uri="{BB962C8B-B14F-4D97-AF65-F5344CB8AC3E}">
        <p14:creationId xmlns:p14="http://schemas.microsoft.com/office/powerpoint/2010/main" val="1040447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5410862"/>
              </p:ext>
            </p:extLst>
          </p:nvPr>
        </p:nvGraphicFramePr>
        <p:xfrm>
          <a:off x="1492108" y="3305745"/>
          <a:ext cx="8749216" cy="2284389"/>
        </p:xfrm>
        <a:graphic>
          <a:graphicData uri="http://schemas.openxmlformats.org/drawingml/2006/table">
            <a:tbl>
              <a:tblPr firstRow="1" bandRow="1">
                <a:tableStyleId>{5C22544A-7EE6-4342-B048-85BDC9FD1C3A}</a:tableStyleId>
              </a:tblPr>
              <a:tblGrid>
                <a:gridCol w="4374608">
                  <a:extLst>
                    <a:ext uri="{9D8B030D-6E8A-4147-A177-3AD203B41FA5}">
                      <a16:colId xmlns="" xmlns:a16="http://schemas.microsoft.com/office/drawing/2014/main" val="1723181634"/>
                    </a:ext>
                  </a:extLst>
                </a:gridCol>
                <a:gridCol w="4374608">
                  <a:extLst>
                    <a:ext uri="{9D8B030D-6E8A-4147-A177-3AD203B41FA5}">
                      <a16:colId xmlns="" xmlns:a16="http://schemas.microsoft.com/office/drawing/2014/main" val="2889448328"/>
                    </a:ext>
                  </a:extLst>
                </a:gridCol>
              </a:tblGrid>
              <a:tr h="548103">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extLst>
                  <a:ext uri="{0D108BD9-81ED-4DB2-BD59-A6C34878D82A}">
                    <a16:rowId xmlns="" xmlns:a16="http://schemas.microsoft.com/office/drawing/2014/main" val="1337995461"/>
                  </a:ext>
                </a:extLst>
              </a:tr>
              <a:tr h="548103">
                <a:tc>
                  <a:txBody>
                    <a:bodyPr/>
                    <a:lstStyle/>
                    <a:p>
                      <a:pPr algn="ctr"/>
                      <a:r>
                        <a:rPr lang="en-US" sz="1800" kern="1200" dirty="0" smtClean="0">
                          <a:solidFill>
                            <a:schemeClr val="dk1"/>
                          </a:solidFill>
                          <a:effectLst/>
                          <a:latin typeface="Arial Rounded MT Bold" panose="020F0704030504030204" pitchFamily="34" charset="0"/>
                          <a:ea typeface="+mn-ea"/>
                          <a:cs typeface="+mn-cs"/>
                        </a:rPr>
                        <a:t>Muhammad Zawad Mahmud</a:t>
                      </a:r>
                      <a:endParaRPr lang="en-US" dirty="0">
                        <a:latin typeface="Arial Rounded MT Bold" panose="020F0704030504030204" pitchFamily="34" charset="0"/>
                      </a:endParaRPr>
                    </a:p>
                  </a:txBody>
                  <a:tcPr/>
                </a:tc>
                <a:tc>
                  <a:txBody>
                    <a:bodyPr/>
                    <a:lstStyle/>
                    <a:p>
                      <a:pPr algn="ctr"/>
                      <a:r>
                        <a:rPr lang="en-US" sz="1800" kern="1200" dirty="0" smtClean="0">
                          <a:solidFill>
                            <a:schemeClr val="dk1"/>
                          </a:solidFill>
                          <a:effectLst/>
                          <a:latin typeface="Arial Rounded MT Bold" panose="020F0704030504030204" pitchFamily="34" charset="0"/>
                          <a:ea typeface="+mn-ea"/>
                          <a:cs typeface="+mn-cs"/>
                        </a:rPr>
                        <a:t>1931401042</a:t>
                      </a:r>
                      <a:endParaRPr lang="en-US" dirty="0">
                        <a:latin typeface="Arial Rounded MT Bold" panose="020F0704030504030204" pitchFamily="34" charset="0"/>
                      </a:endParaRPr>
                    </a:p>
                  </a:txBody>
                  <a:tcPr/>
                </a:tc>
                <a:extLst>
                  <a:ext uri="{0D108BD9-81ED-4DB2-BD59-A6C34878D82A}">
                    <a16:rowId xmlns="" xmlns:a16="http://schemas.microsoft.com/office/drawing/2014/main" val="1137004551"/>
                  </a:ext>
                </a:extLst>
              </a:tr>
              <a:tr h="548103">
                <a:tc>
                  <a:txBody>
                    <a:bodyPr/>
                    <a:lstStyle/>
                    <a:p>
                      <a:pPr algn="ctr"/>
                      <a:r>
                        <a:rPr lang="en-US" sz="1800" b="0" i="0" kern="1200" dirty="0" err="1" smtClean="0">
                          <a:solidFill>
                            <a:schemeClr val="dk1"/>
                          </a:solidFill>
                          <a:effectLst/>
                          <a:latin typeface="Arial Rounded MT Bold" panose="020F0704030504030204" pitchFamily="34" charset="0"/>
                          <a:ea typeface="+mn-ea"/>
                          <a:cs typeface="+mn-cs"/>
                        </a:rPr>
                        <a:t>Samiha</a:t>
                      </a:r>
                      <a:r>
                        <a:rPr lang="en-US" sz="1800" b="0" i="0" kern="1200" dirty="0" smtClean="0">
                          <a:solidFill>
                            <a:schemeClr val="dk1"/>
                          </a:solidFill>
                          <a:effectLst/>
                          <a:latin typeface="Arial Rounded MT Bold" panose="020F0704030504030204" pitchFamily="34" charset="0"/>
                          <a:ea typeface="+mn-ea"/>
                          <a:cs typeface="+mn-cs"/>
                        </a:rPr>
                        <a:t> Islam</a:t>
                      </a:r>
                      <a:endParaRPr lang="en-US" dirty="0">
                        <a:latin typeface="Arial Rounded MT Bold" panose="020F070403050403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Arial Rounded MT Bold" panose="020F0704030504030204" pitchFamily="34" charset="0"/>
                          <a:ea typeface="+mn-ea"/>
                          <a:cs typeface="+mn-cs"/>
                        </a:rPr>
                        <a:t>1931393642</a:t>
                      </a:r>
                      <a:endParaRPr lang="en-US" dirty="0" smtClean="0">
                        <a:latin typeface="Arial Rounded MT Bold" panose="020F0704030504030204" pitchFamily="34" charset="0"/>
                      </a:endParaRPr>
                    </a:p>
                  </a:txBody>
                  <a:tcPr/>
                </a:tc>
                <a:extLst>
                  <a:ext uri="{0D108BD9-81ED-4DB2-BD59-A6C34878D82A}">
                    <a16:rowId xmlns="" xmlns:a16="http://schemas.microsoft.com/office/drawing/2014/main" val="1157580269"/>
                  </a:ext>
                </a:extLst>
              </a:tr>
              <a:tr h="60762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Arial Rounded MT Bold" panose="020F0704030504030204" pitchFamily="34" charset="0"/>
                          <a:ea typeface="+mn-ea"/>
                          <a:cs typeface="+mn-cs"/>
                        </a:rPr>
                        <a:t>Md. </a:t>
                      </a:r>
                      <a:r>
                        <a:rPr lang="en-US" sz="1800" b="0" i="0" kern="1200" dirty="0" err="1" smtClean="0">
                          <a:solidFill>
                            <a:schemeClr val="dk1"/>
                          </a:solidFill>
                          <a:effectLst/>
                          <a:latin typeface="Arial Rounded MT Bold" panose="020F0704030504030204" pitchFamily="34" charset="0"/>
                          <a:ea typeface="+mn-ea"/>
                          <a:cs typeface="+mn-cs"/>
                        </a:rPr>
                        <a:t>Solayman</a:t>
                      </a:r>
                      <a:r>
                        <a:rPr lang="en-US" sz="1800" b="0" i="0" kern="1200" dirty="0" smtClean="0">
                          <a:solidFill>
                            <a:schemeClr val="dk1"/>
                          </a:solidFill>
                          <a:effectLst/>
                          <a:latin typeface="Arial Rounded MT Bold" panose="020F0704030504030204" pitchFamily="34" charset="0"/>
                          <a:ea typeface="+mn-ea"/>
                          <a:cs typeface="+mn-cs"/>
                        </a:rPr>
                        <a:t> Hossain</a:t>
                      </a:r>
                      <a:endParaRPr lang="en-US" dirty="0" smtClean="0">
                        <a:latin typeface="Arial Rounded MT Bold" panose="020F070403050403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Arial Rounded MT Bold" panose="020F0704030504030204" pitchFamily="34" charset="0"/>
                          <a:ea typeface="+mn-ea"/>
                          <a:cs typeface="+mn-cs"/>
                        </a:rPr>
                        <a:t>1931565042</a:t>
                      </a:r>
                      <a:endParaRPr lang="en-US" dirty="0" smtClean="0">
                        <a:latin typeface="Arial Rounded MT Bold" panose="020F0704030504030204" pitchFamily="34"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latin typeface="Arial Rounded MT Bold" panose="020F0704030504030204" pitchFamily="34" charset="0"/>
                      </a:endParaRPr>
                    </a:p>
                  </a:txBody>
                  <a:tcPr/>
                </a:tc>
                <a:extLst>
                  <a:ext uri="{0D108BD9-81ED-4DB2-BD59-A6C34878D82A}">
                    <a16:rowId xmlns="" xmlns:a16="http://schemas.microsoft.com/office/drawing/2014/main" val="1050334291"/>
                  </a:ext>
                </a:extLst>
              </a:tr>
            </a:tbl>
          </a:graphicData>
        </a:graphic>
      </p:graphicFrame>
      <p:sp>
        <p:nvSpPr>
          <p:cNvPr id="8" name="Title 1"/>
          <p:cNvSpPr txBox="1">
            <a:spLocks/>
          </p:cNvSpPr>
          <p:nvPr/>
        </p:nvSpPr>
        <p:spPr>
          <a:xfrm>
            <a:off x="559029" y="779868"/>
            <a:ext cx="9888357" cy="224662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u="sng" dirty="0" smtClean="0">
                <a:solidFill>
                  <a:schemeClr val="accent1"/>
                </a:solidFill>
                <a:latin typeface="AvenirNext LT Pro MediumCn" panose="020B0806020202020204" pitchFamily="34" charset="0"/>
              </a:rPr>
              <a:t>Project Title</a:t>
            </a:r>
          </a:p>
          <a:p>
            <a:pPr algn="ctr"/>
            <a:r>
              <a:rPr lang="en-US" sz="3600" dirty="0" smtClean="0">
                <a:solidFill>
                  <a:schemeClr val="accent1"/>
                </a:solidFill>
                <a:latin typeface="Arial Black" panose="020B0A04020102020204" pitchFamily="34" charset="0"/>
              </a:rPr>
              <a:t>Software Defined Network (SDN) Intrusion Detection Using Machine Learning</a:t>
            </a:r>
          </a:p>
        </p:txBody>
      </p:sp>
      <p:sp>
        <p:nvSpPr>
          <p:cNvPr id="9" name="Title 1"/>
          <p:cNvSpPr txBox="1">
            <a:spLocks/>
          </p:cNvSpPr>
          <p:nvPr/>
        </p:nvSpPr>
        <p:spPr>
          <a:xfrm>
            <a:off x="2186577" y="2319263"/>
            <a:ext cx="7772400" cy="83602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3200" dirty="0" smtClean="0">
              <a:latin typeface="AvenirNext LT Pro MediumCn" panose="020B0806020202020204" pitchFamily="34" charset="0"/>
            </a:endParaRPr>
          </a:p>
        </p:txBody>
      </p:sp>
    </p:spTree>
    <p:extLst>
      <p:ext uri="{BB962C8B-B14F-4D97-AF65-F5344CB8AC3E}">
        <p14:creationId xmlns:p14="http://schemas.microsoft.com/office/powerpoint/2010/main" val="110079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23" y="570963"/>
            <a:ext cx="8596668" cy="652530"/>
          </a:xfrm>
        </p:spPr>
        <p:txBody>
          <a:bodyPr/>
          <a:lstStyle/>
          <a:p>
            <a:pPr algn="ctr"/>
            <a:r>
              <a:rPr lang="en-US" b="1" dirty="0" smtClean="0"/>
              <a:t>DT Block Diagram</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513" y="1854558"/>
            <a:ext cx="7357297" cy="4123435"/>
          </a:xfrm>
        </p:spPr>
      </p:pic>
    </p:spTree>
    <p:extLst>
      <p:ext uri="{BB962C8B-B14F-4D97-AF65-F5344CB8AC3E}">
        <p14:creationId xmlns:p14="http://schemas.microsoft.com/office/powerpoint/2010/main" val="402171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52" y="558085"/>
            <a:ext cx="8596668" cy="704045"/>
          </a:xfrm>
        </p:spPr>
        <p:txBody>
          <a:bodyPr/>
          <a:lstStyle/>
          <a:p>
            <a:pPr algn="ctr"/>
            <a:r>
              <a:rPr lang="en-US" b="1" dirty="0"/>
              <a:t>G</a:t>
            </a:r>
            <a:r>
              <a:rPr lang="en-US" b="1" dirty="0" smtClean="0"/>
              <a:t>radient Boosting </a:t>
            </a:r>
            <a:endParaRPr lang="en-US" b="1" dirty="0"/>
          </a:p>
        </p:txBody>
      </p:sp>
      <p:sp>
        <p:nvSpPr>
          <p:cNvPr id="3" name="Content Placeholder 2"/>
          <p:cNvSpPr>
            <a:spLocks noGrp="1"/>
          </p:cNvSpPr>
          <p:nvPr>
            <p:ph idx="1"/>
          </p:nvPr>
        </p:nvSpPr>
        <p:spPr>
          <a:xfrm>
            <a:off x="677333" y="1558345"/>
            <a:ext cx="9754553" cy="4649272"/>
          </a:xfrm>
        </p:spPr>
        <p:txBody>
          <a:bodyPr>
            <a:normAutofit/>
          </a:bodyPr>
          <a:lstStyle/>
          <a:p>
            <a:r>
              <a:rPr lang="en-US" sz="2400" dirty="0">
                <a:solidFill>
                  <a:schemeClr val="tx1"/>
                </a:solidFill>
              </a:rPr>
              <a:t>Gradient boosting classifiers are a group of machine learning algorithms that combine many weak learning models together to create a strong predictive </a:t>
            </a:r>
            <a:r>
              <a:rPr lang="en-US" sz="2400" dirty="0" smtClean="0">
                <a:solidFill>
                  <a:schemeClr val="tx1"/>
                </a:solidFill>
              </a:rPr>
              <a:t>model.</a:t>
            </a:r>
          </a:p>
          <a:p>
            <a:r>
              <a:rPr lang="en-US" sz="2400" dirty="0">
                <a:solidFill>
                  <a:schemeClr val="tx1"/>
                </a:solidFill>
              </a:rPr>
              <a:t>Decision trees are usually used when doing gradient </a:t>
            </a:r>
            <a:r>
              <a:rPr lang="en-US" sz="2400" dirty="0" smtClean="0">
                <a:solidFill>
                  <a:schemeClr val="tx1"/>
                </a:solidFill>
              </a:rPr>
              <a:t>boosting.</a:t>
            </a:r>
          </a:p>
          <a:p>
            <a:r>
              <a:rPr lang="en-US" sz="2400" dirty="0">
                <a:solidFill>
                  <a:schemeClr val="tx1"/>
                </a:solidFill>
              </a:rPr>
              <a:t>Gradient boosting models </a:t>
            </a:r>
            <a:r>
              <a:rPr lang="en-US" sz="2400" dirty="0" smtClean="0">
                <a:solidFill>
                  <a:schemeClr val="tx1"/>
                </a:solidFill>
              </a:rPr>
              <a:t>are </a:t>
            </a:r>
            <a:r>
              <a:rPr lang="en-US" sz="2400" dirty="0">
                <a:solidFill>
                  <a:schemeClr val="tx1"/>
                </a:solidFill>
              </a:rPr>
              <a:t>popular </a:t>
            </a:r>
            <a:r>
              <a:rPr lang="en-US" sz="2400" dirty="0" smtClean="0">
                <a:solidFill>
                  <a:schemeClr val="tx1"/>
                </a:solidFill>
              </a:rPr>
              <a:t>now a days because </a:t>
            </a:r>
            <a:r>
              <a:rPr lang="en-US" sz="2400" dirty="0">
                <a:solidFill>
                  <a:schemeClr val="tx1"/>
                </a:solidFill>
              </a:rPr>
              <a:t>of their effectiveness at classifying complex </a:t>
            </a:r>
            <a:r>
              <a:rPr lang="en-US" sz="2400" dirty="0" smtClean="0">
                <a:solidFill>
                  <a:schemeClr val="tx1"/>
                </a:solidFill>
              </a:rPr>
              <a:t>datasets.  </a:t>
            </a:r>
          </a:p>
          <a:p>
            <a:r>
              <a:rPr lang="en-US" sz="2400" dirty="0" smtClean="0">
                <a:solidFill>
                  <a:schemeClr val="tx1"/>
                </a:solidFill>
              </a:rPr>
              <a:t>It was </a:t>
            </a:r>
            <a:r>
              <a:rPr lang="en-US" sz="2400" dirty="0">
                <a:solidFill>
                  <a:schemeClr val="tx1"/>
                </a:solidFill>
              </a:rPr>
              <a:t>recently been used to win many </a:t>
            </a:r>
            <a:r>
              <a:rPr lang="en-US" sz="2400" dirty="0" err="1">
                <a:solidFill>
                  <a:schemeClr val="tx1"/>
                </a:solidFill>
              </a:rPr>
              <a:t>Kaggle</a:t>
            </a:r>
            <a:r>
              <a:rPr lang="en-US" sz="2400" dirty="0">
                <a:solidFill>
                  <a:schemeClr val="tx1"/>
                </a:solidFill>
              </a:rPr>
              <a:t> data science </a:t>
            </a:r>
            <a:r>
              <a:rPr lang="en-US" sz="2400" dirty="0" smtClean="0">
                <a:solidFill>
                  <a:schemeClr val="tx1"/>
                </a:solidFill>
              </a:rPr>
              <a:t>competitions. </a:t>
            </a:r>
            <a:endParaRPr lang="en-US" sz="2400" dirty="0">
              <a:solidFill>
                <a:schemeClr val="tx1"/>
              </a:solidFill>
            </a:endParaRPr>
          </a:p>
        </p:txBody>
      </p:sp>
    </p:spTree>
    <p:extLst>
      <p:ext uri="{BB962C8B-B14F-4D97-AF65-F5344CB8AC3E}">
        <p14:creationId xmlns:p14="http://schemas.microsoft.com/office/powerpoint/2010/main" val="227372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12" y="570963"/>
            <a:ext cx="8596668" cy="652530"/>
          </a:xfrm>
        </p:spPr>
        <p:txBody>
          <a:bodyPr/>
          <a:lstStyle/>
          <a:p>
            <a:pPr algn="ctr"/>
            <a:r>
              <a:rPr lang="en-US" b="1" dirty="0"/>
              <a:t>G</a:t>
            </a:r>
            <a:r>
              <a:rPr lang="en-US" b="1" dirty="0" smtClean="0"/>
              <a:t>radient Block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759" y="1979510"/>
            <a:ext cx="10068099" cy="3146281"/>
          </a:xfrm>
        </p:spPr>
      </p:pic>
    </p:spTree>
    <p:extLst>
      <p:ext uri="{BB962C8B-B14F-4D97-AF65-F5344CB8AC3E}">
        <p14:creationId xmlns:p14="http://schemas.microsoft.com/office/powerpoint/2010/main" val="249285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52" y="558085"/>
            <a:ext cx="8596668" cy="704045"/>
          </a:xfrm>
        </p:spPr>
        <p:txBody>
          <a:bodyPr/>
          <a:lstStyle/>
          <a:p>
            <a:pPr algn="ctr"/>
            <a:r>
              <a:rPr lang="en-US" b="1" dirty="0" smtClean="0"/>
              <a:t>Ada Boosting </a:t>
            </a:r>
            <a:endParaRPr lang="en-US" b="1" dirty="0"/>
          </a:p>
        </p:txBody>
      </p:sp>
      <p:sp>
        <p:nvSpPr>
          <p:cNvPr id="3" name="Content Placeholder 2"/>
          <p:cNvSpPr>
            <a:spLocks noGrp="1"/>
          </p:cNvSpPr>
          <p:nvPr>
            <p:ph idx="1"/>
          </p:nvPr>
        </p:nvSpPr>
        <p:spPr>
          <a:xfrm>
            <a:off x="677333" y="1558345"/>
            <a:ext cx="9754553" cy="4649272"/>
          </a:xfrm>
        </p:spPr>
        <p:txBody>
          <a:bodyPr>
            <a:normAutofit/>
          </a:bodyPr>
          <a:lstStyle/>
          <a:p>
            <a:r>
              <a:rPr lang="en-US" sz="2400" dirty="0" err="1">
                <a:solidFill>
                  <a:schemeClr val="tx1"/>
                </a:solidFill>
              </a:rPr>
              <a:t>AdaBoost</a:t>
            </a:r>
            <a:r>
              <a:rPr lang="en-US" sz="2400" dirty="0">
                <a:solidFill>
                  <a:schemeClr val="tx1"/>
                </a:solidFill>
              </a:rPr>
              <a:t> also called Adaptive Boosting is a technique in Machine Learning used as an Ensemble Method</a:t>
            </a:r>
            <a:r>
              <a:rPr lang="en-US" sz="2400" dirty="0" smtClean="0">
                <a:solidFill>
                  <a:schemeClr val="tx1"/>
                </a:solidFill>
              </a:rPr>
              <a:t>.</a:t>
            </a:r>
          </a:p>
          <a:p>
            <a:r>
              <a:rPr lang="en-US" sz="2400" dirty="0">
                <a:solidFill>
                  <a:schemeClr val="tx1"/>
                </a:solidFill>
              </a:rPr>
              <a:t>The most common algorithm used with </a:t>
            </a:r>
            <a:r>
              <a:rPr lang="en-US" sz="2400" dirty="0" err="1">
                <a:solidFill>
                  <a:schemeClr val="tx1"/>
                </a:solidFill>
              </a:rPr>
              <a:t>AdaBoost</a:t>
            </a:r>
            <a:r>
              <a:rPr lang="en-US" sz="2400" dirty="0">
                <a:solidFill>
                  <a:schemeClr val="tx1"/>
                </a:solidFill>
              </a:rPr>
              <a:t> is decision trees with one level that means with Decision trees with only 1 </a:t>
            </a:r>
            <a:r>
              <a:rPr lang="en-US" sz="2400" dirty="0" smtClean="0">
                <a:solidFill>
                  <a:schemeClr val="tx1"/>
                </a:solidFill>
              </a:rPr>
              <a:t>split</a:t>
            </a:r>
          </a:p>
          <a:p>
            <a:r>
              <a:rPr lang="en-US" sz="2400" dirty="0">
                <a:solidFill>
                  <a:schemeClr val="tx1"/>
                </a:solidFill>
              </a:rPr>
              <a:t>These trees are also called Decision </a:t>
            </a:r>
            <a:r>
              <a:rPr lang="en-US" sz="2400" dirty="0" smtClean="0">
                <a:solidFill>
                  <a:schemeClr val="tx1"/>
                </a:solidFill>
              </a:rPr>
              <a:t>Stumps</a:t>
            </a:r>
          </a:p>
          <a:p>
            <a:endParaRPr lang="en-US" sz="2400" dirty="0">
              <a:solidFill>
                <a:schemeClr val="tx1"/>
              </a:solidFill>
            </a:endParaRPr>
          </a:p>
        </p:txBody>
      </p:sp>
    </p:spTree>
    <p:extLst>
      <p:ext uri="{BB962C8B-B14F-4D97-AF65-F5344CB8AC3E}">
        <p14:creationId xmlns:p14="http://schemas.microsoft.com/office/powerpoint/2010/main" val="20803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12" y="570963"/>
            <a:ext cx="8596668" cy="652530"/>
          </a:xfrm>
        </p:spPr>
        <p:txBody>
          <a:bodyPr/>
          <a:lstStyle/>
          <a:p>
            <a:pPr algn="ctr"/>
            <a:r>
              <a:rPr lang="en-US" b="1" dirty="0" smtClean="0"/>
              <a:t>Ada Block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893" y="2110265"/>
            <a:ext cx="8636096" cy="3182952"/>
          </a:xfrm>
        </p:spPr>
      </p:pic>
    </p:spTree>
    <p:extLst>
      <p:ext uri="{BB962C8B-B14F-4D97-AF65-F5344CB8AC3E}">
        <p14:creationId xmlns:p14="http://schemas.microsoft.com/office/powerpoint/2010/main" val="119696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16" y="583842"/>
            <a:ext cx="9368188" cy="1232079"/>
          </a:xfrm>
        </p:spPr>
        <p:txBody>
          <a:bodyPr/>
          <a:lstStyle/>
          <a:p>
            <a:pPr algn="ctr"/>
            <a:r>
              <a:rPr lang="en-US" dirty="0" smtClean="0">
                <a:latin typeface="AvenirNext LT Pro MediumCn" panose="020B0806020202020204" pitchFamily="34" charset="0"/>
              </a:rPr>
              <a:t>  </a:t>
            </a:r>
            <a:r>
              <a:rPr lang="en-US" b="1" dirty="0" smtClean="0">
                <a:latin typeface="Arial Rounded MT Bold"/>
              </a:rPr>
              <a:t>Results (Random Forest’s Accuracy) </a:t>
            </a:r>
            <a:endParaRPr lang="en-US" b="1" dirty="0">
              <a:latin typeface="Arial Rounded MT Bold"/>
            </a:endParaRPr>
          </a:p>
        </p:txBody>
      </p:sp>
      <p:sp>
        <p:nvSpPr>
          <p:cNvPr id="3" name="Content Placeholder 2"/>
          <p:cNvSpPr>
            <a:spLocks noGrp="1"/>
          </p:cNvSpPr>
          <p:nvPr>
            <p:ph idx="1"/>
          </p:nvPr>
        </p:nvSpPr>
        <p:spPr>
          <a:xfrm>
            <a:off x="1103313" y="1673935"/>
            <a:ext cx="6958862" cy="4778379"/>
          </a:xfrm>
        </p:spPr>
        <p:txBody>
          <a:bodyPr>
            <a:normAutofit/>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2" y="1053317"/>
            <a:ext cx="4980332" cy="56939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375" y="1906073"/>
            <a:ext cx="7216511" cy="3181082"/>
          </a:xfrm>
          <a:prstGeom prst="rect">
            <a:avLst/>
          </a:prstGeom>
        </p:spPr>
      </p:pic>
    </p:spTree>
    <p:extLst>
      <p:ext uri="{BB962C8B-B14F-4D97-AF65-F5344CB8AC3E}">
        <p14:creationId xmlns:p14="http://schemas.microsoft.com/office/powerpoint/2010/main" val="660383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16" y="583842"/>
            <a:ext cx="9368188" cy="1232079"/>
          </a:xfrm>
        </p:spPr>
        <p:txBody>
          <a:bodyPr/>
          <a:lstStyle/>
          <a:p>
            <a:pPr algn="ctr"/>
            <a:r>
              <a:rPr lang="en-US" dirty="0" smtClean="0">
                <a:latin typeface="AvenirNext LT Pro MediumCn" panose="020B0806020202020204" pitchFamily="34" charset="0"/>
              </a:rPr>
              <a:t> </a:t>
            </a:r>
            <a:r>
              <a:rPr lang="en-US" b="1" dirty="0" smtClean="0">
                <a:latin typeface="Arial Rounded MT Bold"/>
              </a:rPr>
              <a:t>Results (Decision Tree’s </a:t>
            </a:r>
            <a:r>
              <a:rPr lang="en-US" b="1" dirty="0">
                <a:latin typeface="Arial Rounded MT Bold"/>
              </a:rPr>
              <a:t>Accuracy) </a:t>
            </a:r>
          </a:p>
        </p:txBody>
      </p:sp>
      <p:sp>
        <p:nvSpPr>
          <p:cNvPr id="3" name="Content Placeholder 2"/>
          <p:cNvSpPr>
            <a:spLocks noGrp="1"/>
          </p:cNvSpPr>
          <p:nvPr>
            <p:ph idx="1"/>
          </p:nvPr>
        </p:nvSpPr>
        <p:spPr>
          <a:xfrm>
            <a:off x="1103313" y="1673935"/>
            <a:ext cx="6958862" cy="4778379"/>
          </a:xfrm>
        </p:spPr>
        <p:txBody>
          <a:bodyPr>
            <a:normAutofit/>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2" y="1053317"/>
            <a:ext cx="4980332" cy="5693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259" y="1842283"/>
            <a:ext cx="4989371" cy="3171681"/>
          </a:xfrm>
          <a:prstGeom prst="rect">
            <a:avLst/>
          </a:prstGeom>
        </p:spPr>
      </p:pic>
    </p:spTree>
    <p:extLst>
      <p:ext uri="{BB962C8B-B14F-4D97-AF65-F5344CB8AC3E}">
        <p14:creationId xmlns:p14="http://schemas.microsoft.com/office/powerpoint/2010/main" val="1075561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16" y="583842"/>
            <a:ext cx="9368188" cy="1232079"/>
          </a:xfrm>
        </p:spPr>
        <p:txBody>
          <a:bodyPr/>
          <a:lstStyle/>
          <a:p>
            <a:pPr algn="ctr"/>
            <a:r>
              <a:rPr lang="en-US" dirty="0" smtClean="0">
                <a:latin typeface="AvenirNext LT Pro MediumCn" panose="020B0806020202020204" pitchFamily="34" charset="0"/>
              </a:rPr>
              <a:t>  </a:t>
            </a:r>
            <a:r>
              <a:rPr lang="en-US" b="1" dirty="0" smtClean="0">
                <a:latin typeface="Arial Rounded MT Bold"/>
              </a:rPr>
              <a:t>Results (Gradient </a:t>
            </a:r>
            <a:r>
              <a:rPr lang="en-US" b="1" dirty="0">
                <a:latin typeface="Arial Rounded MT Bold"/>
              </a:rPr>
              <a:t>B</a:t>
            </a:r>
            <a:r>
              <a:rPr lang="en-US" b="1" dirty="0" smtClean="0">
                <a:latin typeface="Arial Rounded MT Bold"/>
              </a:rPr>
              <a:t>oosting’s </a:t>
            </a:r>
            <a:r>
              <a:rPr lang="en-US" b="1" dirty="0">
                <a:latin typeface="Arial Rounded MT Bold"/>
              </a:rPr>
              <a:t>Accuracy) </a:t>
            </a:r>
          </a:p>
        </p:txBody>
      </p:sp>
      <p:sp>
        <p:nvSpPr>
          <p:cNvPr id="3" name="Content Placeholder 2"/>
          <p:cNvSpPr>
            <a:spLocks noGrp="1"/>
          </p:cNvSpPr>
          <p:nvPr>
            <p:ph idx="1"/>
          </p:nvPr>
        </p:nvSpPr>
        <p:spPr>
          <a:xfrm>
            <a:off x="1103313" y="1673935"/>
            <a:ext cx="6958862" cy="4778379"/>
          </a:xfrm>
        </p:spPr>
        <p:txBody>
          <a:bodyPr>
            <a:normAutofit/>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2" y="1053317"/>
            <a:ext cx="4980332" cy="5693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969" y="1815921"/>
            <a:ext cx="6926182" cy="2962141"/>
          </a:xfrm>
          <a:prstGeom prst="rect">
            <a:avLst/>
          </a:prstGeom>
        </p:spPr>
      </p:pic>
    </p:spTree>
    <p:extLst>
      <p:ext uri="{BB962C8B-B14F-4D97-AF65-F5344CB8AC3E}">
        <p14:creationId xmlns:p14="http://schemas.microsoft.com/office/powerpoint/2010/main" val="620880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16" y="583842"/>
            <a:ext cx="9368188" cy="1232079"/>
          </a:xfrm>
        </p:spPr>
        <p:txBody>
          <a:bodyPr/>
          <a:lstStyle/>
          <a:p>
            <a:pPr algn="ctr"/>
            <a:r>
              <a:rPr lang="en-US" b="1" dirty="0" smtClean="0">
                <a:latin typeface="Arial Rounded MT Bold"/>
              </a:rPr>
              <a:t>Results (Ada Boosting’s </a:t>
            </a:r>
            <a:r>
              <a:rPr lang="en-US" dirty="0">
                <a:latin typeface="AvenirNext LT Pro MediumCn" panose="020B0806020202020204" pitchFamily="34" charset="0"/>
              </a:rPr>
              <a:t> </a:t>
            </a:r>
            <a:r>
              <a:rPr lang="en-US" b="1" dirty="0">
                <a:latin typeface="Arial Rounded MT Bold"/>
              </a:rPr>
              <a:t>Accuracy ) </a:t>
            </a:r>
          </a:p>
        </p:txBody>
      </p:sp>
      <p:sp>
        <p:nvSpPr>
          <p:cNvPr id="3" name="Content Placeholder 2"/>
          <p:cNvSpPr>
            <a:spLocks noGrp="1"/>
          </p:cNvSpPr>
          <p:nvPr>
            <p:ph idx="1"/>
          </p:nvPr>
        </p:nvSpPr>
        <p:spPr>
          <a:xfrm>
            <a:off x="1103313" y="1673935"/>
            <a:ext cx="6958862" cy="4778379"/>
          </a:xfrm>
        </p:spPr>
        <p:txBody>
          <a:bodyPr>
            <a:normAutofit/>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2" y="1053317"/>
            <a:ext cx="4980332" cy="5693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15" y="1815921"/>
            <a:ext cx="5898137" cy="3065172"/>
          </a:xfrm>
          <a:prstGeom prst="rect">
            <a:avLst/>
          </a:prstGeom>
        </p:spPr>
      </p:pic>
    </p:spTree>
    <p:extLst>
      <p:ext uri="{BB962C8B-B14F-4D97-AF65-F5344CB8AC3E}">
        <p14:creationId xmlns:p14="http://schemas.microsoft.com/office/powerpoint/2010/main" val="3049745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16" y="583842"/>
            <a:ext cx="9368188" cy="1232079"/>
          </a:xfrm>
        </p:spPr>
        <p:txBody>
          <a:bodyPr/>
          <a:lstStyle/>
          <a:p>
            <a:pPr algn="ctr"/>
            <a:r>
              <a:rPr lang="en-US" dirty="0" smtClean="0">
                <a:latin typeface="AvenirNext LT Pro MediumCn" panose="020B0806020202020204" pitchFamily="34" charset="0"/>
              </a:rPr>
              <a:t>  </a:t>
            </a:r>
            <a:r>
              <a:rPr lang="en-US" b="1" dirty="0" smtClean="0">
                <a:latin typeface="Arial Rounded MT Bold"/>
              </a:rPr>
              <a:t>Comparison</a:t>
            </a:r>
            <a:endParaRPr lang="en-US" b="1" dirty="0">
              <a:latin typeface="Arial Rounded MT Bold"/>
            </a:endParaRPr>
          </a:p>
        </p:txBody>
      </p:sp>
      <p:sp>
        <p:nvSpPr>
          <p:cNvPr id="3" name="Content Placeholder 2"/>
          <p:cNvSpPr>
            <a:spLocks noGrp="1"/>
          </p:cNvSpPr>
          <p:nvPr>
            <p:ph idx="1"/>
          </p:nvPr>
        </p:nvSpPr>
        <p:spPr>
          <a:xfrm>
            <a:off x="1103313" y="1673935"/>
            <a:ext cx="6958862" cy="4778379"/>
          </a:xfrm>
        </p:spPr>
        <p:txBody>
          <a:bodyPr>
            <a:normAutofit/>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11266" name="Picture 2" descr="https://elearning.ihtsdotools.org/pluginfile.php/6781/mod_book/chapter/327/welco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375" y="1164022"/>
            <a:ext cx="4980332" cy="569397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677334" y="1944710"/>
            <a:ext cx="9522734" cy="41610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chemeClr val="tx1"/>
                </a:solidFill>
              </a:rPr>
              <a:t>F</a:t>
            </a:r>
            <a:r>
              <a:rPr lang="en-US" sz="2400" dirty="0" smtClean="0">
                <a:solidFill>
                  <a:schemeClr val="tx1"/>
                </a:solidFill>
              </a:rPr>
              <a:t>our machine learning models was implemented. Those were: Random Forest, Decision Free, Gradient Boosting and Ada Boosting.</a:t>
            </a:r>
          </a:p>
          <a:p>
            <a:r>
              <a:rPr lang="en-US" sz="2400" dirty="0">
                <a:solidFill>
                  <a:schemeClr val="tx1"/>
                </a:solidFill>
              </a:rPr>
              <a:t>99.72% for Gradient </a:t>
            </a:r>
            <a:r>
              <a:rPr lang="en-US" sz="2400" dirty="0" smtClean="0">
                <a:solidFill>
                  <a:schemeClr val="tx1"/>
                </a:solidFill>
              </a:rPr>
              <a:t>Boosting, 99.38% accuracy for Random Forest, </a:t>
            </a:r>
            <a:r>
              <a:rPr lang="en-US" sz="2400" dirty="0">
                <a:solidFill>
                  <a:schemeClr val="tx1"/>
                </a:solidFill>
              </a:rPr>
              <a:t>99.34% accuracy for Ada Boosting </a:t>
            </a:r>
            <a:r>
              <a:rPr lang="en-US" sz="2400" dirty="0" smtClean="0">
                <a:solidFill>
                  <a:schemeClr val="tx1"/>
                </a:solidFill>
              </a:rPr>
              <a:t>and 99.24% accuracy for Decision Tree. </a:t>
            </a:r>
          </a:p>
          <a:p>
            <a:r>
              <a:rPr lang="en-US" sz="2400" dirty="0" smtClean="0">
                <a:solidFill>
                  <a:schemeClr val="tx1"/>
                </a:solidFill>
              </a:rPr>
              <a:t>It concludes Gradient Boosting is the most accurate. The second best model was </a:t>
            </a:r>
            <a:r>
              <a:rPr lang="en-US" sz="2400" dirty="0">
                <a:solidFill>
                  <a:schemeClr val="tx1"/>
                </a:solidFill>
              </a:rPr>
              <a:t>Random </a:t>
            </a:r>
            <a:r>
              <a:rPr lang="en-US" sz="2400" dirty="0" smtClean="0">
                <a:solidFill>
                  <a:schemeClr val="tx1"/>
                </a:solidFill>
              </a:rPr>
              <a:t>Forest, the third </a:t>
            </a:r>
            <a:r>
              <a:rPr lang="en-US" sz="2400" dirty="0">
                <a:solidFill>
                  <a:schemeClr val="tx1"/>
                </a:solidFill>
              </a:rPr>
              <a:t>best model </a:t>
            </a:r>
            <a:r>
              <a:rPr lang="en-US" sz="2400" dirty="0" smtClean="0">
                <a:solidFill>
                  <a:schemeClr val="tx1"/>
                </a:solidFill>
              </a:rPr>
              <a:t>was Ada Boosting and the last one of the list was Decision Tree. </a:t>
            </a:r>
            <a:br>
              <a:rPr lang="en-US" sz="2400" dirty="0" smtClean="0">
                <a:solidFill>
                  <a:schemeClr val="tx1"/>
                </a:solidFill>
              </a:rPr>
            </a:br>
            <a:endParaRPr lang="en-US" sz="2400" dirty="0" smtClean="0">
              <a:solidFill>
                <a:schemeClr val="tx1"/>
              </a:solidFill>
            </a:endParaRPr>
          </a:p>
          <a:p>
            <a:endParaRPr lang="en-US" dirty="0"/>
          </a:p>
        </p:txBody>
      </p:sp>
    </p:spTree>
    <p:extLst>
      <p:ext uri="{BB962C8B-B14F-4D97-AF65-F5344CB8AC3E}">
        <p14:creationId xmlns:p14="http://schemas.microsoft.com/office/powerpoint/2010/main" val="1083872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413" y="497983"/>
            <a:ext cx="9432999" cy="764146"/>
          </a:xfrm>
        </p:spPr>
        <p:txBody>
          <a:bodyPr>
            <a:noAutofit/>
          </a:bodyPr>
          <a:lstStyle/>
          <a:p>
            <a:pPr algn="ctr"/>
            <a:r>
              <a:rPr lang="en-US" b="1" dirty="0" smtClean="0">
                <a:latin typeface="Arial Rounded MT Bold"/>
                <a:cs typeface="Calibri" panose="020F0502020204030204" pitchFamily="34" charset="0"/>
              </a:rPr>
              <a:t>Background</a:t>
            </a:r>
            <a:r>
              <a:rPr lang="en-US" sz="1800" b="1" dirty="0" smtClean="0">
                <a:solidFill>
                  <a:schemeClr val="tx1"/>
                </a:solidFill>
                <a:latin typeface="Arial Rounded MT Bold"/>
                <a:cs typeface="Calibri" panose="020F0502020204030204" pitchFamily="34" charset="0"/>
              </a:rPr>
              <a:t> </a:t>
            </a:r>
            <a:r>
              <a:rPr lang="en-US" sz="1800" b="1" dirty="0" smtClean="0">
                <a:solidFill>
                  <a:schemeClr val="tx1"/>
                </a:solidFill>
                <a:latin typeface="Calibri" panose="020F0502020204030204" pitchFamily="34" charset="0"/>
                <a:cs typeface="Calibri" panose="020F0502020204030204" pitchFamily="34" charset="0"/>
              </a:rPr>
              <a:t/>
            </a:r>
            <a:br>
              <a:rPr lang="en-US" sz="1800" b="1" dirty="0" smtClean="0">
                <a:solidFill>
                  <a:schemeClr val="tx1"/>
                </a:solidFill>
                <a:latin typeface="Calibri" panose="020F0502020204030204" pitchFamily="34" charset="0"/>
                <a:cs typeface="Calibri" panose="020F0502020204030204" pitchFamily="34" charset="0"/>
              </a:rPr>
            </a:br>
            <a:endParaRPr lang="en-US" sz="1800" dirty="0">
              <a:solidFill>
                <a:schemeClr val="tx1"/>
              </a:solidFill>
              <a:latin typeface="Arial Rounded MT Bold"/>
              <a:cs typeface="Calibri" panose="020F0502020204030204" pitchFamily="34" charset="0"/>
            </a:endParaRPr>
          </a:p>
        </p:txBody>
      </p:sp>
      <p:sp>
        <p:nvSpPr>
          <p:cNvPr id="2" name="Content Placeholder 1"/>
          <p:cNvSpPr>
            <a:spLocks noGrp="1"/>
          </p:cNvSpPr>
          <p:nvPr>
            <p:ph idx="1"/>
          </p:nvPr>
        </p:nvSpPr>
        <p:spPr>
          <a:xfrm>
            <a:off x="658413" y="1375893"/>
            <a:ext cx="10262872" cy="5321121"/>
          </a:xfrm>
        </p:spPr>
        <p:txBody>
          <a:bodyPr>
            <a:noAutofit/>
          </a:bodyPr>
          <a:lstStyle/>
          <a:p>
            <a:r>
              <a:rPr lang="en-US" sz="2400" dirty="0">
                <a:solidFill>
                  <a:schemeClr val="tx1"/>
                </a:solidFill>
                <a:latin typeface="Arial Rounded MT Bold"/>
                <a:cs typeface="Calibri" panose="020F0502020204030204" pitchFamily="34" charset="0"/>
              </a:rPr>
              <a:t>Software-defined networking (SDN) is a networking model where software-based controllers are used to connect to network's underlying hardware architecture and control traffic. </a:t>
            </a:r>
            <a:endParaRPr lang="en-US" sz="2400" dirty="0" smtClean="0">
              <a:solidFill>
                <a:schemeClr val="tx1"/>
              </a:solidFill>
              <a:latin typeface="Arial Rounded MT Bold"/>
              <a:cs typeface="Calibri" panose="020F0502020204030204" pitchFamily="34" charset="0"/>
            </a:endParaRPr>
          </a:p>
          <a:p>
            <a:r>
              <a:rPr lang="en-US" sz="2400" dirty="0" smtClean="0">
                <a:solidFill>
                  <a:schemeClr val="tx1"/>
                </a:solidFill>
                <a:latin typeface="Arial Rounded MT Bold"/>
                <a:cs typeface="Calibri" panose="020F0502020204030204" pitchFamily="34" charset="0"/>
              </a:rPr>
              <a:t>It </a:t>
            </a:r>
            <a:r>
              <a:rPr lang="en-US" sz="2400" dirty="0">
                <a:solidFill>
                  <a:schemeClr val="tx1"/>
                </a:solidFill>
                <a:latin typeface="Arial Rounded MT Bold"/>
                <a:cs typeface="Calibri" panose="020F0502020204030204" pitchFamily="34" charset="0"/>
              </a:rPr>
              <a:t>is one of the most popular models currently. As a result hackers try to take control of it to gain confidential information. </a:t>
            </a:r>
            <a:endParaRPr lang="en-US" sz="2400" dirty="0" smtClean="0">
              <a:solidFill>
                <a:schemeClr val="tx1"/>
              </a:solidFill>
              <a:latin typeface="Arial Rounded MT Bold"/>
              <a:cs typeface="Calibri" panose="020F0502020204030204" pitchFamily="34" charset="0"/>
            </a:endParaRPr>
          </a:p>
          <a:p>
            <a:r>
              <a:rPr lang="en-US" sz="2400" dirty="0" smtClean="0">
                <a:solidFill>
                  <a:schemeClr val="tx1"/>
                </a:solidFill>
                <a:latin typeface="Arial Rounded MT Bold"/>
                <a:cs typeface="Calibri" panose="020F0502020204030204" pitchFamily="34" charset="0"/>
              </a:rPr>
              <a:t>In </a:t>
            </a:r>
            <a:r>
              <a:rPr lang="en-US" sz="2400" dirty="0">
                <a:solidFill>
                  <a:schemeClr val="tx1"/>
                </a:solidFill>
                <a:latin typeface="Arial Rounded MT Bold"/>
                <a:cs typeface="Calibri" panose="020F0502020204030204" pitchFamily="34" charset="0"/>
              </a:rPr>
              <a:t>2000, Yahoo was the first victim of an attack and in the same date also it recorded its first ever attack publicly. At the present time, web services and social websites are target of this attackers. </a:t>
            </a:r>
            <a:endParaRPr lang="en-US" sz="2400" dirty="0" smtClean="0">
              <a:solidFill>
                <a:schemeClr val="tx1"/>
              </a:solidFill>
              <a:latin typeface="Arial Rounded MT Bold"/>
              <a:cs typeface="Calibri" panose="020F0502020204030204" pitchFamily="34" charset="0"/>
            </a:endParaRPr>
          </a:p>
          <a:p>
            <a:r>
              <a:rPr lang="en-US" sz="2400" dirty="0" smtClean="0">
                <a:solidFill>
                  <a:schemeClr val="tx1"/>
                </a:solidFill>
                <a:latin typeface="Arial Rounded MT Bold"/>
                <a:cs typeface="Calibri" panose="020F0502020204030204" pitchFamily="34" charset="0"/>
              </a:rPr>
              <a:t>Machine </a:t>
            </a:r>
            <a:r>
              <a:rPr lang="en-US" sz="2400" dirty="0">
                <a:solidFill>
                  <a:schemeClr val="tx1"/>
                </a:solidFill>
                <a:latin typeface="Arial Rounded MT Bold"/>
                <a:cs typeface="Calibri" panose="020F0502020204030204" pitchFamily="34" charset="0"/>
              </a:rPr>
              <a:t>learning, a form of artificial intelligence (AI) can be used to predict outcomes very accurately. For SDN also machine learning can play part by predicting attacks in an early stage and prevent data lose. </a:t>
            </a:r>
            <a:endParaRPr lang="en-US" sz="2400" dirty="0">
              <a:solidFill>
                <a:schemeClr val="tx1"/>
              </a:solidFill>
            </a:endParaRPr>
          </a:p>
        </p:txBody>
      </p:sp>
    </p:spTree>
    <p:extLst>
      <p:ext uri="{BB962C8B-B14F-4D97-AF65-F5344CB8AC3E}">
        <p14:creationId xmlns:p14="http://schemas.microsoft.com/office/powerpoint/2010/main" val="1918064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67" y="635358"/>
            <a:ext cx="8596668" cy="819955"/>
          </a:xfrm>
        </p:spPr>
        <p:txBody>
          <a:bodyPr>
            <a:noAutofit/>
          </a:bodyPr>
          <a:lstStyle/>
          <a:p>
            <a:pPr algn="ctr"/>
            <a:r>
              <a:rPr lang="en-US" b="1" dirty="0" smtClean="0"/>
              <a:t>Tools Used For The Project</a:t>
            </a:r>
            <a:endParaRPr lang="en-US" dirty="0"/>
          </a:p>
        </p:txBody>
      </p:sp>
      <p:sp>
        <p:nvSpPr>
          <p:cNvPr id="3" name="Content Placeholder 2"/>
          <p:cNvSpPr>
            <a:spLocks noGrp="1"/>
          </p:cNvSpPr>
          <p:nvPr>
            <p:ph idx="1"/>
          </p:nvPr>
        </p:nvSpPr>
        <p:spPr>
          <a:xfrm>
            <a:off x="677334" y="1944710"/>
            <a:ext cx="9522734" cy="4161047"/>
          </a:xfrm>
        </p:spPr>
        <p:txBody>
          <a:bodyPr/>
          <a:lstStyle/>
          <a:p>
            <a:r>
              <a:rPr lang="en-US" sz="2400" dirty="0" smtClean="0">
                <a:solidFill>
                  <a:schemeClr val="tx1"/>
                </a:solidFill>
              </a:rPr>
              <a:t>Google Collab </a:t>
            </a:r>
          </a:p>
          <a:p>
            <a:r>
              <a:rPr lang="en-US" sz="2400" dirty="0" err="1" smtClean="0">
                <a:solidFill>
                  <a:schemeClr val="tx1"/>
                </a:solidFill>
              </a:rPr>
              <a:t>PyCharm</a:t>
            </a:r>
            <a:endParaRPr lang="en-US" sz="2400" dirty="0" smtClean="0">
              <a:solidFill>
                <a:schemeClr val="tx1"/>
              </a:solidFill>
            </a:endParaRPr>
          </a:p>
          <a:p>
            <a:r>
              <a:rPr lang="en-US" sz="2400" dirty="0" err="1" smtClean="0">
                <a:solidFill>
                  <a:schemeClr val="tx1"/>
                </a:solidFill>
              </a:rPr>
              <a:t>Jupyter</a:t>
            </a:r>
            <a:r>
              <a:rPr lang="en-US" sz="2400" dirty="0" smtClean="0">
                <a:solidFill>
                  <a:schemeClr val="tx1"/>
                </a:solidFill>
              </a:rPr>
              <a:t> </a:t>
            </a:r>
            <a:r>
              <a:rPr lang="en-US" sz="2400" dirty="0" err="1" smtClean="0">
                <a:solidFill>
                  <a:schemeClr val="tx1"/>
                </a:solidFill>
              </a:rPr>
              <a:t>NoteBook</a:t>
            </a:r>
            <a:endParaRPr lang="en-US" sz="2400" dirty="0">
              <a:solidFill>
                <a:schemeClr val="tx1"/>
              </a:solidFill>
            </a:endParaRPr>
          </a:p>
          <a:p>
            <a:endParaRPr lang="en-US" dirty="0"/>
          </a:p>
        </p:txBody>
      </p:sp>
    </p:spTree>
    <p:extLst>
      <p:ext uri="{BB962C8B-B14F-4D97-AF65-F5344CB8AC3E}">
        <p14:creationId xmlns:p14="http://schemas.microsoft.com/office/powerpoint/2010/main" val="332348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67" y="712631"/>
            <a:ext cx="8596668" cy="819955"/>
          </a:xfrm>
        </p:spPr>
        <p:txBody>
          <a:bodyPr>
            <a:noAutofit/>
          </a:bodyPr>
          <a:lstStyle/>
          <a:p>
            <a:pPr algn="ctr"/>
            <a:r>
              <a:rPr lang="en-US" b="1" dirty="0"/>
              <a:t>Funding</a:t>
            </a:r>
            <a:r>
              <a:rPr lang="en-US" dirty="0"/>
              <a:t> </a:t>
            </a:r>
            <a:r>
              <a:rPr lang="en-US" b="1" dirty="0"/>
              <a:t> </a:t>
            </a:r>
            <a:r>
              <a:rPr lang="en-US" dirty="0"/>
              <a:t/>
            </a:r>
            <a:br>
              <a:rPr lang="en-US" dirty="0"/>
            </a:br>
            <a:endParaRPr lang="en-US" dirty="0"/>
          </a:p>
        </p:txBody>
      </p:sp>
      <p:sp>
        <p:nvSpPr>
          <p:cNvPr id="3" name="Content Placeholder 2"/>
          <p:cNvSpPr>
            <a:spLocks noGrp="1"/>
          </p:cNvSpPr>
          <p:nvPr>
            <p:ph idx="1"/>
          </p:nvPr>
        </p:nvSpPr>
        <p:spPr>
          <a:xfrm>
            <a:off x="677334" y="1944710"/>
            <a:ext cx="9522734" cy="4161047"/>
          </a:xfrm>
        </p:spPr>
        <p:txBody>
          <a:bodyPr/>
          <a:lstStyle/>
          <a:p>
            <a:r>
              <a:rPr lang="en-US" sz="2400" dirty="0" smtClean="0">
                <a:solidFill>
                  <a:schemeClr val="tx1"/>
                </a:solidFill>
              </a:rPr>
              <a:t>There won’t be any funding required as it is a software based project. </a:t>
            </a:r>
            <a:endParaRPr lang="en-US" sz="2400" dirty="0">
              <a:solidFill>
                <a:schemeClr val="tx1"/>
              </a:solidFill>
            </a:endParaRPr>
          </a:p>
          <a:p>
            <a:endParaRPr lang="en-US" dirty="0"/>
          </a:p>
        </p:txBody>
      </p:sp>
    </p:spTree>
    <p:extLst>
      <p:ext uri="{BB962C8B-B14F-4D97-AF65-F5344CB8AC3E}">
        <p14:creationId xmlns:p14="http://schemas.microsoft.com/office/powerpoint/2010/main" val="13872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156" y="661115"/>
            <a:ext cx="8596668" cy="819955"/>
          </a:xfrm>
        </p:spPr>
        <p:txBody>
          <a:bodyPr>
            <a:noAutofit/>
          </a:bodyPr>
          <a:lstStyle/>
          <a:p>
            <a:pPr algn="ctr"/>
            <a:r>
              <a:rPr lang="en-US" b="1" dirty="0"/>
              <a:t>Novelty</a:t>
            </a:r>
            <a:r>
              <a:rPr lang="en-US" dirty="0" smtClean="0"/>
              <a:t> </a:t>
            </a:r>
            <a:r>
              <a:rPr lang="en-US" b="1" dirty="0"/>
              <a:t> </a:t>
            </a:r>
            <a:r>
              <a:rPr lang="en-US" dirty="0"/>
              <a:t/>
            </a:r>
            <a:br>
              <a:rPr lang="en-US" dirty="0"/>
            </a:br>
            <a:endParaRPr lang="en-US" dirty="0"/>
          </a:p>
        </p:txBody>
      </p:sp>
      <p:sp>
        <p:nvSpPr>
          <p:cNvPr id="3" name="Content Placeholder 2"/>
          <p:cNvSpPr>
            <a:spLocks noGrp="1"/>
          </p:cNvSpPr>
          <p:nvPr>
            <p:ph idx="1"/>
          </p:nvPr>
        </p:nvSpPr>
        <p:spPr>
          <a:xfrm>
            <a:off x="664455" y="1687132"/>
            <a:ext cx="9522734" cy="4161047"/>
          </a:xfrm>
        </p:spPr>
        <p:txBody>
          <a:bodyPr/>
          <a:lstStyle/>
          <a:p>
            <a:r>
              <a:rPr lang="en-US" sz="2400" dirty="0">
                <a:solidFill>
                  <a:schemeClr val="tx1"/>
                </a:solidFill>
              </a:rPr>
              <a:t>The project has better accuracy than the existing </a:t>
            </a:r>
            <a:r>
              <a:rPr lang="en-US" sz="2400" dirty="0" smtClean="0">
                <a:solidFill>
                  <a:schemeClr val="tx1"/>
                </a:solidFill>
              </a:rPr>
              <a:t>projects </a:t>
            </a:r>
            <a:r>
              <a:rPr lang="en-US" sz="2400" dirty="0">
                <a:solidFill>
                  <a:schemeClr val="tx1"/>
                </a:solidFill>
              </a:rPr>
              <a:t>available for SDN intrusion detection. </a:t>
            </a:r>
            <a:endParaRPr lang="en-US" sz="2400" dirty="0" smtClean="0">
              <a:solidFill>
                <a:schemeClr val="tx1"/>
              </a:solidFill>
            </a:endParaRPr>
          </a:p>
          <a:p>
            <a:r>
              <a:rPr lang="en-US" sz="2400" dirty="0" smtClean="0">
                <a:solidFill>
                  <a:schemeClr val="tx1"/>
                </a:solidFill>
              </a:rPr>
              <a:t>We </a:t>
            </a:r>
            <a:r>
              <a:rPr lang="en-US" sz="2400" dirty="0">
                <a:solidFill>
                  <a:schemeClr val="tx1"/>
                </a:solidFill>
              </a:rPr>
              <a:t>have </a:t>
            </a:r>
            <a:r>
              <a:rPr lang="en-US" sz="2400" dirty="0" smtClean="0">
                <a:solidFill>
                  <a:schemeClr val="tx1"/>
                </a:solidFill>
              </a:rPr>
              <a:t>also </a:t>
            </a:r>
            <a:r>
              <a:rPr lang="en-US" sz="2400" dirty="0">
                <a:solidFill>
                  <a:schemeClr val="tx1"/>
                </a:solidFill>
              </a:rPr>
              <a:t>used two machine learning models Gradient </a:t>
            </a:r>
            <a:r>
              <a:rPr lang="en-US" sz="2400" dirty="0" smtClean="0">
                <a:solidFill>
                  <a:schemeClr val="tx1"/>
                </a:solidFill>
              </a:rPr>
              <a:t>bosting </a:t>
            </a:r>
            <a:r>
              <a:rPr lang="en-US" sz="2400" dirty="0">
                <a:solidFill>
                  <a:schemeClr val="tx1"/>
                </a:solidFill>
              </a:rPr>
              <a:t>and Ada boosting which were not used earlier </a:t>
            </a:r>
            <a:r>
              <a:rPr lang="en-US" sz="2400" dirty="0" smtClean="0">
                <a:solidFill>
                  <a:schemeClr val="tx1"/>
                </a:solidFill>
              </a:rPr>
              <a:t>for </a:t>
            </a:r>
            <a:r>
              <a:rPr lang="en-US" sz="2400" dirty="0">
                <a:solidFill>
                  <a:schemeClr val="tx1"/>
                </a:solidFill>
              </a:rPr>
              <a:t>intrusion detection.</a:t>
            </a:r>
            <a:endParaRPr lang="en-US" dirty="0"/>
          </a:p>
        </p:txBody>
      </p:sp>
    </p:spTree>
    <p:extLst>
      <p:ext uri="{BB962C8B-B14F-4D97-AF65-F5344CB8AC3E}">
        <p14:creationId xmlns:p14="http://schemas.microsoft.com/office/powerpoint/2010/main" val="1185491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048" y="429297"/>
            <a:ext cx="8596668" cy="922986"/>
          </a:xfrm>
        </p:spPr>
        <p:txBody>
          <a:bodyPr/>
          <a:lstStyle/>
          <a:p>
            <a:pPr algn="ctr"/>
            <a:r>
              <a:rPr lang="en-US" b="1" dirty="0" smtClean="0">
                <a:latin typeface="Arial Rounded MT Bold"/>
              </a:rPr>
              <a:t>Conclusion</a:t>
            </a:r>
            <a:endParaRPr lang="en-US" b="1" dirty="0">
              <a:latin typeface="Arial Rounded MT Bold"/>
            </a:endParaRPr>
          </a:p>
        </p:txBody>
      </p:sp>
      <p:sp>
        <p:nvSpPr>
          <p:cNvPr id="3" name="Content Placeholder 2"/>
          <p:cNvSpPr>
            <a:spLocks noGrp="1"/>
          </p:cNvSpPr>
          <p:nvPr>
            <p:ph idx="1"/>
          </p:nvPr>
        </p:nvSpPr>
        <p:spPr>
          <a:xfrm>
            <a:off x="960668" y="1352283"/>
            <a:ext cx="8917428" cy="4507605"/>
          </a:xfrm>
        </p:spPr>
        <p:txBody>
          <a:bodyPr>
            <a:noAutofit/>
          </a:bodyPr>
          <a:lstStyle/>
          <a:p>
            <a:r>
              <a:rPr lang="en-US" sz="2400" dirty="0">
                <a:solidFill>
                  <a:schemeClr val="tx1"/>
                </a:solidFill>
                <a:latin typeface="Arial Rounded MT Bold"/>
              </a:rPr>
              <a:t>SDN which is the short form of software defined network is one of the most populist </a:t>
            </a:r>
            <a:r>
              <a:rPr lang="en-US" sz="2400" dirty="0" smtClean="0">
                <a:solidFill>
                  <a:schemeClr val="tx1"/>
                </a:solidFill>
                <a:latin typeface="Arial Rounded MT Bold"/>
              </a:rPr>
              <a:t>model.</a:t>
            </a:r>
          </a:p>
          <a:p>
            <a:r>
              <a:rPr lang="en-US" sz="2400" dirty="0">
                <a:solidFill>
                  <a:schemeClr val="tx1"/>
                </a:solidFill>
                <a:latin typeface="Arial Rounded MT Bold"/>
              </a:rPr>
              <a:t>As it is becoming popular, unethical people are giving their eye on </a:t>
            </a:r>
            <a:r>
              <a:rPr lang="en-US" sz="2400" dirty="0" smtClean="0">
                <a:solidFill>
                  <a:schemeClr val="tx1"/>
                </a:solidFill>
                <a:latin typeface="Arial Rounded MT Bold"/>
              </a:rPr>
              <a:t>it.</a:t>
            </a:r>
          </a:p>
          <a:p>
            <a:r>
              <a:rPr lang="en-US" sz="2400" dirty="0">
                <a:solidFill>
                  <a:schemeClr val="tx1"/>
                </a:solidFill>
                <a:latin typeface="Arial Rounded MT Bold"/>
              </a:rPr>
              <a:t>Hackers plan to take control of the </a:t>
            </a:r>
            <a:r>
              <a:rPr lang="en-US" sz="2400" dirty="0" smtClean="0">
                <a:solidFill>
                  <a:schemeClr val="tx1"/>
                </a:solidFill>
                <a:latin typeface="Arial Rounded MT Bold"/>
              </a:rPr>
              <a:t>model </a:t>
            </a:r>
            <a:r>
              <a:rPr lang="en-US" sz="2400" dirty="0">
                <a:solidFill>
                  <a:schemeClr val="tx1"/>
                </a:solidFill>
                <a:latin typeface="Arial Rounded MT Bold"/>
              </a:rPr>
              <a:t>and access many </a:t>
            </a:r>
            <a:r>
              <a:rPr lang="en-US" sz="2400" dirty="0" smtClean="0">
                <a:solidFill>
                  <a:schemeClr val="tx1"/>
                </a:solidFill>
                <a:latin typeface="Arial Rounded MT Bold"/>
              </a:rPr>
              <a:t>information.</a:t>
            </a:r>
          </a:p>
          <a:p>
            <a:r>
              <a:rPr lang="en-US" sz="2400" dirty="0" smtClean="0">
                <a:solidFill>
                  <a:schemeClr val="tx1"/>
                </a:solidFill>
                <a:latin typeface="Arial Rounded MT Bold"/>
              </a:rPr>
              <a:t>As a result </a:t>
            </a:r>
            <a:r>
              <a:rPr lang="en-US" sz="2400" dirty="0">
                <a:solidFill>
                  <a:schemeClr val="tx1"/>
                </a:solidFill>
                <a:latin typeface="Arial Rounded MT Bold"/>
              </a:rPr>
              <a:t>m</a:t>
            </a:r>
            <a:r>
              <a:rPr lang="en-US" sz="2400" dirty="0" smtClean="0">
                <a:solidFill>
                  <a:schemeClr val="tx1"/>
                </a:solidFill>
                <a:latin typeface="Arial Rounded MT Bold"/>
              </a:rPr>
              <a:t>any people or even a nation’s security is at stake. </a:t>
            </a:r>
          </a:p>
          <a:p>
            <a:r>
              <a:rPr lang="en-US" sz="2400" dirty="0">
                <a:solidFill>
                  <a:schemeClr val="tx1"/>
                </a:solidFill>
                <a:latin typeface="Arial Rounded MT Bold"/>
              </a:rPr>
              <a:t>Our system will take help of various machine learning algorithm to predict the attack before it takes place or at earliest </a:t>
            </a:r>
            <a:r>
              <a:rPr lang="en-US" sz="2400" dirty="0" smtClean="0">
                <a:solidFill>
                  <a:schemeClr val="tx1"/>
                </a:solidFill>
                <a:latin typeface="Arial Rounded MT Bold"/>
              </a:rPr>
              <a:t>stage</a:t>
            </a:r>
          </a:p>
          <a:p>
            <a:r>
              <a:rPr lang="en-US" sz="2400" dirty="0" smtClean="0">
                <a:solidFill>
                  <a:schemeClr val="tx1"/>
                </a:solidFill>
                <a:latin typeface="Arial Rounded MT Bold"/>
              </a:rPr>
              <a:t>As a result many data lose can be prevented. </a:t>
            </a:r>
            <a:endParaRPr lang="en-US" sz="2400" dirty="0">
              <a:solidFill>
                <a:schemeClr val="tx1"/>
              </a:solidFill>
              <a:latin typeface="Arial Rounded MT Bold"/>
            </a:endParaRPr>
          </a:p>
        </p:txBody>
      </p:sp>
    </p:spTree>
    <p:extLst>
      <p:ext uri="{BB962C8B-B14F-4D97-AF65-F5344CB8AC3E}">
        <p14:creationId xmlns:p14="http://schemas.microsoft.com/office/powerpoint/2010/main" val="481171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653" y="2412643"/>
            <a:ext cx="8596668" cy="1320800"/>
          </a:xfrm>
        </p:spPr>
        <p:txBody>
          <a:bodyPr>
            <a:normAutofit/>
          </a:bodyPr>
          <a:lstStyle/>
          <a:p>
            <a:r>
              <a:rPr lang="en-US" sz="8000" dirty="0" smtClean="0"/>
              <a:t> Thank you</a:t>
            </a:r>
            <a:endParaRPr lang="en-US" sz="8000" dirty="0"/>
          </a:p>
        </p:txBody>
      </p:sp>
    </p:spTree>
    <p:extLst>
      <p:ext uri="{BB962C8B-B14F-4D97-AF65-F5344CB8AC3E}">
        <p14:creationId xmlns:p14="http://schemas.microsoft.com/office/powerpoint/2010/main" val="1690256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760" y="673994"/>
            <a:ext cx="8596668" cy="794197"/>
          </a:xfrm>
        </p:spPr>
        <p:txBody>
          <a:bodyPr/>
          <a:lstStyle/>
          <a:p>
            <a:pPr algn="ctr"/>
            <a:r>
              <a:rPr lang="en-US" b="1" dirty="0" smtClean="0">
                <a:latin typeface="Arial Rounded MT Bold"/>
                <a:cs typeface="ArhialkhanMJ" panose="00000400000000000000" pitchFamily="2" charset="0"/>
              </a:rPr>
              <a:t>Block Diagram of SDN</a:t>
            </a:r>
            <a:endParaRPr lang="en-US" b="1" dirty="0">
              <a:latin typeface="Arial Rounded MT Bold"/>
              <a:cs typeface="ArhialkhanMJ" panose="00000400000000000000" pitchFamily="2" charset="0"/>
            </a:endParaRPr>
          </a:p>
        </p:txBody>
      </p:sp>
      <p:pic>
        <p:nvPicPr>
          <p:cNvPr id="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810" y="1761341"/>
            <a:ext cx="6128215" cy="4232073"/>
          </a:xfrm>
        </p:spPr>
      </p:pic>
    </p:spTree>
    <p:extLst>
      <p:ext uri="{BB962C8B-B14F-4D97-AF65-F5344CB8AC3E}">
        <p14:creationId xmlns:p14="http://schemas.microsoft.com/office/powerpoint/2010/main" val="69107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729" y="583842"/>
            <a:ext cx="8596668" cy="819955"/>
          </a:xfrm>
        </p:spPr>
        <p:txBody>
          <a:bodyPr>
            <a:noAutofit/>
          </a:bodyPr>
          <a:lstStyle/>
          <a:p>
            <a:pPr algn="ctr"/>
            <a:r>
              <a:rPr lang="en-US" b="1" dirty="0">
                <a:latin typeface="Arial Rounded MT Bold" panose="020F0704030504030204"/>
              </a:rPr>
              <a:t>What problem to be solved?</a:t>
            </a:r>
            <a:r>
              <a:rPr lang="en-US" b="1" dirty="0">
                <a:solidFill>
                  <a:schemeClr val="tx1"/>
                </a:solidFill>
                <a:latin typeface="Arial Rounded MT Bold" panose="020F0704030504030204"/>
              </a:rPr>
              <a:t/>
            </a:r>
            <a:br>
              <a:rPr lang="en-US" b="1" dirty="0">
                <a:solidFill>
                  <a:schemeClr val="tx1"/>
                </a:solidFill>
                <a:latin typeface="Arial Rounded MT Bold" panose="020F0704030504030204"/>
              </a:rPr>
            </a:br>
            <a:endParaRPr lang="en-US" b="1" dirty="0">
              <a:latin typeface="Arial Rounded MT Bold" panose="020F0704030504030204"/>
            </a:endParaRPr>
          </a:p>
        </p:txBody>
      </p:sp>
      <p:sp>
        <p:nvSpPr>
          <p:cNvPr id="3" name="Content Placeholder 2"/>
          <p:cNvSpPr>
            <a:spLocks noGrp="1"/>
          </p:cNvSpPr>
          <p:nvPr>
            <p:ph idx="1"/>
          </p:nvPr>
        </p:nvSpPr>
        <p:spPr>
          <a:xfrm>
            <a:off x="935729" y="1523796"/>
            <a:ext cx="8079877" cy="4953725"/>
          </a:xfrm>
        </p:spPr>
        <p:txBody>
          <a:bodyPr>
            <a:normAutofit/>
          </a:bodyPr>
          <a:lstStyle/>
          <a:p>
            <a:r>
              <a:rPr lang="en-US" sz="2400" dirty="0">
                <a:solidFill>
                  <a:schemeClr val="tx1"/>
                </a:solidFill>
                <a:latin typeface="Arial Rounded MT Bold" panose="020F0704030504030204" pitchFamily="34" charset="0"/>
              </a:rPr>
              <a:t>SDN, one of the most populist networking model is not risk </a:t>
            </a:r>
            <a:r>
              <a:rPr lang="en-US" sz="2400" dirty="0" smtClean="0">
                <a:solidFill>
                  <a:schemeClr val="tx1"/>
                </a:solidFill>
                <a:latin typeface="Arial Rounded MT Bold" panose="020F0704030504030204" pitchFamily="34" charset="0"/>
              </a:rPr>
              <a:t>free.</a:t>
            </a:r>
          </a:p>
          <a:p>
            <a:r>
              <a:rPr lang="en-US" sz="2400" dirty="0">
                <a:solidFill>
                  <a:schemeClr val="tx1"/>
                </a:solidFill>
                <a:latin typeface="Arial Rounded MT Bold"/>
              </a:rPr>
              <a:t>It is used by many big companies and government </a:t>
            </a:r>
            <a:r>
              <a:rPr lang="en-US" sz="2400" dirty="0" smtClean="0">
                <a:solidFill>
                  <a:schemeClr val="tx1"/>
                </a:solidFill>
                <a:latin typeface="Arial Rounded MT Bold"/>
              </a:rPr>
              <a:t>sectors. </a:t>
            </a:r>
          </a:p>
          <a:p>
            <a:r>
              <a:rPr lang="en-US" sz="2400" dirty="0">
                <a:solidFill>
                  <a:schemeClr val="tx1"/>
                </a:solidFill>
                <a:latin typeface="Arial Rounded MT Bold"/>
              </a:rPr>
              <a:t>Hackers try to take control of it </a:t>
            </a:r>
            <a:r>
              <a:rPr lang="en-US" sz="2400" dirty="0" smtClean="0">
                <a:solidFill>
                  <a:schemeClr val="tx1"/>
                </a:solidFill>
                <a:latin typeface="Arial Rounded MT Bold"/>
              </a:rPr>
              <a:t>in </a:t>
            </a:r>
            <a:r>
              <a:rPr lang="en-US" sz="2400" dirty="0">
                <a:solidFill>
                  <a:schemeClr val="tx1"/>
                </a:solidFill>
                <a:latin typeface="Arial Rounded MT Bold"/>
              </a:rPr>
              <a:t>order to get confidential </a:t>
            </a:r>
            <a:r>
              <a:rPr lang="en-US" sz="2400" dirty="0" smtClean="0">
                <a:solidFill>
                  <a:schemeClr val="tx1"/>
                </a:solidFill>
                <a:latin typeface="Arial Rounded MT Bold"/>
              </a:rPr>
              <a:t>information</a:t>
            </a:r>
            <a:r>
              <a:rPr lang="en-US" sz="2400" dirty="0">
                <a:solidFill>
                  <a:schemeClr val="tx1"/>
                </a:solidFill>
                <a:latin typeface="Arial Rounded MT Bold" panose="020F0704030504030204" pitchFamily="34" charset="0"/>
              </a:rPr>
              <a:t> </a:t>
            </a:r>
            <a:r>
              <a:rPr lang="en-US" sz="2400" dirty="0" smtClean="0">
                <a:solidFill>
                  <a:schemeClr val="tx1"/>
                </a:solidFill>
                <a:latin typeface="Arial Rounded MT Bold" panose="020F0704030504030204" pitchFamily="34" charset="0"/>
              </a:rPr>
              <a:t>of big companies or even government sectors. </a:t>
            </a:r>
          </a:p>
          <a:p>
            <a:r>
              <a:rPr lang="en-US" sz="2400" dirty="0" smtClean="0">
                <a:solidFill>
                  <a:schemeClr val="tx1"/>
                </a:solidFill>
                <a:latin typeface="Arial Rounded MT Bold"/>
              </a:rPr>
              <a:t>As a result, many companies </a:t>
            </a:r>
            <a:r>
              <a:rPr lang="en-US" sz="2400" dirty="0">
                <a:solidFill>
                  <a:schemeClr val="tx1"/>
                </a:solidFill>
                <a:latin typeface="Arial Rounded MT Bold"/>
              </a:rPr>
              <a:t>or even people of a certain countries information </a:t>
            </a:r>
            <a:r>
              <a:rPr lang="en-US" sz="2400" dirty="0" smtClean="0">
                <a:solidFill>
                  <a:schemeClr val="tx1"/>
                </a:solidFill>
                <a:latin typeface="Arial Rounded MT Bold"/>
              </a:rPr>
              <a:t>can </a:t>
            </a:r>
            <a:r>
              <a:rPr lang="en-US" sz="2400" dirty="0">
                <a:solidFill>
                  <a:schemeClr val="tx1"/>
                </a:solidFill>
                <a:latin typeface="Arial Rounded MT Bold"/>
              </a:rPr>
              <a:t>be gained and </a:t>
            </a:r>
            <a:r>
              <a:rPr lang="en-US" sz="2400" dirty="0" smtClean="0">
                <a:solidFill>
                  <a:schemeClr val="tx1"/>
                </a:solidFill>
                <a:latin typeface="Arial Rounded MT Bold"/>
              </a:rPr>
              <a:t>be </a:t>
            </a:r>
            <a:r>
              <a:rPr lang="en-US" sz="2400" dirty="0">
                <a:solidFill>
                  <a:schemeClr val="tx1"/>
                </a:solidFill>
                <a:latin typeface="Arial Rounded MT Bold"/>
              </a:rPr>
              <a:t>used to </a:t>
            </a:r>
            <a:r>
              <a:rPr lang="en-US" sz="2400" dirty="0" smtClean="0">
                <a:solidFill>
                  <a:schemeClr val="tx1"/>
                </a:solidFill>
                <a:latin typeface="Arial Rounded MT Bold"/>
              </a:rPr>
              <a:t>hamper a nation’s security.</a:t>
            </a:r>
            <a:endParaRPr lang="en-US" sz="2400" dirty="0">
              <a:solidFill>
                <a:schemeClr val="tx1"/>
              </a:solidFill>
              <a:latin typeface="Arial Rounded MT Bold" panose="020F0704030504030204" pitchFamily="34" charset="0"/>
            </a:endParaRPr>
          </a:p>
        </p:txBody>
      </p:sp>
      <p:pic>
        <p:nvPicPr>
          <p:cNvPr id="1026" name="Picture 2" descr="https://cdn.pixabay.com/photo/2020/10/17/22/27/question-5663412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8509" y="3222171"/>
            <a:ext cx="3303491" cy="363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79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172" y="545206"/>
            <a:ext cx="8596668" cy="665408"/>
          </a:xfrm>
        </p:spPr>
        <p:txBody>
          <a:bodyPr/>
          <a:lstStyle/>
          <a:p>
            <a:pPr algn="ctr"/>
            <a:r>
              <a:rPr lang="en-US" b="1" dirty="0" smtClean="0">
                <a:latin typeface="Arial Rounded MT Bold" panose="020F0704030504030204" pitchFamily="34" charset="0"/>
              </a:rPr>
              <a:t>How the problem will be solved</a:t>
            </a:r>
            <a:endParaRPr lang="en-US" b="1" dirty="0">
              <a:latin typeface="Arial Rounded MT Bold" panose="020F0704030504030204" pitchFamily="34" charset="0"/>
            </a:endParaRPr>
          </a:p>
        </p:txBody>
      </p:sp>
      <p:sp>
        <p:nvSpPr>
          <p:cNvPr id="3" name="Content Placeholder 2"/>
          <p:cNvSpPr>
            <a:spLocks noGrp="1"/>
          </p:cNvSpPr>
          <p:nvPr>
            <p:ph idx="1"/>
          </p:nvPr>
        </p:nvSpPr>
        <p:spPr>
          <a:xfrm>
            <a:off x="958172" y="1407886"/>
            <a:ext cx="8079877" cy="4953725"/>
          </a:xfrm>
        </p:spPr>
        <p:txBody>
          <a:bodyPr>
            <a:normAutofit/>
          </a:bodyPr>
          <a:lstStyle/>
          <a:p>
            <a:r>
              <a:rPr lang="en-US" sz="2400" dirty="0">
                <a:solidFill>
                  <a:schemeClr val="tx1"/>
                </a:solidFill>
                <a:latin typeface="Arial Rounded MT Bold" panose="020F0704030504030204" pitchFamily="34" charset="0"/>
              </a:rPr>
              <a:t>As </a:t>
            </a:r>
            <a:r>
              <a:rPr lang="en-US" sz="2400" dirty="0" smtClean="0">
                <a:solidFill>
                  <a:schemeClr val="tx1"/>
                </a:solidFill>
                <a:latin typeface="Arial Rounded MT Bold" panose="020F0704030504030204" pitchFamily="34" charset="0"/>
              </a:rPr>
              <a:t>discussed earlier, SDN is not risk free. </a:t>
            </a:r>
          </a:p>
          <a:p>
            <a:r>
              <a:rPr lang="en-US" sz="2400" dirty="0" smtClean="0">
                <a:solidFill>
                  <a:schemeClr val="tx1"/>
                </a:solidFill>
                <a:latin typeface="Arial Rounded MT Bold" panose="020F0704030504030204" pitchFamily="34" charset="0"/>
              </a:rPr>
              <a:t>Many information can get into wrong hand without even the owner realizing it.</a:t>
            </a:r>
          </a:p>
          <a:p>
            <a:r>
              <a:rPr lang="en-US" sz="2400" dirty="0" smtClean="0">
                <a:solidFill>
                  <a:schemeClr val="tx1"/>
                </a:solidFill>
                <a:latin typeface="Arial Rounded MT Bold" panose="020F0704030504030204" pitchFamily="34" charset="0"/>
              </a:rPr>
              <a:t>As it is used by big companies and even government sectors, an entire nation’s security will be at stake.  </a:t>
            </a:r>
          </a:p>
          <a:p>
            <a:r>
              <a:rPr lang="en-US" sz="2400" dirty="0" smtClean="0">
                <a:solidFill>
                  <a:schemeClr val="tx1"/>
                </a:solidFill>
                <a:latin typeface="Arial Rounded MT Bold" panose="020F0704030504030204" pitchFamily="34" charset="0"/>
              </a:rPr>
              <a:t>However if the attack can be predicted early than this data lose can be prevented. </a:t>
            </a:r>
          </a:p>
          <a:p>
            <a:r>
              <a:rPr lang="en-US" sz="2400" dirty="0" smtClean="0">
                <a:solidFill>
                  <a:schemeClr val="tx1"/>
                </a:solidFill>
                <a:latin typeface="Arial Rounded MT Bold" panose="020F0704030504030204" pitchFamily="34" charset="0"/>
              </a:rPr>
              <a:t>Machine learning algorithms like Random Forest, Decision Tree can help to predict an attack. Even if not early at least it can predict in an early stage. As a result many data lose can be prevented. </a:t>
            </a:r>
            <a:endParaRPr lang="en-US" sz="2400" dirty="0">
              <a:solidFill>
                <a:schemeClr val="tx1"/>
              </a:solidFill>
              <a:latin typeface="Arial Rounded MT Bold" panose="020F0704030504030204" pitchFamily="34" charset="0"/>
            </a:endParaRPr>
          </a:p>
        </p:txBody>
      </p:sp>
      <p:pic>
        <p:nvPicPr>
          <p:cNvPr id="1026" name="Picture 2" descr="https://cdn.pixabay.com/photo/2020/10/17/22/27/question-5663412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8509" y="3222171"/>
            <a:ext cx="3303491" cy="363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9752"/>
            <a:ext cx="8596668" cy="819955"/>
          </a:xfrm>
        </p:spPr>
        <p:txBody>
          <a:bodyPr>
            <a:noAutofit/>
          </a:bodyPr>
          <a:lstStyle/>
          <a:p>
            <a:pPr algn="ctr"/>
            <a:r>
              <a:rPr lang="en-US" b="1" dirty="0" smtClean="0"/>
              <a:t>What was done?</a:t>
            </a:r>
            <a:r>
              <a:rPr lang="en-US" dirty="0"/>
              <a:t/>
            </a:r>
            <a:br>
              <a:rPr lang="en-US" dirty="0"/>
            </a:br>
            <a:endParaRPr lang="en-US" dirty="0"/>
          </a:p>
        </p:txBody>
      </p:sp>
      <p:sp>
        <p:nvSpPr>
          <p:cNvPr id="3" name="Content Placeholder 2"/>
          <p:cNvSpPr>
            <a:spLocks noGrp="1"/>
          </p:cNvSpPr>
          <p:nvPr>
            <p:ph idx="1"/>
          </p:nvPr>
        </p:nvSpPr>
        <p:spPr>
          <a:xfrm>
            <a:off x="677334" y="1944710"/>
            <a:ext cx="9522734" cy="4161047"/>
          </a:xfrm>
        </p:spPr>
        <p:txBody>
          <a:bodyPr/>
          <a:lstStyle/>
          <a:p>
            <a:r>
              <a:rPr lang="en-US" sz="2400" dirty="0" smtClean="0">
                <a:solidFill>
                  <a:schemeClr val="tx1"/>
                </a:solidFill>
              </a:rPr>
              <a:t>We have implemented four machine learning models (Random Forest, Decision Free, Gradient Boosting and Ada Boosting) into our database collected from </a:t>
            </a:r>
            <a:r>
              <a:rPr lang="en-US" sz="2400" dirty="0" err="1" smtClean="0">
                <a:solidFill>
                  <a:schemeClr val="tx1"/>
                </a:solidFill>
              </a:rPr>
              <a:t>Kaggle</a:t>
            </a:r>
            <a:r>
              <a:rPr lang="en-US" sz="2400" dirty="0" smtClean="0">
                <a:solidFill>
                  <a:schemeClr val="tx1"/>
                </a:solidFill>
              </a:rPr>
              <a:t>.</a:t>
            </a:r>
          </a:p>
          <a:p>
            <a:r>
              <a:rPr lang="en-US" sz="2400" dirty="0" smtClean="0">
                <a:solidFill>
                  <a:schemeClr val="tx1"/>
                </a:solidFill>
              </a:rPr>
              <a:t>We got 99.38% accuracy for Random Forest and 99.24% accuracy for Decision Tree, 99.72% </a:t>
            </a:r>
            <a:r>
              <a:rPr lang="en-US" sz="2400" dirty="0">
                <a:solidFill>
                  <a:schemeClr val="tx1"/>
                </a:solidFill>
              </a:rPr>
              <a:t>for Gradient </a:t>
            </a:r>
            <a:r>
              <a:rPr lang="en-US" sz="2400" dirty="0" smtClean="0">
                <a:solidFill>
                  <a:schemeClr val="tx1"/>
                </a:solidFill>
              </a:rPr>
              <a:t>Boosting and 99.34% </a:t>
            </a:r>
            <a:r>
              <a:rPr lang="en-US" sz="2400" dirty="0">
                <a:solidFill>
                  <a:schemeClr val="tx1"/>
                </a:solidFill>
              </a:rPr>
              <a:t>accuracy for </a:t>
            </a:r>
            <a:r>
              <a:rPr lang="en-US" sz="2400" dirty="0" smtClean="0">
                <a:solidFill>
                  <a:schemeClr val="tx1"/>
                </a:solidFill>
              </a:rPr>
              <a:t>Ada Boosting as shown in the above slides. </a:t>
            </a:r>
          </a:p>
          <a:p>
            <a:r>
              <a:rPr lang="en-US" sz="2400" dirty="0" smtClean="0">
                <a:solidFill>
                  <a:schemeClr val="tx1"/>
                </a:solidFill>
              </a:rPr>
              <a:t>It concludes Gradient Boosting is the most accurate. </a:t>
            </a:r>
            <a:br>
              <a:rPr lang="en-US" sz="2400" dirty="0" smtClean="0">
                <a:solidFill>
                  <a:schemeClr val="tx1"/>
                </a:solidFill>
              </a:rPr>
            </a:br>
            <a:endParaRPr lang="en-US" sz="2400" dirty="0">
              <a:solidFill>
                <a:schemeClr val="tx1"/>
              </a:solidFill>
            </a:endParaRPr>
          </a:p>
          <a:p>
            <a:endParaRPr lang="en-US" dirty="0"/>
          </a:p>
        </p:txBody>
      </p:sp>
    </p:spTree>
    <p:extLst>
      <p:ext uri="{BB962C8B-B14F-4D97-AF65-F5344CB8AC3E}">
        <p14:creationId xmlns:p14="http://schemas.microsoft.com/office/powerpoint/2010/main" val="359029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275" y="583842"/>
            <a:ext cx="8596668" cy="704045"/>
          </a:xfrm>
        </p:spPr>
        <p:txBody>
          <a:bodyPr/>
          <a:lstStyle/>
          <a:p>
            <a:pPr algn="ctr"/>
            <a:r>
              <a:rPr lang="en-US" b="1" dirty="0" smtClean="0"/>
              <a:t>Random Forest(RF)</a:t>
            </a:r>
            <a:endParaRPr lang="en-US" b="1" dirty="0"/>
          </a:p>
        </p:txBody>
      </p:sp>
      <p:sp>
        <p:nvSpPr>
          <p:cNvPr id="3" name="Content Placeholder 2"/>
          <p:cNvSpPr>
            <a:spLocks noGrp="1"/>
          </p:cNvSpPr>
          <p:nvPr>
            <p:ph idx="1"/>
          </p:nvPr>
        </p:nvSpPr>
        <p:spPr>
          <a:xfrm>
            <a:off x="677333" y="1558345"/>
            <a:ext cx="9754553" cy="4649272"/>
          </a:xfrm>
        </p:spPr>
        <p:txBody>
          <a:bodyPr>
            <a:normAutofit/>
          </a:bodyPr>
          <a:lstStyle/>
          <a:p>
            <a:r>
              <a:rPr lang="en-US" sz="2400" dirty="0">
                <a:solidFill>
                  <a:schemeClr val="tx1"/>
                </a:solidFill>
              </a:rPr>
              <a:t>A random forest is a meta estimator that fits a number of decision tree classifiers on various sub-samples of the dataset and uses averaging to improve the predictive accuracy and control over-fitting </a:t>
            </a:r>
            <a:endParaRPr lang="en-US" sz="2400" dirty="0" smtClean="0">
              <a:solidFill>
                <a:schemeClr val="tx1"/>
              </a:solidFill>
            </a:endParaRPr>
          </a:p>
          <a:p>
            <a:r>
              <a:rPr lang="en-US" sz="2400" dirty="0">
                <a:solidFill>
                  <a:schemeClr val="tx1"/>
                </a:solidFill>
              </a:rPr>
              <a:t>T</a:t>
            </a:r>
            <a:r>
              <a:rPr lang="en-US" sz="2400" dirty="0" smtClean="0">
                <a:solidFill>
                  <a:schemeClr val="tx1"/>
                </a:solidFill>
              </a:rPr>
              <a:t>he </a:t>
            </a:r>
            <a:r>
              <a:rPr lang="en-US" sz="2400" dirty="0">
                <a:solidFill>
                  <a:schemeClr val="tx1"/>
                </a:solidFill>
              </a:rPr>
              <a:t>random forest classifier can be used to solve for regression or classification problems. </a:t>
            </a:r>
          </a:p>
          <a:p>
            <a:r>
              <a:rPr lang="en-US" sz="2400" dirty="0">
                <a:solidFill>
                  <a:schemeClr val="tx1"/>
                </a:solidFill>
              </a:rPr>
              <a:t>The random forest algorithm is made up of a collection of decision trees, and each tree in the ensemble is comprised of a data sample drawn from a training set with replacement, called the bootstrap sample. </a:t>
            </a:r>
          </a:p>
        </p:txBody>
      </p:sp>
    </p:spTree>
    <p:extLst>
      <p:ext uri="{BB962C8B-B14F-4D97-AF65-F5344CB8AC3E}">
        <p14:creationId xmlns:p14="http://schemas.microsoft.com/office/powerpoint/2010/main" val="142316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095" y="545205"/>
            <a:ext cx="8596668" cy="652530"/>
          </a:xfrm>
        </p:spPr>
        <p:txBody>
          <a:bodyPr/>
          <a:lstStyle/>
          <a:p>
            <a:pPr algn="ctr"/>
            <a:r>
              <a:rPr lang="en-US" b="1" dirty="0" smtClean="0"/>
              <a:t>RF Block Diagram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337" y="1600607"/>
            <a:ext cx="6387956" cy="4516857"/>
          </a:xfrm>
        </p:spPr>
      </p:pic>
    </p:spTree>
    <p:extLst>
      <p:ext uri="{BB962C8B-B14F-4D97-AF65-F5344CB8AC3E}">
        <p14:creationId xmlns:p14="http://schemas.microsoft.com/office/powerpoint/2010/main" val="22304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52" y="558085"/>
            <a:ext cx="8596668" cy="704045"/>
          </a:xfrm>
        </p:spPr>
        <p:txBody>
          <a:bodyPr/>
          <a:lstStyle/>
          <a:p>
            <a:pPr algn="ctr"/>
            <a:r>
              <a:rPr lang="en-US" b="1" dirty="0" smtClean="0"/>
              <a:t>Decision Tree (DT) </a:t>
            </a:r>
            <a:endParaRPr lang="en-US" b="1" dirty="0"/>
          </a:p>
        </p:txBody>
      </p:sp>
      <p:sp>
        <p:nvSpPr>
          <p:cNvPr id="3" name="Content Placeholder 2"/>
          <p:cNvSpPr>
            <a:spLocks noGrp="1"/>
          </p:cNvSpPr>
          <p:nvPr>
            <p:ph idx="1"/>
          </p:nvPr>
        </p:nvSpPr>
        <p:spPr>
          <a:xfrm>
            <a:off x="677333" y="1558345"/>
            <a:ext cx="9754553" cy="4649272"/>
          </a:xfrm>
        </p:spPr>
        <p:txBody>
          <a:bodyPr>
            <a:normAutofit/>
          </a:bodyPr>
          <a:lstStyle/>
          <a:p>
            <a:r>
              <a:rPr lang="en-US" sz="2400" dirty="0">
                <a:solidFill>
                  <a:schemeClr val="tx1"/>
                </a:solidFill>
              </a:rPr>
              <a:t>Decision Trees are a sort of supervised machine learning in which the training data is continually segmented based on a particular </a:t>
            </a:r>
            <a:r>
              <a:rPr lang="en-US" sz="2400" dirty="0" smtClean="0">
                <a:solidFill>
                  <a:schemeClr val="tx1"/>
                </a:solidFill>
              </a:rPr>
              <a:t>parameter.</a:t>
            </a:r>
          </a:p>
          <a:p>
            <a:r>
              <a:rPr lang="en-US" sz="2400" dirty="0">
                <a:solidFill>
                  <a:schemeClr val="tx1"/>
                </a:solidFill>
              </a:rPr>
              <a:t>Here the user </a:t>
            </a:r>
            <a:r>
              <a:rPr lang="en-US" sz="2400" dirty="0" smtClean="0">
                <a:solidFill>
                  <a:schemeClr val="tx1"/>
                </a:solidFill>
              </a:rPr>
              <a:t>will describe </a:t>
            </a:r>
            <a:r>
              <a:rPr lang="en-US" sz="2400" dirty="0">
                <a:solidFill>
                  <a:schemeClr val="tx1"/>
                </a:solidFill>
              </a:rPr>
              <a:t>the input and the associated </a:t>
            </a:r>
            <a:r>
              <a:rPr lang="en-US" sz="2400" dirty="0" smtClean="0">
                <a:solidFill>
                  <a:schemeClr val="tx1"/>
                </a:solidFill>
              </a:rPr>
              <a:t>output.</a:t>
            </a:r>
          </a:p>
          <a:p>
            <a:r>
              <a:rPr lang="en-US" sz="2400" dirty="0">
                <a:solidFill>
                  <a:schemeClr val="tx1"/>
                </a:solidFill>
              </a:rPr>
              <a:t>Decision nodes and leaves are the two components that </a:t>
            </a:r>
            <a:r>
              <a:rPr lang="en-US" sz="2400" dirty="0" smtClean="0">
                <a:solidFill>
                  <a:schemeClr val="tx1"/>
                </a:solidFill>
              </a:rPr>
              <a:t>are used </a:t>
            </a:r>
            <a:r>
              <a:rPr lang="en-US" sz="2400" dirty="0">
                <a:solidFill>
                  <a:schemeClr val="tx1"/>
                </a:solidFill>
              </a:rPr>
              <a:t>to explain the </a:t>
            </a:r>
            <a:r>
              <a:rPr lang="en-US" sz="2400" dirty="0" smtClean="0">
                <a:solidFill>
                  <a:schemeClr val="tx1"/>
                </a:solidFill>
              </a:rPr>
              <a:t>tree.</a:t>
            </a:r>
          </a:p>
          <a:p>
            <a:r>
              <a:rPr lang="en-US" sz="2400" dirty="0">
                <a:solidFill>
                  <a:schemeClr val="tx1"/>
                </a:solidFill>
              </a:rPr>
              <a:t>The choices or results are represented by the </a:t>
            </a:r>
            <a:r>
              <a:rPr lang="en-US" sz="2400" dirty="0" smtClean="0">
                <a:solidFill>
                  <a:schemeClr val="tx1"/>
                </a:solidFill>
              </a:rPr>
              <a:t>leaves.</a:t>
            </a:r>
          </a:p>
          <a:p>
            <a:r>
              <a:rPr lang="en-US" sz="2400" dirty="0">
                <a:solidFill>
                  <a:schemeClr val="tx1"/>
                </a:solidFill>
              </a:rPr>
              <a:t>The data is divided at the decision </a:t>
            </a:r>
            <a:r>
              <a:rPr lang="en-US" sz="2400" dirty="0" smtClean="0">
                <a:solidFill>
                  <a:schemeClr val="tx1"/>
                </a:solidFill>
              </a:rPr>
              <a:t>nodes.</a:t>
            </a:r>
            <a:endParaRPr lang="en-US" sz="2400" dirty="0">
              <a:solidFill>
                <a:schemeClr val="tx1"/>
              </a:solidFill>
            </a:endParaRPr>
          </a:p>
        </p:txBody>
      </p:sp>
    </p:spTree>
    <p:extLst>
      <p:ext uri="{BB962C8B-B14F-4D97-AF65-F5344CB8AC3E}">
        <p14:creationId xmlns:p14="http://schemas.microsoft.com/office/powerpoint/2010/main" val="27536113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148</TotalTime>
  <Words>991</Words>
  <Application>Microsoft Office PowerPoint</Application>
  <PresentationFormat>Widescreen</PresentationFormat>
  <Paragraphs>100</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ArhialkhanMJ</vt:lpstr>
      <vt:lpstr>Arial</vt:lpstr>
      <vt:lpstr>Arial Black</vt:lpstr>
      <vt:lpstr>Arial Rounded MT Bold</vt:lpstr>
      <vt:lpstr>AvenirNext LT Pro MediumCn</vt:lpstr>
      <vt:lpstr>Calibri</vt:lpstr>
      <vt:lpstr>Trebuchet MS</vt:lpstr>
      <vt:lpstr>Wingdings 3</vt:lpstr>
      <vt:lpstr>Facet</vt:lpstr>
      <vt:lpstr>PowerPoint Presentation</vt:lpstr>
      <vt:lpstr>Background  </vt:lpstr>
      <vt:lpstr>Block Diagram of SDN</vt:lpstr>
      <vt:lpstr>What problem to be solved? </vt:lpstr>
      <vt:lpstr>How the problem will be solved</vt:lpstr>
      <vt:lpstr>What was done? </vt:lpstr>
      <vt:lpstr>Random Forest(RF)</vt:lpstr>
      <vt:lpstr>RF Block Diagram</vt:lpstr>
      <vt:lpstr>Decision Tree (DT) </vt:lpstr>
      <vt:lpstr>DT Block Diagram</vt:lpstr>
      <vt:lpstr>Gradient Boosting </vt:lpstr>
      <vt:lpstr>Gradient Block Diagram</vt:lpstr>
      <vt:lpstr>Ada Boosting </vt:lpstr>
      <vt:lpstr>Ada Block Diagram</vt:lpstr>
      <vt:lpstr>  Results (Random Forest’s Accuracy) </vt:lpstr>
      <vt:lpstr> Results (Decision Tree’s Accuracy) </vt:lpstr>
      <vt:lpstr>  Results (Gradient Boosting’s Accuracy) </vt:lpstr>
      <vt:lpstr>Results (Ada Boosting’s  Accuracy ) </vt:lpstr>
      <vt:lpstr>  Comparison</vt:lpstr>
      <vt:lpstr>Tools Used For The Project</vt:lpstr>
      <vt:lpstr>Funding   </vt:lpstr>
      <vt:lpstr>Novelty   </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Zawad</dc:creator>
  <cp:lastModifiedBy>Zawad</cp:lastModifiedBy>
  <cp:revision>43</cp:revision>
  <dcterms:created xsi:type="dcterms:W3CDTF">2022-02-18T20:12:21Z</dcterms:created>
  <dcterms:modified xsi:type="dcterms:W3CDTF">2022-12-24T16:10:38Z</dcterms:modified>
</cp:coreProperties>
</file>