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0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ED036-E8D3-4E8B-8803-FB81C2023895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17970-AFF6-4357-8B01-0FAF5166A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35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71047-49C4-47D0-AFCA-BE9CC902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CD5A97-B681-4BBD-B6C7-5BC1E0B45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E1BA5F-B69B-41F3-BA47-2C9C25BAB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C504-C366-4FF2-AEAC-0AED238C8C83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727105-6380-4C6C-8515-49772FF2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68E581-FC16-4867-9EC6-87227F43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ECC4-150D-479F-ADC5-8D4D75E61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74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13551-1867-4A55-BCC3-CB5C0B90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23DD5A-FF5A-44B0-B275-BE2226DD2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B68F69-AFF0-41A0-AC31-CB2432D7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C504-C366-4FF2-AEAC-0AED238C8C83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F8CF37-B0BB-4FDC-97E4-C029BB2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E3EB2-0543-4C9A-86EE-278546D0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ECC4-150D-479F-ADC5-8D4D75E61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27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CC9CB5-FCF1-4D3B-B9D6-F0EFE9E70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8C1971-C71B-45ED-88BE-ED9128285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7189AE-45CD-44A4-9FEA-7B591712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C504-C366-4FF2-AEAC-0AED238C8C83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EAA597-D542-4B1C-8A5F-2F2C1834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598A9-6D2E-4E94-A875-45CCDF02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ECC4-150D-479F-ADC5-8D4D75E61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09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803E8-3381-4B45-9D03-2B44C733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11CE7-6471-42B5-BE09-DE2E1CC07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3767D-6B06-43BD-943A-96CCAE9C1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C504-C366-4FF2-AEAC-0AED238C8C83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19B39C-11A9-471D-B73B-85A43241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D324F7-94F0-4342-836E-234799DA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ECC4-150D-479F-ADC5-8D4D75E61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88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22910-A1E3-4DD8-A9AC-977FFCB93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8A397B-F27C-4A7E-9CD1-104D20A9B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A33AD-7A30-4EBB-89E2-583CA75D4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C504-C366-4FF2-AEAC-0AED238C8C83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78E3A-FA70-48DA-8F30-22D6E052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1CC61-9C92-43B7-8BBD-FBE0D1E1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ECC4-150D-479F-ADC5-8D4D75E61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46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31D4F-BD28-4DCD-9702-A890BDC6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70E37-961A-426A-884A-519C5BAB2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D0F8A2-A130-454A-8189-03833B611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FAE0BD-71D4-4203-849B-2E5E9E412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C504-C366-4FF2-AEAC-0AED238C8C83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66E8F7-96F9-4D80-B7C3-A1189BA8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C95F2E-C378-4B67-BEF7-ED88E9EF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ECC4-150D-479F-ADC5-8D4D75E61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64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ACC31-5CFC-4E85-8D87-0DF94CA09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301C33-C583-4EF1-AF89-26A452298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DD2365-E34C-4423-8630-37DD0F336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0BD06D-EFA9-4478-8699-812027AA3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7F9C7B-83C0-471D-8893-EB5C758CE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A818BE-752A-4EFD-B2E7-F4F3A7DD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C504-C366-4FF2-AEAC-0AED238C8C83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F117C3-A906-42E9-BEA4-72EFAF9A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B09997-5360-4FB3-B3FA-7D70ABDE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ECC4-150D-479F-ADC5-8D4D75E61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8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1E8FC-7876-4FCC-A6B3-186383A31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596A5D-17CD-4227-A3F0-5317F7AE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C504-C366-4FF2-AEAC-0AED238C8C83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1814BC-BBB3-432E-8A8D-A63D4578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55240A-8F09-440C-BBDC-B39475D5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ECC4-150D-479F-ADC5-8D4D75E61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26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56BC66-7B65-4024-83E1-06DFEA72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C504-C366-4FF2-AEAC-0AED238C8C83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7D0D9A-9A44-4215-A7F3-391FFD65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E1879A-57B3-46D6-B35B-1D056A4D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ECC4-150D-479F-ADC5-8D4D75E61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90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7D045-06B4-44CE-B7F9-E0A47BE62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CD75AF-E2DC-4EA8-A78A-507D0A623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CB44DB-6817-4E36-8E2D-3A441D856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F00942-7FAD-4A8C-A064-6A58C70D7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C504-C366-4FF2-AEAC-0AED238C8C83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F670ED-07E5-45A6-86CA-0AB8DB03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7AA047-79E7-450B-9686-17B5FA3D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ECC4-150D-479F-ADC5-8D4D75E61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94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6A82D-3DBD-43F7-A743-8428D699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09B3A5-FD3F-4FBB-A1B1-A965098CA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0A95A6-7A85-4B15-8669-415117D17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D2336C-E094-4D67-9EA2-3BFA6BC6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C504-C366-4FF2-AEAC-0AED238C8C83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E25665-E7F2-4218-B5D9-C93B72C1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0F98F0-559E-4AA0-A101-7301D5A4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ECC4-150D-479F-ADC5-8D4D75E61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3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5C6782-49CC-43FB-A530-90BEF0D11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13E9CB-D51B-480A-8EBE-F2E592E13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DEC8C4-7AAD-4247-AEE6-4D36D1390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AC504-C366-4FF2-AEAC-0AED238C8C83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DF3B2F-9E8F-4D4D-BED5-094B9B253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E2A967-41E3-4811-90B3-69DAEC9AA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6ECC4-150D-479F-ADC5-8D4D75E61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95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E83138-59B3-4087-A618-3D87D495B2A8}"/>
              </a:ext>
            </a:extLst>
          </p:cNvPr>
          <p:cNvSpPr txBox="1"/>
          <p:nvPr/>
        </p:nvSpPr>
        <p:spPr>
          <a:xfrm>
            <a:off x="8868792" y="5370990"/>
            <a:ext cx="310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Unikey: yche3494</a:t>
            </a:r>
          </a:p>
          <a:p>
            <a:r>
              <a:rPr lang="en-US" altLang="zh-CN" dirty="0"/>
              <a:t>Name : Yichen chen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5BABF1-5A25-4DC8-A0BE-FB25D33D7EDD}"/>
              </a:ext>
            </a:extLst>
          </p:cNvPr>
          <p:cNvSpPr txBox="1"/>
          <p:nvPr/>
        </p:nvSpPr>
        <p:spPr>
          <a:xfrm>
            <a:off x="648070" y="832736"/>
            <a:ext cx="6214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COMP5310 Project Stage 2</a:t>
            </a:r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3113B1-9369-4206-929E-897C17B76E3F}"/>
              </a:ext>
            </a:extLst>
          </p:cNvPr>
          <p:cNvSpPr txBox="1"/>
          <p:nvPr/>
        </p:nvSpPr>
        <p:spPr>
          <a:xfrm>
            <a:off x="1171852" y="2343117"/>
            <a:ext cx="48442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Ethereum (ETH):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ETH-Value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GPU (Graphics card of PC):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*GPU-Value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Processor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Memory_capacity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B20DB7-FE7B-4A97-A049-1B203167394B}"/>
              </a:ext>
            </a:extLst>
          </p:cNvPr>
          <p:cNvSpPr txBox="1"/>
          <p:nvPr/>
        </p:nvSpPr>
        <p:spPr>
          <a:xfrm>
            <a:off x="648070" y="5911468"/>
            <a:ext cx="397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*GPU-Value – We want to predict</a:t>
            </a:r>
            <a:endParaRPr lang="zh-CN" altLang="en-US" dirty="0"/>
          </a:p>
        </p:txBody>
      </p:sp>
      <p:pic>
        <p:nvPicPr>
          <p:cNvPr id="10" name="图片 9" descr="图片包含 物体, 桌子, 室内, 旧&#10;&#10;描述已自动生成">
            <a:extLst>
              <a:ext uri="{FF2B5EF4-FFF2-40B4-BE49-F238E27FC236}">
                <a16:creationId xmlns:a16="http://schemas.microsoft.com/office/drawing/2014/main" id="{021F9CE6-B08E-4C35-8EA6-F24959B8B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553" y="2279508"/>
            <a:ext cx="3238952" cy="1867161"/>
          </a:xfrm>
          <a:prstGeom prst="rect">
            <a:avLst/>
          </a:prstGeom>
        </p:spPr>
      </p:pic>
      <p:pic>
        <p:nvPicPr>
          <p:cNvPr id="12" name="图片 11" descr="图片包含 蓝色, 小, 桌子, 键盘&#10;&#10;描述已自动生成">
            <a:extLst>
              <a:ext uri="{FF2B5EF4-FFF2-40B4-BE49-F238E27FC236}">
                <a16:creationId xmlns:a16="http://schemas.microsoft.com/office/drawing/2014/main" id="{ADE92659-11A7-464D-9F70-9F5BD5140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117" y="1850829"/>
            <a:ext cx="3553719" cy="272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49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85BABF1-5A25-4DC8-A0BE-FB25D33D7EDD}"/>
              </a:ext>
            </a:extLst>
          </p:cNvPr>
          <p:cNvSpPr txBox="1"/>
          <p:nvPr/>
        </p:nvSpPr>
        <p:spPr>
          <a:xfrm>
            <a:off x="648070" y="832736"/>
            <a:ext cx="6214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COMP5310 Project Stage 2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0BE7A9F-0986-45E7-A235-4F0CF306F17F}"/>
              </a:ext>
            </a:extLst>
          </p:cNvPr>
          <p:cNvSpPr txBox="1"/>
          <p:nvPr/>
        </p:nvSpPr>
        <p:spPr>
          <a:xfrm>
            <a:off x="8868792" y="5370990"/>
            <a:ext cx="310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Unikey: yche3494</a:t>
            </a:r>
          </a:p>
          <a:p>
            <a:r>
              <a:rPr lang="en-US" altLang="zh-CN" dirty="0"/>
              <a:t>Name : Yichen chen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EB1FF0-DD85-48A9-95EF-2E93D9DB2E21}"/>
              </a:ext>
            </a:extLst>
          </p:cNvPr>
          <p:cNvSpPr txBox="1"/>
          <p:nvPr/>
        </p:nvSpPr>
        <p:spPr>
          <a:xfrm>
            <a:off x="1633491" y="2396971"/>
            <a:ext cx="78567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Thanks for your attention.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3136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E83138-59B3-4087-A618-3D87D495B2A8}"/>
              </a:ext>
            </a:extLst>
          </p:cNvPr>
          <p:cNvSpPr txBox="1"/>
          <p:nvPr/>
        </p:nvSpPr>
        <p:spPr>
          <a:xfrm>
            <a:off x="8868792" y="5370990"/>
            <a:ext cx="310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Unikey: yche3494</a:t>
            </a:r>
          </a:p>
          <a:p>
            <a:r>
              <a:rPr lang="en-US" altLang="zh-CN" dirty="0"/>
              <a:t>Name : Yichen chen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5BABF1-5A25-4DC8-A0BE-FB25D33D7EDD}"/>
              </a:ext>
            </a:extLst>
          </p:cNvPr>
          <p:cNvSpPr txBox="1"/>
          <p:nvPr/>
        </p:nvSpPr>
        <p:spPr>
          <a:xfrm>
            <a:off x="648070" y="832736"/>
            <a:ext cx="6214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COMP5310 Project Stage 2</a:t>
            </a:r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3113B1-9369-4206-929E-897C17B76E3F}"/>
              </a:ext>
            </a:extLst>
          </p:cNvPr>
          <p:cNvSpPr txBox="1"/>
          <p:nvPr/>
        </p:nvSpPr>
        <p:spPr>
          <a:xfrm>
            <a:off x="1171852" y="2343117"/>
            <a:ext cx="48442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Ethereum (ETH):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ETH-Value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GPU (Graphics card of PC):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*GPU-Value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Processor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Memory_capacity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B20DB7-FE7B-4A97-A049-1B203167394B}"/>
              </a:ext>
            </a:extLst>
          </p:cNvPr>
          <p:cNvSpPr txBox="1"/>
          <p:nvPr/>
        </p:nvSpPr>
        <p:spPr>
          <a:xfrm>
            <a:off x="648070" y="5911468"/>
            <a:ext cx="397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*GPU-Value – We want to predict</a:t>
            </a:r>
            <a:endParaRPr lang="zh-CN" altLang="en-US" dirty="0"/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79A371B2-75EE-4073-85E1-A38E6CF39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680" y="499308"/>
            <a:ext cx="4844250" cy="36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1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E83138-59B3-4087-A618-3D87D495B2A8}"/>
              </a:ext>
            </a:extLst>
          </p:cNvPr>
          <p:cNvSpPr txBox="1"/>
          <p:nvPr/>
        </p:nvSpPr>
        <p:spPr>
          <a:xfrm>
            <a:off x="8868792" y="5370990"/>
            <a:ext cx="310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Unikey: yche3494</a:t>
            </a:r>
          </a:p>
          <a:p>
            <a:r>
              <a:rPr lang="en-US" altLang="zh-CN" dirty="0"/>
              <a:t>Name : Yichen chen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5BABF1-5A25-4DC8-A0BE-FB25D33D7EDD}"/>
              </a:ext>
            </a:extLst>
          </p:cNvPr>
          <p:cNvSpPr txBox="1"/>
          <p:nvPr/>
        </p:nvSpPr>
        <p:spPr>
          <a:xfrm>
            <a:off x="648070" y="832736"/>
            <a:ext cx="6214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COMP5310 Project Stage 2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BA69EF-9EDE-461E-A98A-4E6542920A65}"/>
              </a:ext>
            </a:extLst>
          </p:cNvPr>
          <p:cNvSpPr txBox="1"/>
          <p:nvPr/>
        </p:nvSpPr>
        <p:spPr>
          <a:xfrm>
            <a:off x="1278385" y="1775534"/>
            <a:ext cx="621436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Question 1 : </a:t>
            </a:r>
          </a:p>
          <a:p>
            <a:endParaRPr lang="en-US" altLang="zh-CN" sz="1400" dirty="0"/>
          </a:p>
          <a:p>
            <a:r>
              <a:rPr lang="en-US" altLang="zh-CN" sz="1400" b="1" dirty="0"/>
              <a:t>To determine the effect of ETH value on the GPU value:</a:t>
            </a:r>
          </a:p>
          <a:p>
            <a:r>
              <a:rPr lang="en-US" altLang="zh-CN" sz="1400" b="1" dirty="0"/>
              <a:t> </a:t>
            </a:r>
          </a:p>
          <a:p>
            <a:r>
              <a:rPr lang="en-US" altLang="zh-CN" sz="1400" dirty="0"/>
              <a:t>	H0 : ETH value are not related to GPU VALUE, </a:t>
            </a:r>
            <a:r>
              <a:rPr lang="en-US" altLang="zh-CN" sz="1400" dirty="0" err="1"/>
              <a:t>i.e</a:t>
            </a:r>
            <a:r>
              <a:rPr lang="en-US" altLang="zh-CN" sz="1400" dirty="0"/>
              <a:t> R == 0</a:t>
            </a:r>
          </a:p>
          <a:p>
            <a:r>
              <a:rPr lang="en-US" altLang="zh-CN" sz="1400" dirty="0"/>
              <a:t>	H1 : There is a significant evidence that ETH VALUE are related to GPU VALUE, etc. R != 0.</a:t>
            </a:r>
          </a:p>
          <a:p>
            <a:endParaRPr lang="en-US" altLang="zh-CN" sz="1400" dirty="0"/>
          </a:p>
          <a:p>
            <a:r>
              <a:rPr lang="en-US" altLang="zh-CN" sz="1400" dirty="0"/>
              <a:t>	Find how processor and memory capacity influence this relation.</a:t>
            </a:r>
          </a:p>
          <a:p>
            <a:endParaRPr lang="en-US" altLang="zh-CN" sz="1400" dirty="0"/>
          </a:p>
          <a:p>
            <a:r>
              <a:rPr lang="en-US" altLang="zh-CN" sz="1400" b="1" dirty="0"/>
              <a:t>Question 2 : </a:t>
            </a:r>
          </a:p>
          <a:p>
            <a:endParaRPr lang="en-US" altLang="zh-CN" sz="1400" dirty="0"/>
          </a:p>
          <a:p>
            <a:r>
              <a:rPr lang="en-US" altLang="zh-CN" sz="1400" b="1" dirty="0"/>
              <a:t>Establish models, provide decision support for consumers to buy GPU via  two different models, compare and select better models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389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E83138-59B3-4087-A618-3D87D495B2A8}"/>
              </a:ext>
            </a:extLst>
          </p:cNvPr>
          <p:cNvSpPr txBox="1"/>
          <p:nvPr/>
        </p:nvSpPr>
        <p:spPr>
          <a:xfrm>
            <a:off x="8868792" y="5370990"/>
            <a:ext cx="310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Unikey: yche3494</a:t>
            </a:r>
          </a:p>
          <a:p>
            <a:r>
              <a:rPr lang="en-US" altLang="zh-CN" dirty="0"/>
              <a:t>Name : Yichen chen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5BABF1-5A25-4DC8-A0BE-FB25D33D7EDD}"/>
              </a:ext>
            </a:extLst>
          </p:cNvPr>
          <p:cNvSpPr txBox="1"/>
          <p:nvPr/>
        </p:nvSpPr>
        <p:spPr>
          <a:xfrm>
            <a:off x="648070" y="832736"/>
            <a:ext cx="6214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COMP5310 Project Stage 2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BA69EF-9EDE-461E-A98A-4E6542920A65}"/>
              </a:ext>
            </a:extLst>
          </p:cNvPr>
          <p:cNvSpPr txBox="1"/>
          <p:nvPr/>
        </p:nvSpPr>
        <p:spPr>
          <a:xfrm>
            <a:off x="1278386" y="1775534"/>
            <a:ext cx="47406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Question 1 : </a:t>
            </a:r>
          </a:p>
          <a:p>
            <a:endParaRPr lang="en-US" altLang="zh-CN" sz="1400" b="1" dirty="0"/>
          </a:p>
          <a:p>
            <a:r>
              <a:rPr lang="en-US" altLang="zh-CN" sz="1400" b="1" dirty="0"/>
              <a:t>To determine the effect of ETH value on the GPU value:</a:t>
            </a:r>
          </a:p>
          <a:p>
            <a:endParaRPr lang="en-US" altLang="zh-CN" sz="1400" dirty="0"/>
          </a:p>
          <a:p>
            <a:r>
              <a:rPr lang="en-US" altLang="zh-CN" sz="1400" dirty="0"/>
              <a:t>Question 2  </a:t>
            </a:r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3DABB3-75D2-44A3-B7A5-60C84CFFF418}"/>
              </a:ext>
            </a:extLst>
          </p:cNvPr>
          <p:cNvSpPr txBox="1"/>
          <p:nvPr/>
        </p:nvSpPr>
        <p:spPr>
          <a:xfrm>
            <a:off x="1071239" y="3429000"/>
            <a:ext cx="50247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Approach: 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B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uild multiple linear regression</a:t>
            </a:r>
          </a:p>
          <a:p>
            <a:endParaRPr lang="en-US" altLang="zh-CN" dirty="0">
              <a:solidFill>
                <a:srgbClr val="000000"/>
              </a:solidFill>
              <a:latin typeface="Helvetica Neue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	</a:t>
            </a:r>
            <a:r>
              <a:rPr lang="en-US" altLang="zh-CN" dirty="0">
                <a:solidFill>
                  <a:srgbClr val="000000"/>
                </a:solidFill>
              </a:rPr>
              <a:t>Remove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Helvetica Neue"/>
              </a:rPr>
              <a:t>processor</a:t>
            </a:r>
            <a:r>
              <a:rPr lang="en-US" altLang="zh-CN" dirty="0"/>
              <a:t> for it is not a continuous data.</a:t>
            </a:r>
          </a:p>
          <a:p>
            <a:r>
              <a:rPr lang="en-US" altLang="zh-CN" dirty="0"/>
              <a:t>	Regard </a:t>
            </a:r>
            <a:r>
              <a:rPr lang="en-US" altLang="zh-CN" b="1" dirty="0"/>
              <a:t>GPU value </a:t>
            </a:r>
            <a:r>
              <a:rPr lang="en-US" altLang="zh-CN" dirty="0"/>
              <a:t>as target data.</a:t>
            </a:r>
            <a:endParaRPr lang="zh-CN" altLang="en-US" dirty="0"/>
          </a:p>
        </p:txBody>
      </p:sp>
      <p:pic>
        <p:nvPicPr>
          <p:cNvPr id="6" name="图片 5" descr="表格&#10;&#10;描述已自动生成">
            <a:extLst>
              <a:ext uri="{FF2B5EF4-FFF2-40B4-BE49-F238E27FC236}">
                <a16:creationId xmlns:a16="http://schemas.microsoft.com/office/drawing/2014/main" id="{B0B3B6BA-2E19-4D8E-8646-0EC084EF6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850" y="493516"/>
            <a:ext cx="3162741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3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E83138-59B3-4087-A618-3D87D495B2A8}"/>
              </a:ext>
            </a:extLst>
          </p:cNvPr>
          <p:cNvSpPr txBox="1"/>
          <p:nvPr/>
        </p:nvSpPr>
        <p:spPr>
          <a:xfrm>
            <a:off x="8868792" y="5370990"/>
            <a:ext cx="310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Unikey: yche3494</a:t>
            </a:r>
          </a:p>
          <a:p>
            <a:r>
              <a:rPr lang="en-US" altLang="zh-CN" dirty="0"/>
              <a:t>Name : Yichen chen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5BABF1-5A25-4DC8-A0BE-FB25D33D7EDD}"/>
              </a:ext>
            </a:extLst>
          </p:cNvPr>
          <p:cNvSpPr txBox="1"/>
          <p:nvPr/>
        </p:nvSpPr>
        <p:spPr>
          <a:xfrm>
            <a:off x="648070" y="832736"/>
            <a:ext cx="6214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COMP5310 Project Stage 2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BA69EF-9EDE-461E-A98A-4E6542920A65}"/>
              </a:ext>
            </a:extLst>
          </p:cNvPr>
          <p:cNvSpPr txBox="1"/>
          <p:nvPr/>
        </p:nvSpPr>
        <p:spPr>
          <a:xfrm>
            <a:off x="1278385" y="1775534"/>
            <a:ext cx="49359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Question 1 : </a:t>
            </a:r>
          </a:p>
          <a:p>
            <a:endParaRPr lang="en-US" altLang="zh-CN" sz="1400" b="1" dirty="0"/>
          </a:p>
          <a:p>
            <a:r>
              <a:rPr lang="en-US" altLang="zh-CN" sz="1400" b="1" dirty="0"/>
              <a:t>To determine the effect of ETH value on the GPU value:</a:t>
            </a:r>
          </a:p>
          <a:p>
            <a:endParaRPr lang="en-US" altLang="zh-CN" sz="1400" dirty="0"/>
          </a:p>
          <a:p>
            <a:r>
              <a:rPr lang="en-US" altLang="zh-CN" sz="1400" dirty="0"/>
              <a:t>Question 2  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19ADBF-E4EC-4F50-88A6-63C91385E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672" y="405035"/>
            <a:ext cx="5361176" cy="3120306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1A18E808-D996-49B3-A878-2E4BC110CC7B}"/>
              </a:ext>
            </a:extLst>
          </p:cNvPr>
          <p:cNvSpPr/>
          <p:nvPr/>
        </p:nvSpPr>
        <p:spPr>
          <a:xfrm>
            <a:off x="9215021" y="720307"/>
            <a:ext cx="2414726" cy="22485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D3DBA21-C407-4D53-B67C-00661E5B4CA3}"/>
              </a:ext>
            </a:extLst>
          </p:cNvPr>
          <p:cNvSpPr/>
          <p:nvPr/>
        </p:nvSpPr>
        <p:spPr>
          <a:xfrm>
            <a:off x="9976690" y="1743017"/>
            <a:ext cx="603681" cy="12961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E86477C-6CF2-4C22-A57E-0B3C9A015E15}"/>
              </a:ext>
            </a:extLst>
          </p:cNvPr>
          <p:cNvSpPr/>
          <p:nvPr/>
        </p:nvSpPr>
        <p:spPr>
          <a:xfrm>
            <a:off x="6805672" y="2391087"/>
            <a:ext cx="2054586" cy="20418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858E6EF-F954-4AF5-B373-3F242EAAD217}"/>
              </a:ext>
            </a:extLst>
          </p:cNvPr>
          <p:cNvSpPr txBox="1"/>
          <p:nvPr/>
        </p:nvSpPr>
        <p:spPr>
          <a:xfrm>
            <a:off x="1393794" y="3429000"/>
            <a:ext cx="5060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R-squared and p value are ideal.</a:t>
            </a:r>
          </a:p>
          <a:p>
            <a:r>
              <a:rPr lang="en-US" altLang="zh-CN" dirty="0"/>
              <a:t>But coefficients show that ETH value is useless for this regression. 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A75521C-25B6-475C-B246-9BC345A23FDD}"/>
              </a:ext>
            </a:extLst>
          </p:cNvPr>
          <p:cNvSpPr txBox="1"/>
          <p:nvPr/>
        </p:nvSpPr>
        <p:spPr>
          <a:xfrm>
            <a:off x="1393794" y="4785064"/>
            <a:ext cx="515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That’s not an acceptable result to reject H0.</a:t>
            </a:r>
          </a:p>
        </p:txBody>
      </p:sp>
      <p:pic>
        <p:nvPicPr>
          <p:cNvPr id="21" name="图片 20" descr="图表, 散点图&#10;&#10;描述已自动生成">
            <a:extLst>
              <a:ext uri="{FF2B5EF4-FFF2-40B4-BE49-F238E27FC236}">
                <a16:creationId xmlns:a16="http://schemas.microsoft.com/office/drawing/2014/main" id="{1F6FCD4F-22E1-4EAA-BB86-182851225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822" y="3671277"/>
            <a:ext cx="4248743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85BABF1-5A25-4DC8-A0BE-FB25D33D7EDD}"/>
              </a:ext>
            </a:extLst>
          </p:cNvPr>
          <p:cNvSpPr txBox="1"/>
          <p:nvPr/>
        </p:nvSpPr>
        <p:spPr>
          <a:xfrm>
            <a:off x="648070" y="832736"/>
            <a:ext cx="6214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COMP5310 Project Stage 2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BA69EF-9EDE-461E-A98A-4E6542920A65}"/>
              </a:ext>
            </a:extLst>
          </p:cNvPr>
          <p:cNvSpPr txBox="1"/>
          <p:nvPr/>
        </p:nvSpPr>
        <p:spPr>
          <a:xfrm>
            <a:off x="1242873" y="1725539"/>
            <a:ext cx="428791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Modification for question 1: </a:t>
            </a:r>
          </a:p>
          <a:p>
            <a:endParaRPr lang="en-US" altLang="zh-CN" sz="1400" b="1" dirty="0"/>
          </a:p>
          <a:p>
            <a:r>
              <a:rPr lang="en-US" altLang="zh-CN" sz="1400" dirty="0"/>
              <a:t>    What will happen if I remove the influence of memory capacity on the model and select a fixed GPU type?</a:t>
            </a:r>
            <a:endParaRPr lang="en-US" altLang="zh-CN" sz="1400" b="1" dirty="0"/>
          </a:p>
          <a:p>
            <a:endParaRPr lang="en-US" altLang="zh-CN" sz="1400" b="1" dirty="0"/>
          </a:p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0BE7A9F-0986-45E7-A235-4F0CF306F17F}"/>
              </a:ext>
            </a:extLst>
          </p:cNvPr>
          <p:cNvSpPr txBox="1"/>
          <p:nvPr/>
        </p:nvSpPr>
        <p:spPr>
          <a:xfrm>
            <a:off x="8868792" y="5370990"/>
            <a:ext cx="310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Unikey: yche3494</a:t>
            </a:r>
          </a:p>
          <a:p>
            <a:r>
              <a:rPr lang="en-US" altLang="zh-CN" dirty="0"/>
              <a:t>Name : Yichen chen</a:t>
            </a:r>
            <a:endParaRPr lang="zh-CN" altLang="en-US" dirty="0"/>
          </a:p>
        </p:txBody>
      </p:sp>
      <p:pic>
        <p:nvPicPr>
          <p:cNvPr id="4" name="图片 3" descr="图表, 散点图&#10;&#10;描述已自动生成">
            <a:extLst>
              <a:ext uri="{FF2B5EF4-FFF2-40B4-BE49-F238E27FC236}">
                <a16:creationId xmlns:a16="http://schemas.microsoft.com/office/drawing/2014/main" id="{02B33219-26F9-4241-B68E-72F6AFF5C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547" y="919143"/>
            <a:ext cx="5220429" cy="2924583"/>
          </a:xfrm>
          <a:prstGeom prst="rect">
            <a:avLst/>
          </a:prstGeo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C437D527-6A20-4117-BC93-A6ED8FC44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70" y="2936582"/>
            <a:ext cx="5229955" cy="3772426"/>
          </a:xfrm>
          <a:prstGeom prst="rect">
            <a:avLst/>
          </a:prstGeom>
        </p:spPr>
      </p:pic>
      <p:sp>
        <p:nvSpPr>
          <p:cNvPr id="17" name="椭圆 16">
            <a:extLst>
              <a:ext uri="{FF2B5EF4-FFF2-40B4-BE49-F238E27FC236}">
                <a16:creationId xmlns:a16="http://schemas.microsoft.com/office/drawing/2014/main" id="{BBD20C0D-17DE-4B14-B29B-BF97CFA039F8}"/>
              </a:ext>
            </a:extLst>
          </p:cNvPr>
          <p:cNvSpPr/>
          <p:nvPr/>
        </p:nvSpPr>
        <p:spPr>
          <a:xfrm>
            <a:off x="3258035" y="3770280"/>
            <a:ext cx="2743582" cy="33562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826A52-E08E-4917-BB70-C7D92978924B}"/>
              </a:ext>
            </a:extLst>
          </p:cNvPr>
          <p:cNvSpPr txBox="1"/>
          <p:nvPr/>
        </p:nvSpPr>
        <p:spPr>
          <a:xfrm>
            <a:off x="6096000" y="3938093"/>
            <a:ext cx="2151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Maintained a medium level</a:t>
            </a:r>
          </a:p>
          <a:p>
            <a:r>
              <a:rPr lang="en-US" altLang="zh-CN" b="1" dirty="0"/>
              <a:t> linear correlation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4186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85BABF1-5A25-4DC8-A0BE-FB25D33D7EDD}"/>
              </a:ext>
            </a:extLst>
          </p:cNvPr>
          <p:cNvSpPr txBox="1"/>
          <p:nvPr/>
        </p:nvSpPr>
        <p:spPr>
          <a:xfrm>
            <a:off x="648070" y="832736"/>
            <a:ext cx="6214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COMP5310 Project Stage 2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BA69EF-9EDE-461E-A98A-4E6542920A65}"/>
              </a:ext>
            </a:extLst>
          </p:cNvPr>
          <p:cNvSpPr txBox="1"/>
          <p:nvPr/>
        </p:nvSpPr>
        <p:spPr>
          <a:xfrm>
            <a:off x="1278385" y="1775534"/>
            <a:ext cx="451488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Question 1 </a:t>
            </a:r>
          </a:p>
          <a:p>
            <a:endParaRPr lang="en-US" altLang="zh-CN" sz="1400" dirty="0"/>
          </a:p>
          <a:p>
            <a:r>
              <a:rPr lang="en-US" altLang="zh-CN" sz="1400" b="1" dirty="0"/>
              <a:t>Question 2 : </a:t>
            </a:r>
          </a:p>
          <a:p>
            <a:endParaRPr lang="en-US" altLang="zh-CN" sz="1400" b="1" dirty="0"/>
          </a:p>
          <a:p>
            <a:r>
              <a:rPr lang="en-US" altLang="zh-CN" sz="1400" b="1" dirty="0"/>
              <a:t>Establish models, provide decision support for consumers to buy GPU via  two different models, compare and select better models</a:t>
            </a:r>
          </a:p>
          <a:p>
            <a:endParaRPr lang="en-US" altLang="zh-CN" sz="1400" b="1" dirty="0"/>
          </a:p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2B799C-7011-4B75-A9A6-7E8AEC51BD08}"/>
              </a:ext>
            </a:extLst>
          </p:cNvPr>
          <p:cNvSpPr txBox="1"/>
          <p:nvPr/>
        </p:nvSpPr>
        <p:spPr>
          <a:xfrm>
            <a:off x="1242873" y="3704207"/>
            <a:ext cx="5024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Approach: 1. </a:t>
            </a:r>
            <a:r>
              <a:rPr lang="en-US" altLang="zh-CN" dirty="0">
                <a:solidFill>
                  <a:srgbClr val="000000"/>
                </a:solidFill>
              </a:rPr>
              <a:t>Buil</a:t>
            </a:r>
            <a:r>
              <a:rPr lang="en-US" altLang="zh-CN" b="0" i="0" dirty="0">
                <a:solidFill>
                  <a:srgbClr val="000000"/>
                </a:solidFill>
                <a:effectLst/>
              </a:rPr>
              <a:t>d </a:t>
            </a:r>
            <a:r>
              <a:rPr lang="en-US" altLang="zh-CN" dirty="0">
                <a:solidFill>
                  <a:srgbClr val="000000"/>
                </a:solidFill>
              </a:rPr>
              <a:t>Logistic regression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</a:rPr>
              <a:t>	</a:t>
            </a:r>
            <a:r>
              <a:rPr lang="en-US" altLang="zh-CN" dirty="0">
                <a:solidFill>
                  <a:srgbClr val="000000"/>
                </a:solidFill>
              </a:rPr>
              <a:t>   2. Build decision trees</a:t>
            </a:r>
            <a:endParaRPr lang="en-US" altLang="zh-CN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3" name="图片 2" descr="表格&#10;&#10;描述已自动生成">
            <a:extLst>
              <a:ext uri="{FF2B5EF4-FFF2-40B4-BE49-F238E27FC236}">
                <a16:creationId xmlns:a16="http://schemas.microsoft.com/office/drawing/2014/main" id="{FB9B2C34-C791-4A02-AE06-BD878B959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275" y="2933525"/>
            <a:ext cx="2864802" cy="1678198"/>
          </a:xfrm>
          <a:prstGeom prst="rect">
            <a:avLst/>
          </a:prstGeom>
        </p:spPr>
      </p:pic>
      <p:pic>
        <p:nvPicPr>
          <p:cNvPr id="9" name="图片 8" descr="表格&#10;&#10;描述已自动生成">
            <a:extLst>
              <a:ext uri="{FF2B5EF4-FFF2-40B4-BE49-F238E27FC236}">
                <a16:creationId xmlns:a16="http://schemas.microsoft.com/office/drawing/2014/main" id="{0BA4F58A-51B8-474B-A333-C04331370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727" y="5084395"/>
            <a:ext cx="2864802" cy="1813166"/>
          </a:xfrm>
          <a:prstGeom prst="rect">
            <a:avLst/>
          </a:prstGeom>
        </p:spPr>
      </p:pic>
      <p:pic>
        <p:nvPicPr>
          <p:cNvPr id="16" name="图片 15" descr="文本&#10;&#10;描述已自动生成">
            <a:extLst>
              <a:ext uri="{FF2B5EF4-FFF2-40B4-BE49-F238E27FC236}">
                <a16:creationId xmlns:a16="http://schemas.microsoft.com/office/drawing/2014/main" id="{7284A3F2-9AB4-4A1F-8C4C-2530245CE9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044" y="27868"/>
            <a:ext cx="2984746" cy="2272096"/>
          </a:xfrm>
          <a:prstGeom prst="rect">
            <a:avLst/>
          </a:prstGeom>
        </p:spPr>
      </p:pic>
      <p:sp>
        <p:nvSpPr>
          <p:cNvPr id="10" name="箭头: 圆角右 9">
            <a:extLst>
              <a:ext uri="{FF2B5EF4-FFF2-40B4-BE49-F238E27FC236}">
                <a16:creationId xmlns:a16="http://schemas.microsoft.com/office/drawing/2014/main" id="{206CBB08-748A-42F2-AFC5-12CDC4F92F77}"/>
              </a:ext>
            </a:extLst>
          </p:cNvPr>
          <p:cNvSpPr/>
          <p:nvPr/>
        </p:nvSpPr>
        <p:spPr>
          <a:xfrm rot="8630753">
            <a:off x="8699347" y="1573152"/>
            <a:ext cx="888955" cy="12428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箭头: 圆角右 19">
            <a:extLst>
              <a:ext uri="{FF2B5EF4-FFF2-40B4-BE49-F238E27FC236}">
                <a16:creationId xmlns:a16="http://schemas.microsoft.com/office/drawing/2014/main" id="{733F128F-1082-434D-BC0D-91253991E013}"/>
              </a:ext>
            </a:extLst>
          </p:cNvPr>
          <p:cNvSpPr/>
          <p:nvPr/>
        </p:nvSpPr>
        <p:spPr>
          <a:xfrm rot="8456853">
            <a:off x="9833985" y="4569579"/>
            <a:ext cx="888955" cy="12428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8EEEE05-BE2D-47F3-BEFC-441B786A64A7}"/>
              </a:ext>
            </a:extLst>
          </p:cNvPr>
          <p:cNvSpPr txBox="1"/>
          <p:nvPr/>
        </p:nvSpPr>
        <p:spPr>
          <a:xfrm>
            <a:off x="1349406" y="4944862"/>
            <a:ext cx="4443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Preprocessing: Transform processor and ETHvalue, GPUvalue to categorical variable.</a:t>
            </a:r>
          </a:p>
          <a:p>
            <a:r>
              <a:rPr lang="en-US" altLang="zh-CN" dirty="0"/>
              <a:t>For GPU: Simply 0: Low value – Buy it</a:t>
            </a:r>
          </a:p>
          <a:p>
            <a:r>
              <a:rPr lang="en-US" altLang="zh-CN" dirty="0"/>
              <a:t>	            1: High value – Don’t buy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569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85BABF1-5A25-4DC8-A0BE-FB25D33D7EDD}"/>
              </a:ext>
            </a:extLst>
          </p:cNvPr>
          <p:cNvSpPr txBox="1"/>
          <p:nvPr/>
        </p:nvSpPr>
        <p:spPr>
          <a:xfrm>
            <a:off x="648070" y="832736"/>
            <a:ext cx="6214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COMP5310 Project Stage 2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BA69EF-9EDE-461E-A98A-4E6542920A65}"/>
              </a:ext>
            </a:extLst>
          </p:cNvPr>
          <p:cNvSpPr txBox="1"/>
          <p:nvPr/>
        </p:nvSpPr>
        <p:spPr>
          <a:xfrm>
            <a:off x="1278385" y="1775534"/>
            <a:ext cx="451488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Question 1 </a:t>
            </a:r>
          </a:p>
          <a:p>
            <a:endParaRPr lang="en-US" altLang="zh-CN" sz="1400" dirty="0"/>
          </a:p>
          <a:p>
            <a:r>
              <a:rPr lang="en-US" altLang="zh-CN" sz="1400" b="1" dirty="0"/>
              <a:t>Question 2 : </a:t>
            </a:r>
          </a:p>
          <a:p>
            <a:endParaRPr lang="en-US" altLang="zh-CN" sz="1400" b="1" dirty="0"/>
          </a:p>
          <a:p>
            <a:r>
              <a:rPr lang="en-US" altLang="zh-CN" sz="1400" b="1" dirty="0"/>
              <a:t>Establish models, provide decision support for consumers to buy GPU via  two different models, compare and select better models</a:t>
            </a:r>
          </a:p>
          <a:p>
            <a:endParaRPr lang="en-US" altLang="zh-CN" sz="1400" b="1" dirty="0"/>
          </a:p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2B799C-7011-4B75-A9A6-7E8AEC51BD08}"/>
              </a:ext>
            </a:extLst>
          </p:cNvPr>
          <p:cNvSpPr txBox="1"/>
          <p:nvPr/>
        </p:nvSpPr>
        <p:spPr>
          <a:xfrm>
            <a:off x="1242873" y="3704207"/>
            <a:ext cx="5024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Approach: </a:t>
            </a:r>
            <a:r>
              <a:rPr lang="en-US" altLang="zh-CN" b="1" dirty="0"/>
              <a:t>1. </a:t>
            </a:r>
            <a:r>
              <a:rPr lang="en-US" altLang="zh-CN" b="1" dirty="0">
                <a:solidFill>
                  <a:srgbClr val="000000"/>
                </a:solidFill>
              </a:rPr>
              <a:t>Buil</a:t>
            </a:r>
            <a:r>
              <a:rPr lang="en-US" altLang="zh-CN" b="1" i="0" dirty="0">
                <a:solidFill>
                  <a:srgbClr val="000000"/>
                </a:solidFill>
                <a:effectLst/>
              </a:rPr>
              <a:t>d </a:t>
            </a:r>
            <a:r>
              <a:rPr lang="en-US" altLang="zh-CN" b="1" dirty="0">
                <a:solidFill>
                  <a:srgbClr val="000000"/>
                </a:solidFill>
              </a:rPr>
              <a:t>Logistic regression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</a:rPr>
              <a:t>	</a:t>
            </a:r>
            <a:r>
              <a:rPr lang="en-US" altLang="zh-CN" dirty="0">
                <a:solidFill>
                  <a:srgbClr val="000000"/>
                </a:solidFill>
              </a:rPr>
              <a:t>   2. Build decision trees</a:t>
            </a:r>
            <a:endParaRPr lang="en-US" altLang="zh-CN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图片 3" descr="表格&#10;&#10;描述已自动生成">
            <a:extLst>
              <a:ext uri="{FF2B5EF4-FFF2-40B4-BE49-F238E27FC236}">
                <a16:creationId xmlns:a16="http://schemas.microsoft.com/office/drawing/2014/main" id="{9ABA6724-4401-4925-A8F5-E6F59FFEA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88" y="755236"/>
            <a:ext cx="2743583" cy="2886478"/>
          </a:xfrm>
          <a:prstGeom prst="rect">
            <a:avLst/>
          </a:prstGeom>
        </p:spPr>
      </p:pic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DC5D5CCB-A041-400C-BE55-F7482D0EA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397" y="4026467"/>
            <a:ext cx="4010585" cy="1686160"/>
          </a:xfrm>
          <a:prstGeom prst="rect">
            <a:avLst/>
          </a:prstGeom>
        </p:spPr>
      </p:pic>
      <p:sp>
        <p:nvSpPr>
          <p:cNvPr id="17" name="椭圆 16">
            <a:extLst>
              <a:ext uri="{FF2B5EF4-FFF2-40B4-BE49-F238E27FC236}">
                <a16:creationId xmlns:a16="http://schemas.microsoft.com/office/drawing/2014/main" id="{40587F6C-BBCC-4A7E-8CBD-84396748AE76}"/>
              </a:ext>
            </a:extLst>
          </p:cNvPr>
          <p:cNvSpPr/>
          <p:nvPr/>
        </p:nvSpPr>
        <p:spPr>
          <a:xfrm>
            <a:off x="7118082" y="1806203"/>
            <a:ext cx="410184" cy="172711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7C9D534-4A57-455C-B5EC-BCA9C0EE7016}"/>
              </a:ext>
            </a:extLst>
          </p:cNvPr>
          <p:cNvSpPr/>
          <p:nvPr/>
        </p:nvSpPr>
        <p:spPr>
          <a:xfrm>
            <a:off x="6462563" y="993683"/>
            <a:ext cx="2743582" cy="33562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66DECD9-E547-4913-8301-00FDCE270501}"/>
              </a:ext>
            </a:extLst>
          </p:cNvPr>
          <p:cNvSpPr/>
          <p:nvPr/>
        </p:nvSpPr>
        <p:spPr>
          <a:xfrm>
            <a:off x="6462563" y="1399943"/>
            <a:ext cx="2743582" cy="33562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1E4B94-39BC-4EF0-AF39-C8FE0E67D0E1}"/>
              </a:ext>
            </a:extLst>
          </p:cNvPr>
          <p:cNvSpPr txBox="1"/>
          <p:nvPr/>
        </p:nvSpPr>
        <p:spPr>
          <a:xfrm>
            <a:off x="1242872" y="5022061"/>
            <a:ext cx="455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evaluation result show that this model </a:t>
            </a:r>
          </a:p>
          <a:p>
            <a:r>
              <a:rPr lang="en-US" altLang="zh-CN" dirty="0"/>
              <a:t>  is acceptable.</a:t>
            </a:r>
          </a:p>
        </p:txBody>
      </p:sp>
      <p:pic>
        <p:nvPicPr>
          <p:cNvPr id="13" name="图片 12" descr="正方形&#10;&#10;描述已自动生成">
            <a:extLst>
              <a:ext uri="{FF2B5EF4-FFF2-40B4-BE49-F238E27FC236}">
                <a16:creationId xmlns:a16="http://schemas.microsoft.com/office/drawing/2014/main" id="{BEF6101C-D7BB-4526-ACC5-96F262477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004" y="1640914"/>
            <a:ext cx="2257740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90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85BABF1-5A25-4DC8-A0BE-FB25D33D7EDD}"/>
              </a:ext>
            </a:extLst>
          </p:cNvPr>
          <p:cNvSpPr txBox="1"/>
          <p:nvPr/>
        </p:nvSpPr>
        <p:spPr>
          <a:xfrm>
            <a:off x="648070" y="832736"/>
            <a:ext cx="6214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COMP5310 Project Stage 2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BA69EF-9EDE-461E-A98A-4E6542920A65}"/>
              </a:ext>
            </a:extLst>
          </p:cNvPr>
          <p:cNvSpPr txBox="1"/>
          <p:nvPr/>
        </p:nvSpPr>
        <p:spPr>
          <a:xfrm>
            <a:off x="1278385" y="1775534"/>
            <a:ext cx="451488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Question 1 </a:t>
            </a:r>
          </a:p>
          <a:p>
            <a:endParaRPr lang="en-US" altLang="zh-CN" sz="1400" dirty="0"/>
          </a:p>
          <a:p>
            <a:r>
              <a:rPr lang="en-US" altLang="zh-CN" sz="1400" b="1" dirty="0"/>
              <a:t>Question 2 : Establish models, provide decision support for consumers to buy GPU via  two different models, compare and select better models</a:t>
            </a:r>
          </a:p>
          <a:p>
            <a:endParaRPr lang="en-US" altLang="zh-CN" sz="1400" b="1" dirty="0"/>
          </a:p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2B799C-7011-4B75-A9A6-7E8AEC51BD08}"/>
              </a:ext>
            </a:extLst>
          </p:cNvPr>
          <p:cNvSpPr txBox="1"/>
          <p:nvPr/>
        </p:nvSpPr>
        <p:spPr>
          <a:xfrm>
            <a:off x="1242873" y="3704207"/>
            <a:ext cx="5024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Approach: 1. </a:t>
            </a:r>
            <a:r>
              <a:rPr lang="en-US" altLang="zh-CN" dirty="0">
                <a:solidFill>
                  <a:srgbClr val="000000"/>
                </a:solidFill>
              </a:rPr>
              <a:t>Buil</a:t>
            </a:r>
            <a:r>
              <a:rPr lang="en-US" altLang="zh-CN" i="0" dirty="0">
                <a:solidFill>
                  <a:srgbClr val="000000"/>
                </a:solidFill>
                <a:effectLst/>
              </a:rPr>
              <a:t>d </a:t>
            </a:r>
            <a:r>
              <a:rPr lang="en-US" altLang="zh-CN" dirty="0">
                <a:solidFill>
                  <a:srgbClr val="000000"/>
                </a:solidFill>
              </a:rPr>
              <a:t>Logistic regression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</a:rPr>
              <a:t>	</a:t>
            </a:r>
            <a:r>
              <a:rPr lang="en-US" altLang="zh-CN" dirty="0">
                <a:solidFill>
                  <a:srgbClr val="000000"/>
                </a:solidFill>
              </a:rPr>
              <a:t>   </a:t>
            </a:r>
            <a:r>
              <a:rPr lang="en-US" altLang="zh-CN" b="1" dirty="0">
                <a:solidFill>
                  <a:srgbClr val="000000"/>
                </a:solidFill>
              </a:rPr>
              <a:t>2. Build decision trees</a:t>
            </a:r>
            <a:endParaRPr lang="en-US" altLang="zh-CN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0BE7A9F-0986-45E7-A235-4F0CF306F17F}"/>
              </a:ext>
            </a:extLst>
          </p:cNvPr>
          <p:cNvSpPr txBox="1"/>
          <p:nvPr/>
        </p:nvSpPr>
        <p:spPr>
          <a:xfrm>
            <a:off x="8868792" y="5370990"/>
            <a:ext cx="310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Unikey: yche3494</a:t>
            </a:r>
          </a:p>
          <a:p>
            <a:r>
              <a:rPr lang="en-US" altLang="zh-CN" dirty="0"/>
              <a:t>Name : Yichen chen</a:t>
            </a:r>
            <a:endParaRPr lang="zh-CN" altLang="en-US" dirty="0"/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A81DC086-A6CE-4EAD-B080-B3DD168A7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947" y="148472"/>
            <a:ext cx="2924583" cy="3038899"/>
          </a:xfrm>
          <a:prstGeom prst="rect">
            <a:avLst/>
          </a:prstGeom>
        </p:spPr>
      </p:pic>
      <p:pic>
        <p:nvPicPr>
          <p:cNvPr id="13" name="图片 12" descr="手机屏幕截图&#10;&#10;描述已自动生成">
            <a:extLst>
              <a:ext uri="{FF2B5EF4-FFF2-40B4-BE49-F238E27FC236}">
                <a16:creationId xmlns:a16="http://schemas.microsoft.com/office/drawing/2014/main" id="{A9D3DA5B-3EAB-4117-AD83-63D14D406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947" y="3426574"/>
            <a:ext cx="3791479" cy="170521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2BAB079-0D0E-427C-A556-CDEB50FE7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2426" y="1420858"/>
            <a:ext cx="1581150" cy="11049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DF657C5-E9B2-434F-AD64-E890234F3F94}"/>
              </a:ext>
            </a:extLst>
          </p:cNvPr>
          <p:cNvSpPr txBox="1"/>
          <p:nvPr/>
        </p:nvSpPr>
        <p:spPr>
          <a:xfrm>
            <a:off x="1242873" y="4876354"/>
            <a:ext cx="37914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decision trees, the result is also ideal. </a:t>
            </a:r>
          </a:p>
          <a:p>
            <a:r>
              <a:rPr lang="en-US" altLang="zh-CN" dirty="0"/>
              <a:t>To compare with logistic regression, the accuracy is different but not reliably so.</a:t>
            </a:r>
            <a:r>
              <a:rPr lang="zh-CN" altLang="en-US" dirty="0"/>
              <a:t> </a:t>
            </a:r>
            <a:r>
              <a:rPr lang="en-US" altLang="zh-CN" dirty="0"/>
              <a:t>So,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retain the hypothesis that we can choose either model. 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26696C0-6A57-4073-BEA4-ED714DD69F88}"/>
              </a:ext>
            </a:extLst>
          </p:cNvPr>
          <p:cNvSpPr/>
          <p:nvPr/>
        </p:nvSpPr>
        <p:spPr>
          <a:xfrm>
            <a:off x="9268954" y="1871214"/>
            <a:ext cx="2054586" cy="20418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82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565</Words>
  <Application>Microsoft Office PowerPoint</Application>
  <PresentationFormat>宽屏</PresentationFormat>
  <Paragraphs>101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Helvetica Neue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K12156</dc:creator>
  <cp:lastModifiedBy>K12156</cp:lastModifiedBy>
  <cp:revision>21</cp:revision>
  <dcterms:created xsi:type="dcterms:W3CDTF">2021-05-31T21:16:03Z</dcterms:created>
  <dcterms:modified xsi:type="dcterms:W3CDTF">2021-06-01T03:22:33Z</dcterms:modified>
</cp:coreProperties>
</file>