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4"/>
  </p:notesMasterIdLst>
  <p:sldIdLst>
    <p:sldId id="260" r:id="rId3"/>
    <p:sldId id="262" r:id="rId4"/>
    <p:sldId id="263" r:id="rId5"/>
    <p:sldId id="265" r:id="rId6"/>
    <p:sldId id="266" r:id="rId7"/>
    <p:sldId id="267" r:id="rId8"/>
    <p:sldId id="268" r:id="rId9"/>
    <p:sldId id="264" r:id="rId10"/>
    <p:sldId id="257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0289C-A97F-449C-B759-4043A7AC5BAB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0F744-85B7-4CB9-9EB1-A023F444B8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6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</a:t>
            </a:r>
          </a:p>
          <a:p>
            <a:r>
              <a:rPr lang="en-US" altLang="zh-TW" dirty="0"/>
              <a:t>nightfall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43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 useBgFill="1">
        <p:nvSpPr>
          <p:cNvPr id="13" name="圓角矩形 12"/>
          <p:cNvSpPr/>
          <p:nvPr userDrawn="1"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501008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484786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2C3-5384-45A4-A848-2D47A3788DFB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pic>
        <p:nvPicPr>
          <p:cNvPr id="13314" name="Picture 2" descr="I:\學校資料\cis-1-gif\校徽_標準字-8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021290"/>
            <a:ext cx="3600000" cy="6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6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 useBgFill="1">
        <p:nvSpPr>
          <p:cNvPr id="13" name="圓角矩形 12"/>
          <p:cNvSpPr/>
          <p:nvPr userDrawn="1"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pic>
        <p:nvPicPr>
          <p:cNvPr id="14" name="Picture 3" descr="C:\Users\RADIATION\Downloads\28961838011_e09c2e812e_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-165414"/>
            <a:ext cx="10586594" cy="70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1433135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-27384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42C3-5384-45A4-A848-2D47A3788DFB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3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E213-2397-4666-BB1E-D29409569C25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260000"/>
            <a:ext cx="8280000" cy="5400000"/>
          </a:xfrm>
        </p:spPr>
        <p:txBody>
          <a:bodyPr vert="horz"/>
          <a:lstStyle>
            <a:lvl2pPr>
              <a:defRPr sz="2200"/>
            </a:lvl2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451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EB43-48EE-432B-8D97-53F51836E04F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1260000"/>
            <a:ext cx="2160000" cy="432000"/>
          </a:xfrm>
        </p:spPr>
        <p:txBody>
          <a:bodyPr vert="horz">
            <a:normAutofit/>
          </a:bodyPr>
          <a:lstStyle>
            <a:lvl1pPr marL="0" indent="0" algn="ctr">
              <a:buNone/>
              <a:defRPr sz="2000">
                <a:latin typeface="+mj-ea"/>
                <a:ea typeface="+mj-ea"/>
              </a:defRPr>
            </a:lvl1pPr>
            <a:lvl2pPr>
              <a:defRPr sz="2200"/>
            </a:lvl2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67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D6-BD1E-4E77-AB51-8259089FBEDC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D2F4-333A-4E4D-B4AF-2DE5CA2CEB59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9C6AACE-B5D6-4918-93BB-1467D517C3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6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標楷體"/>
              <a:cs typeface="+mn-cs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252000" y="224744"/>
            <a:ext cx="8640000" cy="900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540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D60442C3-5384-45A4-A848-2D47A3788DFB}" type="datetime1">
              <a:rPr lang="zh-TW" altLang="en-US" smtClean="0">
                <a:solidFill>
                  <a:srgbClr val="696464"/>
                </a:solidFill>
              </a:rPr>
              <a:pPr/>
              <a:t>2019/2/10</a:t>
            </a:fld>
            <a:endParaRPr lang="zh-TW" altLang="en-US" dirty="0">
              <a:solidFill>
                <a:srgbClr val="696464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zh-TW" altLang="en-US" dirty="0">
              <a:solidFill>
                <a:srgbClr val="696464"/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8000" y="62280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fld id="{B9C6AACE-B5D6-4918-93BB-1467D517C3E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116720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圓角矩形 11"/>
          <p:cNvSpPr/>
          <p:nvPr/>
        </p:nvSpPr>
        <p:spPr>
          <a:xfrm>
            <a:off x="72000" y="44624"/>
            <a:ext cx="9013372" cy="6768752"/>
          </a:xfrm>
          <a:prstGeom prst="roundRect">
            <a:avLst>
              <a:gd name="adj" fmla="val 492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  <a:ea typeface="標楷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10326" y="5084962"/>
            <a:ext cx="612068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1800" dirty="0" smtClean="0">
                <a:latin typeface="+mj-ea"/>
                <a:ea typeface="+mj-ea"/>
                <a:cs typeface="Athelas" charset="0"/>
              </a:rPr>
              <a:t>王振安 </a:t>
            </a:r>
            <a:r>
              <a:rPr lang="en-US" altLang="zh-TW" sz="1800" dirty="0" err="1" smtClean="0">
                <a:latin typeface="+mj-ea"/>
                <a:ea typeface="+mj-ea"/>
                <a:cs typeface="Athelas" charset="0"/>
              </a:rPr>
              <a:t>Jennan</a:t>
            </a:r>
            <a:r>
              <a:rPr lang="en-US" altLang="zh-TW" sz="1800" dirty="0" smtClean="0">
                <a:latin typeface="+mj-ea"/>
                <a:ea typeface="+mj-ea"/>
                <a:cs typeface="Athelas" charset="0"/>
              </a:rPr>
              <a:t> Wang</a:t>
            </a:r>
            <a:endParaRPr lang="zh-TW" altLang="en-US" sz="1800" dirty="0">
              <a:latin typeface="+mj-ea"/>
              <a:ea typeface="+mj-ea"/>
              <a:cs typeface="Athelas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72000" y="3068961"/>
            <a:ext cx="9000000" cy="1537976"/>
          </a:xfrm>
          <a:solidFill>
            <a:schemeClr val="accent1">
              <a:alpha val="87000"/>
            </a:schemeClr>
          </a:solidFill>
          <a:ln w="34925">
            <a:noFill/>
          </a:ln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ea typeface="Athelas" charset="0"/>
                <a:cs typeface="Athelas" charset="0"/>
              </a:rPr>
              <a:t>Computational Fluid Dynamics Analyses of Molten Salt Systems with Neutronics Feedback</a:t>
            </a:r>
            <a:br>
              <a:rPr lang="en-US" altLang="zh-TW" sz="2400" b="1" dirty="0">
                <a:solidFill>
                  <a:schemeClr val="tx1"/>
                </a:solidFill>
                <a:ea typeface="Athelas" charset="0"/>
                <a:cs typeface="Athelas" charset="0"/>
              </a:rPr>
            </a:br>
            <a:endParaRPr lang="zh-TW" altLang="en-US" sz="2400" b="1" dirty="0">
              <a:solidFill>
                <a:schemeClr val="tx1"/>
              </a:solidFill>
              <a:ea typeface="Athelas" charset="0"/>
              <a:cs typeface="Athelas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8260"/>
            <a:ext cx="3965022" cy="75531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23200" y="1116002"/>
            <a:ext cx="8694648" cy="1911393"/>
            <a:chOff x="197832" y="1116000"/>
            <a:chExt cx="8694648" cy="1911393"/>
          </a:xfrm>
        </p:grpSpPr>
        <p:pic>
          <p:nvPicPr>
            <p:cNvPr id="9" name="Picture 2" descr="C:\Users\RADIATION\Downloads\29224982432_e721404264_k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32" y="1116000"/>
              <a:ext cx="2862000" cy="19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4" name="Picture 2" descr="C:\Users\RADIATION\Desktop\cheju\32051008815_012d5a4271_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9781" y="1116000"/>
              <a:ext cx="2862699" cy="19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RADIATION\Desktop\cheju\31241181003_6f292104cb_k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949" y="1119393"/>
              <a:ext cx="2862699" cy="19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227760"/>
            <a:ext cx="5705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425823" y="1825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2322F"/>
                </a:solidFill>
                <a:latin typeface="Arial" panose="020B0604020202020204" pitchFamily="34" charset="0"/>
              </a:rPr>
              <a:t>Numerical solution of fractional stochastic neutron point </a:t>
            </a:r>
            <a:r>
              <a:rPr lang="en-US" altLang="zh-TW" dirty="0" err="1" smtClean="0">
                <a:solidFill>
                  <a:srgbClr val="32322F"/>
                </a:solidFill>
                <a:latin typeface="Arial" panose="020B0604020202020204" pitchFamily="34" charset="0"/>
              </a:rPr>
              <a:t>kineetic</a:t>
            </a:r>
            <a:r>
              <a:rPr lang="en-US" altLang="zh-TW" dirty="0">
                <a:solidFill>
                  <a:srgbClr val="32322F"/>
                </a:solidFill>
                <a:latin typeface="Arial" panose="020B0604020202020204" pitchFamily="34" charset="0"/>
              </a:rPr>
              <a:t> equation for nuclear reactor dynamics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65846" y="24719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32322F"/>
                </a:solidFill>
                <a:latin typeface="Arial" panose="020B0604020202020204" pitchFamily="34" charset="0"/>
              </a:rPr>
              <a:t>Study of stochastic reactor kinetic equation</a:t>
            </a:r>
          </a:p>
          <a:p>
            <a:r>
              <a:rPr lang="en-US" altLang="zh-TW" dirty="0" err="1">
                <a:solidFill>
                  <a:srgbClr val="32322F"/>
                </a:solidFill>
                <a:latin typeface="Arial" panose="020B0604020202020204" pitchFamily="34" charset="0"/>
              </a:rPr>
              <a:t>Gotoh</a:t>
            </a:r>
            <a:r>
              <a:rPr lang="en-US" altLang="zh-TW" dirty="0">
                <a:solidFill>
                  <a:srgbClr val="32322F"/>
                </a:solidFill>
                <a:latin typeface="Arial" panose="020B0604020202020204" pitchFamily="34" charset="0"/>
              </a:rPr>
              <a:t>, Y.</a:t>
            </a:r>
          </a:p>
          <a:p>
            <a:r>
              <a:rPr lang="en-US" altLang="zh-TW" dirty="0">
                <a:solidFill>
                  <a:srgbClr val="32322F"/>
                </a:solidFill>
                <a:latin typeface="Arial" panose="020B0604020202020204" pitchFamily="34" charset="0"/>
              </a:rPr>
              <a:t>Progress in Nuclear Energy, 1982, Vol.9, pp.303-31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5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3817" y="552498"/>
            <a:ext cx="7056304" cy="900000"/>
          </a:xfrm>
        </p:spPr>
        <p:txBody>
          <a:bodyPr>
            <a:noAutofit/>
          </a:bodyPr>
          <a:lstStyle/>
          <a:p>
            <a:r>
              <a:rPr lang="en-US" altLang="zh-TW" dirty="0"/>
              <a:t>Development of Reactor Point Kinetics Equations Code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>
                <a:ea typeface="標楷體"/>
              </a:rPr>
              <a:pPr/>
              <a:t>2</a:t>
            </a:fld>
            <a:endParaRPr lang="zh-TW" altLang="en-US" dirty="0">
              <a:ea typeface="標楷體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1969" y="1458000"/>
                <a:ext cx="8280000" cy="5400000"/>
              </a:xfrm>
            </p:spPr>
            <p:txBody>
              <a:bodyPr/>
              <a:lstStyle/>
              <a:p>
                <a:r>
                  <a:rPr lang="en-US" altLang="zh-TW" dirty="0"/>
                  <a:t>Reactor point kinetics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𝑑𝑁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TW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b="1" dirty="0"/>
                  <a:t> </a:t>
                </a:r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i</a:t>
                </a:r>
                <a:r>
                  <a:rPr lang="en-US" altLang="zh-TW" sz="1600" dirty="0"/>
                  <a:t>=1,2,…,M)</a:t>
                </a:r>
              </a:p>
              <a:p>
                <a:r>
                  <a:rPr lang="en-US" altLang="zh-TW" dirty="0"/>
                  <a:t>It can be solved in various ways, and we can solve it simply by first order Taylor Series.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1969" y="1458000"/>
                <a:ext cx="8280000" cy="5400000"/>
              </a:xfrm>
              <a:blipFill>
                <a:blip r:embed="rId2"/>
                <a:stretch>
                  <a:fillRect l="-515" t="-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2" y="3857185"/>
            <a:ext cx="3574037" cy="6016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02" y="4423646"/>
            <a:ext cx="3224801" cy="61941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843" y="3469670"/>
            <a:ext cx="1656184" cy="298693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57214" y="6211469"/>
            <a:ext cx="57423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D. McMahon and A. Pierson, “A Taylor Series Solution of the Reactor Point Kinetics Equations,” </a:t>
            </a:r>
            <a:r>
              <a:rPr lang="en-US" altLang="zh-TW" sz="1100" i="1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Computational Physics</a:t>
            </a:r>
            <a:r>
              <a:rPr lang="en-US" altLang="zh-TW" sz="1100" dirty="0">
                <a:solidFill>
                  <a:prstClr val="black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, 2010.</a:t>
            </a:r>
            <a:endParaRPr lang="zh-TW" altLang="en-US" sz="1100" dirty="0">
              <a:solidFill>
                <a:prstClr val="black"/>
              </a:solidFill>
              <a:latin typeface="Calibri" panose="020F0502020204030204" pitchFamily="34" charset="0"/>
              <a:ea typeface="標楷體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2129" y="4944795"/>
            <a:ext cx="21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標楷體"/>
              </a:rPr>
              <a:t>Where h is time step</a:t>
            </a:r>
            <a:endParaRPr lang="zh-TW" altLang="en-US" dirty="0">
              <a:solidFill>
                <a:prstClr val="black"/>
              </a:solidFill>
              <a:latin typeface="Calibri" panose="020F0502020204030204" pitchFamily="34" charset="0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5940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85200"/>
            <a:ext cx="8640000" cy="900000"/>
          </a:xfrm>
        </p:spPr>
        <p:txBody>
          <a:bodyPr/>
          <a:lstStyle/>
          <a:p>
            <a:r>
              <a:rPr lang="en-US" altLang="zh-TW" dirty="0"/>
              <a:t>Reactor Point Kinetics Equations Code Validation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>
                <a:ea typeface="標楷體"/>
              </a:rPr>
              <a:pPr/>
              <a:t>3</a:t>
            </a:fld>
            <a:endParaRPr lang="zh-TW" altLang="en-US" dirty="0">
              <a:ea typeface="標楷體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32000" y="1489087"/>
            <a:ext cx="8280000" cy="54000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Step reactivity </a:t>
            </a:r>
            <a:r>
              <a:rPr lang="el-GR" altLang="zh-TW" sz="2000" dirty="0"/>
              <a:t>ρ</a:t>
            </a:r>
            <a:r>
              <a:rPr lang="en-US" altLang="zh-TW" sz="2000" dirty="0"/>
              <a:t>=0.003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Step reactivity </a:t>
            </a:r>
            <a:r>
              <a:rPr lang="el-GR" altLang="zh-TW" sz="2000" dirty="0"/>
              <a:t>ρ</a:t>
            </a:r>
            <a:r>
              <a:rPr lang="en-US" altLang="zh-TW" sz="2000" dirty="0"/>
              <a:t>=0.007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Ramp reactivity </a:t>
            </a:r>
            <a:r>
              <a:rPr lang="el-GR" altLang="zh-TW" sz="2000" dirty="0"/>
              <a:t>ρ=0.0007</a:t>
            </a:r>
            <a:r>
              <a:rPr lang="en-US" altLang="zh-TW" sz="2000" dirty="0"/>
              <a:t>t</a:t>
            </a:r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65202" y="1863321"/>
          <a:ext cx="5842001" cy="112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779">
                  <a:extLst>
                    <a:ext uri="{9D8B030D-6E8A-4147-A177-3AD203B41FA5}">
                      <a16:colId xmlns:a16="http://schemas.microsoft.com/office/drawing/2014/main" val="2210633184"/>
                    </a:ext>
                  </a:extLst>
                </a:gridCol>
                <a:gridCol w="975779">
                  <a:extLst>
                    <a:ext uri="{9D8B030D-6E8A-4147-A177-3AD203B41FA5}">
                      <a16:colId xmlns:a16="http://schemas.microsoft.com/office/drawing/2014/main" val="1239476056"/>
                    </a:ext>
                  </a:extLst>
                </a:gridCol>
                <a:gridCol w="975779">
                  <a:extLst>
                    <a:ext uri="{9D8B030D-6E8A-4147-A177-3AD203B41FA5}">
                      <a16:colId xmlns:a16="http://schemas.microsoft.com/office/drawing/2014/main" val="3191463957"/>
                    </a:ext>
                  </a:extLst>
                </a:gridCol>
                <a:gridCol w="1026469">
                  <a:extLst>
                    <a:ext uri="{9D8B030D-6E8A-4147-A177-3AD203B41FA5}">
                      <a16:colId xmlns:a16="http://schemas.microsoft.com/office/drawing/2014/main" val="438722347"/>
                    </a:ext>
                  </a:extLst>
                </a:gridCol>
                <a:gridCol w="912416">
                  <a:extLst>
                    <a:ext uri="{9D8B030D-6E8A-4147-A177-3AD203B41FA5}">
                      <a16:colId xmlns:a16="http://schemas.microsoft.com/office/drawing/2014/main" val="2120014829"/>
                    </a:ext>
                  </a:extLst>
                </a:gridCol>
                <a:gridCol w="975779">
                  <a:extLst>
                    <a:ext uri="{9D8B030D-6E8A-4147-A177-3AD203B41FA5}">
                      <a16:colId xmlns:a16="http://schemas.microsoft.com/office/drawing/2014/main" val="1002927716"/>
                    </a:ext>
                  </a:extLst>
                </a:gridCol>
              </a:tblGrid>
              <a:tr h="353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Time (s)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Quintero-Leyva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Kinard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 and Allen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McMahon and Pierson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Chao and 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Attard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This study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Calibri" panose="020F0502020204030204" pitchFamily="34" charset="0"/>
                        </a:rPr>
                        <a:t>Δt</a:t>
                      </a:r>
                      <a:r>
                        <a:rPr lang="en-US" sz="1200" kern="100" dirty="0" smtClean="0">
                          <a:effectLst/>
                          <a:latin typeface="Calibri" panose="020F0502020204030204" pitchFamily="34" charset="0"/>
                        </a:rPr>
                        <a:t>=1x10</a:t>
                      </a:r>
                      <a:r>
                        <a:rPr lang="en-US" sz="1200" kern="100" baseline="30000" dirty="0" smtClean="0">
                          <a:effectLst/>
                          <a:latin typeface="Calibri" panose="020F0502020204030204" pitchFamily="34" charset="0"/>
                        </a:rPr>
                        <a:t>-4 </a:t>
                      </a:r>
                      <a:r>
                        <a:rPr lang="en-US" sz="1200" kern="100" baseline="0" dirty="0" smtClean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zh-TW" sz="1200" kern="100" baseline="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1502220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2.2098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2.2098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2.2099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2.2098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2.2099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541402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8.0192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8.0192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8.0192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8.0192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8.0192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829361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28.297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28.297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28.297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28.297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28.297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07254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65202" y="3387102"/>
          <a:ext cx="8280401" cy="1127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1031">
                  <a:extLst>
                    <a:ext uri="{9D8B030D-6E8A-4147-A177-3AD203B41FA5}">
                      <a16:colId xmlns:a16="http://schemas.microsoft.com/office/drawing/2014/main" val="2440200028"/>
                    </a:ext>
                  </a:extLst>
                </a:gridCol>
                <a:gridCol w="1272123">
                  <a:extLst>
                    <a:ext uri="{9D8B030D-6E8A-4147-A177-3AD203B41FA5}">
                      <a16:colId xmlns:a16="http://schemas.microsoft.com/office/drawing/2014/main" val="3530322560"/>
                    </a:ext>
                  </a:extLst>
                </a:gridCol>
                <a:gridCol w="1273781">
                  <a:extLst>
                    <a:ext uri="{9D8B030D-6E8A-4147-A177-3AD203B41FA5}">
                      <a16:colId xmlns:a16="http://schemas.microsoft.com/office/drawing/2014/main" val="1563277119"/>
                    </a:ext>
                  </a:extLst>
                </a:gridCol>
                <a:gridCol w="1273781">
                  <a:extLst>
                    <a:ext uri="{9D8B030D-6E8A-4147-A177-3AD203B41FA5}">
                      <a16:colId xmlns:a16="http://schemas.microsoft.com/office/drawing/2014/main" val="216201548"/>
                    </a:ext>
                  </a:extLst>
                </a:gridCol>
                <a:gridCol w="1273781">
                  <a:extLst>
                    <a:ext uri="{9D8B030D-6E8A-4147-A177-3AD203B41FA5}">
                      <a16:colId xmlns:a16="http://schemas.microsoft.com/office/drawing/2014/main" val="1208692260"/>
                    </a:ext>
                  </a:extLst>
                </a:gridCol>
                <a:gridCol w="1273781">
                  <a:extLst>
                    <a:ext uri="{9D8B030D-6E8A-4147-A177-3AD203B41FA5}">
                      <a16:colId xmlns:a16="http://schemas.microsoft.com/office/drawing/2014/main" val="3101286298"/>
                    </a:ext>
                  </a:extLst>
                </a:gridCol>
                <a:gridCol w="1272123">
                  <a:extLst>
                    <a:ext uri="{9D8B030D-6E8A-4147-A177-3AD203B41FA5}">
                      <a16:colId xmlns:a16="http://schemas.microsoft.com/office/drawing/2014/main" val="4157362814"/>
                    </a:ext>
                  </a:extLst>
                </a:gridCol>
              </a:tblGrid>
              <a:tr h="353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Time (s)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Quintero-Leyva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Kinard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 and Allen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McMahon and Pierson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Chao and </a:t>
                      </a: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Attard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This study</a:t>
                      </a:r>
                      <a:b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kern="100" dirty="0" err="1" smtClean="0">
                          <a:effectLst/>
                          <a:latin typeface="Calibri" panose="020F0502020204030204" pitchFamily="34" charset="0"/>
                        </a:rPr>
                        <a:t>Δt</a:t>
                      </a:r>
                      <a:r>
                        <a:rPr lang="en-US" sz="1200" kern="100" dirty="0" smtClean="0">
                          <a:effectLst/>
                          <a:latin typeface="Calibri" panose="020F0502020204030204" pitchFamily="34" charset="0"/>
                        </a:rPr>
                        <a:t>=1x10</a:t>
                      </a:r>
                      <a:r>
                        <a:rPr lang="en-US" sz="1200" kern="100" baseline="30000" dirty="0" smtClean="0">
                          <a:effectLst/>
                          <a:latin typeface="Calibri" panose="020F0502020204030204" pitchFamily="34" charset="0"/>
                        </a:rPr>
                        <a:t>-4 </a:t>
                      </a:r>
                      <a:r>
                        <a:rPr lang="en-US" altLang="zh-TW" sz="1200" kern="100" baseline="0" dirty="0" smtClean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zh-TW" altLang="zh-TW" sz="1200" kern="100" baseline="0" dirty="0" smtClean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This study</a:t>
                      </a:r>
                      <a:b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kern="100" dirty="0" err="1" smtClean="0">
                          <a:effectLst/>
                          <a:latin typeface="Calibri" panose="020F0502020204030204" pitchFamily="34" charset="0"/>
                        </a:rPr>
                        <a:t>Δt</a:t>
                      </a:r>
                      <a:r>
                        <a:rPr lang="en-US" sz="1200" kern="100" dirty="0" smtClean="0">
                          <a:effectLst/>
                          <a:latin typeface="Calibri" panose="020F0502020204030204" pitchFamily="34" charset="0"/>
                        </a:rPr>
                        <a:t>=1x10</a:t>
                      </a:r>
                      <a:r>
                        <a:rPr lang="en-US" sz="1200" kern="100" baseline="30000" dirty="0" smtClean="0">
                          <a:effectLst/>
                          <a:latin typeface="Calibri" panose="020F0502020204030204" pitchFamily="34" charset="0"/>
                        </a:rPr>
                        <a:t>-7 </a:t>
                      </a:r>
                      <a:r>
                        <a:rPr lang="en-US" altLang="zh-TW" sz="1200" kern="100" baseline="0" dirty="0" smtClean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zh-TW" altLang="zh-TW" sz="1200" kern="100" baseline="0" dirty="0" smtClean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267353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t=0.01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4.5088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4.5088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4.5086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4.5088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4.5439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4.5089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341005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t=0.5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5345.8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5345.9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5344.7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5345.9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5534.0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5345.9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5730134"/>
                  </a:ext>
                </a:extLst>
              </a:tr>
              <a:tr h="2540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2.060x10</a:t>
                      </a:r>
                      <a:r>
                        <a:rPr lang="en-US" sz="1200" kern="100" baseline="30000" dirty="0" err="1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2.059x10</a:t>
                      </a:r>
                      <a:r>
                        <a:rPr lang="en-US" sz="1200" kern="100" baseline="30000" dirty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2.057x10</a:t>
                      </a:r>
                      <a:r>
                        <a:rPr lang="en-US" sz="1200" kern="100" baseline="30000" dirty="0" err="1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2.059x10</a:t>
                      </a:r>
                      <a:r>
                        <a:rPr lang="en-US" sz="1200" kern="100" baseline="30000" dirty="0" err="1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2.034x10</a:t>
                      </a:r>
                      <a:r>
                        <a:rPr lang="en-US" sz="1200" kern="100" baseline="30000" dirty="0" err="1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Calibri" panose="020F0502020204030204" pitchFamily="34" charset="0"/>
                        </a:rPr>
                        <a:t>2.059x10</a:t>
                      </a:r>
                      <a:r>
                        <a:rPr lang="en-US" sz="1200" kern="100" baseline="30000" dirty="0" err="1"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53145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65200" y="5002211"/>
          <a:ext cx="4626306" cy="130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68">
                  <a:extLst>
                    <a:ext uri="{9D8B030D-6E8A-4147-A177-3AD203B41FA5}">
                      <a16:colId xmlns:a16="http://schemas.microsoft.com/office/drawing/2014/main" val="4232168546"/>
                    </a:ext>
                  </a:extLst>
                </a:gridCol>
                <a:gridCol w="1322846">
                  <a:extLst>
                    <a:ext uri="{9D8B030D-6E8A-4147-A177-3AD203B41FA5}">
                      <a16:colId xmlns:a16="http://schemas.microsoft.com/office/drawing/2014/main" val="1581788007"/>
                    </a:ext>
                  </a:extLst>
                </a:gridCol>
                <a:gridCol w="1322846">
                  <a:extLst>
                    <a:ext uri="{9D8B030D-6E8A-4147-A177-3AD203B41FA5}">
                      <a16:colId xmlns:a16="http://schemas.microsoft.com/office/drawing/2014/main" val="3265387920"/>
                    </a:ext>
                  </a:extLst>
                </a:gridCol>
                <a:gridCol w="1322846">
                  <a:extLst>
                    <a:ext uri="{9D8B030D-6E8A-4147-A177-3AD203B41FA5}">
                      <a16:colId xmlns:a16="http://schemas.microsoft.com/office/drawing/2014/main" val="64955909"/>
                    </a:ext>
                  </a:extLst>
                </a:gridCol>
              </a:tblGrid>
              <a:tr h="355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Time (s)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Quintero-Leyva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McMahon and Pierson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This study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kern="100" dirty="0">
                          <a:effectLst/>
                          <a:latin typeface="Calibri" panose="020F0502020204030204" pitchFamily="34" charset="0"/>
                        </a:rPr>
                        <a:t>Δ</a:t>
                      </a:r>
                      <a:r>
                        <a:rPr lang="en-US" sz="1200" kern="100" dirty="0" smtClean="0">
                          <a:effectLst/>
                          <a:latin typeface="Calibri" panose="020F0502020204030204" pitchFamily="34" charset="0"/>
                        </a:rPr>
                        <a:t>t=1x10</a:t>
                      </a:r>
                      <a:r>
                        <a:rPr lang="en-US" sz="1200" kern="100" baseline="30000" dirty="0" smtClean="0">
                          <a:effectLst/>
                          <a:latin typeface="Calibri" panose="020F0502020204030204" pitchFamily="34" charset="0"/>
                        </a:rPr>
                        <a:t>-4 </a:t>
                      </a:r>
                      <a:r>
                        <a:rPr lang="en-US" altLang="zh-TW" sz="1200" kern="100" baseline="0" dirty="0" smtClean="0"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zh-TW" altLang="zh-TW" sz="1200" kern="100" baseline="0" dirty="0" smtClean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2224829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1.3382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1.3382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1.3382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914734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2.2285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2.2285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2.2284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71419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5.5822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5.5823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5.5823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510491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42.790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42.789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42.789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9568882"/>
                  </a:ext>
                </a:extLst>
              </a:tr>
              <a:tr h="188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t=9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487.61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487.52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</a:rPr>
                        <a:t>487.52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2096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62" y="4293096"/>
            <a:ext cx="3361004" cy="25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85200"/>
            <a:ext cx="8640000" cy="900000"/>
          </a:xfrm>
        </p:spPr>
        <p:txBody>
          <a:bodyPr/>
          <a:lstStyle/>
          <a:p>
            <a:r>
              <a:rPr lang="en-US" altLang="zh-TW" dirty="0" smtClean="0"/>
              <a:t>Normal distribution generation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>
                <a:ea typeface="標楷體"/>
              </a:rPr>
              <a:pPr/>
              <a:t>4</a:t>
            </a:fld>
            <a:endParaRPr lang="zh-TW" altLang="en-US" dirty="0">
              <a:ea typeface="標楷體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32000" y="1489087"/>
            <a:ext cx="8280000" cy="5400000"/>
          </a:xfrm>
        </p:spPr>
        <p:txBody>
          <a:bodyPr>
            <a:normAutofit/>
          </a:bodyPr>
          <a:lstStyle/>
          <a:p>
            <a:r>
              <a:rPr lang="en-US" altLang="zh-TW" dirty="0"/>
              <a:t>Box–Muller </a:t>
            </a:r>
            <a:r>
              <a:rPr lang="en-US" altLang="zh-TW" dirty="0" smtClean="0"/>
              <a:t>transform is used</a:t>
            </a:r>
          </a:p>
          <a:p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64107" y="6228000"/>
            <a:ext cx="8027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https://en.wikipedia.org/wiki/Box%E2%80%93Muller_transform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235311"/>
            <a:ext cx="8132885" cy="181452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61" y="4370625"/>
            <a:ext cx="5705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Reactivity=0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8628" y="2382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bais</a:t>
            </a:r>
            <a:r>
              <a:rPr lang="en-US" altLang="zh-TW" dirty="0" smtClean="0"/>
              <a:t>: 100 </a:t>
            </a:r>
            <a:r>
              <a:rPr lang="en-US" altLang="zh-TW" dirty="0" err="1" smtClean="0"/>
              <a:t>pcm</a:t>
            </a:r>
            <a:endParaRPr lang="zh-TW" alt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99783" y="98731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per 0.01sec</a:t>
            </a:r>
            <a:endParaRPr lang="zh-TW" altLang="en-US" baseline="300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2" y="2819272"/>
            <a:ext cx="3962357" cy="2971768"/>
          </a:xfr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99" y="2751644"/>
            <a:ext cx="4374899" cy="328117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420342" y="2449940"/>
            <a:ext cx="21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size: 1E-05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3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reactivity=0.003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24089" y="2458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bais</a:t>
            </a:r>
            <a:r>
              <a:rPr lang="en-US" altLang="zh-TW" dirty="0" smtClean="0"/>
              <a:t>: 100 </a:t>
            </a:r>
            <a:r>
              <a:rPr lang="en-US" altLang="zh-TW" dirty="0" err="1" smtClean="0"/>
              <a:t>pcm</a:t>
            </a:r>
            <a:endParaRPr lang="zh-TW" alt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19591" y="135038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per 0.01sec</a:t>
            </a:r>
            <a:endParaRPr lang="zh-TW" altLang="en-US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33581" y="2446423"/>
            <a:ext cx="21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size: 1E-05</a:t>
            </a:r>
            <a:endParaRPr lang="zh-TW" altLang="en-US" baseline="30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99" y="2888716"/>
            <a:ext cx="4161072" cy="3120804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2" y="2972380"/>
            <a:ext cx="4049520" cy="3037140"/>
          </a:xfrm>
        </p:spPr>
      </p:pic>
    </p:spTree>
    <p:extLst>
      <p:ext uri="{BB962C8B-B14F-4D97-AF65-F5344CB8AC3E}">
        <p14:creationId xmlns:p14="http://schemas.microsoft.com/office/powerpoint/2010/main" val="30714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Ramp reactivity=0.0007t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AACE-B5D6-4918-93BB-1467D517C3E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24089" y="245832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bais</a:t>
            </a:r>
            <a:r>
              <a:rPr lang="en-US" altLang="zh-TW" dirty="0" smtClean="0"/>
              <a:t>: 100 </a:t>
            </a:r>
            <a:r>
              <a:rPr lang="en-US" altLang="zh-TW" dirty="0" err="1" smtClean="0"/>
              <a:t>pcm</a:t>
            </a:r>
            <a:endParaRPr lang="zh-TW" alt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19591" y="135038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 per 0.01sec</a:t>
            </a:r>
            <a:endParaRPr lang="zh-TW" altLang="en-US" baseline="30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33581" y="2446423"/>
            <a:ext cx="21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size: 1E-05</a:t>
            </a:r>
            <a:endParaRPr lang="zh-TW" altLang="en-US" baseline="300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1" y="2827661"/>
            <a:ext cx="4268235" cy="320117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1" y="3053299"/>
            <a:ext cx="3786992" cy="28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57200" y="332658"/>
            <a:ext cx="8229600" cy="247813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Thanks for Your Attention!</a:t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Q&amp;A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70971" y="651944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prstClr val="white"/>
                </a:solidFill>
                <a:latin typeface="Calibri" panose="020F0502020204030204" pitchFamily="34" charset="0"/>
                <a:ea typeface="標楷體"/>
              </a:rPr>
              <a:t>Photo by A.L. Li</a:t>
            </a:r>
            <a:endParaRPr lang="zh-TW" altLang="en-US" sz="1600" dirty="0">
              <a:solidFill>
                <a:prstClr val="white"/>
              </a:solidFill>
              <a:latin typeface="Calibri" panose="020F0502020204030204" pitchFamily="34" charset="0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278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708212" y="18951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419" y="1825626"/>
            <a:ext cx="1933575" cy="695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873" y="2594341"/>
            <a:ext cx="2905125" cy="73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-180242" y="3553556"/>
                <a:ext cx="6965881" cy="631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242" y="3553556"/>
                <a:ext cx="6965881" cy="63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953" y="2476392"/>
            <a:ext cx="2676525" cy="561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92332" y="49699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https://math.stackexchange.com/questions/145087/how-to-calculate-the-integral-in-normal-distribution</a:t>
            </a:r>
          </a:p>
        </p:txBody>
      </p:sp>
      <p:sp>
        <p:nvSpPr>
          <p:cNvPr id="10" name="矩形 9"/>
          <p:cNvSpPr/>
          <p:nvPr/>
        </p:nvSpPr>
        <p:spPr>
          <a:xfrm>
            <a:off x="-260838" y="5827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https://docs.scipy.org/doc/scipy-0.16.1/reference/generated/scipy.stats.norm.html</a:t>
            </a:r>
          </a:p>
        </p:txBody>
      </p:sp>
      <p:sp>
        <p:nvSpPr>
          <p:cNvPr id="6" name="矩形 5"/>
          <p:cNvSpPr/>
          <p:nvPr/>
        </p:nvSpPr>
        <p:spPr>
          <a:xfrm>
            <a:off x="2039472" y="918101"/>
            <a:ext cx="8027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https://en.wikipedia.org/wiki/Box%E2%80%93Muller_transform</a:t>
            </a:r>
          </a:p>
        </p:txBody>
      </p:sp>
    </p:spTree>
    <p:extLst>
      <p:ext uri="{BB962C8B-B14F-4D97-AF65-F5344CB8AC3E}">
        <p14:creationId xmlns:p14="http://schemas.microsoft.com/office/powerpoint/2010/main" val="72960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pt 字型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465</Words>
  <Application>Microsoft Office PowerPoint</Application>
  <PresentationFormat>如螢幕大小 (4:3)</PresentationFormat>
  <Paragraphs>131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Athelas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 2</vt:lpstr>
      <vt:lpstr>公正</vt:lpstr>
      <vt:lpstr>Office Theme</vt:lpstr>
      <vt:lpstr>Computational Fluid Dynamics Analyses of Molten Salt Systems with Neutronics Feedback </vt:lpstr>
      <vt:lpstr>Development of Reactor Point Kinetics Equations Code</vt:lpstr>
      <vt:lpstr>Reactor Point Kinetics Equations Code Validation</vt:lpstr>
      <vt:lpstr>Normal distribution generation</vt:lpstr>
      <vt:lpstr>Reactivity=0</vt:lpstr>
      <vt:lpstr>Step reactivity=0.003</vt:lpstr>
      <vt:lpstr>Ramp reactivity=0.0007t</vt:lpstr>
      <vt:lpstr>Thanks for Your Attention!  Q&amp;A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RogerWang</dc:creator>
  <cp:lastModifiedBy>振安 王</cp:lastModifiedBy>
  <cp:revision>21</cp:revision>
  <dcterms:created xsi:type="dcterms:W3CDTF">2019-02-03T12:47:56Z</dcterms:created>
  <dcterms:modified xsi:type="dcterms:W3CDTF">2019-02-10T02:44:35Z</dcterms:modified>
</cp:coreProperties>
</file>