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63B"/>
    <a:srgbClr val="BFBD4C"/>
    <a:srgbClr val="879238"/>
    <a:srgbClr val="2A2A2A"/>
    <a:srgbClr val="66822D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6"/>
    <p:restoredTop sz="94694"/>
  </p:normalViewPr>
  <p:slideViewPr>
    <p:cSldViewPr snapToGrid="0">
      <p:cViewPr varScale="1">
        <p:scale>
          <a:sx n="121" d="100"/>
          <a:sy n="121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3C2C81-7A01-603B-9E1A-82AB24B309E6}"/>
              </a:ext>
            </a:extLst>
          </p:cNvPr>
          <p:cNvSpPr/>
          <p:nvPr userDrawn="1"/>
        </p:nvSpPr>
        <p:spPr>
          <a:xfrm>
            <a:off x="0" y="0"/>
            <a:ext cx="371404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2966" y="1115570"/>
            <a:ext cx="7476066" cy="231343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2966" y="3700744"/>
            <a:ext cx="7476066" cy="1613001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A10-EF3F-AF6A-84E6-E2A94C6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CDCD17-B0B1-A244-9BB5-D7228F76BED7}" type="datetime3">
              <a:rPr lang="en-SG" smtClean="0"/>
              <a:t>23 February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50E60-27D4-8ADC-0216-9EBC9F68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3FD7-9363-F928-E480-988929FB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47A5D3C-C1C8-BD36-BE87-43C12CBA8856}"/>
              </a:ext>
            </a:extLst>
          </p:cNvPr>
          <p:cNvSpPr/>
          <p:nvPr userDrawn="1"/>
        </p:nvSpPr>
        <p:spPr>
          <a:xfrm>
            <a:off x="441662" y="2794986"/>
            <a:ext cx="2823650" cy="1268028"/>
          </a:xfrm>
          <a:prstGeom prst="roundRect">
            <a:avLst>
              <a:gd name="adj" fmla="val 8613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E4863B"/>
                </a:solidFill>
                <a:latin typeface="Cambria" panose="02040503050406030204" pitchFamily="18" charset="0"/>
              </a:rPr>
              <a:t>Myanmar R User Group</a:t>
            </a:r>
          </a:p>
        </p:txBody>
      </p:sp>
    </p:spTree>
    <p:extLst>
      <p:ext uri="{BB962C8B-B14F-4D97-AF65-F5344CB8AC3E}">
        <p14:creationId xmlns:p14="http://schemas.microsoft.com/office/powerpoint/2010/main" val="342718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7CE686-15AB-BED6-14BF-D713E50A6C61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0976D-9BB7-F9BF-45AA-FADA6903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2B89-85F3-5DE8-AB98-7BFB09D2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DC6B-98C3-ED88-41A3-E59AB156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8603-00EC-3A4D-B44A-BEF0A0F382C6}" type="datetime3">
              <a:rPr lang="en-SG" smtClean="0"/>
              <a:t>23 February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3893-495C-2F8B-807B-9DFA6FEC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FAF2-C7CB-CA2C-4D66-625BDFC5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DD71618-29F6-B4AD-FFA5-F2561D62A36A}"/>
              </a:ext>
            </a:extLst>
          </p:cNvPr>
          <p:cNvSpPr/>
          <p:nvPr userDrawn="1"/>
        </p:nvSpPr>
        <p:spPr>
          <a:xfrm>
            <a:off x="10219552" y="368350"/>
            <a:ext cx="1743848" cy="783117"/>
          </a:xfrm>
          <a:prstGeom prst="roundRect">
            <a:avLst>
              <a:gd name="adj" fmla="val 8613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kern="1200" dirty="0">
                <a:solidFill>
                  <a:srgbClr val="E4863B"/>
                </a:solidFill>
                <a:latin typeface="Cambria" panose="02040503050406030204" pitchFamily="18" charset="0"/>
                <a:ea typeface="+mn-ea"/>
                <a:cs typeface="+mn-cs"/>
              </a:rPr>
              <a:t>MRUG</a:t>
            </a:r>
          </a:p>
        </p:txBody>
      </p:sp>
    </p:spTree>
    <p:extLst>
      <p:ext uri="{BB962C8B-B14F-4D97-AF65-F5344CB8AC3E}">
        <p14:creationId xmlns:p14="http://schemas.microsoft.com/office/powerpoint/2010/main" val="72834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296D-B647-0F4D-3118-E79D7A3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E4863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1A20A-882E-D688-3F22-354DB2EA6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91743"/>
            <a:ext cx="10515600" cy="139790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486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47322-1F6D-766B-BAE4-AF3228CD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45DC1-DD2E-5147-813A-145518F6A88E}" type="datetime3">
              <a:rPr lang="en-SG" smtClean="0"/>
              <a:t>23 February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7A68-8766-C477-A995-1B19A58C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CC26-78BF-7316-D100-767BEC92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FAF594-75A6-B3C5-99D5-9106BE99F030}"/>
              </a:ext>
            </a:extLst>
          </p:cNvPr>
          <p:cNvCxnSpPr>
            <a:cxnSpLocks/>
          </p:cNvCxnSpPr>
          <p:nvPr userDrawn="1"/>
        </p:nvCxnSpPr>
        <p:spPr>
          <a:xfrm>
            <a:off x="831850" y="4631417"/>
            <a:ext cx="10515600" cy="0"/>
          </a:xfrm>
          <a:prstGeom prst="lin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3589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1A00-F6EF-0C9A-11B3-5B330222F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2D45A-F510-AB18-7F7C-0D76FFA31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6DA47-0D2E-0619-255E-5352AF04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D27D-0906-C849-85EF-1698976BF415}" type="datetime3">
              <a:rPr lang="en-SG" smtClean="0"/>
              <a:t>23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7ED7E-0A52-1C6A-4872-85ED17DC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51CF8-B059-BA8A-F5E5-026CD58A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70BA1F-9894-0E97-87B3-A15967D50CFB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A31ABC1-A0B6-14B0-DDE0-C1495892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74994F-F7AC-FA44-8A41-F9DFB5302F07}"/>
              </a:ext>
            </a:extLst>
          </p:cNvPr>
          <p:cNvGrpSpPr/>
          <p:nvPr userDrawn="1"/>
        </p:nvGrpSpPr>
        <p:grpSpPr>
          <a:xfrm>
            <a:off x="10219552" y="368350"/>
            <a:ext cx="1743848" cy="783117"/>
            <a:chOff x="9898403" y="393898"/>
            <a:chExt cx="2184739" cy="981110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9D49D5C-CD99-70D8-57E7-20A1CCA95572}"/>
                </a:ext>
              </a:extLst>
            </p:cNvPr>
            <p:cNvSpPr/>
            <p:nvPr userDrawn="1"/>
          </p:nvSpPr>
          <p:spPr>
            <a:xfrm>
              <a:off x="9898403" y="393898"/>
              <a:ext cx="2184739" cy="981110"/>
            </a:xfrm>
            <a:prstGeom prst="roundRect">
              <a:avLst>
                <a:gd name="adj" fmla="val 8613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714A87A-BAB4-D871-AF77-632B2A524C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069286" y="562116"/>
              <a:ext cx="1901306" cy="658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111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860BF-852F-7B20-E475-E1DC3E5AF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56985-5980-BE92-F817-413A5768F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B8E04-26AC-5A0B-1424-C946319C7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F28AF-609B-3F3D-BA3E-8247C3B5B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56BE4-F411-AB80-1AEF-11B96BBC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A007-AED7-CC4E-A6C9-9429041AE4C9}" type="datetime3">
              <a:rPr lang="en-SG" smtClean="0"/>
              <a:t>23 February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33DD7-7158-026C-66BC-A41FA932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4A35A-BCD7-3AE6-18B5-72D5A01E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65BD61-EA81-02C8-F3C9-006F0F143AEC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CAF595-7579-2518-9317-C126ECD6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3C08B2A-5A63-C81C-F721-2FEA13A6E3EB}"/>
              </a:ext>
            </a:extLst>
          </p:cNvPr>
          <p:cNvSpPr/>
          <p:nvPr userDrawn="1"/>
        </p:nvSpPr>
        <p:spPr>
          <a:xfrm>
            <a:off x="10219552" y="368350"/>
            <a:ext cx="1743848" cy="783117"/>
          </a:xfrm>
          <a:prstGeom prst="roundRect">
            <a:avLst>
              <a:gd name="adj" fmla="val 8613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kern="1200" dirty="0">
                <a:solidFill>
                  <a:srgbClr val="E4863B"/>
                </a:solidFill>
                <a:latin typeface="Cambria" panose="02040503050406030204" pitchFamily="18" charset="0"/>
                <a:ea typeface="+mn-ea"/>
                <a:cs typeface="+mn-cs"/>
              </a:rPr>
              <a:t>MRUG</a:t>
            </a:r>
          </a:p>
        </p:txBody>
      </p:sp>
    </p:spTree>
    <p:extLst>
      <p:ext uri="{BB962C8B-B14F-4D97-AF65-F5344CB8AC3E}">
        <p14:creationId xmlns:p14="http://schemas.microsoft.com/office/powerpoint/2010/main" val="402024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10946-D857-6D20-2B59-5C35AB2E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1E40-0033-E74E-A93D-D0B3F4840C2B}" type="datetime3">
              <a:rPr lang="en-SG" smtClean="0"/>
              <a:t>23 February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D73DF-3732-83C0-E92C-11D7409E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E51F7-FA88-9D8D-9303-964D8139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315E0-E796-46D6-B90C-365D7EC723B3}"/>
              </a:ext>
            </a:extLst>
          </p:cNvPr>
          <p:cNvSpPr/>
          <p:nvPr userDrawn="1"/>
        </p:nvSpPr>
        <p:spPr>
          <a:xfrm>
            <a:off x="0" y="0"/>
            <a:ext cx="12192000" cy="15457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C15CAB8-7AAD-AAB5-6AEB-35BC48802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54CB0E7-BFD9-282F-BAB4-AA388D0E397C}"/>
              </a:ext>
            </a:extLst>
          </p:cNvPr>
          <p:cNvSpPr/>
          <p:nvPr userDrawn="1"/>
        </p:nvSpPr>
        <p:spPr>
          <a:xfrm>
            <a:off x="10219552" y="368350"/>
            <a:ext cx="1743848" cy="783117"/>
          </a:xfrm>
          <a:prstGeom prst="roundRect">
            <a:avLst>
              <a:gd name="adj" fmla="val 8613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kern="1200" dirty="0">
                <a:solidFill>
                  <a:srgbClr val="E4863B"/>
                </a:solidFill>
                <a:latin typeface="Cambria" panose="02040503050406030204" pitchFamily="18" charset="0"/>
                <a:ea typeface="+mn-ea"/>
                <a:cs typeface="+mn-cs"/>
              </a:rPr>
              <a:t>MRUG</a:t>
            </a:r>
          </a:p>
        </p:txBody>
      </p:sp>
    </p:spTree>
    <p:extLst>
      <p:ext uri="{BB962C8B-B14F-4D97-AF65-F5344CB8AC3E}">
        <p14:creationId xmlns:p14="http://schemas.microsoft.com/office/powerpoint/2010/main" val="168302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A6BCD-F8AD-F399-7940-AE28399A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ADF8-FB30-A140-BC76-B82B3346A618}" type="datetime3">
              <a:rPr lang="en-SG" smtClean="0"/>
              <a:t>23 February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68713-0827-1598-300F-59DF1FBE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DE06A-C38E-61CD-3134-D48303F1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55511F7-A613-7EFE-3FD7-2274D9FBAAD8}"/>
              </a:ext>
            </a:extLst>
          </p:cNvPr>
          <p:cNvSpPr/>
          <p:nvPr userDrawn="1"/>
        </p:nvSpPr>
        <p:spPr>
          <a:xfrm>
            <a:off x="10219552" y="368350"/>
            <a:ext cx="1743848" cy="783117"/>
          </a:xfrm>
          <a:prstGeom prst="roundRect">
            <a:avLst>
              <a:gd name="adj" fmla="val 8613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kern="1200" dirty="0">
                <a:solidFill>
                  <a:srgbClr val="E4863B"/>
                </a:solidFill>
                <a:latin typeface="Cambria" panose="02040503050406030204" pitchFamily="18" charset="0"/>
                <a:ea typeface="+mn-ea"/>
                <a:cs typeface="+mn-cs"/>
              </a:rPr>
              <a:t>MRUG</a:t>
            </a:r>
          </a:p>
        </p:txBody>
      </p:sp>
    </p:spTree>
    <p:extLst>
      <p:ext uri="{BB962C8B-B14F-4D97-AF65-F5344CB8AC3E}">
        <p14:creationId xmlns:p14="http://schemas.microsoft.com/office/powerpoint/2010/main" val="25002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A7F2-A5F4-9C4B-80F0-E946A522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73629"/>
            <a:ext cx="3932237" cy="13155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D828-0277-6997-F3D9-5E06E6E6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73629"/>
            <a:ext cx="6172200" cy="45874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02B6-3949-9B1E-CC82-A9CA690CD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9214"/>
            <a:ext cx="3932237" cy="32797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86EAC-3FC5-E1F9-71BB-DE34DB4D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3291-2998-1E45-BB6C-14491E304C83}" type="datetime3">
              <a:rPr lang="en-SG" smtClean="0"/>
              <a:t>23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A25CC-859F-57CD-A0C1-614830FE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A1316-FFC9-65AD-DD5E-22E799DB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16AE076-34E4-9559-186F-057F6E774BE2}"/>
              </a:ext>
            </a:extLst>
          </p:cNvPr>
          <p:cNvSpPr/>
          <p:nvPr userDrawn="1"/>
        </p:nvSpPr>
        <p:spPr>
          <a:xfrm>
            <a:off x="10219552" y="368350"/>
            <a:ext cx="1743848" cy="783117"/>
          </a:xfrm>
          <a:prstGeom prst="roundRect">
            <a:avLst>
              <a:gd name="adj" fmla="val 8613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kern="1200" dirty="0">
                <a:solidFill>
                  <a:srgbClr val="E4863B"/>
                </a:solidFill>
                <a:latin typeface="Cambria" panose="02040503050406030204" pitchFamily="18" charset="0"/>
                <a:ea typeface="+mn-ea"/>
                <a:cs typeface="+mn-cs"/>
              </a:rPr>
              <a:t>MRUG</a:t>
            </a:r>
          </a:p>
        </p:txBody>
      </p:sp>
    </p:spTree>
    <p:extLst>
      <p:ext uri="{BB962C8B-B14F-4D97-AF65-F5344CB8AC3E}">
        <p14:creationId xmlns:p14="http://schemas.microsoft.com/office/powerpoint/2010/main" val="312086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E6A8-26A0-3799-E841-D2968694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95400"/>
            <a:ext cx="3932237" cy="1295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DA806-2A23-C38F-3652-0D02DB0C3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95400"/>
            <a:ext cx="6172200" cy="4565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1BF88-8637-422D-1E68-FFD82DECD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77886"/>
            <a:ext cx="3932237" cy="31911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B00F-4001-9740-D4F3-05D39967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E-80FC-B640-A19E-6715081E17F0}" type="datetime3">
              <a:rPr lang="en-SG" smtClean="0"/>
              <a:t>23 February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D53F9-3E21-349A-F306-500E0A46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CD41E-89AB-3657-764F-56912B16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37E9-37E2-BB44-B1C0-7A31BCA3A7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AA16F64-77E1-9518-B44C-7668B0F38C96}"/>
              </a:ext>
            </a:extLst>
          </p:cNvPr>
          <p:cNvSpPr/>
          <p:nvPr userDrawn="1"/>
        </p:nvSpPr>
        <p:spPr>
          <a:xfrm>
            <a:off x="10219552" y="368350"/>
            <a:ext cx="1743848" cy="783117"/>
          </a:xfrm>
          <a:prstGeom prst="roundRect">
            <a:avLst>
              <a:gd name="adj" fmla="val 8613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kern="1200" dirty="0">
                <a:solidFill>
                  <a:srgbClr val="E4863B"/>
                </a:solidFill>
                <a:latin typeface="Cambria" panose="02040503050406030204" pitchFamily="18" charset="0"/>
                <a:ea typeface="+mn-ea"/>
                <a:cs typeface="+mn-cs"/>
              </a:rPr>
              <a:t>MRUG</a:t>
            </a:r>
          </a:p>
        </p:txBody>
      </p:sp>
    </p:spTree>
    <p:extLst>
      <p:ext uri="{BB962C8B-B14F-4D97-AF65-F5344CB8AC3E}">
        <p14:creationId xmlns:p14="http://schemas.microsoft.com/office/powerpoint/2010/main" val="312315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F9BD0-7A29-6C74-AF44-394E3DFB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5BF52-F677-99D1-C063-D711A0F35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94FD-97C8-D60D-DF14-C93B6290B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39E2CDA4-D7DD-D048-900A-DFEB5E81218B}" type="datetime3">
              <a:rPr lang="en-SG" smtClean="0"/>
              <a:t>23 February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DD58A-064D-5572-8F2B-AB3C3E690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BD27-6419-E0C5-A744-12EE52FBF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29AF37E9-37E2-BB44-B1C0-7A31BCA3A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1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810C-591D-0C02-EED4-8F54D6D2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2966" y="1819763"/>
            <a:ext cx="7476066" cy="2313430"/>
          </a:xfrm>
        </p:spPr>
        <p:txBody>
          <a:bodyPr/>
          <a:lstStyle/>
          <a:p>
            <a:pPr marL="0" lvl="0" indent="0">
              <a:buNone/>
            </a:pPr>
            <a:r>
              <a:rPr lang="en-SG" dirty="0"/>
              <a:t>R Basics Series:</a:t>
            </a:r>
            <a:br>
              <a:rPr lang="en-SG" dirty="0"/>
            </a:br>
            <a:r>
              <a:rPr lang="en-SG" dirty="0"/>
              <a:t>Vectors and </a:t>
            </a:r>
            <a:r>
              <a:rPr lang="en-SG" dirty="0" err="1"/>
              <a:t>Subsetting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840BC-C10B-9AF5-B2D8-FF4FBE2C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2966" y="4404937"/>
            <a:ext cx="7476066" cy="161300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Zaw Myo Tun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A10-EF3F-AF6A-84E6-E2A94C6E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25 Feb 2023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976D-9BB7-F9BF-45AA-FADA6903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2752" cy="99522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Vectors and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2B89-85F3-5DE8-AB98-7BFB09D2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Basic data type in R</a:t>
            </a:r>
          </a:p>
          <a:p>
            <a:pPr lvl="0"/>
            <a:r>
              <a:rPr dirty="0"/>
              <a:t>Types</a:t>
            </a:r>
          </a:p>
          <a:p>
            <a:pPr lvl="1"/>
            <a:r>
              <a:rPr dirty="0"/>
              <a:t>Logical: </a:t>
            </a:r>
            <a:r>
              <a:rPr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TRUE</a:t>
            </a:r>
            <a:r>
              <a:rPr dirty="0"/>
              <a:t> or </a:t>
            </a:r>
            <a:r>
              <a:rPr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FASLE</a:t>
            </a:r>
          </a:p>
          <a:p>
            <a:pPr lvl="1"/>
            <a:r>
              <a:rPr dirty="0"/>
              <a:t>Numeric: Either integer or double (real)</a:t>
            </a:r>
          </a:p>
          <a:p>
            <a:pPr lvl="1"/>
            <a:r>
              <a:rPr dirty="0"/>
              <a:t>Character (add double quote </a:t>
            </a:r>
            <a:r>
              <a:rPr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"dog"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(</a:t>
            </a:r>
            <a:r>
              <a:rPr dirty="0"/>
              <a:t>more common) or single quote </a:t>
            </a:r>
            <a:r>
              <a:rPr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'dog'</a:t>
            </a:r>
            <a:r>
              <a:rPr dirty="0">
                <a:latin typeface="Courier"/>
              </a:rPr>
              <a:t>)</a:t>
            </a:r>
          </a:p>
          <a:p>
            <a:pPr lvl="1"/>
            <a:r>
              <a:rPr dirty="0"/>
              <a:t>Complex</a:t>
            </a:r>
          </a:p>
          <a:p>
            <a:pPr lvl="1"/>
            <a:r>
              <a:rPr dirty="0"/>
              <a:t>Raw</a:t>
            </a:r>
          </a:p>
          <a:p>
            <a:pPr marL="0" lv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78AD-BE9F-2932-FDDF-C013D6CC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Vectors and data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7D125-AFE7-7663-A2B9-BA3A0ADEE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25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Functions for vectors</a:t>
            </a:r>
          </a:p>
          <a:p>
            <a:pPr lvl="1"/>
            <a:r>
              <a:rPr lang="en-US" dirty="0"/>
              <a:t>Attributes</a:t>
            </a:r>
          </a:p>
          <a:p>
            <a:pPr lvl="2"/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length(), class(), str(), </a:t>
            </a:r>
            <a:r>
              <a:rPr lang="en-US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typeof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pPr lvl="1"/>
            <a:r>
              <a:rPr lang="en-US" dirty="0">
                <a:ea typeface="Fira Code Retina" pitchFamily="49" charset="0"/>
                <a:cs typeface="Cambay Devanagari" pitchFamily="2" charset="77"/>
              </a:rPr>
              <a:t>Add more elements using 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c()</a:t>
            </a:r>
          </a:p>
          <a:p>
            <a:pPr lvl="1"/>
            <a:r>
              <a:rPr lang="en-US" dirty="0">
                <a:ea typeface="Fira Code Retina" pitchFamily="49" charset="0"/>
              </a:rPr>
              <a:t>Manually convert variable types</a:t>
            </a:r>
          </a:p>
          <a:p>
            <a:pPr lvl="2">
              <a:lnSpc>
                <a:spcPct val="110000"/>
              </a:lnSpc>
            </a:pPr>
            <a:r>
              <a:rPr lang="en-US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as.logical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(), </a:t>
            </a:r>
            <a:r>
              <a:rPr lang="en-US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as.numeric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(), </a:t>
            </a:r>
            <a:r>
              <a:rPr lang="en-US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as.double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(), </a:t>
            </a:r>
            <a:r>
              <a:rPr lang="en-US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as.integer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(), </a:t>
            </a:r>
            <a:r>
              <a:rPr lang="en-US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as.character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pPr lvl="1"/>
            <a:endParaRPr lang="en-US" dirty="0"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  <a:p>
            <a:r>
              <a:rPr lang="en-US" dirty="0">
                <a:ea typeface="Fira Code Retina" pitchFamily="49" charset="0"/>
                <a:cs typeface="Fira Code Retina" pitchFamily="49" charset="0"/>
              </a:rPr>
              <a:t>Other data structures</a:t>
            </a:r>
          </a:p>
          <a:p>
            <a:pPr lvl="1"/>
            <a:r>
              <a:rPr lang="en-US" dirty="0">
                <a:ea typeface="Fira Code Retina" pitchFamily="49" charset="0"/>
                <a:cs typeface="Fira Code Retina" pitchFamily="49" charset="0"/>
              </a:rPr>
              <a:t>Lists</a:t>
            </a:r>
          </a:p>
          <a:p>
            <a:pPr lvl="1"/>
            <a:r>
              <a:rPr lang="en-US" dirty="0">
                <a:ea typeface="Fira Code Retina" pitchFamily="49" charset="0"/>
                <a:cs typeface="Fira Code Retina" pitchFamily="49" charset="0"/>
              </a:rPr>
              <a:t>Matrices</a:t>
            </a:r>
          </a:p>
          <a:p>
            <a:pPr lvl="1"/>
            <a:r>
              <a:rPr lang="en-US" dirty="0">
                <a:ea typeface="Fira Code Retina" pitchFamily="49" charset="0"/>
                <a:cs typeface="Fira Code Retina" pitchFamily="49" charset="0"/>
              </a:rPr>
              <a:t>Data frames</a:t>
            </a:r>
          </a:p>
          <a:p>
            <a:pPr lvl="1"/>
            <a:r>
              <a:rPr lang="en-US" dirty="0">
                <a:ea typeface="Fira Code Retina" pitchFamily="49" charset="0"/>
                <a:cs typeface="Fira Code Retina" pitchFamily="49" charset="0"/>
              </a:rPr>
              <a:t>Factors</a:t>
            </a:r>
          </a:p>
          <a:p>
            <a:pPr lvl="1"/>
            <a:r>
              <a:rPr lang="en-US" dirty="0">
                <a:ea typeface="Fira Code Retina" pitchFamily="49" charset="0"/>
                <a:cs typeface="Fira Code Retina" pitchFamily="49" charset="0"/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8704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CBB2-BDA4-161D-FC5F-5E57177B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4D2EB-95B2-A304-6CE0-6F7B02FA3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means extracting elements and use them create a new vector</a:t>
            </a:r>
          </a:p>
          <a:p>
            <a:r>
              <a:rPr lang="en-US" dirty="0"/>
              <a:t>Two ways to subset a vector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indices: sequence of elements in a vector</a:t>
            </a:r>
          </a:p>
          <a:p>
            <a:pPr lvl="1"/>
            <a:r>
              <a:rPr lang="en-US" dirty="0"/>
              <a:t>Indices always start at 1</a:t>
            </a:r>
          </a:p>
          <a:p>
            <a:pPr marL="0" indent="0">
              <a:buNone/>
            </a:pPr>
            <a:r>
              <a:rPr lang="en-SG" sz="1800" dirty="0">
                <a:solidFill>
                  <a:schemeClr val="tx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	</a:t>
            </a:r>
            <a:r>
              <a:rPr lang="en-SG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animals &lt;- </a:t>
            </a:r>
            <a:r>
              <a:rPr lang="en-SG" sz="1800" b="1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c</a:t>
            </a:r>
            <a:r>
              <a:rPr lang="en-SG" sz="18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("mouse", "rat", "dog", "cat")</a:t>
            </a:r>
          </a:p>
          <a:p>
            <a:pPr marL="0" indent="0">
              <a:buNone/>
            </a:pPr>
            <a:r>
              <a:rPr lang="en-SG" sz="1800" dirty="0">
                <a:solidFill>
                  <a:schemeClr val="tx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	                </a:t>
            </a:r>
            <a:r>
              <a:rPr lang="en-SG" sz="1800" dirty="0">
                <a:solidFill>
                  <a:srgbClr val="FF0000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1       2      3      4</a:t>
            </a:r>
            <a:endParaRPr lang="en-US" sz="1800" dirty="0">
              <a:solidFill>
                <a:srgbClr val="FF0000"/>
              </a:solidFill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Use logical vector</a:t>
            </a:r>
          </a:p>
          <a:p>
            <a:pPr lvl="1"/>
            <a:r>
              <a:rPr lang="en-US" dirty="0"/>
              <a:t>Can manually define a logical vector</a:t>
            </a:r>
          </a:p>
          <a:p>
            <a:pPr lvl="1"/>
            <a:r>
              <a:rPr lang="en-US" dirty="0"/>
              <a:t>More commonly, create the vector from logical tests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2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27017-214D-13FD-02A3-8F8EA175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B47E6-15AB-E55E-B22F-3FB439FB5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Represented as 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NA</a:t>
            </a:r>
            <a:endParaRPr lang="en-US" dirty="0">
              <a:solidFill>
                <a:schemeClr val="accent1"/>
              </a:solidFill>
              <a:latin typeface="Fira Code Retina" pitchFamily="49" charset="0"/>
              <a:ea typeface="Fira Code Retina" pitchFamily="49" charset="0"/>
              <a:cs typeface="Fira Code Retina" pitchFamily="49" charset="0"/>
            </a:endParaRPr>
          </a:p>
          <a:p>
            <a:r>
              <a:rPr lang="en-US" dirty="0"/>
              <a:t>Feeding vectors with 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NA</a:t>
            </a:r>
            <a:r>
              <a:rPr lang="en-US" dirty="0"/>
              <a:t>s to most functions will return 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NA</a:t>
            </a:r>
            <a:r>
              <a:rPr lang="en-US" dirty="0"/>
              <a:t> making the user consciously remove the 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NA</a:t>
            </a:r>
            <a:r>
              <a:rPr lang="en-US" dirty="0"/>
              <a:t>s (by adding argument </a:t>
            </a: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na.rm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 = TRUE</a:t>
            </a:r>
            <a:r>
              <a:rPr lang="en-US" dirty="0"/>
              <a:t>) in their operations.</a:t>
            </a:r>
          </a:p>
          <a:p>
            <a:r>
              <a:rPr lang="en-US" dirty="0"/>
              <a:t>Functions worth remembering when dealing with </a:t>
            </a:r>
            <a:r>
              <a:rPr lang="en-US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NA</a:t>
            </a:r>
            <a:r>
              <a:rPr lang="en-US" dirty="0"/>
              <a:t>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is.na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na.omit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complete.cases</a:t>
            </a:r>
            <a:r>
              <a:rPr lang="en-US" sz="2000" dirty="0">
                <a:solidFill>
                  <a:schemeClr val="accent1"/>
                </a:solidFill>
                <a:latin typeface="Fira Code Retina" pitchFamily="49" charset="0"/>
                <a:ea typeface="Fira Code Retina" pitchFamily="49" charset="0"/>
                <a:cs typeface="Fira Code Retina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29535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241</Words>
  <Application>Microsoft Macintosh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</vt:lpstr>
      <vt:lpstr>Courier</vt:lpstr>
      <vt:lpstr>Fira Code Retina</vt:lpstr>
      <vt:lpstr>Office Theme</vt:lpstr>
      <vt:lpstr>R Basics Series: Vectors and Subsetting</vt:lpstr>
      <vt:lpstr>Vectors and data types</vt:lpstr>
      <vt:lpstr>Vectors and data types</vt:lpstr>
      <vt:lpstr>Subsetting vectors</vt:lpstr>
      <vt:lpstr>Missing data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Clud: Starting with data</dc:title>
  <dc:creator>Zaw Myo Tun</dc:creator>
  <cp:keywords/>
  <cp:lastModifiedBy>Zaw Myo Tun</cp:lastModifiedBy>
  <cp:revision>26</cp:revision>
  <dcterms:created xsi:type="dcterms:W3CDTF">2023-02-17T15:47:13Z</dcterms:created>
  <dcterms:modified xsi:type="dcterms:W3CDTF">2023-02-23T07:22:30Z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2/20/23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