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5" r:id="rId4"/>
    <p:sldId id="270" r:id="rId5"/>
    <p:sldId id="266" r:id="rId6"/>
    <p:sldId id="257" r:id="rId7"/>
    <p:sldId id="259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3B"/>
    <a:srgbClr val="BFBD4C"/>
    <a:srgbClr val="879238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6"/>
    <p:restoredTop sz="94694"/>
  </p:normalViewPr>
  <p:slideViewPr>
    <p:cSldViewPr snapToGrid="0">
      <p:cViewPr varScale="1">
        <p:scale>
          <a:sx n="113" d="100"/>
          <a:sy n="113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7A5D3C-C1C8-BD36-BE87-43C12CBA8856}"/>
              </a:ext>
            </a:extLst>
          </p:cNvPr>
          <p:cNvSpPr/>
          <p:nvPr userDrawn="1"/>
        </p:nvSpPr>
        <p:spPr>
          <a:xfrm>
            <a:off x="441662" y="2794986"/>
            <a:ext cx="2823650" cy="1268028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E4863B"/>
                </a:solidFill>
                <a:latin typeface="Cambria" panose="02040503050406030204" pitchFamily="18" charset="0"/>
              </a:rPr>
              <a:t>Myanmar R User Group</a:t>
            </a:r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D71618-29F6-B4AD-FFA5-F2561D62A36A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5BD61-EA81-02C8-F3C9-006F0F143AEC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CAF595-7579-2518-9317-C126ECD6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8B2A-5A63-C81C-F721-2FEA13A6E3EB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15E0-E796-46D6-B90C-365D7EC723B3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15CAB8-7AAD-AAB5-6AEB-35BC4880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4CB0E7-BFD9-282F-BAB4-AA388D0E397C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5511F7-A613-7EFE-3FD7-2274D9FBAAD8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AE076-34E4-9559-186F-057F6E774BE2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25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A16F64-77E1-9518-B44C-7668B0F38C96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25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posit.co/hc/en-us/articles/200526207-Using-RStudio-Projects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inkedin.com/in/zawmyotun1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wmtun/MRUG-R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819763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lang="en-SG" dirty="0"/>
              <a:t>R Basics Series:</a:t>
            </a:r>
            <a:br>
              <a:rPr lang="en-SG" dirty="0"/>
            </a:br>
            <a:r>
              <a:rPr lang="en-SG" dirty="0"/>
              <a:t>Vectors and </a:t>
            </a:r>
            <a:r>
              <a:rPr lang="en-SG" dirty="0" err="1"/>
              <a:t>Subsetting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4404937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25 Feb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3171-0718-B5EE-C8FF-319E5802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Projects (.</a:t>
            </a:r>
            <a:r>
              <a:rPr lang="en-US" dirty="0" err="1"/>
              <a:t>Rproj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648FB-778C-52DD-EC79-0A94BAF6C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E9C6-183A-5383-6429-99111E29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0AFA-8450-7217-4B05-C240BBBB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root folder – look for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Relative paths: Project folder is portable and the code just works on any computer</a:t>
            </a:r>
          </a:p>
          <a:p>
            <a:pPr lvl="1"/>
            <a:r>
              <a:rPr lang="en-US" dirty="0"/>
              <a:t>Ability to configure project-specific setting without modifying global settings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8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149-436E-D4FB-651E-74A29CB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80A8-7947-4039-39A4-F2268561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Carpentry: </a:t>
            </a:r>
            <a:r>
              <a:rPr lang="en-US" dirty="0">
                <a:hlinkClick r:id="rId2"/>
              </a:rPr>
              <a:t>https://datacarpentry.org/R-ecology-lesson/index.html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RStudio Projects: </a:t>
            </a:r>
            <a:r>
              <a:rPr lang="en-US" dirty="0">
                <a:hlinkClick r:id="rId3"/>
              </a:rPr>
              <a:t>https://support.posit.co/hc/en-us/articles/200526207-Using-RStudio-Projects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843D-97E3-C59A-A1EB-9AB15A7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EC6D-1D17-A4B9-3793-E6F7CA68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Zaw Myo Tun (MBBS, PhD)</a:t>
            </a:r>
          </a:p>
          <a:p>
            <a:r>
              <a:rPr lang="en-US" dirty="0"/>
              <a:t>Epidemiologist and medical doctor</a:t>
            </a:r>
          </a:p>
          <a:p>
            <a:r>
              <a:rPr lang="en-US" dirty="0"/>
              <a:t>Research manager at a non-profit organization</a:t>
            </a:r>
          </a:p>
          <a:p>
            <a:r>
              <a:rPr lang="en-US" dirty="0"/>
              <a:t>I have been using R for work and for hobby projects since 2016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Contacts</a:t>
            </a:r>
          </a:p>
          <a:p>
            <a:pPr marL="0" indent="0">
              <a:buNone/>
            </a:pPr>
            <a:r>
              <a:rPr lang="en-SG" dirty="0"/>
              <a:t>Email:	zawmyotun11@gmail.com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SG" dirty="0">
                <a:hlinkClick r:id="rId2"/>
              </a:rPr>
              <a:t>www.linkedin.com/in/zawmyotun11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@</a:t>
            </a:r>
            <a:r>
              <a:rPr lang="en-SG" dirty="0" err="1"/>
              <a:t>zawmtun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@</a:t>
            </a:r>
            <a:r>
              <a:rPr lang="en-SG" dirty="0" err="1"/>
              <a:t>zawmtun</a:t>
            </a:r>
            <a:endParaRPr lang="en-SG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3591B-2432-8EDC-EF2C-8655A27A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50" y="4802238"/>
            <a:ext cx="432045" cy="465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4DE1B-78AC-D80E-E255-E9CD66F9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96" y="5264959"/>
            <a:ext cx="388216" cy="379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03CB8D-A235-AC33-5C1C-61874FD8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8" y="5675857"/>
            <a:ext cx="388216" cy="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9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91C2-E4B0-2D46-6E1B-97AD3730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Basics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CAA0-27E5-3CBD-BAF0-88D87F37F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14" b="2892"/>
          <a:stretch/>
        </p:blipFill>
        <p:spPr>
          <a:xfrm>
            <a:off x="1467060" y="2193990"/>
            <a:ext cx="9248685" cy="360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240CD-8822-F8CF-0FAE-8D07E258A7AC}"/>
              </a:ext>
            </a:extLst>
          </p:cNvPr>
          <p:cNvSpPr txBox="1"/>
          <p:nvPr/>
        </p:nvSpPr>
        <p:spPr>
          <a:xfrm>
            <a:off x="8037689" y="3894668"/>
            <a:ext cx="24496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cs typeface="Cambay Devanagari" pitchFamily="2" charset="77"/>
              </a:rPr>
              <a:t>Stay tuned! More details coming.</a:t>
            </a:r>
          </a:p>
        </p:txBody>
      </p:sp>
    </p:spTree>
    <p:extLst>
      <p:ext uri="{BB962C8B-B14F-4D97-AF65-F5344CB8AC3E}">
        <p14:creationId xmlns:p14="http://schemas.microsoft.com/office/powerpoint/2010/main" val="33440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143B-F8E0-15D4-85CC-4738047D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follow along the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8B86-ADA7-4F99-FB93-A3B7CD7F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R and RStudio installed in your computer</a:t>
            </a:r>
          </a:p>
          <a:p>
            <a:r>
              <a:rPr lang="en-US" dirty="0"/>
              <a:t>Downloaded and extracted the GitHub repository for this session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https://github.com/zawmtun/MRUG-R-Basics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9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C12-5282-5B33-A82E-8A816C8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8ADE-072B-2F6C-EDC3-603F3218F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Vectors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Basic data type in R</a:t>
            </a:r>
          </a:p>
          <a:p>
            <a:pPr lvl="0"/>
            <a:r>
              <a:rPr dirty="0"/>
              <a:t>Types</a:t>
            </a:r>
          </a:p>
          <a:p>
            <a:pPr lvl="1"/>
            <a:r>
              <a:rPr dirty="0"/>
              <a:t>Logical: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TRUE</a:t>
            </a:r>
            <a:r>
              <a:rPr dirty="0"/>
              <a:t> or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FASLE</a:t>
            </a:r>
          </a:p>
          <a:p>
            <a:pPr lvl="1"/>
            <a:r>
              <a:rPr dirty="0"/>
              <a:t>Numeric: Either integer or double (real)</a:t>
            </a:r>
          </a:p>
          <a:p>
            <a:pPr lvl="1"/>
            <a:r>
              <a:rPr dirty="0"/>
              <a:t>Character (add double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"dog"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dirty="0"/>
              <a:t>more common) or single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'dog'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dirty="0"/>
              <a:t>Complex</a:t>
            </a:r>
          </a:p>
          <a:p>
            <a:pPr lvl="1"/>
            <a:r>
              <a:rPr dirty="0"/>
              <a:t>Raw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78AD-BE9F-2932-FDDF-C013D6C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125-AFE7-7663-A2B9-BA3A0AD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for vectors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length(), class(), str(),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typeof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>
                <a:ea typeface="Fira Code Retina" pitchFamily="49" charset="0"/>
                <a:cs typeface="Cambay Devanagari" pitchFamily="2" charset="77"/>
              </a:rPr>
              <a:t>Add more elements using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c()</a:t>
            </a:r>
          </a:p>
          <a:p>
            <a:pPr lvl="1"/>
            <a:r>
              <a:rPr lang="en-US" dirty="0">
                <a:ea typeface="Fira Code Retina" pitchFamily="49" charset="0"/>
              </a:rPr>
              <a:t>Manually convert variable types</a:t>
            </a:r>
          </a:p>
          <a:p>
            <a:pPr lvl="2">
              <a:lnSpc>
                <a:spcPct val="110000"/>
              </a:lnSpc>
            </a:pP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as.logical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as.numeric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as.double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as.integer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as.character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Other data structures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Lists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Matrices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Data frames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Factors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70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CBB2-BDA4-161D-FC5F-5E57177B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D2EB-95B2-A304-6CE0-6F7B02FA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extracting elements and use them create a new vector</a:t>
            </a:r>
          </a:p>
          <a:p>
            <a:r>
              <a:rPr lang="en-US" dirty="0"/>
              <a:t>Two ways to subset a vector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indices: sequence of elements in a vector</a:t>
            </a:r>
          </a:p>
          <a:p>
            <a:pPr lvl="1"/>
            <a:r>
              <a:rPr lang="en-US" dirty="0"/>
              <a:t>Indices always start at 1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animals &lt;- </a:t>
            </a:r>
            <a:r>
              <a:rPr lang="en-SG" sz="1800" b="1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("mouse", "rat", "dog", "cat")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                </a:t>
            </a:r>
            <a:r>
              <a:rPr lang="en-SG" sz="1800" dirty="0">
                <a:solidFill>
                  <a:srgbClr val="FF0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1       2      3      4</a:t>
            </a:r>
            <a:endParaRPr lang="en-US" sz="1800" dirty="0">
              <a:solidFill>
                <a:srgbClr val="FF000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Use logical vector</a:t>
            </a:r>
          </a:p>
          <a:p>
            <a:pPr lvl="1"/>
            <a:r>
              <a:rPr lang="en-US" dirty="0"/>
              <a:t>Can manually define a logical vector</a:t>
            </a:r>
          </a:p>
          <a:p>
            <a:pPr lvl="1"/>
            <a:r>
              <a:rPr lang="en-US" dirty="0"/>
              <a:t>More commonly, create the vector from logical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7017-214D-13FD-02A3-8F8EA17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7E6-15AB-E55E-B22F-3FB439FB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as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endParaRPr lang="en-US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/>
              <a:t>Feeding vectors with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to most functions will return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 making the user consciously remove the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(by adding argument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na.rm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TRUE</a:t>
            </a:r>
            <a:r>
              <a:rPr lang="en-US" dirty="0"/>
              <a:t>) in their operations.</a:t>
            </a:r>
          </a:p>
          <a:p>
            <a:r>
              <a:rPr lang="en-US" dirty="0"/>
              <a:t>Functions worth remembering when dealing with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is.na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na.omit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complete.cases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953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419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Courier</vt:lpstr>
      <vt:lpstr>Fira Code Retina</vt:lpstr>
      <vt:lpstr>Office Theme</vt:lpstr>
      <vt:lpstr>R Basics Series: Vectors and Subsetting</vt:lpstr>
      <vt:lpstr>Who am I?</vt:lpstr>
      <vt:lpstr>R Basics Series</vt:lpstr>
      <vt:lpstr>To follow along the exercises</vt:lpstr>
      <vt:lpstr>Vectors and Subsetting</vt:lpstr>
      <vt:lpstr>Vectors and data types</vt:lpstr>
      <vt:lpstr>Vectors and data types</vt:lpstr>
      <vt:lpstr>Subsetting vectors</vt:lpstr>
      <vt:lpstr>Missing data</vt:lpstr>
      <vt:lpstr>RStudio Projects (.Rproj)</vt:lpstr>
      <vt:lpstr>RStudio Projects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37</cp:revision>
  <dcterms:created xsi:type="dcterms:W3CDTF">2023-02-17T15:47:13Z</dcterms:created>
  <dcterms:modified xsi:type="dcterms:W3CDTF">2023-02-25T13:21:39Z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