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4" r:id="rId4"/>
    <p:sldId id="266" r:id="rId5"/>
    <p:sldId id="270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4C"/>
    <a:srgbClr val="879238"/>
    <a:srgbClr val="2A2A2A"/>
    <a:srgbClr val="E4863B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94748"/>
  </p:normalViewPr>
  <p:slideViewPr>
    <p:cSldViewPr snapToGrid="0">
      <p:cViewPr varScale="1">
        <p:scale>
          <a:sx n="152" d="100"/>
          <a:sy n="152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6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6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6 March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6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6 March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6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6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6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Clu</a:t>
            </a:r>
            <a:r>
              <a:rPr lang="en-US" dirty="0"/>
              <a:t>b</a:t>
            </a:r>
            <a:r>
              <a:rPr dirty="0"/>
              <a:t>: Starting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80FD-E82B-AAF4-206E-C14F628D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9DCF3-AF72-445E-ECDD-F655A12A32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3317" r="2145" b="12604"/>
          <a:stretch/>
        </p:blipFill>
        <p:spPr bwMode="auto">
          <a:xfrm>
            <a:off x="2090928" y="2523744"/>
            <a:ext cx="801014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4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view()</a:t>
            </a:r>
          </a:p>
          <a:p>
            <a:pPr lvl="1"/>
            <a:r>
              <a:rPr lang="en-US" dirty="0"/>
              <a:t>Place mouse cursor on the </a:t>
            </a:r>
            <a:r>
              <a:rPr lang="en-US" dirty="0" err="1"/>
              <a:t>dataframe</a:t>
            </a:r>
            <a:r>
              <a:rPr lang="en-US" dirty="0"/>
              <a:t> name and press F2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0A2F6-3314-EC63-9A6A-488556587F0A}"/>
              </a:ext>
            </a:extLst>
          </p:cNvPr>
          <p:cNvSpPr txBox="1"/>
          <p:nvPr/>
        </p:nvSpPr>
        <p:spPr>
          <a:xfrm>
            <a:off x="3479800" y="-111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CCD07-8CAF-65F7-CD5C-6CB4003F6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 </a:t>
            </a:r>
            <a:r>
              <a:rPr lang="en-US" dirty="0"/>
              <a:t>stores data as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/>
              <a:t>, a special kind of data frame</a:t>
            </a:r>
          </a:p>
          <a:p>
            <a:r>
              <a:rPr lang="en-US" dirty="0"/>
              <a:t>De facto data structure for most tabular data</a:t>
            </a:r>
          </a:p>
          <a:p>
            <a:r>
              <a:rPr lang="en-US" dirty="0"/>
              <a:t>Columns are vectors (logical, numeric, character)</a:t>
            </a:r>
          </a:p>
          <a:p>
            <a:r>
              <a:rPr lang="en-US" dirty="0"/>
              <a:t>All vectors have the same length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0179DF-4262-AF64-ED46-CFABE6829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5264" y="2122912"/>
            <a:ext cx="4628535" cy="26731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9C6A56-4CBA-CF73-584D-A7946BF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35061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859C-A883-940D-4E39-209D4D8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019-9D82-E39D-AE68-ACFE3FB3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7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ways of </a:t>
            </a:r>
            <a:r>
              <a:rPr lang="en-US" dirty="0" err="1"/>
              <a:t>subsetting</a:t>
            </a:r>
            <a:r>
              <a:rPr lang="en-US" dirty="0"/>
              <a:t>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indices of rows and columns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 column]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DF[row,] </a:t>
            </a:r>
            <a:r>
              <a:rPr lang="en-US" sz="18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# All columns, selected rows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DF[, column] </a:t>
            </a:r>
            <a:r>
              <a:rPr lang="en-US" sz="18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# All rows, selected cols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Column names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surveys[row, 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17D75-8498-CB64-33E3-833394E36BA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Fira Code Retina" pitchFamily="49" charset="0"/>
                <a:cs typeface="Fira Code Retina" pitchFamily="49" charset="0"/>
              </a:rPr>
              <a:t>A few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>
                <a:ea typeface="Fira Code Retina" pitchFamily="49" charset="0"/>
                <a:cs typeface="Fira Code Retina" pitchFamily="49" charset="0"/>
              </a:rPr>
              <a:t> rules</a:t>
            </a:r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DF[“var”] </a:t>
            </a:r>
            <a:r>
              <a:rPr lang="en-US" dirty="0"/>
              <a:t>single bracket always returns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DF[[“var”]] </a:t>
            </a:r>
            <a:r>
              <a:rPr lang="en-US" dirty="0"/>
              <a:t>double brackets always return a vector</a:t>
            </a:r>
          </a:p>
          <a:p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DF$var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returns a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C49B-A029-4FD0-09AD-145E3A8A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30D3-9BC5-FEBB-DC58-8D306D44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stores dates in “YYYY-MM-DD” format by default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str() </a:t>
            </a:r>
            <a:r>
              <a:rPr lang="en-US" dirty="0"/>
              <a:t>or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class() </a:t>
            </a:r>
            <a:r>
              <a:rPr lang="en-US" dirty="0"/>
              <a:t>to check whether a vector is a date</a:t>
            </a:r>
          </a:p>
          <a:p>
            <a:r>
              <a:rPr lang="en-US" dirty="0"/>
              <a:t>Use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lubridate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Installed as part of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tidyverse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 loaded when loading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tidyverse</a:t>
            </a:r>
            <a:r>
              <a:rPr lang="en-US" dirty="0"/>
              <a:t>, so have to load it separately</a:t>
            </a:r>
          </a:p>
          <a:p>
            <a:pPr lvl="1"/>
            <a:r>
              <a:rPr lang="en-US" dirty="0"/>
              <a:t>We will use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ymd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  <a:r>
              <a:rPr lang="en-US" dirty="0"/>
              <a:t> for today’s exercise</a:t>
            </a:r>
          </a:p>
        </p:txBody>
      </p:sp>
    </p:spTree>
    <p:extLst>
      <p:ext uri="{BB962C8B-B14F-4D97-AF65-F5344CB8AC3E}">
        <p14:creationId xmlns:p14="http://schemas.microsoft.com/office/powerpoint/2010/main" val="408903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EF58-7254-A6FB-FEA9-6505FA9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768B-D0AD-D2E7-6F35-C5C48956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class for working with categorical data</a:t>
            </a:r>
          </a:p>
          <a:p>
            <a:r>
              <a:rPr lang="en-US" dirty="0"/>
              <a:t>Contain a pre-defined set of values: levels</a:t>
            </a:r>
          </a:p>
          <a:p>
            <a:r>
              <a:rPr lang="en-US" dirty="0"/>
              <a:t>Levels are integers attached with labels</a:t>
            </a:r>
          </a:p>
          <a:p>
            <a:r>
              <a:rPr lang="en-US" dirty="0"/>
              <a:t>While behave like character vector, R treats factors as integer</a:t>
            </a:r>
          </a:p>
          <a:p>
            <a:r>
              <a:rPr lang="en-US" dirty="0"/>
              <a:t>Can specify the order of the categories in a variable</a:t>
            </a:r>
          </a:p>
          <a:p>
            <a:pPr lvl="1"/>
            <a:r>
              <a:rPr lang="en-US" dirty="0"/>
              <a:t>R sorts character vectors in alphabetical order (e.g., during plotting)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factor() </a:t>
            </a:r>
            <a:r>
              <a:rPr lang="en-US" dirty="0"/>
              <a:t>to convert to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</a:t>
            </a:r>
            <a:r>
              <a:rPr lang="en-US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14669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327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Fira Code Retina</vt:lpstr>
      <vt:lpstr>Office Theme</vt:lpstr>
      <vt:lpstr>R Club: Starting with data</vt:lpstr>
      <vt:lpstr>Data analysis workflow</vt:lpstr>
      <vt:lpstr>Example dataset</vt:lpstr>
      <vt:lpstr>Data frames</vt:lpstr>
      <vt:lpstr>Subsetting data frames</vt:lpstr>
      <vt:lpstr>Formatting dates</vt:lpstr>
      <vt:lpstr>Factors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31</cp:revision>
  <dcterms:created xsi:type="dcterms:W3CDTF">2023-02-17T15:47:13Z</dcterms:created>
  <dcterms:modified xsi:type="dcterms:W3CDTF">2023-03-06T07:00:59Z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