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68" r:id="rId5"/>
    <p:sldId id="278" r:id="rId6"/>
    <p:sldId id="279" r:id="rId7"/>
    <p:sldId id="280" r:id="rId8"/>
    <p:sldId id="270" r:id="rId9"/>
    <p:sldId id="269" r:id="rId10"/>
    <p:sldId id="271" r:id="rId11"/>
    <p:sldId id="272" r:id="rId12"/>
    <p:sldId id="274" r:id="rId13"/>
    <p:sldId id="273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9238"/>
    <a:srgbClr val="E4863B"/>
    <a:srgbClr val="BFBD4C"/>
    <a:srgbClr val="2A2A2A"/>
    <a:srgbClr val="66822D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4"/>
    <p:restoredTop sz="94694"/>
  </p:normalViewPr>
  <p:slideViewPr>
    <p:cSldViewPr snapToGrid="0">
      <p:cViewPr varScale="1">
        <p:scale>
          <a:sx n="121" d="100"/>
          <a:sy n="121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3C2C81-7A01-603B-9E1A-82AB24B309E6}"/>
              </a:ext>
            </a:extLst>
          </p:cNvPr>
          <p:cNvSpPr/>
          <p:nvPr userDrawn="1"/>
        </p:nvSpPr>
        <p:spPr>
          <a:xfrm>
            <a:off x="0" y="0"/>
            <a:ext cx="3714044" cy="6858000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2966" y="1115570"/>
            <a:ext cx="7476066" cy="231343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2966" y="3700744"/>
            <a:ext cx="7476066" cy="1613001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A10-EF3F-AF6A-84E6-E2A94C6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CDCD17-B0B1-A244-9BB5-D7228F76BED7}" type="datetime3">
              <a:rPr lang="en-SG" smtClean="0"/>
              <a:t>6 March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50E60-27D4-8ADC-0216-9EBC9F68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3FD7-9363-F928-E480-988929FB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57914D-B388-851A-CB71-3612AF1C2E18}"/>
              </a:ext>
            </a:extLst>
          </p:cNvPr>
          <p:cNvGrpSpPr/>
          <p:nvPr userDrawn="1"/>
        </p:nvGrpSpPr>
        <p:grpSpPr>
          <a:xfrm>
            <a:off x="441662" y="2794986"/>
            <a:ext cx="2823650" cy="1268028"/>
            <a:chOff x="9898403" y="393898"/>
            <a:chExt cx="2184739" cy="98111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47A5D3C-C1C8-BD36-BE87-43C12CBA8856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8B3BEE1-3F03-BEB6-87AE-25C803BD48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718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7CE686-15AB-BED6-14BF-D713E50A6C61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0976D-9BB7-F9BF-45AA-FADA6903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2B89-85F3-5DE8-AB98-7BFB09D2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DC6B-98C3-ED88-41A3-E59AB156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8603-00EC-3A4D-B44A-BEF0A0F382C6}" type="datetime3">
              <a:rPr lang="en-SG" smtClean="0"/>
              <a:t>6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3893-495C-2F8B-807B-9DFA6FEC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FAF2-C7CB-CA2C-4D66-625BDFC5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E181D6-34E5-ABBD-B9AC-0EE78B6944CE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DD71618-29F6-B4AD-FFA5-F2561D62A36A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98C381-3B5D-D416-AD8B-CA7F4E382F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834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296D-B647-0F4D-3118-E79D7A3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E4863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1A20A-882E-D688-3F22-354DB2EA6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91743"/>
            <a:ext cx="10515600" cy="139790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486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47322-1F6D-766B-BAE4-AF3228CD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45DC1-DD2E-5147-813A-145518F6A88E}" type="datetime3">
              <a:rPr lang="en-SG" smtClean="0"/>
              <a:t>6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7A68-8766-C477-A995-1B19A58C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CC26-78BF-7316-D100-767BEC92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FAF594-75A6-B3C5-99D5-9106BE99F030}"/>
              </a:ext>
            </a:extLst>
          </p:cNvPr>
          <p:cNvCxnSpPr>
            <a:cxnSpLocks/>
          </p:cNvCxnSpPr>
          <p:nvPr userDrawn="1"/>
        </p:nvCxnSpPr>
        <p:spPr>
          <a:xfrm>
            <a:off x="831850" y="4631417"/>
            <a:ext cx="10515600" cy="0"/>
          </a:xfrm>
          <a:prstGeom prst="line">
            <a:avLst/>
          </a:prstGeom>
          <a:ln w="76200">
            <a:solidFill>
              <a:srgbClr val="879238">
                <a:alpha val="7490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89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1A00-F6EF-0C9A-11B3-5B330222F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2D45A-F510-AB18-7F7C-0D76FFA31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6DA47-0D2E-0619-255E-5352AF04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27D-0906-C849-85EF-1698976BF415}" type="datetime3">
              <a:rPr lang="en-SG" smtClean="0"/>
              <a:t>6 March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7ED7E-0A52-1C6A-4872-85ED17D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51CF8-B059-BA8A-F5E5-026CD58A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70BA1F-9894-0E97-87B3-A15967D50CFB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A31ABC1-A0B6-14B0-DDE0-C1495892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74994F-F7AC-FA44-8A41-F9DFB5302F07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9D49D5C-CD99-70D8-57E7-20A1CCA95572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714A87A-BAB4-D871-AF77-632B2A524C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111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860BF-852F-7B20-E475-E1DC3E5AF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56985-5980-BE92-F817-413A5768F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B8E04-26AC-5A0B-1424-C946319C7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F28AF-609B-3F3D-BA3E-8247C3B5B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56BE4-F411-AB80-1AEF-11B96BBC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A007-AED7-CC4E-A6C9-9429041AE4C9}" type="datetime3">
              <a:rPr lang="en-SG" smtClean="0"/>
              <a:t>6 March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33DD7-7158-026C-66BC-A41FA932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4A35A-BCD7-3AE6-18B5-72D5A01E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FB2C33-08D3-D2A9-5B9C-AFF0D519FCE5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E7C382B-39E6-42B5-957D-E14FF7A6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E582B8-D212-EDC9-6177-304BC421EAC5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7985448D-8AC5-2303-7CE7-7E3B383A462A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3894DB1-91C6-683F-41C6-ED5C0A0B3C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024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06E3D7-ED5A-475C-B80B-BE1D5D900CB5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6501B-96EE-9845-5A62-8C33C9C1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11861" cy="98111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10946-D857-6D20-2B59-5C35AB2E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E40-0033-E74E-A93D-D0B3F4840C2B}" type="datetime3">
              <a:rPr lang="en-SG" smtClean="0"/>
              <a:t>6 March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D73DF-3732-83C0-E92C-11D7409E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E51F7-FA88-9D8D-9303-964D8139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AC241D-583B-2773-BF2D-4C3DD623EE06}"/>
              </a:ext>
            </a:extLst>
          </p:cNvPr>
          <p:cNvGrpSpPr/>
          <p:nvPr userDrawn="1"/>
        </p:nvGrpSpPr>
        <p:grpSpPr>
          <a:xfrm>
            <a:off x="9778661" y="368350"/>
            <a:ext cx="2184739" cy="981110"/>
            <a:chOff x="9898403" y="393898"/>
            <a:chExt cx="2184739" cy="98111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0CFA875-1D1E-102A-3676-399BC26339F4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0D9ED35-FE4B-9001-2A9B-1E2197EEFE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302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A6BCD-F8AD-F399-7940-AE28399A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ADF8-FB30-A140-BC76-B82B3346A618}" type="datetime3">
              <a:rPr lang="en-SG" smtClean="0"/>
              <a:t>6 March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68713-0827-1598-300F-59DF1FBE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DE06A-C38E-61CD-3134-D48303F1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485FE-755F-581B-7915-921DD11F51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A7F2-A5F4-9C4B-80F0-E946A522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73629"/>
            <a:ext cx="3932237" cy="13155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D828-0277-6997-F3D9-5E06E6E6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73629"/>
            <a:ext cx="6172200" cy="45874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02B6-3949-9B1E-CC82-A9CA690CD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9214"/>
            <a:ext cx="3932237" cy="32797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86EAC-3FC5-E1F9-71BB-DE34DB4D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3291-2998-1E45-BB6C-14491E304C83}" type="datetime3">
              <a:rPr lang="en-SG" smtClean="0"/>
              <a:t>6 March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A25CC-859F-57CD-A0C1-614830FE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A1316-FFC9-65AD-DD5E-22E799DB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2535A6-A18B-1441-C32C-A58D6E4A71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6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E6A8-26A0-3799-E841-D2968694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95400"/>
            <a:ext cx="3932237" cy="1295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DA806-2A23-C38F-3652-0D02DB0C3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95400"/>
            <a:ext cx="6172200" cy="4565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1BF88-8637-422D-1E68-FFD82DECD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77886"/>
            <a:ext cx="3932237" cy="31911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B00F-4001-9740-D4F3-05D39967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E-80FC-B640-A19E-6715081E17F0}" type="datetime3">
              <a:rPr lang="en-SG" smtClean="0"/>
              <a:t>6 March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D53F9-3E21-349A-F306-500E0A46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CD41E-89AB-3657-764F-56912B16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6B715-2EAE-7233-22AE-2D11B1D7D3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5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F9BD0-7A29-6C74-AF44-394E3DFB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5BF52-F677-99D1-C063-D711A0F35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94FD-97C8-D60D-DF14-C93B6290B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39E2CDA4-D7DD-D048-900A-DFEB5E81218B}" type="datetime3">
              <a:rPr lang="en-SG" smtClean="0"/>
              <a:t>6 March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DD58A-064D-5572-8F2B-AB3C3E690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BD27-6419-E0C5-A744-12EE52FBF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1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2966" y="1115570"/>
            <a:ext cx="7476066" cy="231343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R </a:t>
            </a:r>
            <a:r>
              <a:rPr dirty="0" err="1"/>
              <a:t>Clud</a:t>
            </a:r>
            <a:r>
              <a:rPr dirty="0"/>
              <a:t>: </a:t>
            </a:r>
            <a:r>
              <a:rPr lang="en-US" dirty="0"/>
              <a:t>Manipulating data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2966" y="3700744"/>
            <a:ext cx="7476066" cy="1613001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Zaw Myo Tun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A10-EF3F-AF6A-84E6-E2A94C6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2/20/23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CF02-DC49-ACE4-2BB1-8B20BE7A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02BA1-50D8-4F13-D2AE-EED35438D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|&gt;</a:t>
            </a:r>
            <a:r>
              <a:rPr lang="en-US" dirty="0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</a:t>
            </a:r>
            <a:r>
              <a:rPr lang="en-US" dirty="0"/>
              <a:t>or  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%&gt;%</a:t>
            </a:r>
          </a:p>
          <a:p>
            <a:r>
              <a:rPr lang="en-US" dirty="0">
                <a:latin typeface="Calibri" panose="020F0502020204030204" pitchFamily="34" charset="0"/>
                <a:ea typeface="Fira Code Retina" pitchFamily="49" charset="0"/>
                <a:cs typeface="Calibri" panose="020F0502020204030204" pitchFamily="34" charset="0"/>
              </a:rPr>
              <a:t>Base R pipe or </a:t>
            </a: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magrittr</a:t>
            </a:r>
            <a:r>
              <a:rPr lang="en-US" dirty="0">
                <a:latin typeface="Calibri" panose="020F0502020204030204" pitchFamily="34" charset="0"/>
                <a:ea typeface="Fira Code Retina" pitchFamily="49" charset="0"/>
                <a:cs typeface="Calibri" panose="020F0502020204030204" pitchFamily="34" charset="0"/>
              </a:rPr>
              <a:t> pipe</a:t>
            </a:r>
          </a:p>
          <a:p>
            <a:r>
              <a:rPr lang="en-US" dirty="0">
                <a:latin typeface="Calibri" panose="020F0502020204030204" pitchFamily="34" charset="0"/>
                <a:ea typeface="Fira Code Retina" pitchFamily="49" charset="0"/>
                <a:cs typeface="Calibri" panose="020F0502020204030204" pitchFamily="34" charset="0"/>
              </a:rPr>
              <a:t>Configure RStudio shortcut for pipe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CB87BEB-A61A-A360-E546-F475E1FC62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5892184"/>
              </p:ext>
            </p:extLst>
          </p:nvPr>
        </p:nvGraphicFramePr>
        <p:xfrm>
          <a:off x="958421" y="3429000"/>
          <a:ext cx="10275158" cy="3144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542130">
                  <a:extLst>
                    <a:ext uri="{9D8B030D-6E8A-4147-A177-3AD203B41FA5}">
                      <a16:colId xmlns:a16="http://schemas.microsoft.com/office/drawing/2014/main" val="3243834312"/>
                    </a:ext>
                  </a:extLst>
                </a:gridCol>
                <a:gridCol w="3733028">
                  <a:extLst>
                    <a:ext uri="{9D8B030D-6E8A-4147-A177-3AD203B41FA5}">
                      <a16:colId xmlns:a16="http://schemas.microsoft.com/office/drawing/2014/main" val="3286746402"/>
                    </a:ext>
                  </a:extLst>
                </a:gridCol>
              </a:tblGrid>
              <a:tr h="3182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Normal function call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792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mbria" panose="02040503050406030204" pitchFamily="18" charset="0"/>
                        </a:rPr>
                        <a:t>Piped function call</a:t>
                      </a:r>
                    </a:p>
                  </a:txBody>
                  <a:tcPr>
                    <a:lnL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792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92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fn1(x)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x |&gt; fn1()</a:t>
                      </a:r>
                    </a:p>
                  </a:txBody>
                  <a:tcPr>
                    <a:lnL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997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fn4(fn3(fn2(fn1(x))))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x |&gt;</a:t>
                      </a:r>
                    </a:p>
                    <a:p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  fn1() |&gt;</a:t>
                      </a:r>
                    </a:p>
                    <a:p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  fn2() |&gt;</a:t>
                      </a:r>
                    </a:p>
                    <a:p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  fn3() |&gt;</a:t>
                      </a:r>
                    </a:p>
                    <a:p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  fn4()</a:t>
                      </a:r>
                    </a:p>
                  </a:txBody>
                  <a:tcPr>
                    <a:lnL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5128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/>
                          </a:solidFill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filter(select(data, col1, col2), col1 == 1)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data |&gt;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  select(col1, col2) |&gt;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  filter(col1 == 1)</a:t>
                      </a:r>
                    </a:p>
                  </a:txBody>
                  <a:tcPr>
                    <a:lnL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9637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078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E52F-61A3-2999-9449-0362ACA1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tidyr</a:t>
            </a:r>
            <a:endParaRPr lang="en-US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598F2-B520-0751-CCCA-A454A6B62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32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C445D3-086A-320B-6D0F-FCD7BC6832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Long to wide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pivot_wider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Wide to long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pivot_longer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236468-4E07-BC14-9C4D-CE834D29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 data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EAF631-C2FF-FF62-5245-0908E048AF7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669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6D6E-FF30-4750-3763-54F69704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to wide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D69BEDC-FA2B-EB0A-E2AC-6F5410BF2C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618" y="1825625"/>
            <a:ext cx="871076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321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6D6E-FF30-4750-3763-54F69704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to long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51ACF77-021D-7528-1DF9-80781C421D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618" y="1825625"/>
            <a:ext cx="871076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34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3655-F10E-E500-F666-6344C854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2A9C2-8BD0-C3BF-11D1-9DA86EEDD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13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9A0A-D3FF-1248-17C3-42F38892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7F3C-98BF-A479-3D99-D8035D06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8415"/>
            <a:ext cx="10515600" cy="2848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write_csv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my_data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, file = "data/</a:t>
            </a: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my_data.csv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43633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D34626-0B89-5E95-00B9-0A00A73B6A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Download: 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download.file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r>
              <a:rPr lang="en-US" dirty="0"/>
              <a:t>Read file: 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read_csv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r>
              <a:rPr lang="en-US" dirty="0"/>
              <a:t>View data: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view()</a:t>
            </a:r>
          </a:p>
          <a:p>
            <a:pPr lvl="1"/>
            <a:r>
              <a:rPr lang="en-US" dirty="0"/>
              <a:t>Place mouse cursor on the </a:t>
            </a:r>
            <a:r>
              <a:rPr lang="en-US" dirty="0" err="1"/>
              <a:t>dataframe</a:t>
            </a:r>
            <a:r>
              <a:rPr lang="en-US" dirty="0"/>
              <a:t> name and press F2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C96B3-3E7B-874F-0A8F-83968CAB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108F38-A0E9-659F-5F80-7817A1613E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4462" y="1825625"/>
            <a:ext cx="4717075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D0A2F6-3314-EC63-9A6A-488556587F0A}"/>
              </a:ext>
            </a:extLst>
          </p:cNvPr>
          <p:cNvSpPr txBox="1"/>
          <p:nvPr/>
        </p:nvSpPr>
        <p:spPr>
          <a:xfrm>
            <a:off x="3479800" y="-111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6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32C213F-041C-F8DB-1B35-E9DE895B04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4" b="8518"/>
          <a:stretch/>
        </p:blipFill>
        <p:spPr bwMode="auto">
          <a:xfrm>
            <a:off x="1922463" y="1333500"/>
            <a:ext cx="8347075" cy="494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9F3FDF4-6C14-1C4A-C1A9-2ECFA0CA8861}"/>
              </a:ext>
            </a:extLst>
          </p:cNvPr>
          <p:cNvSpPr/>
          <p:nvPr/>
        </p:nvSpPr>
        <p:spPr>
          <a:xfrm>
            <a:off x="1524000" y="4305300"/>
            <a:ext cx="2184400" cy="21844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69C4C4-A72A-3F56-372D-E03C619AE217}"/>
              </a:ext>
            </a:extLst>
          </p:cNvPr>
          <p:cNvSpPr/>
          <p:nvPr/>
        </p:nvSpPr>
        <p:spPr>
          <a:xfrm>
            <a:off x="1524000" y="1079500"/>
            <a:ext cx="2184400" cy="21844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358DF2-5AFB-A59C-A953-5DBA3E3B0E50}"/>
              </a:ext>
            </a:extLst>
          </p:cNvPr>
          <p:cNvSpPr/>
          <p:nvPr/>
        </p:nvSpPr>
        <p:spPr>
          <a:xfrm>
            <a:off x="8483600" y="2711450"/>
            <a:ext cx="2184400" cy="21844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C22E2-3E63-43D3-E4A4-6BE90A80EAAF}"/>
              </a:ext>
            </a:extLst>
          </p:cNvPr>
          <p:cNvSpPr txBox="1"/>
          <p:nvPr/>
        </p:nvSpPr>
        <p:spPr>
          <a:xfrm>
            <a:off x="3810000" y="5827752"/>
            <a:ext cx="351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ambria" panose="02040503050406030204" pitchFamily="18" charset="0"/>
              </a:rPr>
              <a:t>Meta-package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C59010-10C7-641B-FFE4-7669BDFAA83B}"/>
              </a:ext>
            </a:extLst>
          </p:cNvPr>
          <p:cNvSpPr txBox="1"/>
          <p:nvPr/>
        </p:nvSpPr>
        <p:spPr>
          <a:xfrm>
            <a:off x="3149600" y="606335"/>
            <a:ext cx="351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ambria" panose="02040503050406030204" pitchFamily="18" charset="0"/>
              </a:rPr>
              <a:t>Data tidying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DE5D7D-9E8B-1288-A7D5-CC483F5BF8D0}"/>
              </a:ext>
            </a:extLst>
          </p:cNvPr>
          <p:cNvSpPr txBox="1"/>
          <p:nvPr/>
        </p:nvSpPr>
        <p:spPr>
          <a:xfrm>
            <a:off x="7632700" y="5100587"/>
            <a:ext cx="351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ambria" panose="02040503050406030204" pitchFamily="18" charset="0"/>
              </a:rPr>
              <a:t>Data tidying</a:t>
            </a:r>
          </a:p>
        </p:txBody>
      </p:sp>
    </p:spTree>
    <p:extLst>
      <p:ext uri="{BB962C8B-B14F-4D97-AF65-F5344CB8AC3E}">
        <p14:creationId xmlns:p14="http://schemas.microsoft.com/office/powerpoint/2010/main" val="259481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FB758-4C7E-912A-864B-E04A9196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tidyverse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6511D-F0B4-503B-3B31-A0A5F97E4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packages in </a:t>
            </a:r>
            <a:r>
              <a:rPr lang="en-US" dirty="0" err="1"/>
              <a:t>tidyverse</a:t>
            </a:r>
            <a:r>
              <a:rPr lang="en-US" dirty="0"/>
              <a:t> follow tidy data principles (next slide)</a:t>
            </a:r>
          </a:p>
          <a:p>
            <a:r>
              <a:rPr lang="en-US" dirty="0"/>
              <a:t>The results from a base R function sometimes depend on the type of data.</a:t>
            </a:r>
          </a:p>
          <a:p>
            <a:pPr lvl="1"/>
            <a:r>
              <a:rPr lang="en-US" dirty="0" err="1"/>
              <a:t>Dataframe</a:t>
            </a:r>
            <a:r>
              <a:rPr lang="en-US" dirty="0"/>
              <a:t> VS </a:t>
            </a:r>
            <a:r>
              <a:rPr lang="en-US" dirty="0" err="1"/>
              <a:t>tibble</a:t>
            </a:r>
            <a:endParaRPr lang="en-US" dirty="0"/>
          </a:p>
          <a:p>
            <a:r>
              <a:rPr lang="en-US" dirty="0"/>
              <a:t>R expressions are used in non-standard way, which can be confusing for new learners</a:t>
            </a:r>
          </a:p>
          <a:p>
            <a:r>
              <a:rPr lang="en-US" dirty="0"/>
              <a:t>Default argument values are not natural to most people</a:t>
            </a:r>
          </a:p>
          <a:p>
            <a:pPr lvl="1"/>
            <a:r>
              <a:rPr lang="en-US" dirty="0" err="1"/>
              <a:t>read.csv</a:t>
            </a:r>
            <a:r>
              <a:rPr lang="en-US" dirty="0"/>
              <a:t> VS </a:t>
            </a:r>
            <a:r>
              <a:rPr lang="en-US" dirty="0" err="1"/>
              <a:t>read_csv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93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1D33A6-EE80-366C-F837-D25DA08AF0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Principles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Each variable has its own column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Each observation has its own row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Each value must have its own cell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Each type of observational unit forms a table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601CE9-2BE9-E300-9698-02AF5290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A9BDA0F-7CF6-C139-02BC-6BB86BC297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2739317"/>
          </a:xfrm>
        </p:spPr>
      </p:pic>
    </p:spTree>
    <p:extLst>
      <p:ext uri="{BB962C8B-B14F-4D97-AF65-F5344CB8AC3E}">
        <p14:creationId xmlns:p14="http://schemas.microsoft.com/office/powerpoint/2010/main" val="81323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D4DB4499-B726-2D96-90EA-82A802139D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5350" y="1931204"/>
            <a:ext cx="4712970" cy="300023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9EAD21F-138E-2667-677E-1ADC7240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Untidy data</a:t>
            </a:r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FEE748B4-6838-0D18-AB0A-6F47E8741F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948883"/>
            <a:ext cx="5181600" cy="2739317"/>
          </a:xfrm>
        </p:spPr>
      </p:pic>
    </p:spTree>
    <p:extLst>
      <p:ext uri="{BB962C8B-B14F-4D97-AF65-F5344CB8AC3E}">
        <p14:creationId xmlns:p14="http://schemas.microsoft.com/office/powerpoint/2010/main" val="178584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EAD21F-138E-2667-677E-1ADC7240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Untidy data</a:t>
            </a:r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FEE748B4-6838-0D18-AB0A-6F47E8741F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4538" y="1875731"/>
            <a:ext cx="5181600" cy="2739317"/>
          </a:xfrm>
        </p:spPr>
      </p:pic>
      <p:pic>
        <p:nvPicPr>
          <p:cNvPr id="8" name="Content Placeholder 7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31B298CF-3000-B645-1927-141806218D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45182" y="1875732"/>
            <a:ext cx="5730650" cy="2739316"/>
          </a:xfrm>
        </p:spPr>
      </p:pic>
    </p:spTree>
    <p:extLst>
      <p:ext uri="{BB962C8B-B14F-4D97-AF65-F5344CB8AC3E}">
        <p14:creationId xmlns:p14="http://schemas.microsoft.com/office/powerpoint/2010/main" val="356527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E52F-61A3-2999-9449-0362ACA1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dplyr</a:t>
            </a:r>
            <a:endParaRPr lang="en-US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598F2-B520-0751-CCCA-A454A6B62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3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B738-82FC-7444-7108-5D6325D1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dplyr</a:t>
            </a:r>
            <a:r>
              <a:rPr lang="en-US" dirty="0"/>
              <a:t> functions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F3EB861-B0A2-607F-8A98-3472FCC9E9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185575"/>
              </p:ext>
            </p:extLst>
          </p:nvPr>
        </p:nvGraphicFramePr>
        <p:xfrm>
          <a:off x="958421" y="2520779"/>
          <a:ext cx="10275158" cy="2773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507738">
                  <a:extLst>
                    <a:ext uri="{9D8B030D-6E8A-4147-A177-3AD203B41FA5}">
                      <a16:colId xmlns:a16="http://schemas.microsoft.com/office/drawing/2014/main" val="3243834312"/>
                    </a:ext>
                  </a:extLst>
                </a:gridCol>
                <a:gridCol w="6767420">
                  <a:extLst>
                    <a:ext uri="{9D8B030D-6E8A-4147-A177-3AD203B41FA5}">
                      <a16:colId xmlns:a16="http://schemas.microsoft.com/office/drawing/2014/main" val="3286746402"/>
                    </a:ext>
                  </a:extLst>
                </a:gridCol>
              </a:tblGrid>
              <a:tr h="3182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Function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792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</a:rPr>
                        <a:t>Description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792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92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select()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Subset columns</a:t>
                      </a:r>
                    </a:p>
                  </a:txBody>
                  <a:tcPr>
                    <a:lnL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997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filter()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Subset rows on conditions</a:t>
                      </a:r>
                    </a:p>
                  </a:txBody>
                  <a:tcPr>
                    <a:lnL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5128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mutate()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new columns by using information from other columns</a:t>
                      </a:r>
                    </a:p>
                  </a:txBody>
                  <a:tcPr>
                    <a:lnL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9637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kern="1200" dirty="0" err="1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group_by</a:t>
                      </a:r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(), summarize()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summary statistics on grouped data</a:t>
                      </a:r>
                    </a:p>
                  </a:txBody>
                  <a:tcPr>
                    <a:lnL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5547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kern="12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arrange()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results</a:t>
                      </a:r>
                    </a:p>
                  </a:txBody>
                  <a:tcPr>
                    <a:lnL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82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dirty="0">
                          <a:solidFill>
                            <a:schemeClr val="accent1"/>
                          </a:solidFill>
                          <a:effectLst/>
                          <a:latin typeface="Fira Code Retina" pitchFamily="49" charset="0"/>
                          <a:ea typeface="Fira Code Retina" pitchFamily="49" charset="0"/>
                          <a:cs typeface="Fira Code Retina" pitchFamily="49" charset="0"/>
                        </a:rPr>
                        <a:t>count()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Fira Code Retina" pitchFamily="49" charset="0"/>
                        <a:ea typeface="Fira Code Retina" pitchFamily="49" charset="0"/>
                        <a:cs typeface="Fira Code Retina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Count discrete values</a:t>
                      </a:r>
                    </a:p>
                  </a:txBody>
                  <a:tcPr>
                    <a:lnL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879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186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95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324</Words>
  <Application>Microsoft Macintosh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</vt:lpstr>
      <vt:lpstr>Fira Code Retina</vt:lpstr>
      <vt:lpstr>Office Theme</vt:lpstr>
      <vt:lpstr>R Clud: Manipulating data</vt:lpstr>
      <vt:lpstr>Example dataset</vt:lpstr>
      <vt:lpstr>PowerPoint Presentation</vt:lpstr>
      <vt:lpstr>Why tidyverse?</vt:lpstr>
      <vt:lpstr>Tidy data</vt:lpstr>
      <vt:lpstr>Untidy data</vt:lpstr>
      <vt:lpstr>Untidy data</vt:lpstr>
      <vt:lpstr>dplyr</vt:lpstr>
      <vt:lpstr>dplyr functions</vt:lpstr>
      <vt:lpstr>Pipe</vt:lpstr>
      <vt:lpstr>tidyr</vt:lpstr>
      <vt:lpstr>Reshaping data</vt:lpstr>
      <vt:lpstr>Long to wide</vt:lpstr>
      <vt:lpstr>Wide to long</vt:lpstr>
      <vt:lpstr>Exporting data</vt:lpstr>
      <vt:lpstr>Exporting data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Clud: Starting with data</dc:title>
  <dc:creator>Zaw Myo Tun</dc:creator>
  <cp:keywords/>
  <cp:lastModifiedBy>Zaw Myo Tun</cp:lastModifiedBy>
  <cp:revision>44</cp:revision>
  <dcterms:created xsi:type="dcterms:W3CDTF">2023-02-17T15:47:13Z</dcterms:created>
  <dcterms:modified xsi:type="dcterms:W3CDTF">2023-03-06T02:51:54Z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2/20/23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