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8" r:id="rId4"/>
    <p:sldId id="278" r:id="rId5"/>
    <p:sldId id="279" r:id="rId6"/>
    <p:sldId id="280" r:id="rId7"/>
    <p:sldId id="270" r:id="rId8"/>
    <p:sldId id="269" r:id="rId9"/>
    <p:sldId id="271" r:id="rId10"/>
    <p:sldId id="272" r:id="rId11"/>
    <p:sldId id="274" r:id="rId12"/>
    <p:sldId id="27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/>
    <p:restoredTop sz="94694"/>
  </p:normalViewPr>
  <p:slideViewPr>
    <p:cSldViewPr snapToGrid="0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11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11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11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11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11 March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11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11 March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11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11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11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view()</a:t>
            </a:r>
          </a:p>
          <a:p>
            <a:pPr lvl="1"/>
            <a:r>
              <a:rPr lang="en-US" dirty="0"/>
              <a:t>Place mouse cursor on the </a:t>
            </a:r>
            <a:r>
              <a:rPr lang="en-US" dirty="0" err="1"/>
              <a:t>dataframe</a:t>
            </a:r>
            <a:r>
              <a:rPr lang="en-US" dirty="0"/>
              <a:t> name and press F2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0A2F6-3314-EC63-9A6A-488556587F0A}"/>
              </a:ext>
            </a:extLst>
          </p:cNvPr>
          <p:cNvSpPr txBox="1"/>
          <p:nvPr/>
        </p:nvSpPr>
        <p:spPr>
          <a:xfrm>
            <a:off x="3479800" y="-111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6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E52F-61A3-2999-9449-0362ACA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tidyr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98F2-B520-0751-CCCA-A454A6B6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445D3-086A-320B-6D0F-FCD7BC683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Long to wide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pivot_wider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Wide to long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pivot_longer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36468-4E07-BC14-9C4D-CE834D29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EAF631-C2FF-FF62-5245-0908E048AF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6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D6E-FF30-4750-3763-54F6970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to wide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69BEDC-FA2B-EB0A-E2AC-6F5410BF2C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1825625"/>
            <a:ext cx="87107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2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D6E-FF30-4750-3763-54F6970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1ACF77-021D-7528-1DF9-80781C421D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1825625"/>
            <a:ext cx="87107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3655-F10E-E500-F666-6344C854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A9C2-8BD0-C3BF-11D1-9DA86EEDD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9A0A-D3FF-1248-17C3-42F3889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7F3C-98BF-A479-3D99-D8035D0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415"/>
            <a:ext cx="10515600" cy="2848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write_csv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my_data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, file = "data/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my_data.csv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633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2C213F-041C-F8DB-1B35-E9DE895B0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4" b="8518"/>
          <a:stretch/>
        </p:blipFill>
        <p:spPr bwMode="auto">
          <a:xfrm>
            <a:off x="1922463" y="1333500"/>
            <a:ext cx="8347075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9F3FDF4-6C14-1C4A-C1A9-2ECFA0CA8861}"/>
              </a:ext>
            </a:extLst>
          </p:cNvPr>
          <p:cNvSpPr/>
          <p:nvPr/>
        </p:nvSpPr>
        <p:spPr>
          <a:xfrm>
            <a:off x="1524000" y="430530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69C4C4-A72A-3F56-372D-E03C619AE217}"/>
              </a:ext>
            </a:extLst>
          </p:cNvPr>
          <p:cNvSpPr/>
          <p:nvPr/>
        </p:nvSpPr>
        <p:spPr>
          <a:xfrm>
            <a:off x="1524000" y="107950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358DF2-5AFB-A59C-A953-5DBA3E3B0E50}"/>
              </a:ext>
            </a:extLst>
          </p:cNvPr>
          <p:cNvSpPr/>
          <p:nvPr/>
        </p:nvSpPr>
        <p:spPr>
          <a:xfrm>
            <a:off x="8483600" y="271145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2E2-3E63-43D3-E4A4-6BE90A80EAAF}"/>
              </a:ext>
            </a:extLst>
          </p:cNvPr>
          <p:cNvSpPr txBox="1"/>
          <p:nvPr/>
        </p:nvSpPr>
        <p:spPr>
          <a:xfrm>
            <a:off x="3810000" y="5827752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Meta-package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59010-10C7-641B-FFE4-7669BDFAA83B}"/>
              </a:ext>
            </a:extLst>
          </p:cNvPr>
          <p:cNvSpPr txBox="1"/>
          <p:nvPr/>
        </p:nvSpPr>
        <p:spPr>
          <a:xfrm>
            <a:off x="3149600" y="606335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Data tidying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E5D7D-9E8B-1288-A7D5-CC483F5BF8D0}"/>
              </a:ext>
            </a:extLst>
          </p:cNvPr>
          <p:cNvSpPr txBox="1"/>
          <p:nvPr/>
        </p:nvSpPr>
        <p:spPr>
          <a:xfrm>
            <a:off x="7632700" y="5100587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Data tidying</a:t>
            </a:r>
          </a:p>
        </p:txBody>
      </p:sp>
    </p:spTree>
    <p:extLst>
      <p:ext uri="{BB962C8B-B14F-4D97-AF65-F5344CB8AC3E}">
        <p14:creationId xmlns:p14="http://schemas.microsoft.com/office/powerpoint/2010/main" val="259481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B758-4C7E-912A-864B-E04A9196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511D-F0B4-503B-3B31-A0A5F97E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packages in </a:t>
            </a:r>
            <a:r>
              <a:rPr lang="en-US" dirty="0" err="1"/>
              <a:t>tidyverse</a:t>
            </a:r>
            <a:r>
              <a:rPr lang="en-US" dirty="0"/>
              <a:t> follow tidy data principles (next slide)</a:t>
            </a:r>
          </a:p>
          <a:p>
            <a:r>
              <a:rPr lang="en-US" dirty="0"/>
              <a:t>The results from a base R function sometimes depend on the type of data.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VS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/>
              <a:t>R expressions are used in non-standard way, which can be confusing for new learners</a:t>
            </a:r>
          </a:p>
          <a:p>
            <a:r>
              <a:rPr lang="en-US" dirty="0"/>
              <a:t>Default argument values are not natural to most people</a:t>
            </a:r>
          </a:p>
          <a:p>
            <a:pPr lvl="1"/>
            <a:r>
              <a:rPr lang="en-US" dirty="0" err="1"/>
              <a:t>read.csv</a:t>
            </a:r>
            <a:r>
              <a:rPr lang="en-US" dirty="0"/>
              <a:t> VS </a:t>
            </a:r>
            <a:r>
              <a:rPr lang="en-US" dirty="0" err="1"/>
              <a:t>read_csv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3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D33A6-EE80-366C-F837-D25DA08AF0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Principles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variable has its own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observation has its own 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value must have its own cell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type of observational unit forms a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01CE9-2BE9-E300-9698-02AF5290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9BDA0F-7CF6-C139-02BC-6BB86BC297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739317"/>
          </a:xfrm>
        </p:spPr>
      </p:pic>
    </p:spTree>
    <p:extLst>
      <p:ext uri="{BB962C8B-B14F-4D97-AF65-F5344CB8AC3E}">
        <p14:creationId xmlns:p14="http://schemas.microsoft.com/office/powerpoint/2010/main" val="81323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4DB4499-B726-2D96-90EA-82A802139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5350" y="1931204"/>
            <a:ext cx="4712970" cy="300023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EAD21F-138E-2667-677E-1ADC724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Untidy data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EE748B4-6838-0D18-AB0A-6F47E8741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948883"/>
            <a:ext cx="5181600" cy="2739317"/>
          </a:xfrm>
        </p:spPr>
      </p:pic>
    </p:spTree>
    <p:extLst>
      <p:ext uri="{BB962C8B-B14F-4D97-AF65-F5344CB8AC3E}">
        <p14:creationId xmlns:p14="http://schemas.microsoft.com/office/powerpoint/2010/main" val="178584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AD21F-138E-2667-677E-1ADC724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Untidy data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EE748B4-6838-0D18-AB0A-6F47E8741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538" y="1875731"/>
            <a:ext cx="5181600" cy="2739317"/>
          </a:xfrm>
        </p:spPr>
      </p:pic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1B298CF-3000-B645-1927-141806218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5182" y="1875732"/>
            <a:ext cx="5730650" cy="2739316"/>
          </a:xfrm>
        </p:spPr>
      </p:pic>
    </p:spTree>
    <p:extLst>
      <p:ext uri="{BB962C8B-B14F-4D97-AF65-F5344CB8AC3E}">
        <p14:creationId xmlns:p14="http://schemas.microsoft.com/office/powerpoint/2010/main" val="356527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E52F-61A3-2999-9449-0362ACA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98F2-B520-0751-CCCA-A454A6B6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B738-82FC-7444-7108-5D6325D1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r>
              <a:rPr lang="en-US" dirty="0"/>
              <a:t>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3EB861-B0A2-607F-8A98-3472FCC9E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85575"/>
              </p:ext>
            </p:extLst>
          </p:nvPr>
        </p:nvGraphicFramePr>
        <p:xfrm>
          <a:off x="958421" y="2520779"/>
          <a:ext cx="10275158" cy="2773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07738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6767420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select()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columns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rows on conditions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mutate()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new columns by using information from other columns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 err="1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group_by</a:t>
                      </a:r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(), summarize()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summary statistics on grouped data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47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arrange()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results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8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count()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Count discrete values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18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CF02-DC49-ACE4-2BB1-8B20BE7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2BA1-50D8-4F13-D2AE-EED35438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|&gt;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or 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%&gt;%</a:t>
            </a:r>
          </a:p>
          <a:p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Base R pipe or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magrittr</a:t>
            </a:r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 pipe</a:t>
            </a:r>
          </a:p>
          <a:p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Configure RStudio shortcut for pipe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CB87BEB-A61A-A360-E546-F475E1FC6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92184"/>
              </p:ext>
            </p:extLst>
          </p:nvPr>
        </p:nvGraphicFramePr>
        <p:xfrm>
          <a:off x="958421" y="3429000"/>
          <a:ext cx="10275158" cy="3144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2130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3733028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Normal function 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anose="02040503050406030204" pitchFamily="18" charset="0"/>
                        </a:rPr>
                        <a:t>Piped function call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fn1(x)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|&gt; fn1()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fn4(fn3(fn2(fn1(x))))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fn1()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fn2()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fn3()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fn4()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filter(select(data, col1, col2), col1 == 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data |&gt;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select(col1, col2) |&gt;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filter(col1 == 1)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07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313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Fira Code Retina</vt:lpstr>
      <vt:lpstr>Office Theme</vt:lpstr>
      <vt:lpstr>Example dataset</vt:lpstr>
      <vt:lpstr>PowerPoint Presentation</vt:lpstr>
      <vt:lpstr>Why tidyverse?</vt:lpstr>
      <vt:lpstr>Tidy data</vt:lpstr>
      <vt:lpstr>Untidy data</vt:lpstr>
      <vt:lpstr>Untidy data</vt:lpstr>
      <vt:lpstr>dplyr</vt:lpstr>
      <vt:lpstr>dplyr functions</vt:lpstr>
      <vt:lpstr>Pipe</vt:lpstr>
      <vt:lpstr>tidyr</vt:lpstr>
      <vt:lpstr>Reshaping data</vt:lpstr>
      <vt:lpstr>Long to wide</vt:lpstr>
      <vt:lpstr>Wide to long</vt:lpstr>
      <vt:lpstr>Exporting data</vt:lpstr>
      <vt:lpstr>Exporting data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46</cp:revision>
  <dcterms:created xsi:type="dcterms:W3CDTF">2023-02-17T15:47:13Z</dcterms:created>
  <dcterms:modified xsi:type="dcterms:W3CDTF">2023-03-11T15:06:43Z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