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70" r:id="rId5"/>
    <p:sldId id="273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D4C"/>
    <a:srgbClr val="879238"/>
    <a:srgbClr val="2A2A2A"/>
    <a:srgbClr val="E4863B"/>
    <a:srgbClr val="66822D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6"/>
    <p:restoredTop sz="94694"/>
  </p:normalViewPr>
  <p:slideViewPr>
    <p:cSldViewPr snapToGrid="0">
      <p:cViewPr varScale="1">
        <p:scale>
          <a:sx n="144" d="100"/>
          <a:sy n="144" d="100"/>
        </p:scale>
        <p:origin x="23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53C2C81-7A01-603B-9E1A-82AB24B309E6}"/>
              </a:ext>
            </a:extLst>
          </p:cNvPr>
          <p:cNvSpPr/>
          <p:nvPr userDrawn="1"/>
        </p:nvSpPr>
        <p:spPr>
          <a:xfrm>
            <a:off x="0" y="0"/>
            <a:ext cx="3714044" cy="6858000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2966" y="1115570"/>
            <a:ext cx="7476066" cy="231343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2966" y="3700744"/>
            <a:ext cx="7476066" cy="1613001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DA10-EF3F-AF6A-84E6-E2A94C6E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CDCD17-B0B1-A244-9BB5-D7228F76BED7}" type="datetime3">
              <a:rPr lang="en-SG" smtClean="0"/>
              <a:t>27 February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50E60-27D4-8ADC-0216-9EBC9F68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3FD7-9363-F928-E480-988929FB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57914D-B388-851A-CB71-3612AF1C2E18}"/>
              </a:ext>
            </a:extLst>
          </p:cNvPr>
          <p:cNvGrpSpPr/>
          <p:nvPr userDrawn="1"/>
        </p:nvGrpSpPr>
        <p:grpSpPr>
          <a:xfrm>
            <a:off x="441662" y="2794986"/>
            <a:ext cx="2823650" cy="1268028"/>
            <a:chOff x="9898403" y="393898"/>
            <a:chExt cx="2184739" cy="98111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47A5D3C-C1C8-BD36-BE87-43C12CBA8856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8B3BEE1-3F03-BEB6-87AE-25C803BD48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718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7CE686-15AB-BED6-14BF-D713E50A6C61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0976D-9BB7-F9BF-45AA-FADA6903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2B89-85F3-5DE8-AB98-7BFB09D2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3DC6B-98C3-ED88-41A3-E59AB156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8603-00EC-3A4D-B44A-BEF0A0F382C6}" type="datetime3">
              <a:rPr lang="en-SG" smtClean="0"/>
              <a:t>27 February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3893-495C-2F8B-807B-9DFA6FEC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FAF2-C7CB-CA2C-4D66-625BDFC5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E181D6-34E5-ABBD-B9AC-0EE78B6944CE}"/>
              </a:ext>
            </a:extLst>
          </p:cNvPr>
          <p:cNvGrpSpPr/>
          <p:nvPr userDrawn="1"/>
        </p:nvGrpSpPr>
        <p:grpSpPr>
          <a:xfrm>
            <a:off x="10219552" y="368350"/>
            <a:ext cx="1743848" cy="783117"/>
            <a:chOff x="9898403" y="393898"/>
            <a:chExt cx="2184739" cy="98111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DD71618-29F6-B4AD-FFA5-F2561D62A36A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98C381-3B5D-D416-AD8B-CA7F4E382FB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834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296D-B647-0F4D-3118-E79D7A3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E4863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1A20A-882E-D688-3F22-354DB2EA6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91743"/>
            <a:ext cx="10515600" cy="139790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486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47322-1F6D-766B-BAE4-AF3228CD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45DC1-DD2E-5147-813A-145518F6A88E}" type="datetime3">
              <a:rPr lang="en-SG" smtClean="0"/>
              <a:t>27 February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7A68-8766-C477-A995-1B19A58C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DCC26-78BF-7316-D100-767BEC92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FAF594-75A6-B3C5-99D5-9106BE99F030}"/>
              </a:ext>
            </a:extLst>
          </p:cNvPr>
          <p:cNvCxnSpPr>
            <a:cxnSpLocks/>
          </p:cNvCxnSpPr>
          <p:nvPr userDrawn="1"/>
        </p:nvCxnSpPr>
        <p:spPr>
          <a:xfrm>
            <a:off x="831850" y="4631417"/>
            <a:ext cx="10515600" cy="0"/>
          </a:xfrm>
          <a:prstGeom prst="line">
            <a:avLst/>
          </a:prstGeom>
          <a:ln w="76200">
            <a:solidFill>
              <a:srgbClr val="879238">
                <a:alpha val="7490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89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C1A00-F6EF-0C9A-11B3-5B330222F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2D45A-F510-AB18-7F7C-0D76FFA31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6DA47-0D2E-0619-255E-5352AF04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27D-0906-C849-85EF-1698976BF415}" type="datetime3">
              <a:rPr lang="en-SG" smtClean="0"/>
              <a:t>27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7ED7E-0A52-1C6A-4872-85ED17DC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51CF8-B059-BA8A-F5E5-026CD58A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70BA1F-9894-0E97-87B3-A15967D50CFB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A31ABC1-A0B6-14B0-DDE0-C1495892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974994F-F7AC-FA44-8A41-F9DFB5302F07}"/>
              </a:ext>
            </a:extLst>
          </p:cNvPr>
          <p:cNvGrpSpPr/>
          <p:nvPr userDrawn="1"/>
        </p:nvGrpSpPr>
        <p:grpSpPr>
          <a:xfrm>
            <a:off x="10219552" y="368350"/>
            <a:ext cx="1743848" cy="783117"/>
            <a:chOff x="9898403" y="393898"/>
            <a:chExt cx="2184739" cy="981110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9D49D5C-CD99-70D8-57E7-20A1CCA95572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714A87A-BAB4-D871-AF77-632B2A524C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111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860BF-852F-7B20-E475-E1DC3E5AF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56985-5980-BE92-F817-413A5768F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B8E04-26AC-5A0B-1424-C946319C7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F28AF-609B-3F3D-BA3E-8247C3B5B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56BE4-F411-AB80-1AEF-11B96BBC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A007-AED7-CC4E-A6C9-9429041AE4C9}" type="datetime3">
              <a:rPr lang="en-SG" smtClean="0"/>
              <a:t>27 February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33DD7-7158-026C-66BC-A41FA932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4A35A-BCD7-3AE6-18B5-72D5A01E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FB2C33-08D3-D2A9-5B9C-AFF0D519FCE5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E7C382B-39E6-42B5-957D-E14FF7A6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E582B8-D212-EDC9-6177-304BC421EAC5}"/>
              </a:ext>
            </a:extLst>
          </p:cNvPr>
          <p:cNvGrpSpPr/>
          <p:nvPr userDrawn="1"/>
        </p:nvGrpSpPr>
        <p:grpSpPr>
          <a:xfrm>
            <a:off x="10219552" y="368350"/>
            <a:ext cx="1743848" cy="783117"/>
            <a:chOff x="9898403" y="393898"/>
            <a:chExt cx="2184739" cy="98111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7985448D-8AC5-2303-7CE7-7E3B383A462A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3894DB1-91C6-683F-41C6-ED5C0A0B3C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024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06E3D7-ED5A-475C-B80B-BE1D5D900CB5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6501B-96EE-9845-5A62-8C33C9C1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11861" cy="98111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10946-D857-6D20-2B59-5C35AB2E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1E40-0033-E74E-A93D-D0B3F4840C2B}" type="datetime3">
              <a:rPr lang="en-SG" smtClean="0"/>
              <a:t>27 February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D73DF-3732-83C0-E92C-11D7409E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E51F7-FA88-9D8D-9303-964D8139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AC241D-583B-2773-BF2D-4C3DD623EE06}"/>
              </a:ext>
            </a:extLst>
          </p:cNvPr>
          <p:cNvGrpSpPr/>
          <p:nvPr userDrawn="1"/>
        </p:nvGrpSpPr>
        <p:grpSpPr>
          <a:xfrm>
            <a:off x="9778661" y="368350"/>
            <a:ext cx="2184739" cy="981110"/>
            <a:chOff x="9898403" y="393898"/>
            <a:chExt cx="2184739" cy="98111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0CFA875-1D1E-102A-3676-399BC26339F4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0D9ED35-FE4B-9001-2A9B-1E2197EEFE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302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A6BCD-F8AD-F399-7940-AE28399A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ADF8-FB30-A140-BC76-B82B3346A618}" type="datetime3">
              <a:rPr lang="en-SG" smtClean="0"/>
              <a:t>27 February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68713-0827-1598-300F-59DF1FBE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DE06A-C38E-61CD-3134-D48303F1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485FE-755F-581B-7915-921DD11F51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A7F2-A5F4-9C4B-80F0-E946A522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73629"/>
            <a:ext cx="3932237" cy="13155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D828-0277-6997-F3D9-5E06E6E6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73629"/>
            <a:ext cx="6172200" cy="45874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02B6-3949-9B1E-CC82-A9CA690CD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9214"/>
            <a:ext cx="3932237" cy="32797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86EAC-3FC5-E1F9-71BB-DE34DB4D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3291-2998-1E45-BB6C-14491E304C83}" type="datetime3">
              <a:rPr lang="en-SG" smtClean="0"/>
              <a:t>27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A25CC-859F-57CD-A0C1-614830FE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A1316-FFC9-65AD-DD5E-22E799DB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2535A6-A18B-1441-C32C-A58D6E4A71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6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E6A8-26A0-3799-E841-D2968694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95400"/>
            <a:ext cx="3932237" cy="1295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DA806-2A23-C38F-3652-0D02DB0C3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95400"/>
            <a:ext cx="6172200" cy="4565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1BF88-8637-422D-1E68-FFD82DECD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77886"/>
            <a:ext cx="3932237" cy="31911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5B00F-4001-9740-D4F3-05D39967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E-80FC-B640-A19E-6715081E17F0}" type="datetime3">
              <a:rPr lang="en-SG" smtClean="0"/>
              <a:t>27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D53F9-3E21-349A-F306-500E0A46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CD41E-89AB-3657-764F-56912B16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6B715-2EAE-7233-22AE-2D11B1D7D3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5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F9BD0-7A29-6C74-AF44-394E3DFB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5BF52-F677-99D1-C063-D711A0F35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94FD-97C8-D60D-DF14-C93B6290B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39E2CDA4-D7DD-D048-900A-DFEB5E81218B}" type="datetime3">
              <a:rPr lang="en-SG" smtClean="0"/>
              <a:t>27 February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DD58A-064D-5572-8F2B-AB3C3E690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FBD27-6419-E0C5-A744-12EE52FBF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1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2966" y="1115570"/>
            <a:ext cx="7476066" cy="2313430"/>
          </a:xfrm>
        </p:spPr>
        <p:txBody>
          <a:bodyPr/>
          <a:lstStyle/>
          <a:p>
            <a:pPr marL="0" lvl="0" indent="0">
              <a:buNone/>
            </a:pPr>
            <a:r>
              <a:t>R Clud: Starting with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2966" y="3700744"/>
            <a:ext cx="7476066" cy="1613001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Zaw Myo Tun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DA10-EF3F-AF6A-84E6-E2A94C6E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2/20/23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D34626-0B89-5E95-00B9-0A00A73B6A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Download: </a:t>
            </a:r>
            <a:r>
              <a:rPr lang="en-US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download.file</a:t>
            </a:r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r>
              <a:rPr lang="en-US" dirty="0"/>
              <a:t>Read file: </a:t>
            </a:r>
            <a:r>
              <a:rPr lang="en-US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read_csv</a:t>
            </a:r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r>
              <a:rPr lang="en-US" dirty="0"/>
              <a:t>View data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C96B3-3E7B-874F-0A8F-83968CAB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108F38-A0E9-659F-5F80-7817A1613E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4462" y="1825625"/>
            <a:ext cx="47170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6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4CCD07-8CAF-65F7-CD5C-6CB4003F63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read_csv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 </a:t>
            </a:r>
            <a:r>
              <a:rPr lang="en-US" dirty="0"/>
              <a:t>stores data as </a:t>
            </a: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tibble</a:t>
            </a:r>
            <a:r>
              <a:rPr lang="en-US" dirty="0"/>
              <a:t>, a special kind of data frame</a:t>
            </a:r>
          </a:p>
          <a:p>
            <a:r>
              <a:rPr lang="en-US" dirty="0"/>
              <a:t>De facto data structure for most tabular data</a:t>
            </a:r>
          </a:p>
          <a:p>
            <a:r>
              <a:rPr lang="en-US" dirty="0"/>
              <a:t>Columns are vectors (logical, numeric, character)</a:t>
            </a:r>
          </a:p>
          <a:p>
            <a:r>
              <a:rPr lang="en-US" dirty="0"/>
              <a:t>All vectors have the same length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00179DF-4262-AF64-ED46-CFABE68295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25264" y="2122912"/>
            <a:ext cx="4628535" cy="267310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39C6A56-4CBA-CF73-584D-A7946BFF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</a:t>
            </a:r>
          </a:p>
        </p:txBody>
      </p:sp>
    </p:spTree>
    <p:extLst>
      <p:ext uri="{BB962C8B-B14F-4D97-AF65-F5344CB8AC3E}">
        <p14:creationId xmlns:p14="http://schemas.microsoft.com/office/powerpoint/2010/main" val="350614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859C-A883-940D-4E39-209D4D86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34019-9D82-E39D-AE68-ACFE3FB3D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ways of </a:t>
            </a:r>
            <a:r>
              <a:rPr lang="en-US" dirty="0" err="1"/>
              <a:t>subsetting</a:t>
            </a:r>
            <a:r>
              <a:rPr lang="en-US" dirty="0"/>
              <a:t> a </a:t>
            </a:r>
            <a:r>
              <a:rPr lang="en-US" dirty="0" err="1"/>
              <a:t>dataframe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By indices of rows and columns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DF[row, column]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Column names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surveys[“</a:t>
            </a:r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species_id</a:t>
            </a: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”]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surveys[, “</a:t>
            </a:r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species_id</a:t>
            </a: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”]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surveys[c(“</a:t>
            </a:r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species_id</a:t>
            </a: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”, “sex”)]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surveys[, c(“</a:t>
            </a:r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species_id</a:t>
            </a: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”, “sex”)]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D17D75-8498-CB64-33E3-833394E36BA5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a typeface="Fira Code Retina" pitchFamily="49" charset="0"/>
                <a:cs typeface="Fira Code Retina" pitchFamily="49" charset="0"/>
              </a:rPr>
              <a:t>A few </a:t>
            </a:r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tibble</a:t>
            </a:r>
            <a:r>
              <a:rPr lang="en-US" dirty="0">
                <a:ea typeface="Fira Code Retina" pitchFamily="49" charset="0"/>
                <a:cs typeface="Fira Code Retina" pitchFamily="49" charset="0"/>
              </a:rPr>
              <a:t> rules</a:t>
            </a:r>
          </a:p>
          <a:p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DF[“var”] </a:t>
            </a:r>
            <a:r>
              <a:rPr lang="en-US" dirty="0"/>
              <a:t>single bracket always returns a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DF[[“var”]] </a:t>
            </a:r>
            <a:r>
              <a:rPr lang="en-US" dirty="0"/>
              <a:t>double brackets always return a vector</a:t>
            </a:r>
          </a:p>
          <a:p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DF$var</a:t>
            </a: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</a:t>
            </a:r>
            <a:r>
              <a:rPr lang="en-US" dirty="0"/>
              <a:t>returns a vector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6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7C49B-A029-4FD0-09AD-145E3A8A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130D3-9BC5-FEBB-DC58-8D306D442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stores dates in “YYYY-MM-DD” format by default</a:t>
            </a:r>
          </a:p>
          <a:p>
            <a:r>
              <a:rPr lang="en-US" dirty="0"/>
              <a:t>Use 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str() </a:t>
            </a:r>
            <a:r>
              <a:rPr lang="en-US" dirty="0"/>
              <a:t>or 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class() </a:t>
            </a:r>
            <a:r>
              <a:rPr lang="en-US" dirty="0"/>
              <a:t>to check whether a vector is a date</a:t>
            </a:r>
          </a:p>
          <a:p>
            <a:r>
              <a:rPr lang="en-US" dirty="0"/>
              <a:t>Use </a:t>
            </a:r>
            <a:r>
              <a:rPr lang="en-US" dirty="0" err="1"/>
              <a:t>lubridate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Installed as part of </a:t>
            </a:r>
            <a:r>
              <a:rPr lang="en-US" dirty="0" err="1"/>
              <a:t>tidyverse</a:t>
            </a:r>
            <a:endParaRPr lang="en-US" dirty="0"/>
          </a:p>
          <a:p>
            <a:pPr lvl="1"/>
            <a:r>
              <a:rPr lang="en-US" dirty="0"/>
              <a:t>We will use </a:t>
            </a:r>
            <a:r>
              <a:rPr lang="en-US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ymd</a:t>
            </a:r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  <a:r>
              <a:rPr lang="en-US" dirty="0"/>
              <a:t> for today’s exercise</a:t>
            </a:r>
          </a:p>
        </p:txBody>
      </p:sp>
    </p:spTree>
    <p:extLst>
      <p:ext uri="{BB962C8B-B14F-4D97-AF65-F5344CB8AC3E}">
        <p14:creationId xmlns:p14="http://schemas.microsoft.com/office/powerpoint/2010/main" val="4089039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EF58-7254-A6FB-FEA9-6505FA90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6768B-D0AD-D2E7-6F35-C5C489566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special class for working with categorical data</a:t>
            </a:r>
          </a:p>
          <a:p>
            <a:r>
              <a:rPr lang="en-US" dirty="0"/>
              <a:t>Contain a pre-defined set of values: levels</a:t>
            </a:r>
          </a:p>
          <a:p>
            <a:r>
              <a:rPr lang="en-US" dirty="0"/>
              <a:t>Levels are integers attached with labels</a:t>
            </a:r>
          </a:p>
          <a:p>
            <a:r>
              <a:rPr lang="en-US" dirty="0"/>
              <a:t>While behave like character vector, R treats factors as integer</a:t>
            </a:r>
          </a:p>
          <a:p>
            <a:r>
              <a:rPr lang="en-US" dirty="0"/>
              <a:t>Can specify the order of the categories in a variable</a:t>
            </a:r>
          </a:p>
          <a:p>
            <a:pPr lvl="1"/>
            <a:r>
              <a:rPr lang="en-US" dirty="0"/>
              <a:t>R sorts character vectors in alphabetical order (e.g., during plotting)</a:t>
            </a:r>
          </a:p>
          <a:p>
            <a:r>
              <a:rPr lang="en-US" dirty="0"/>
              <a:t>Use 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factor() </a:t>
            </a:r>
            <a:r>
              <a:rPr lang="en-US" dirty="0"/>
              <a:t>to convert to 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factor</a:t>
            </a:r>
            <a:r>
              <a:rPr lang="en-US" dirty="0"/>
              <a:t> data type</a:t>
            </a:r>
          </a:p>
        </p:txBody>
      </p:sp>
    </p:spTree>
    <p:extLst>
      <p:ext uri="{BB962C8B-B14F-4D97-AF65-F5344CB8AC3E}">
        <p14:creationId xmlns:p14="http://schemas.microsoft.com/office/powerpoint/2010/main" val="146693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269</Words>
  <Application>Microsoft Macintosh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</vt:lpstr>
      <vt:lpstr>Fira Code Retina</vt:lpstr>
      <vt:lpstr>Office Theme</vt:lpstr>
      <vt:lpstr>R Clud: Starting with data</vt:lpstr>
      <vt:lpstr>Example dataset</vt:lpstr>
      <vt:lpstr>Data frames</vt:lpstr>
      <vt:lpstr>Subsetting data frames</vt:lpstr>
      <vt:lpstr>Formatting dates</vt:lpstr>
      <vt:lpstr>Factors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Clud: Starting with data</dc:title>
  <dc:creator>Zaw Myo Tun</dc:creator>
  <cp:keywords/>
  <cp:lastModifiedBy>Zaw Myo Tun</cp:lastModifiedBy>
  <cp:revision>23</cp:revision>
  <dcterms:created xsi:type="dcterms:W3CDTF">2023-02-17T15:47:13Z</dcterms:created>
  <dcterms:modified xsi:type="dcterms:W3CDTF">2023-02-27T01:47:17Z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2/20/23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